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33" r:id="rId27"/>
    <p:sldId id="311" r:id="rId28"/>
    <p:sldId id="312" r:id="rId29"/>
    <p:sldId id="313" r:id="rId30"/>
    <p:sldId id="314" r:id="rId31"/>
    <p:sldId id="315" r:id="rId32"/>
    <p:sldId id="316" r:id="rId33"/>
    <p:sldId id="317" r:id="rId34"/>
    <p:sldId id="318" r:id="rId35"/>
    <p:sldId id="334" r:id="rId36"/>
    <p:sldId id="320" r:id="rId37"/>
    <p:sldId id="332" r:id="rId38"/>
    <p:sldId id="321" r:id="rId39"/>
    <p:sldId id="322" r:id="rId40"/>
    <p:sldId id="323" r:id="rId41"/>
    <p:sldId id="324" r:id="rId42"/>
    <p:sldId id="325" r:id="rId43"/>
    <p:sldId id="326" r:id="rId44"/>
    <p:sldId id="327" r:id="rId45"/>
    <p:sldId id="328" r:id="rId46"/>
    <p:sldId id="329" r:id="rId47"/>
    <p:sldId id="336" r:id="rId48"/>
    <p:sldId id="330" r:id="rId49"/>
    <p:sldId id="331" r:id="rId50"/>
    <p:sldId id="256" r:id="rId51"/>
    <p:sldId id="278" r:id="rId52"/>
    <p:sldId id="277" r:id="rId53"/>
    <p:sldId id="258" r:id="rId54"/>
    <p:sldId id="259" r:id="rId55"/>
    <p:sldId id="260" r:id="rId56"/>
    <p:sldId id="261" r:id="rId57"/>
    <p:sldId id="262" r:id="rId58"/>
    <p:sldId id="263" r:id="rId59"/>
    <p:sldId id="264" r:id="rId60"/>
    <p:sldId id="265" r:id="rId61"/>
    <p:sldId id="267" r:id="rId62"/>
    <p:sldId id="268" r:id="rId63"/>
    <p:sldId id="266" r:id="rId64"/>
    <p:sldId id="269" r:id="rId65"/>
    <p:sldId id="270" r:id="rId66"/>
    <p:sldId id="271" r:id="rId67"/>
    <p:sldId id="274" r:id="rId68"/>
    <p:sldId id="275" r:id="rId69"/>
    <p:sldId id="281" r:id="rId70"/>
    <p:sldId id="282" r:id="rId71"/>
    <p:sldId id="276" r:id="rId72"/>
    <p:sldId id="279" r:id="rId73"/>
    <p:sldId id="280" r:id="rId74"/>
    <p:sldId id="283" r:id="rId75"/>
    <p:sldId id="352" r:id="rId76"/>
    <p:sldId id="284" r:id="rId77"/>
    <p:sldId id="285" r:id="rId78"/>
    <p:sldId id="337" r:id="rId79"/>
    <p:sldId id="338" r:id="rId80"/>
    <p:sldId id="339" r:id="rId81"/>
    <p:sldId id="340" r:id="rId82"/>
    <p:sldId id="341" r:id="rId83"/>
    <p:sldId id="342" r:id="rId84"/>
    <p:sldId id="257" r:id="rId85"/>
    <p:sldId id="345" r:id="rId86"/>
    <p:sldId id="346" r:id="rId87"/>
    <p:sldId id="347" r:id="rId88"/>
    <p:sldId id="348" r:id="rId89"/>
    <p:sldId id="349" r:id="rId90"/>
    <p:sldId id="35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5A59-203F-0594-8D1F-B2613629D180}"/>
              </a:ext>
            </a:extLst>
          </p:cNvPr>
          <p:cNvSpPr>
            <a:spLocks noGrp="1"/>
          </p:cNvSpPr>
          <p:nvPr>
            <p:ph type="ctrTitle"/>
          </p:nvPr>
        </p:nvSpPr>
        <p:spPr>
          <a:xfrm>
            <a:off x="1524000" y="1122363"/>
            <a:ext cx="9144000" cy="2387600"/>
          </a:xfrm>
        </p:spPr>
        <p:txBody>
          <a:bodyPr anchor="b"/>
          <a:lstStyle>
            <a:lvl1pPr algn="ctr">
              <a:defRPr sz="6000"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170527E4-059A-2EF2-4BB8-B0F898A86158}"/>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5C578DB-FAF5-6F94-2C47-6AEB3B6ED5BA}"/>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CDDB6E96-EF86-D5AE-98FA-A5CFCB920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84DF1-1221-30E1-6BB8-F4ED164595BD}"/>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578888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DE26-5049-C492-EA5F-C6DF68B9D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060C99-AD0F-D810-48AA-7AD14F11C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468D6D-70AB-BDAC-A34A-8DA968BDB89A}"/>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362E98BD-89CE-14CA-CB01-6E765F731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530B6-1E1F-9CAF-94AB-781A80CBC8A8}"/>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39178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6C55-F818-C5B3-1BC6-4AACC1E2CD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40CBEE-249C-F869-897E-806580E02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5B7CE-4998-213D-12C8-A3C4E4AFB21B}"/>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06F1EB8F-190B-3EC5-F465-DFDC36282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88EE6-4197-A51D-6A79-A5A0B215E607}"/>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84487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F481-FFEB-1A67-2BFE-2A7A0BD5C024}"/>
              </a:ext>
            </a:extLst>
          </p:cNvPr>
          <p:cNvSpPr>
            <a:spLocks noGrp="1"/>
          </p:cNvSpPr>
          <p:nvPr>
            <p:ph type="title"/>
          </p:nvPr>
        </p:nvSpPr>
        <p:spPr/>
        <p:txBody>
          <a:bodyPr/>
          <a:lstStyle>
            <a:lvl1pPr>
              <a:defRPr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9A39C94-259D-2FB2-C6D9-D81E591A37E1}"/>
              </a:ext>
            </a:extLst>
          </p:cNvPr>
          <p:cNvSpPr>
            <a:spLocks noGrp="1"/>
          </p:cNvSpPr>
          <p:nvPr>
            <p:ph idx="1"/>
          </p:nvPr>
        </p:nvSpPr>
        <p:spPr/>
        <p:txBody>
          <a:bodyPr/>
          <a:lstStyle>
            <a:lvl1pPr marL="228600" indent="-228600">
              <a:buFont typeface="Wingdings" panose="05000000000000000000" pitchFamily="2" charset="2"/>
              <a:buChar char="Ø"/>
              <a:defRPr>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6F6A00F-9B8D-00D0-D512-AA2C3F97B80B}"/>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643C3A1D-135D-987D-0D3C-1A66FF8B8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15DCF-CD26-CB46-5F01-C87B7BCA654A}"/>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239488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9B1B-5619-9B6A-59BB-619B154D5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BFA79-D020-A608-D8CB-B265A4F3B9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5AAAB2-71E9-B4B6-572B-BA37CE273CB6}"/>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ABCF1187-175A-6DA6-CA5D-FD9A01CE3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3A6B4-EB6C-E4EA-C3A6-910AEBEAFC23}"/>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372382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1763-CF6C-3894-0828-8E634A0E6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459141-ADAA-3F5F-E60B-664835983D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9AFCE4-4244-A6FA-797F-8DCB8FE0A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007A6-9B03-D1D5-FAB0-87ADF58E6A75}"/>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6" name="Footer Placeholder 5">
            <a:extLst>
              <a:ext uri="{FF2B5EF4-FFF2-40B4-BE49-F238E27FC236}">
                <a16:creationId xmlns:a16="http://schemas.microsoft.com/office/drawing/2014/main" id="{7F080870-F85B-7483-CCFD-C52DE57F2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DD489-1373-4767-AB32-2CD653E7F125}"/>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111020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3C97-F89E-A6C1-5DB0-9442A9DBC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CC3EA7-1DB8-9D7E-DCAA-02CF3C2315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4AD212-2079-B91D-6D88-E27E173AF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1F6AEA-3A54-4728-882D-B49A5967D4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CA81C-D27F-3DC0-76CA-E4B4F7EE1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7E4A1-3A3D-5840-0EF0-EEEB0985C809}"/>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8" name="Footer Placeholder 7">
            <a:extLst>
              <a:ext uri="{FF2B5EF4-FFF2-40B4-BE49-F238E27FC236}">
                <a16:creationId xmlns:a16="http://schemas.microsoft.com/office/drawing/2014/main" id="{DC14C593-74B2-EE01-86AC-5CF5B84A0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5A0497-86FE-7278-5849-44DE1004D3DE}"/>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400194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CB57-6F92-3B27-69AF-9BD3D43B1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6EC85E-B3BC-879D-4C23-C7A8001F3587}"/>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4" name="Footer Placeholder 3">
            <a:extLst>
              <a:ext uri="{FF2B5EF4-FFF2-40B4-BE49-F238E27FC236}">
                <a16:creationId xmlns:a16="http://schemas.microsoft.com/office/drawing/2014/main" id="{9300EA7D-FF45-87A8-15F3-08CCE8CB4B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52FDE-32CD-EA96-AD19-DC1E5F5D9715}"/>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184307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E68FC-BFB6-BB3D-08C0-18FCD354DF4C}"/>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3" name="Footer Placeholder 2">
            <a:extLst>
              <a:ext uri="{FF2B5EF4-FFF2-40B4-BE49-F238E27FC236}">
                <a16:creationId xmlns:a16="http://schemas.microsoft.com/office/drawing/2014/main" id="{52A1A124-4A1C-8FE5-51BB-E526C98A13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40E24D-EB03-7266-E094-F849C1E22096}"/>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1466152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EFF0-EAFB-7877-7DCA-7A8BA000F9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178FEC-B66E-F9C1-230B-BEFEF92DA9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BBEBBD-1B94-767C-DB79-725FC9B12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8C887-6C23-8E69-7044-F052A6384279}"/>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6" name="Footer Placeholder 5">
            <a:extLst>
              <a:ext uri="{FF2B5EF4-FFF2-40B4-BE49-F238E27FC236}">
                <a16:creationId xmlns:a16="http://schemas.microsoft.com/office/drawing/2014/main" id="{A53C60AF-C727-742D-1867-63E14D1CED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8FC34-B07F-2C5B-710A-8A6FAE97A749}"/>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250814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0F53-9AC4-478D-08D2-1D2F905E7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1BF377-894E-D84C-3EA0-C3BB0089B4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B08A0B-F349-36DE-D6D1-51B4101A3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99D12-E6EB-BE27-6988-52D556FBEEAF}"/>
              </a:ext>
            </a:extLst>
          </p:cNvPr>
          <p:cNvSpPr>
            <a:spLocks noGrp="1"/>
          </p:cNvSpPr>
          <p:nvPr>
            <p:ph type="dt" sz="half" idx="10"/>
          </p:nvPr>
        </p:nvSpPr>
        <p:spPr/>
        <p:txBody>
          <a:bodyPr/>
          <a:lstStyle/>
          <a:p>
            <a:fld id="{DC1C4E39-93BC-45BE-826F-24A5E555C672}" type="datetimeFigureOut">
              <a:rPr lang="en-US" smtClean="0"/>
              <a:t>11/14/2024</a:t>
            </a:fld>
            <a:endParaRPr lang="en-US"/>
          </a:p>
        </p:txBody>
      </p:sp>
      <p:sp>
        <p:nvSpPr>
          <p:cNvPr id="6" name="Footer Placeholder 5">
            <a:extLst>
              <a:ext uri="{FF2B5EF4-FFF2-40B4-BE49-F238E27FC236}">
                <a16:creationId xmlns:a16="http://schemas.microsoft.com/office/drawing/2014/main" id="{3B040A40-3CDB-2604-A551-692601CB14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D4AD42-1A93-1C04-2EEF-C10B38937ADD}"/>
              </a:ext>
            </a:extLst>
          </p:cNvPr>
          <p:cNvSpPr>
            <a:spLocks noGrp="1"/>
          </p:cNvSpPr>
          <p:nvPr>
            <p:ph type="sldNum" sz="quarter" idx="12"/>
          </p:nvPr>
        </p:nvSpPr>
        <p:spPr/>
        <p:txBody>
          <a:bodyPr/>
          <a:lstStyle/>
          <a:p>
            <a:fld id="{33F90D57-F8B0-465F-802A-8E4EAF4047BA}" type="slidenum">
              <a:rPr lang="en-US" smtClean="0"/>
              <a:t>‹#›</a:t>
            </a:fld>
            <a:endParaRPr lang="en-US"/>
          </a:p>
        </p:txBody>
      </p:sp>
    </p:spTree>
    <p:extLst>
      <p:ext uri="{BB962C8B-B14F-4D97-AF65-F5344CB8AC3E}">
        <p14:creationId xmlns:p14="http://schemas.microsoft.com/office/powerpoint/2010/main" val="39408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D7C9A-559F-C14B-C74C-B9031F0AE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008B13B-6773-7709-C3C3-5E8C8AD17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DE97C4-836B-DDC2-01AB-4DCCF886B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C4E39-93BC-45BE-826F-24A5E555C672}" type="datetimeFigureOut">
              <a:rPr lang="en-US" smtClean="0"/>
              <a:t>11/14/2024</a:t>
            </a:fld>
            <a:endParaRPr lang="en-US"/>
          </a:p>
        </p:txBody>
      </p:sp>
      <p:sp>
        <p:nvSpPr>
          <p:cNvPr id="5" name="Footer Placeholder 4">
            <a:extLst>
              <a:ext uri="{FF2B5EF4-FFF2-40B4-BE49-F238E27FC236}">
                <a16:creationId xmlns:a16="http://schemas.microsoft.com/office/drawing/2014/main" id="{A9A4DEC0-AA80-5EC8-239A-C05779141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551177-FE27-2F1C-5E30-8D0C3C0CC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90D57-F8B0-465F-802A-8E4EAF4047BA}" type="slidenum">
              <a:rPr lang="en-US" smtClean="0"/>
              <a:t>‹#›</a:t>
            </a:fld>
            <a:endParaRPr lang="en-US"/>
          </a:p>
        </p:txBody>
      </p:sp>
    </p:spTree>
    <p:extLst>
      <p:ext uri="{BB962C8B-B14F-4D97-AF65-F5344CB8AC3E}">
        <p14:creationId xmlns:p14="http://schemas.microsoft.com/office/powerpoint/2010/main" val="2021702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7030A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20BA6-014E-8817-2E38-85FF0879DA45}"/>
              </a:ext>
            </a:extLst>
          </p:cNvPr>
          <p:cNvSpPr>
            <a:spLocks noGrp="1"/>
          </p:cNvSpPr>
          <p:nvPr>
            <p:ph type="ctrTitle"/>
          </p:nvPr>
        </p:nvSpPr>
        <p:spPr/>
        <p:txBody>
          <a:bodyPr/>
          <a:lstStyle/>
          <a:p>
            <a:r>
              <a:rPr lang="en-US" dirty="0"/>
              <a:t>Unit-IV</a:t>
            </a:r>
          </a:p>
        </p:txBody>
      </p:sp>
      <p:sp>
        <p:nvSpPr>
          <p:cNvPr id="5" name="Subtitle 4">
            <a:extLst>
              <a:ext uri="{FF2B5EF4-FFF2-40B4-BE49-F238E27FC236}">
                <a16:creationId xmlns:a16="http://schemas.microsoft.com/office/drawing/2014/main" id="{8BF3E244-A978-2E58-0896-A9C219AD3B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334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FC94-9470-40DC-9B73-80FC3B6936AB}"/>
              </a:ext>
            </a:extLst>
          </p:cNvPr>
          <p:cNvSpPr>
            <a:spLocks noGrp="1"/>
          </p:cNvSpPr>
          <p:nvPr>
            <p:ph type="title"/>
          </p:nvPr>
        </p:nvSpPr>
        <p:spPr>
          <a:xfrm>
            <a:off x="838200" y="365125"/>
            <a:ext cx="10515600" cy="909493"/>
          </a:xfrm>
        </p:spPr>
        <p:txBody>
          <a:bodyPr/>
          <a:lstStyle/>
          <a:p>
            <a:r>
              <a:rPr lang="en-US" b="1" dirty="0">
                <a:solidFill>
                  <a:srgbClr val="002060"/>
                </a:solidFill>
              </a:rPr>
              <a:t>Example:</a:t>
            </a:r>
            <a:endParaRPr lang="en-IN" b="1" dirty="0">
              <a:solidFill>
                <a:srgbClr val="002060"/>
              </a:solidFill>
            </a:endParaRPr>
          </a:p>
        </p:txBody>
      </p:sp>
      <p:sp>
        <p:nvSpPr>
          <p:cNvPr id="4" name="Rectangle 1">
            <a:extLst>
              <a:ext uri="{FF2B5EF4-FFF2-40B4-BE49-F238E27FC236}">
                <a16:creationId xmlns:a16="http://schemas.microsoft.com/office/drawing/2014/main" id="{0ED1F191-D980-4A37-BC10-9EAE3A90C09F}"/>
              </a:ext>
            </a:extLst>
          </p:cNvPr>
          <p:cNvSpPr>
            <a:spLocks noGrp="1" noChangeArrowheads="1"/>
          </p:cNvSpPr>
          <p:nvPr>
            <p:ph idx="1"/>
          </p:nvPr>
        </p:nvSpPr>
        <p:spPr bwMode="auto">
          <a:xfrm>
            <a:off x="1041400" y="1822234"/>
            <a:ext cx="8472055"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0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Thread</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2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20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run()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"Thread is executing"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144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CB53-1F75-4553-8495-2ED666E07793}"/>
              </a:ext>
            </a:extLst>
          </p:cNvPr>
          <p:cNvSpPr>
            <a:spLocks noGrp="1"/>
          </p:cNvSpPr>
          <p:nvPr>
            <p:ph type="title"/>
          </p:nvPr>
        </p:nvSpPr>
        <p:spPr/>
        <p:txBody>
          <a:bodyPr/>
          <a:lstStyle/>
          <a:p>
            <a:r>
              <a:rPr lang="en-US" sz="4400" b="1" dirty="0">
                <a:solidFill>
                  <a:srgbClr val="002060"/>
                </a:solidFill>
                <a:effectLst/>
                <a:ea typeface="Times New Roman" panose="02020603050405020304" pitchFamily="18" charset="0"/>
              </a:rPr>
              <a:t>Thread Scheduler:</a:t>
            </a:r>
            <a:endParaRPr lang="en-IN" b="1" dirty="0">
              <a:solidFill>
                <a:srgbClr val="002060"/>
              </a:solidFill>
            </a:endParaRPr>
          </a:p>
        </p:txBody>
      </p:sp>
      <p:sp>
        <p:nvSpPr>
          <p:cNvPr id="3" name="Content Placeholder 2">
            <a:extLst>
              <a:ext uri="{FF2B5EF4-FFF2-40B4-BE49-F238E27FC236}">
                <a16:creationId xmlns:a16="http://schemas.microsoft.com/office/drawing/2014/main" id="{90BC2C6E-E766-48E1-AD2C-13CB27615350}"/>
              </a:ext>
            </a:extLst>
          </p:cNvPr>
          <p:cNvSpPr>
            <a:spLocks noGrp="1"/>
          </p:cNvSpPr>
          <p:nvPr>
            <p:ph idx="1"/>
          </p:nvPr>
        </p:nvSpPr>
        <p:spPr/>
        <p:txBody>
          <a:bodyPr/>
          <a:lstStyle/>
          <a:p>
            <a:pPr>
              <a:buFont typeface="Wingdings" panose="05000000000000000000" pitchFamily="2" charset="2"/>
              <a:buChar char="Ø"/>
            </a:pPr>
            <a:r>
              <a:rPr lang="en-US" dirty="0">
                <a:effectLst/>
                <a:ea typeface="Times New Roman" panose="02020603050405020304" pitchFamily="18" charset="0"/>
              </a:rPr>
              <a:t>If multiple threads are there then which thread will get chance first for execution will </a:t>
            </a:r>
            <a:r>
              <a:rPr lang="en-US" spc="15" dirty="0">
                <a:effectLst/>
                <a:ea typeface="Times New Roman" panose="02020603050405020304" pitchFamily="18" charset="0"/>
              </a:rPr>
              <a:t>be </a:t>
            </a:r>
            <a:r>
              <a:rPr lang="en-US" dirty="0">
                <a:effectLst/>
                <a:ea typeface="Times New Roman" panose="02020603050405020304" pitchFamily="18" charset="0"/>
              </a:rPr>
              <a:t>decided </a:t>
            </a:r>
            <a:r>
              <a:rPr lang="en-US" spc="15" dirty="0">
                <a:effectLst/>
                <a:ea typeface="Times New Roman" panose="02020603050405020304" pitchFamily="18" charset="0"/>
              </a:rPr>
              <a:t>by </a:t>
            </a:r>
            <a:r>
              <a:rPr lang="en-US" dirty="0">
                <a:effectLst/>
                <a:ea typeface="Times New Roman" panose="02020603050405020304" pitchFamily="18" charset="0"/>
              </a:rPr>
              <a:t>“</a:t>
            </a:r>
            <a:r>
              <a:rPr lang="en-US" b="1" dirty="0">
                <a:solidFill>
                  <a:srgbClr val="002060"/>
                </a:solidFill>
                <a:effectLst/>
                <a:ea typeface="Times New Roman" panose="02020603050405020304" pitchFamily="18" charset="0"/>
              </a:rPr>
              <a:t>Thread Scheduler</a:t>
            </a:r>
            <a:r>
              <a:rPr lang="en-US" dirty="0">
                <a:effectLst/>
                <a:ea typeface="Times New Roman" panose="02020603050405020304" pitchFamily="18" charset="0"/>
              </a:rPr>
              <a:t>”. </a:t>
            </a:r>
          </a:p>
          <a:p>
            <a:pPr marL="0" indent="0">
              <a:buNone/>
            </a:pPr>
            <a:endParaRPr lang="en-US" dirty="0">
              <a:effectLst/>
              <a:ea typeface="Times New Roman" panose="02020603050405020304" pitchFamily="18" charset="0"/>
            </a:endParaRPr>
          </a:p>
          <a:p>
            <a:pPr>
              <a:buFont typeface="Wingdings" panose="05000000000000000000" pitchFamily="2" charset="2"/>
              <a:buChar char="Ø"/>
            </a:pPr>
            <a:r>
              <a:rPr lang="en-US" dirty="0">
                <a:effectLst/>
                <a:ea typeface="Times New Roman" panose="02020603050405020304" pitchFamily="18" charset="0"/>
              </a:rPr>
              <a:t>Thread Scheduler </a:t>
            </a:r>
            <a:r>
              <a:rPr lang="en-US" spc="-15" dirty="0">
                <a:effectLst/>
                <a:ea typeface="Times New Roman" panose="02020603050405020304" pitchFamily="18" charset="0"/>
              </a:rPr>
              <a:t>is </a:t>
            </a:r>
            <a:r>
              <a:rPr lang="en-US" dirty="0">
                <a:effectLst/>
                <a:ea typeface="Times New Roman" panose="02020603050405020304" pitchFamily="18" charset="0"/>
              </a:rPr>
              <a:t>the post of JVM. </a:t>
            </a:r>
          </a:p>
          <a:p>
            <a:pPr marL="0" indent="0">
              <a:buNone/>
            </a:pPr>
            <a:endParaRPr lang="en-US" dirty="0">
              <a:effectLst/>
              <a:ea typeface="Times New Roman" panose="02020603050405020304" pitchFamily="18" charset="0"/>
            </a:endParaRPr>
          </a:p>
          <a:p>
            <a:pPr>
              <a:buFont typeface="Wingdings" panose="05000000000000000000" pitchFamily="2" charset="2"/>
              <a:buChar char="Ø"/>
            </a:pPr>
            <a:r>
              <a:rPr lang="en-US" dirty="0">
                <a:effectLst/>
                <a:ea typeface="Times New Roman" panose="02020603050405020304" pitchFamily="18" charset="0"/>
              </a:rPr>
              <a:t>The behavior of thread scheduler </a:t>
            </a:r>
            <a:r>
              <a:rPr lang="en-US" spc="-15" dirty="0">
                <a:effectLst/>
                <a:ea typeface="Times New Roman" panose="02020603050405020304" pitchFamily="18" charset="0"/>
              </a:rPr>
              <a:t>is </a:t>
            </a:r>
            <a:r>
              <a:rPr lang="en-US" dirty="0">
                <a:effectLst/>
                <a:ea typeface="Times New Roman" panose="02020603050405020304" pitchFamily="18" charset="0"/>
              </a:rPr>
              <a:t>vendor dependent </a:t>
            </a:r>
            <a:r>
              <a:rPr lang="en-US" spc="-15" dirty="0">
                <a:effectLst/>
                <a:ea typeface="Times New Roman" panose="02020603050405020304" pitchFamily="18" charset="0"/>
              </a:rPr>
              <a:t>and </a:t>
            </a:r>
            <a:r>
              <a:rPr lang="en-US" dirty="0">
                <a:effectLst/>
                <a:ea typeface="Times New Roman" panose="02020603050405020304" pitchFamily="18" charset="0"/>
              </a:rPr>
              <a:t>hence we can’t expect exact O/P for </a:t>
            </a:r>
            <a:r>
              <a:rPr lang="en-US" spc="-15" dirty="0">
                <a:effectLst/>
                <a:ea typeface="Times New Roman" panose="02020603050405020304" pitchFamily="18" charset="0"/>
              </a:rPr>
              <a:t>the </a:t>
            </a:r>
            <a:r>
              <a:rPr lang="en-US" dirty="0">
                <a:effectLst/>
                <a:ea typeface="Times New Roman" panose="02020603050405020304" pitchFamily="18" charset="0"/>
              </a:rPr>
              <a:t>program.</a:t>
            </a:r>
            <a:endParaRPr lang="en-IN"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74275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4108-A667-4F5D-92DA-5EEDED9EB4D8}"/>
              </a:ext>
            </a:extLst>
          </p:cNvPr>
          <p:cNvSpPr>
            <a:spLocks noGrp="1"/>
          </p:cNvSpPr>
          <p:nvPr>
            <p:ph type="title"/>
          </p:nvPr>
        </p:nvSpPr>
        <p:spPr/>
        <p:txBody>
          <a:bodyPr>
            <a:noAutofit/>
          </a:bodyPr>
          <a:lstStyle/>
          <a:p>
            <a:r>
              <a:rPr lang="en-US" sz="4800" b="1" dirty="0">
                <a:solidFill>
                  <a:srgbClr val="002060"/>
                </a:solidFill>
              </a:rPr>
              <a:t>Difference between </a:t>
            </a:r>
            <a:r>
              <a:rPr lang="en-US" sz="4800" b="1" dirty="0" err="1">
                <a:solidFill>
                  <a:srgbClr val="002060"/>
                </a:solidFill>
              </a:rPr>
              <a:t>t.start</a:t>
            </a:r>
            <a:r>
              <a:rPr lang="en-US" sz="4800" b="1" dirty="0">
                <a:solidFill>
                  <a:srgbClr val="002060"/>
                </a:solidFill>
              </a:rPr>
              <a:t>() &amp;</a:t>
            </a:r>
            <a:r>
              <a:rPr lang="en-US" sz="4800" b="1" dirty="0"/>
              <a:t> </a:t>
            </a:r>
            <a:r>
              <a:rPr lang="en-US" sz="4800" b="1" dirty="0" err="1">
                <a:solidFill>
                  <a:srgbClr val="002060"/>
                </a:solidFill>
              </a:rPr>
              <a:t>t.run</a:t>
            </a:r>
            <a:r>
              <a:rPr lang="en-US" sz="4800" b="1" dirty="0">
                <a:solidFill>
                  <a:srgbClr val="002060"/>
                </a:solidFill>
              </a:rPr>
              <a:t>()</a:t>
            </a:r>
            <a:endParaRPr lang="en-IN" sz="4800" b="1" dirty="0">
              <a:solidFill>
                <a:srgbClr val="002060"/>
              </a:solidFill>
            </a:endParaRPr>
          </a:p>
        </p:txBody>
      </p:sp>
      <p:sp>
        <p:nvSpPr>
          <p:cNvPr id="3" name="Content Placeholder 2">
            <a:extLst>
              <a:ext uri="{FF2B5EF4-FFF2-40B4-BE49-F238E27FC236}">
                <a16:creationId xmlns:a16="http://schemas.microsoft.com/office/drawing/2014/main" id="{6F758486-0D29-460A-9F44-AE3566D99F9E}"/>
              </a:ext>
            </a:extLst>
          </p:cNvPr>
          <p:cNvSpPr>
            <a:spLocks noGrp="1"/>
          </p:cNvSpPr>
          <p:nvPr>
            <p:ph idx="1"/>
          </p:nvPr>
        </p:nvSpPr>
        <p:spPr>
          <a:xfrm>
            <a:off x="838200" y="2022763"/>
            <a:ext cx="10515600" cy="4154199"/>
          </a:xfrm>
        </p:spPr>
        <p:txBody>
          <a:bodyPr/>
          <a:lstStyle/>
          <a:p>
            <a:pPr>
              <a:buFont typeface="Wingdings" panose="05000000000000000000" pitchFamily="2" charset="2"/>
              <a:buChar char="Ø"/>
            </a:pPr>
            <a:r>
              <a:rPr lang="en-US" dirty="0"/>
              <a:t>In the case of </a:t>
            </a:r>
            <a:r>
              <a:rPr lang="en-US" dirty="0" err="1"/>
              <a:t>t.start</a:t>
            </a:r>
            <a:r>
              <a:rPr lang="en-US" dirty="0"/>
              <a:t>() a new thread will be created and which is responsible for the execution of run().</a:t>
            </a:r>
          </a:p>
          <a:p>
            <a:pPr marL="0" indent="0">
              <a:buNone/>
            </a:pPr>
            <a:endParaRPr lang="en-US" dirty="0"/>
          </a:p>
          <a:p>
            <a:pPr>
              <a:buFont typeface="Wingdings" panose="05000000000000000000" pitchFamily="2" charset="2"/>
              <a:buChar char="Ø"/>
            </a:pPr>
            <a:r>
              <a:rPr lang="en-US" dirty="0"/>
              <a:t> But in the case of </a:t>
            </a:r>
            <a:r>
              <a:rPr lang="en-US" dirty="0" err="1"/>
              <a:t>t.run</a:t>
            </a:r>
            <a:r>
              <a:rPr lang="en-US" dirty="0"/>
              <a:t>() no new thread will be created and run() method will be executed just like a normal method by the main thread.</a:t>
            </a:r>
          </a:p>
          <a:p>
            <a:pPr marL="0" indent="0">
              <a:buNone/>
            </a:pPr>
            <a:endParaRPr lang="en-US" dirty="0"/>
          </a:p>
          <a:p>
            <a:endParaRPr lang="en-IN" dirty="0"/>
          </a:p>
        </p:txBody>
      </p:sp>
    </p:spTree>
    <p:extLst>
      <p:ext uri="{BB962C8B-B14F-4D97-AF65-F5344CB8AC3E}">
        <p14:creationId xmlns:p14="http://schemas.microsoft.com/office/powerpoint/2010/main" val="142631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A2F6-3CC2-4005-872E-7B78B598939F}"/>
              </a:ext>
            </a:extLst>
          </p:cNvPr>
          <p:cNvSpPr>
            <a:spLocks noGrp="1"/>
          </p:cNvSpPr>
          <p:nvPr>
            <p:ph type="title"/>
          </p:nvPr>
        </p:nvSpPr>
        <p:spPr>
          <a:xfrm>
            <a:off x="838200" y="124981"/>
            <a:ext cx="10515600" cy="1084984"/>
          </a:xfrm>
        </p:spPr>
        <p:txBody>
          <a:bodyPr/>
          <a:lstStyle/>
          <a:p>
            <a:r>
              <a:rPr lang="en-US" b="1" dirty="0"/>
              <a:t>Importance of Thread Class </a:t>
            </a:r>
            <a:r>
              <a:rPr lang="en-US" b="1" dirty="0">
                <a:solidFill>
                  <a:srgbClr val="002060"/>
                </a:solidFill>
              </a:rPr>
              <a:t>start() </a:t>
            </a:r>
            <a:r>
              <a:rPr lang="en-US" b="1" dirty="0"/>
              <a:t>method</a:t>
            </a:r>
            <a:endParaRPr lang="en-IN" b="1" dirty="0"/>
          </a:p>
        </p:txBody>
      </p:sp>
      <p:sp>
        <p:nvSpPr>
          <p:cNvPr id="3" name="Content Placeholder 2">
            <a:extLst>
              <a:ext uri="{FF2B5EF4-FFF2-40B4-BE49-F238E27FC236}">
                <a16:creationId xmlns:a16="http://schemas.microsoft.com/office/drawing/2014/main" id="{514EB0B5-D309-4112-A401-330166D0F2D4}"/>
              </a:ext>
            </a:extLst>
          </p:cNvPr>
          <p:cNvSpPr>
            <a:spLocks noGrp="1"/>
          </p:cNvSpPr>
          <p:nvPr>
            <p:ph idx="1"/>
          </p:nvPr>
        </p:nvSpPr>
        <p:spPr>
          <a:xfrm>
            <a:off x="838200" y="1302328"/>
            <a:ext cx="10515600" cy="5301672"/>
          </a:xfrm>
        </p:spPr>
        <p:txBody>
          <a:bodyPr>
            <a:normAutofit/>
          </a:bodyPr>
          <a:lstStyle/>
          <a:p>
            <a:pPr>
              <a:buFont typeface="Wingdings" panose="05000000000000000000" pitchFamily="2" charset="2"/>
              <a:buChar char="Ø"/>
            </a:pPr>
            <a:r>
              <a:rPr lang="en-US" dirty="0"/>
              <a:t>After Creating thread object compulsory we should perform registration with in the Thread scheduler. </a:t>
            </a:r>
          </a:p>
          <a:p>
            <a:pPr>
              <a:buFont typeface="Wingdings" panose="05000000000000000000" pitchFamily="2" charset="2"/>
              <a:buChar char="Ø"/>
            </a:pPr>
            <a:r>
              <a:rPr lang="en-US" dirty="0"/>
              <a:t>This will take care by start() of Thread class, So that the programmers has to concentrate on only job.</a:t>
            </a:r>
          </a:p>
          <a:p>
            <a:pPr>
              <a:buFont typeface="Wingdings" panose="05000000000000000000" pitchFamily="2" charset="2"/>
              <a:buChar char="Ø"/>
            </a:pPr>
            <a:r>
              <a:rPr lang="en-US" dirty="0"/>
              <a:t> With out executing Thread class start() method there is no chance of start a new Thread in java.</a:t>
            </a:r>
          </a:p>
          <a:p>
            <a:pPr marL="914400" lvl="2" indent="0">
              <a:buNone/>
            </a:pPr>
            <a:endParaRPr lang="en-US" dirty="0"/>
          </a:p>
          <a:p>
            <a:pPr marL="914400" lvl="2" indent="0">
              <a:buNone/>
            </a:pPr>
            <a:r>
              <a:rPr lang="en-US" sz="2400" dirty="0"/>
              <a:t>start()</a:t>
            </a:r>
          </a:p>
          <a:p>
            <a:pPr marL="914400" lvl="2" indent="0">
              <a:buNone/>
            </a:pPr>
            <a:r>
              <a:rPr lang="en-US" sz="2400" dirty="0"/>
              <a:t>{</a:t>
            </a:r>
          </a:p>
          <a:p>
            <a:pPr lvl="2">
              <a:buFont typeface="Wingdings" panose="05000000000000000000" pitchFamily="2" charset="2"/>
              <a:buChar char="v"/>
            </a:pPr>
            <a:r>
              <a:rPr lang="en-US" sz="2400" dirty="0"/>
              <a:t>Register our thread with in the thread scheduler.</a:t>
            </a:r>
          </a:p>
          <a:p>
            <a:pPr lvl="2">
              <a:buFont typeface="Wingdings" panose="05000000000000000000" pitchFamily="2" charset="2"/>
              <a:buChar char="v"/>
            </a:pPr>
            <a:r>
              <a:rPr lang="en-US" sz="2400" dirty="0"/>
              <a:t>Invoke run() method.</a:t>
            </a:r>
          </a:p>
          <a:p>
            <a:pPr marL="914400" lvl="2" indent="0">
              <a:buNone/>
            </a:pPr>
            <a:r>
              <a:rPr lang="en-US" sz="2400" dirty="0"/>
              <a:t>}</a:t>
            </a:r>
          </a:p>
          <a:p>
            <a:pPr>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16309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1932-0A2B-46D6-BD6F-DE950FC1E6B6}"/>
              </a:ext>
            </a:extLst>
          </p:cNvPr>
          <p:cNvSpPr>
            <a:spLocks noGrp="1"/>
          </p:cNvSpPr>
          <p:nvPr>
            <p:ph type="title"/>
          </p:nvPr>
        </p:nvSpPr>
        <p:spPr>
          <a:xfrm>
            <a:off x="838199" y="507999"/>
            <a:ext cx="10515600" cy="1084984"/>
          </a:xfrm>
        </p:spPr>
        <p:txBody>
          <a:bodyPr/>
          <a:lstStyle/>
          <a:p>
            <a:r>
              <a:rPr lang="en-IN" b="1" dirty="0">
                <a:solidFill>
                  <a:srgbClr val="002060"/>
                </a:solidFill>
              </a:rPr>
              <a:t>By Implementing </a:t>
            </a:r>
            <a:r>
              <a:rPr lang="en-IN" b="1" dirty="0">
                <a:solidFill>
                  <a:srgbClr val="7030A0"/>
                </a:solidFill>
              </a:rPr>
              <a:t>Runnable</a:t>
            </a:r>
            <a:r>
              <a:rPr lang="en-IN" b="1" dirty="0">
                <a:solidFill>
                  <a:srgbClr val="002060"/>
                </a:solidFill>
              </a:rPr>
              <a:t> Interface</a:t>
            </a:r>
          </a:p>
        </p:txBody>
      </p:sp>
      <p:sp>
        <p:nvSpPr>
          <p:cNvPr id="3" name="Content Placeholder 2">
            <a:extLst>
              <a:ext uri="{FF2B5EF4-FFF2-40B4-BE49-F238E27FC236}">
                <a16:creationId xmlns:a16="http://schemas.microsoft.com/office/drawing/2014/main" id="{103DED92-0F6E-4C6D-A637-71774A3235DB}"/>
              </a:ext>
            </a:extLst>
          </p:cNvPr>
          <p:cNvSpPr>
            <a:spLocks noGrp="1"/>
          </p:cNvSpPr>
          <p:nvPr>
            <p:ph idx="1"/>
          </p:nvPr>
        </p:nvSpPr>
        <p:spPr>
          <a:xfrm>
            <a:off x="562263" y="2045565"/>
            <a:ext cx="11067473" cy="4096616"/>
          </a:xfrm>
        </p:spPr>
        <p:txBody>
          <a:bodyPr>
            <a:normAutofit/>
          </a:bodyPr>
          <a:lstStyle/>
          <a:p>
            <a:pPr algn="just">
              <a:buFont typeface="Wingdings" panose="05000000000000000000" pitchFamily="2" charset="2"/>
              <a:buChar char="Ø"/>
            </a:pPr>
            <a:r>
              <a:rPr lang="en-US" b="0" i="0" dirty="0">
                <a:solidFill>
                  <a:srgbClr val="333333"/>
                </a:solidFill>
                <a:effectLst/>
              </a:rPr>
              <a:t>A Thread can be created by extending Thread class also. But Java allows only one class to extend, it wont allow multiple inheritance.</a:t>
            </a:r>
          </a:p>
          <a:p>
            <a:pPr marL="0" indent="0" algn="just">
              <a:buNone/>
            </a:pPr>
            <a:endParaRPr lang="en-US" b="0" i="0" dirty="0">
              <a:solidFill>
                <a:srgbClr val="333333"/>
              </a:solidFill>
              <a:effectLst/>
            </a:endParaRPr>
          </a:p>
          <a:p>
            <a:pPr algn="just">
              <a:buFont typeface="Wingdings" panose="05000000000000000000" pitchFamily="2" charset="2"/>
              <a:buChar char="Ø"/>
            </a:pPr>
            <a:r>
              <a:rPr lang="en-US" b="0" i="0" dirty="0">
                <a:solidFill>
                  <a:srgbClr val="333333"/>
                </a:solidFill>
                <a:effectLst/>
              </a:rPr>
              <a:t> So it is always better to create a thread by implementing Runnable interface. Java allows you to implement multiple interfaces at a time.</a:t>
            </a:r>
          </a:p>
          <a:p>
            <a:pPr marL="0" indent="0" algn="just">
              <a:buNone/>
            </a:pPr>
            <a:endParaRPr lang="en-US" b="0" i="0" dirty="0">
              <a:solidFill>
                <a:srgbClr val="333333"/>
              </a:solidFill>
              <a:effectLst/>
            </a:endParaRPr>
          </a:p>
          <a:p>
            <a:pPr algn="just">
              <a:buFont typeface="Wingdings" panose="05000000000000000000" pitchFamily="2" charset="2"/>
              <a:buChar char="Ø"/>
            </a:pPr>
            <a:r>
              <a:rPr lang="en-US" b="0" i="0" dirty="0">
                <a:solidFill>
                  <a:srgbClr val="333333"/>
                </a:solidFill>
                <a:effectLst/>
              </a:rPr>
              <a:t>By implementing Runnable interface, you need to provide implementation for run() method.</a:t>
            </a:r>
          </a:p>
          <a:p>
            <a:pPr marL="0" indent="0">
              <a:buNone/>
            </a:pPr>
            <a:endParaRPr lang="en-IN" dirty="0"/>
          </a:p>
        </p:txBody>
      </p:sp>
    </p:spTree>
    <p:extLst>
      <p:ext uri="{BB962C8B-B14F-4D97-AF65-F5344CB8AC3E}">
        <p14:creationId xmlns:p14="http://schemas.microsoft.com/office/powerpoint/2010/main" val="70243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CFE0-E7BF-42C2-9DDE-FEE6FBEAD605}"/>
              </a:ext>
            </a:extLst>
          </p:cNvPr>
          <p:cNvSpPr>
            <a:spLocks noGrp="1"/>
          </p:cNvSpPr>
          <p:nvPr>
            <p:ph type="title"/>
          </p:nvPr>
        </p:nvSpPr>
        <p:spPr>
          <a:xfrm>
            <a:off x="461108" y="365125"/>
            <a:ext cx="10892692" cy="1325563"/>
          </a:xfrm>
        </p:spPr>
        <p:txBody>
          <a:bodyPr>
            <a:normAutofit/>
          </a:bodyPr>
          <a:lstStyle/>
          <a:p>
            <a:r>
              <a:rPr lang="en-IN" sz="3600" dirty="0"/>
              <a:t>Relation between Runnable interface and Thread class</a:t>
            </a:r>
          </a:p>
        </p:txBody>
      </p:sp>
      <p:sp>
        <p:nvSpPr>
          <p:cNvPr id="3" name="Content Placeholder 2">
            <a:extLst>
              <a:ext uri="{FF2B5EF4-FFF2-40B4-BE49-F238E27FC236}">
                <a16:creationId xmlns:a16="http://schemas.microsoft.com/office/drawing/2014/main" id="{7F8A1B47-E3E2-45E4-BC93-D0EEAF23975A}"/>
              </a:ext>
            </a:extLst>
          </p:cNvPr>
          <p:cNvSpPr>
            <a:spLocks noGrp="1"/>
          </p:cNvSpPr>
          <p:nvPr>
            <p:ph idx="1"/>
          </p:nvPr>
        </p:nvSpPr>
        <p:spPr>
          <a:xfrm>
            <a:off x="649654" y="1919410"/>
            <a:ext cx="10515600" cy="4351338"/>
          </a:xfrm>
        </p:spPr>
        <p:txBody>
          <a:bodyPr/>
          <a:lstStyle/>
          <a:p>
            <a:pPr marL="0" indent="0">
              <a:buNone/>
            </a:pPr>
            <a:r>
              <a:rPr lang="en-US" dirty="0"/>
              <a:t>                                    Runnable(Interface)</a:t>
            </a:r>
          </a:p>
          <a:p>
            <a:pPr marL="0" indent="0">
              <a:buNone/>
            </a:pPr>
            <a:r>
              <a:rPr lang="en-US" dirty="0"/>
              <a:t>                                   ( </a:t>
            </a:r>
            <a:r>
              <a:rPr lang="en-US" b="1" dirty="0">
                <a:solidFill>
                  <a:srgbClr val="00B050"/>
                </a:solidFill>
              </a:rPr>
              <a:t>public abstract void run()</a:t>
            </a:r>
            <a:r>
              <a:rPr lang="en-US" dirty="0"/>
              <a:t>)</a:t>
            </a:r>
          </a:p>
          <a:p>
            <a:pPr marL="0" indent="0">
              <a:buNone/>
            </a:pPr>
            <a:r>
              <a:rPr lang="en-US" dirty="0"/>
              <a:t>      Thread(class)      				</a:t>
            </a:r>
          </a:p>
          <a:p>
            <a:pPr marL="0" indent="0">
              <a:buNone/>
            </a:pPr>
            <a:r>
              <a:rPr lang="en-US" dirty="0"/>
              <a:t>(</a:t>
            </a:r>
            <a:r>
              <a:rPr lang="en-US" b="1" dirty="0">
                <a:solidFill>
                  <a:srgbClr val="00B050"/>
                </a:solidFill>
              </a:rPr>
              <a:t>start() </a:t>
            </a:r>
            <a:r>
              <a:rPr lang="en-US" dirty="0"/>
              <a:t>)</a:t>
            </a:r>
          </a:p>
          <a:p>
            <a:pPr marL="0" indent="0">
              <a:buNone/>
            </a:pPr>
            <a:endParaRPr lang="en-US" dirty="0"/>
          </a:p>
          <a:p>
            <a:pPr marL="0" indent="0">
              <a:buNone/>
            </a:pPr>
            <a:r>
              <a:rPr lang="en-US" dirty="0"/>
              <a:t>      </a:t>
            </a:r>
            <a:r>
              <a:rPr lang="en-US" dirty="0" err="1"/>
              <a:t>MyThread</a:t>
            </a:r>
            <a:r>
              <a:rPr lang="en-US" dirty="0"/>
              <a:t>						 </a:t>
            </a:r>
            <a:r>
              <a:rPr lang="en-US" dirty="0" err="1"/>
              <a:t>MyThread</a:t>
            </a:r>
            <a:endParaRPr lang="en-IN" dirty="0"/>
          </a:p>
        </p:txBody>
      </p:sp>
      <p:sp>
        <p:nvSpPr>
          <p:cNvPr id="6" name="Arrow: Up 5">
            <a:extLst>
              <a:ext uri="{FF2B5EF4-FFF2-40B4-BE49-F238E27FC236}">
                <a16:creationId xmlns:a16="http://schemas.microsoft.com/office/drawing/2014/main" id="{55AF6632-4CF2-490C-916C-9899B93E9411}"/>
              </a:ext>
            </a:extLst>
          </p:cNvPr>
          <p:cNvSpPr/>
          <p:nvPr/>
        </p:nvSpPr>
        <p:spPr>
          <a:xfrm rot="371131">
            <a:off x="2284927" y="3312755"/>
            <a:ext cx="145827" cy="9899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Up 6">
            <a:extLst>
              <a:ext uri="{FF2B5EF4-FFF2-40B4-BE49-F238E27FC236}">
                <a16:creationId xmlns:a16="http://schemas.microsoft.com/office/drawing/2014/main" id="{E0994288-8D78-4890-A715-D3E5454DA471}"/>
              </a:ext>
            </a:extLst>
          </p:cNvPr>
          <p:cNvSpPr/>
          <p:nvPr/>
        </p:nvSpPr>
        <p:spPr>
          <a:xfrm rot="2950870">
            <a:off x="3379438" y="2047789"/>
            <a:ext cx="145827" cy="98994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Up 7">
            <a:extLst>
              <a:ext uri="{FF2B5EF4-FFF2-40B4-BE49-F238E27FC236}">
                <a16:creationId xmlns:a16="http://schemas.microsoft.com/office/drawing/2014/main" id="{7498D0B3-0665-4E97-B4CA-B45DE14A3E04}"/>
              </a:ext>
            </a:extLst>
          </p:cNvPr>
          <p:cNvSpPr/>
          <p:nvPr/>
        </p:nvSpPr>
        <p:spPr>
          <a:xfrm rot="19546965">
            <a:off x="7408224" y="2254430"/>
            <a:ext cx="164484" cy="196441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749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D97A46-10E6-409F-B8B0-03ED3BDFAD08}"/>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333333"/>
                </a:solidFill>
                <a:effectLst/>
              </a:rPr>
              <a:t>To run this implementation class, create a Thread object, pass Runnable implementation class object to its constructor. Call start() method on thread class to start executing run() method.</a:t>
            </a:r>
          </a:p>
          <a:p>
            <a:pPr marL="0" indent="0" algn="just">
              <a:buNone/>
            </a:pPr>
            <a:endParaRPr lang="en-US" b="0" i="0" dirty="0">
              <a:solidFill>
                <a:srgbClr val="333333"/>
              </a:solidFill>
              <a:effectLst/>
            </a:endParaRPr>
          </a:p>
          <a:p>
            <a:pPr algn="just">
              <a:buFont typeface="Wingdings" panose="05000000000000000000" pitchFamily="2" charset="2"/>
              <a:buChar char="Ø"/>
            </a:pPr>
            <a:r>
              <a:rPr lang="en-US" b="0" i="0" dirty="0">
                <a:solidFill>
                  <a:srgbClr val="333333"/>
                </a:solidFill>
                <a:effectLst/>
              </a:rPr>
              <a:t>Implementing Runnable interface does not create a Thread object, it only defines an entry point for threads in your object. It allows you to pass the object to the Thread(Runnable implementation) constructor.</a:t>
            </a:r>
          </a:p>
          <a:p>
            <a:endParaRPr lang="en-IN" dirty="0"/>
          </a:p>
        </p:txBody>
      </p:sp>
    </p:spTree>
    <p:extLst>
      <p:ext uri="{BB962C8B-B14F-4D97-AF65-F5344CB8AC3E}">
        <p14:creationId xmlns:p14="http://schemas.microsoft.com/office/powerpoint/2010/main" val="386692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492507A-935F-411C-96DC-6B1A86FF4680}"/>
              </a:ext>
            </a:extLst>
          </p:cNvPr>
          <p:cNvSpPr>
            <a:spLocks noGrp="1" noChangeArrowheads="1"/>
          </p:cNvSpPr>
          <p:nvPr>
            <p:ph idx="1"/>
          </p:nvPr>
        </p:nvSpPr>
        <p:spPr bwMode="auto">
          <a:xfrm>
            <a:off x="1272309" y="490210"/>
            <a:ext cx="9922165" cy="59246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MyRunnableThread</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implements </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8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run()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"Runnable thread job"</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80808"/>
              </a:solidFill>
              <a:latin typeface="Courier New" panose="02070309020205020404" pitchFamily="49" charset="0"/>
              <a:cs typeface="Courier New" panose="02070309020205020404" pitchFamily="49" charset="0"/>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ThreadDemo</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MyRunnableThread</a:t>
            </a:r>
            <a:r>
              <a:rPr kumimoji="0" lang="en-US" altLang="en-US" sz="1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1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8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MyRunnableThread</a:t>
            </a:r>
            <a:r>
              <a:rPr kumimoji="0" lang="en-US" altLang="en-US" sz="18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Thread t=new Thread(</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mythread</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b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        </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t.</a:t>
            </a:r>
            <a:r>
              <a:rPr kumimoji="0" lang="en-US" altLang="en-US" sz="1800" b="1" i="0" u="none" strike="noStrike" cap="none" normalizeH="0" baseline="0" dirty="0" err="1">
                <a:ln>
                  <a:noFill/>
                </a:ln>
                <a:solidFill>
                  <a:srgbClr val="002060"/>
                </a:solidFill>
                <a:effectLst/>
                <a:latin typeface="Courier New" panose="02070309020205020404" pitchFamily="49" charset="0"/>
                <a:cs typeface="Courier New" panose="02070309020205020404" pitchFamily="49" charset="0"/>
              </a:rPr>
              <a:t>start</a:t>
            </a:r>
            <a:r>
              <a:rPr kumimoji="0" lang="en-US" altLang="en-US" sz="18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129A009-1B1B-4FAF-87BD-D1B84F204CA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19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C6C0-7863-450B-9467-EAA29B2B9975}"/>
              </a:ext>
            </a:extLst>
          </p:cNvPr>
          <p:cNvSpPr>
            <a:spLocks noGrp="1"/>
          </p:cNvSpPr>
          <p:nvPr>
            <p:ph type="title"/>
          </p:nvPr>
        </p:nvSpPr>
        <p:spPr/>
        <p:txBody>
          <a:bodyPr/>
          <a:lstStyle/>
          <a:p>
            <a:r>
              <a:rPr lang="en-US" b="1" dirty="0">
                <a:solidFill>
                  <a:srgbClr val="002060"/>
                </a:solidFill>
              </a:rPr>
              <a:t>Thread lifecycle states</a:t>
            </a:r>
            <a:endParaRPr lang="en-IN" b="1" dirty="0">
              <a:solidFill>
                <a:srgbClr val="002060"/>
              </a:solidFill>
            </a:endParaRPr>
          </a:p>
        </p:txBody>
      </p:sp>
      <p:sp>
        <p:nvSpPr>
          <p:cNvPr id="3" name="Content Placeholder 2">
            <a:extLst>
              <a:ext uri="{FF2B5EF4-FFF2-40B4-BE49-F238E27FC236}">
                <a16:creationId xmlns:a16="http://schemas.microsoft.com/office/drawing/2014/main" id="{8C82E0CC-D1E4-4FF0-AAA0-332A1DF7B650}"/>
              </a:ext>
            </a:extLst>
          </p:cNvPr>
          <p:cNvSpPr>
            <a:spLocks noGrp="1"/>
          </p:cNvSpPr>
          <p:nvPr>
            <p:ph idx="1"/>
          </p:nvPr>
        </p:nvSpPr>
        <p:spPr>
          <a:xfrm>
            <a:off x="838200" y="1825625"/>
            <a:ext cx="10744200" cy="4351338"/>
          </a:xfrm>
        </p:spPr>
        <p:txBody>
          <a:bodyPr/>
          <a:lstStyle/>
          <a:p>
            <a:pPr>
              <a:buFont typeface="Wingdings" panose="05000000000000000000" pitchFamily="2" charset="2"/>
              <a:buChar char="Ø"/>
            </a:pPr>
            <a:r>
              <a:rPr lang="en-US" dirty="0"/>
              <a:t>A thread can be in one of the five states. According to sun, there is only 4 states in thread life cycle in java.</a:t>
            </a:r>
          </a:p>
          <a:p>
            <a:pPr lvl="1">
              <a:buFont typeface="Wingdings" panose="05000000000000000000" pitchFamily="2" charset="2"/>
              <a:buChar char="v"/>
            </a:pPr>
            <a:r>
              <a:rPr lang="en-US" sz="2800" dirty="0"/>
              <a:t>New</a:t>
            </a:r>
          </a:p>
          <a:p>
            <a:pPr lvl="1">
              <a:buFont typeface="Wingdings" panose="05000000000000000000" pitchFamily="2" charset="2"/>
              <a:buChar char="v"/>
            </a:pPr>
            <a:r>
              <a:rPr lang="en-US" sz="2800" dirty="0"/>
              <a:t>Runnable</a:t>
            </a:r>
          </a:p>
          <a:p>
            <a:pPr lvl="1">
              <a:buFont typeface="Wingdings" panose="05000000000000000000" pitchFamily="2" charset="2"/>
              <a:buChar char="v"/>
            </a:pPr>
            <a:r>
              <a:rPr lang="en-US" sz="2800" dirty="0"/>
              <a:t>Running</a:t>
            </a:r>
          </a:p>
          <a:p>
            <a:pPr lvl="1">
              <a:buFont typeface="Wingdings" panose="05000000000000000000" pitchFamily="2" charset="2"/>
              <a:buChar char="v"/>
            </a:pPr>
            <a:r>
              <a:rPr lang="en-US" sz="2800" dirty="0"/>
              <a:t>Non-Runnable (Blocked)</a:t>
            </a:r>
          </a:p>
          <a:p>
            <a:pPr lvl="1">
              <a:buFont typeface="Wingdings" panose="05000000000000000000" pitchFamily="2" charset="2"/>
              <a:buChar char="v"/>
            </a:pPr>
            <a:r>
              <a:rPr lang="en-US" sz="2800" dirty="0"/>
              <a:t>Terminated</a:t>
            </a:r>
            <a:endParaRPr lang="en-IN" sz="2800" dirty="0"/>
          </a:p>
        </p:txBody>
      </p:sp>
    </p:spTree>
    <p:extLst>
      <p:ext uri="{BB962C8B-B14F-4D97-AF65-F5344CB8AC3E}">
        <p14:creationId xmlns:p14="http://schemas.microsoft.com/office/powerpoint/2010/main" val="10573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299632-5D7B-497B-9B16-0943AC9F1E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971" y="1439790"/>
            <a:ext cx="8143875" cy="4162425"/>
          </a:xfrm>
        </p:spPr>
      </p:pic>
    </p:spTree>
    <p:extLst>
      <p:ext uri="{BB962C8B-B14F-4D97-AF65-F5344CB8AC3E}">
        <p14:creationId xmlns:p14="http://schemas.microsoft.com/office/powerpoint/2010/main" val="332874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9C994-644F-4933-9DCC-735FA82B20BA}"/>
              </a:ext>
            </a:extLst>
          </p:cNvPr>
          <p:cNvSpPr>
            <a:spLocks noGrp="1"/>
          </p:cNvSpPr>
          <p:nvPr>
            <p:ph type="ctrTitle"/>
          </p:nvPr>
        </p:nvSpPr>
        <p:spPr/>
        <p:txBody>
          <a:bodyPr/>
          <a:lstStyle/>
          <a:p>
            <a:r>
              <a:rPr lang="en-US" b="1" dirty="0">
                <a:solidFill>
                  <a:srgbClr val="002060"/>
                </a:solidFill>
              </a:rPr>
              <a:t>Multithreading</a:t>
            </a:r>
            <a:endParaRPr lang="en-IN" b="1" dirty="0">
              <a:solidFill>
                <a:srgbClr val="002060"/>
              </a:solidFill>
            </a:endParaRPr>
          </a:p>
        </p:txBody>
      </p:sp>
      <p:sp>
        <p:nvSpPr>
          <p:cNvPr id="3" name="Subtitle 2">
            <a:extLst>
              <a:ext uri="{FF2B5EF4-FFF2-40B4-BE49-F238E27FC236}">
                <a16:creationId xmlns:a16="http://schemas.microsoft.com/office/drawing/2014/main" id="{F76B74DE-05E1-4834-916F-9A3DCAF7F99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17336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79153BC6-38CA-4DE8-B3DF-9B82D84DA03B}"/>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BF7D3071-968D-468E-90D5-FD711E9FC395}"/>
              </a:ext>
            </a:extLst>
          </p:cNvPr>
          <p:cNvGraphicFramePr>
            <a:graphicFrameLocks noGrp="1"/>
          </p:cNvGraphicFramePr>
          <p:nvPr>
            <p:ph idx="1"/>
          </p:nvPr>
        </p:nvGraphicFramePr>
        <p:xfrm>
          <a:off x="494145" y="343533"/>
          <a:ext cx="11203709" cy="5913120"/>
        </p:xfrm>
        <a:graphic>
          <a:graphicData uri="http://schemas.openxmlformats.org/drawingml/2006/table">
            <a:tbl>
              <a:tblPr/>
              <a:tblGrid>
                <a:gridCol w="11203709">
                  <a:extLst>
                    <a:ext uri="{9D8B030D-6E8A-4147-A177-3AD203B41FA5}">
                      <a16:colId xmlns:a16="http://schemas.microsoft.com/office/drawing/2014/main" val="3971984507"/>
                    </a:ext>
                  </a:extLst>
                </a:gridCol>
              </a:tblGrid>
              <a:tr h="5835593">
                <a:tc>
                  <a:txBody>
                    <a:bodyPr/>
                    <a:lstStyle/>
                    <a:p>
                      <a:pPr marL="285750" indent="-285750">
                        <a:buFont typeface="Wingdings" panose="05000000000000000000" pitchFamily="2" charset="2"/>
                        <a:buChar char="Ø"/>
                      </a:pPr>
                      <a:r>
                        <a:rPr lang="en-US" sz="2800" b="1" dirty="0">
                          <a:solidFill>
                            <a:schemeClr val="tx1"/>
                          </a:solidFill>
                          <a:effectLst/>
                          <a:latin typeface="+mn-lt"/>
                        </a:rPr>
                        <a:t>New:</a:t>
                      </a:r>
                    </a:p>
                    <a:p>
                      <a:pPr marL="0" indent="0">
                        <a:buFontTx/>
                        <a:buNone/>
                      </a:pPr>
                      <a:r>
                        <a:rPr lang="en-US" sz="2800" dirty="0">
                          <a:solidFill>
                            <a:srgbClr val="000000"/>
                          </a:solidFill>
                          <a:effectLst/>
                          <a:latin typeface="+mn-lt"/>
                        </a:rPr>
                        <a:t>The thread is in new state if you create an instance of Thread class but before the invocation of start() method.</a:t>
                      </a:r>
                    </a:p>
                    <a:p>
                      <a:pPr marL="285750" indent="-285750">
                        <a:buFont typeface="Wingdings" panose="05000000000000000000" pitchFamily="2" charset="2"/>
                        <a:buChar char="Ø"/>
                      </a:pPr>
                      <a:r>
                        <a:rPr lang="en-US" sz="2800" b="1" dirty="0">
                          <a:solidFill>
                            <a:srgbClr val="000000"/>
                          </a:solidFill>
                          <a:effectLst/>
                          <a:latin typeface="+mn-lt"/>
                        </a:rPr>
                        <a:t>Runnable:</a:t>
                      </a:r>
                    </a:p>
                    <a:p>
                      <a:pPr marL="0" indent="0">
                        <a:buFontTx/>
                        <a:buNone/>
                      </a:pPr>
                      <a:r>
                        <a:rPr lang="en-US" sz="2800" dirty="0">
                          <a:solidFill>
                            <a:srgbClr val="000000"/>
                          </a:solidFill>
                          <a:effectLst/>
                          <a:latin typeface="+mn-lt"/>
                        </a:rPr>
                        <a:t>The thread is in runnable state after invocation of start() method, but the thread scheduler has not selected it to be the running thread.</a:t>
                      </a:r>
                    </a:p>
                    <a:p>
                      <a:pPr marL="285750" indent="-285750">
                        <a:buFont typeface="Wingdings" panose="05000000000000000000" pitchFamily="2" charset="2"/>
                        <a:buChar char="Ø"/>
                      </a:pPr>
                      <a:r>
                        <a:rPr lang="en-US" sz="2800" b="1" dirty="0">
                          <a:solidFill>
                            <a:srgbClr val="000000"/>
                          </a:solidFill>
                          <a:effectLst/>
                          <a:latin typeface="+mn-lt"/>
                        </a:rPr>
                        <a:t>Running:</a:t>
                      </a:r>
                    </a:p>
                    <a:p>
                      <a:pPr marL="0" indent="0">
                        <a:buFontTx/>
                        <a:buNone/>
                      </a:pPr>
                      <a:r>
                        <a:rPr lang="en-US" sz="2800" dirty="0">
                          <a:solidFill>
                            <a:srgbClr val="000000"/>
                          </a:solidFill>
                          <a:effectLst/>
                          <a:latin typeface="+mn-lt"/>
                        </a:rPr>
                        <a:t>The thread is in running state if the thread scheduler has selected it.</a:t>
                      </a:r>
                    </a:p>
                    <a:p>
                      <a:pPr marL="285750" indent="-285750">
                        <a:buFont typeface="Wingdings" panose="05000000000000000000" pitchFamily="2" charset="2"/>
                        <a:buChar char="Ø"/>
                      </a:pPr>
                      <a:r>
                        <a:rPr lang="en-US" sz="2800" b="1" dirty="0">
                          <a:solidFill>
                            <a:srgbClr val="000000"/>
                          </a:solidFill>
                          <a:effectLst/>
                          <a:latin typeface="+mn-lt"/>
                        </a:rPr>
                        <a:t>Non-Runnable (Blocked):</a:t>
                      </a:r>
                    </a:p>
                    <a:p>
                      <a:pPr marL="0" indent="0">
                        <a:buFontTx/>
                        <a:buNone/>
                      </a:pPr>
                      <a:r>
                        <a:rPr lang="en-US" sz="2800" dirty="0">
                          <a:solidFill>
                            <a:srgbClr val="000000"/>
                          </a:solidFill>
                          <a:effectLst/>
                          <a:latin typeface="+mn-lt"/>
                        </a:rPr>
                        <a:t>This is the state when the thread is still alive, but is currently not eligible to run.</a:t>
                      </a:r>
                    </a:p>
                    <a:p>
                      <a:pPr marL="285750" indent="-285750">
                        <a:buFont typeface="Wingdings" panose="05000000000000000000" pitchFamily="2" charset="2"/>
                        <a:buChar char="Ø"/>
                      </a:pPr>
                      <a:r>
                        <a:rPr lang="en-US" sz="2800" b="1" dirty="0">
                          <a:solidFill>
                            <a:srgbClr val="000000"/>
                          </a:solidFill>
                          <a:effectLst/>
                          <a:latin typeface="+mn-lt"/>
                        </a:rPr>
                        <a:t>Terminated:</a:t>
                      </a:r>
                    </a:p>
                    <a:p>
                      <a:pPr marL="0" indent="0">
                        <a:buFontTx/>
                        <a:buNone/>
                      </a:pPr>
                      <a:r>
                        <a:rPr lang="en-US" sz="2800" dirty="0">
                          <a:solidFill>
                            <a:srgbClr val="000000"/>
                          </a:solidFill>
                          <a:effectLst/>
                          <a:latin typeface="+mn-lt"/>
                        </a:rPr>
                        <a:t>A thread is in terminated or dead state when its run() method exits.</a:t>
                      </a:r>
                    </a:p>
                    <a:p>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985201716"/>
                  </a:ext>
                </a:extLst>
              </a:tr>
            </a:tbl>
          </a:graphicData>
        </a:graphic>
      </p:graphicFrame>
      <p:sp>
        <p:nvSpPr>
          <p:cNvPr id="11" name="Rectangle 3">
            <a:extLst>
              <a:ext uri="{FF2B5EF4-FFF2-40B4-BE49-F238E27FC236}">
                <a16:creationId xmlns:a16="http://schemas.microsoft.com/office/drawing/2014/main" id="{C79A18B7-5F39-4E08-B7B1-4CA3B6C74D64}"/>
              </a:ext>
            </a:extLst>
          </p:cNvPr>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179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A911-94F5-4B7F-ACBE-6702AADE7DB0}"/>
              </a:ext>
            </a:extLst>
          </p:cNvPr>
          <p:cNvSpPr>
            <a:spLocks noGrp="1"/>
          </p:cNvSpPr>
          <p:nvPr>
            <p:ph type="title"/>
          </p:nvPr>
        </p:nvSpPr>
        <p:spPr/>
        <p:txBody>
          <a:bodyPr/>
          <a:lstStyle/>
          <a:p>
            <a:r>
              <a:rPr lang="en-US" b="1" dirty="0">
                <a:solidFill>
                  <a:srgbClr val="002060"/>
                </a:solidFill>
              </a:rPr>
              <a:t>Thread priorities</a:t>
            </a:r>
            <a:endParaRPr lang="en-IN" b="1" dirty="0">
              <a:solidFill>
                <a:srgbClr val="002060"/>
              </a:solidFill>
            </a:endParaRPr>
          </a:p>
        </p:txBody>
      </p:sp>
      <p:sp>
        <p:nvSpPr>
          <p:cNvPr id="3" name="Content Placeholder 2">
            <a:extLst>
              <a:ext uri="{FF2B5EF4-FFF2-40B4-BE49-F238E27FC236}">
                <a16:creationId xmlns:a16="http://schemas.microsoft.com/office/drawing/2014/main" id="{90030481-797E-4F0F-BC37-2599D85E994C}"/>
              </a:ext>
            </a:extLst>
          </p:cNvPr>
          <p:cNvSpPr>
            <a:spLocks noGrp="1"/>
          </p:cNvSpPr>
          <p:nvPr>
            <p:ph idx="1"/>
          </p:nvPr>
        </p:nvSpPr>
        <p:spPr>
          <a:xfrm>
            <a:off x="658905" y="1843554"/>
            <a:ext cx="11040035" cy="4351338"/>
          </a:xfrm>
        </p:spPr>
        <p:txBody>
          <a:bodyPr/>
          <a:lstStyle/>
          <a:p>
            <a:pPr>
              <a:buFont typeface="Wingdings" panose="05000000000000000000" pitchFamily="2" charset="2"/>
              <a:buChar char="Ø"/>
            </a:pPr>
            <a:r>
              <a:rPr lang="en-US" dirty="0"/>
              <a:t>Every Thread in java has some property. </a:t>
            </a:r>
          </a:p>
          <a:p>
            <a:pPr>
              <a:buFont typeface="Wingdings" panose="05000000000000000000" pitchFamily="2" charset="2"/>
              <a:buChar char="Ø"/>
            </a:pPr>
            <a:r>
              <a:rPr lang="en-US" dirty="0"/>
              <a:t>It may be default priority provided by the JVM or customized priority provided by the programmer.</a:t>
            </a:r>
          </a:p>
          <a:p>
            <a:pPr>
              <a:buFont typeface="Wingdings" panose="05000000000000000000" pitchFamily="2" charset="2"/>
              <a:buChar char="Ø"/>
            </a:pPr>
            <a:endParaRPr lang="en-US" dirty="0"/>
          </a:p>
          <a:p>
            <a:pPr>
              <a:buFont typeface="Wingdings" panose="05000000000000000000" pitchFamily="2" charset="2"/>
              <a:buChar char="Ø"/>
            </a:pPr>
            <a:r>
              <a:rPr lang="en-US" dirty="0"/>
              <a:t>The valid range of thread priorities is 1 – 10. Where 1 is lowest priority and 10 is highest priority.</a:t>
            </a:r>
          </a:p>
          <a:p>
            <a:pPr>
              <a:buFont typeface="Wingdings" panose="05000000000000000000" pitchFamily="2" charset="2"/>
              <a:buChar char="Ø"/>
            </a:pPr>
            <a:endParaRPr lang="en-US" dirty="0"/>
          </a:p>
          <a:p>
            <a:pPr>
              <a:buFont typeface="Wingdings" panose="05000000000000000000" pitchFamily="2" charset="2"/>
              <a:buChar char="Ø"/>
            </a:pPr>
            <a:r>
              <a:rPr lang="en-US" dirty="0"/>
              <a:t>The default priority of </a:t>
            </a:r>
            <a:r>
              <a:rPr lang="en-US" b="1" dirty="0">
                <a:solidFill>
                  <a:srgbClr val="002060"/>
                </a:solidFill>
              </a:rPr>
              <a:t>main thread is 5</a:t>
            </a:r>
            <a:r>
              <a:rPr lang="en-US" dirty="0"/>
              <a:t>. The priority of child thread is inherited from the parent.</a:t>
            </a:r>
          </a:p>
          <a:p>
            <a:pPr marL="0" indent="0">
              <a:buNone/>
            </a:pPr>
            <a:endParaRPr lang="en-IN" dirty="0"/>
          </a:p>
        </p:txBody>
      </p:sp>
    </p:spTree>
    <p:extLst>
      <p:ext uri="{BB962C8B-B14F-4D97-AF65-F5344CB8AC3E}">
        <p14:creationId xmlns:p14="http://schemas.microsoft.com/office/powerpoint/2010/main" val="226000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6C0A1D-6489-42C3-A1B9-1CF3376D6D84}"/>
              </a:ext>
            </a:extLst>
          </p:cNvPr>
          <p:cNvSpPr>
            <a:spLocks noGrp="1"/>
          </p:cNvSpPr>
          <p:nvPr>
            <p:ph idx="1"/>
          </p:nvPr>
        </p:nvSpPr>
        <p:spPr>
          <a:xfrm>
            <a:off x="838200" y="1006764"/>
            <a:ext cx="10688782" cy="5170199"/>
          </a:xfrm>
        </p:spPr>
        <p:txBody>
          <a:bodyPr/>
          <a:lstStyle/>
          <a:p>
            <a:pPr>
              <a:buFont typeface="Wingdings" panose="05000000000000000000" pitchFamily="2" charset="2"/>
              <a:buChar char="Ø"/>
            </a:pPr>
            <a:r>
              <a:rPr lang="en-US" dirty="0"/>
              <a:t>Thread Scheduler will use priorities while allocating processor the thread which is having highest priority will get chance first and the thread which is having low priority.</a:t>
            </a:r>
          </a:p>
          <a:p>
            <a:pPr marL="0" indent="0">
              <a:buNone/>
            </a:pPr>
            <a:endParaRPr lang="en-US" dirty="0"/>
          </a:p>
          <a:p>
            <a:pPr>
              <a:buFont typeface="Wingdings" panose="05000000000000000000" pitchFamily="2" charset="2"/>
              <a:buChar char="Ø"/>
            </a:pPr>
            <a:r>
              <a:rPr lang="en-US" dirty="0"/>
              <a:t>If two threads having the </a:t>
            </a:r>
            <a:r>
              <a:rPr lang="en-US" b="1" dirty="0">
                <a:solidFill>
                  <a:srgbClr val="002060"/>
                </a:solidFill>
              </a:rPr>
              <a:t>same priority </a:t>
            </a:r>
            <a:r>
              <a:rPr lang="en-US" dirty="0"/>
              <a:t>then we can’t expect exact execution order it depends upon Thread Scheduler.</a:t>
            </a:r>
          </a:p>
          <a:p>
            <a:pPr marL="0" indent="0">
              <a:buNone/>
            </a:pPr>
            <a:endParaRPr lang="en-US" dirty="0"/>
          </a:p>
          <a:p>
            <a:pPr>
              <a:buFont typeface="Wingdings" panose="05000000000000000000" pitchFamily="2" charset="2"/>
              <a:buChar char="Ø"/>
            </a:pPr>
            <a:r>
              <a:rPr lang="en-US" dirty="0"/>
              <a:t>The thread which is having </a:t>
            </a:r>
            <a:r>
              <a:rPr lang="en-US" b="1" dirty="0">
                <a:solidFill>
                  <a:srgbClr val="002060"/>
                </a:solidFill>
              </a:rPr>
              <a:t>low priority </a:t>
            </a:r>
            <a:r>
              <a:rPr lang="en-US" dirty="0"/>
              <a:t>has to wait until completion of high priority threads.</a:t>
            </a:r>
          </a:p>
          <a:p>
            <a:pPr marL="0" indent="0">
              <a:buNone/>
            </a:pPr>
            <a:endParaRPr lang="en-IN" dirty="0"/>
          </a:p>
        </p:txBody>
      </p:sp>
    </p:spTree>
    <p:extLst>
      <p:ext uri="{BB962C8B-B14F-4D97-AF65-F5344CB8AC3E}">
        <p14:creationId xmlns:p14="http://schemas.microsoft.com/office/powerpoint/2010/main" val="410226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886E-552E-43F2-917E-8F06784223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2C70BA-AB62-4EF0-89C3-5883BD9BA715}"/>
              </a:ext>
            </a:extLst>
          </p:cNvPr>
          <p:cNvSpPr>
            <a:spLocks noGrp="1"/>
          </p:cNvSpPr>
          <p:nvPr>
            <p:ph idx="1"/>
          </p:nvPr>
        </p:nvSpPr>
        <p:spPr/>
        <p:txBody>
          <a:bodyPr/>
          <a:lstStyle/>
          <a:p>
            <a:pPr marL="0" indent="0">
              <a:buNone/>
            </a:pPr>
            <a:r>
              <a:rPr lang="en-US" dirty="0"/>
              <a:t>Three constant values for the thread priority.</a:t>
            </a:r>
          </a:p>
          <a:p>
            <a:endParaRPr lang="en-US" dirty="0"/>
          </a:p>
          <a:p>
            <a:pPr>
              <a:buFont typeface="Wingdings" panose="05000000000000000000" pitchFamily="2" charset="2"/>
              <a:buChar char="v"/>
            </a:pPr>
            <a:r>
              <a:rPr lang="en-US" dirty="0"/>
              <a:t>MIN_PRIORITY     =  1</a:t>
            </a:r>
          </a:p>
          <a:p>
            <a:pPr>
              <a:buFont typeface="Wingdings" panose="05000000000000000000" pitchFamily="2" charset="2"/>
              <a:buChar char="v"/>
            </a:pPr>
            <a:r>
              <a:rPr lang="en-US" dirty="0"/>
              <a:t>NORM_PRIORITY =  5</a:t>
            </a:r>
          </a:p>
          <a:p>
            <a:pPr>
              <a:buFont typeface="Wingdings" panose="05000000000000000000" pitchFamily="2" charset="2"/>
              <a:buChar char="v"/>
            </a:pPr>
            <a:r>
              <a:rPr lang="en-US" dirty="0"/>
              <a:t>MAX_PRIORITY    =  10</a:t>
            </a:r>
          </a:p>
          <a:p>
            <a:endParaRPr lang="en-IN" dirty="0"/>
          </a:p>
        </p:txBody>
      </p:sp>
    </p:spTree>
    <p:extLst>
      <p:ext uri="{BB962C8B-B14F-4D97-AF65-F5344CB8AC3E}">
        <p14:creationId xmlns:p14="http://schemas.microsoft.com/office/powerpoint/2010/main" val="238540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D157D-7233-4DBD-994D-55C685A940F3}"/>
              </a:ext>
            </a:extLst>
          </p:cNvPr>
          <p:cNvSpPr>
            <a:spLocks noGrp="1"/>
          </p:cNvSpPr>
          <p:nvPr>
            <p:ph idx="1"/>
          </p:nvPr>
        </p:nvSpPr>
        <p:spPr>
          <a:xfrm>
            <a:off x="212437" y="923635"/>
            <a:ext cx="11776364" cy="5467927"/>
          </a:xfrm>
        </p:spPr>
        <p:txBody>
          <a:bodyPr/>
          <a:lstStyle/>
          <a:p>
            <a:pPr>
              <a:buFont typeface="Wingdings" panose="05000000000000000000" pitchFamily="2" charset="2"/>
              <a:buChar char="Ø"/>
            </a:pPr>
            <a:r>
              <a:rPr lang="en-US" dirty="0"/>
              <a:t>Thread class defines the following methods to get and set priority of a Thread.</a:t>
            </a:r>
          </a:p>
          <a:p>
            <a:pPr lvl="1">
              <a:buFont typeface="Wingdings" panose="05000000000000000000" pitchFamily="2" charset="2"/>
              <a:buChar char="v"/>
            </a:pPr>
            <a:r>
              <a:rPr lang="en-US" dirty="0"/>
              <a:t>public final int </a:t>
            </a:r>
            <a:r>
              <a:rPr lang="en-US" dirty="0" err="1"/>
              <a:t>getPriority</a:t>
            </a:r>
            <a:r>
              <a:rPr lang="en-US" dirty="0"/>
              <a:t>()</a:t>
            </a:r>
          </a:p>
          <a:p>
            <a:pPr lvl="1">
              <a:buFont typeface="Wingdings" panose="05000000000000000000" pitchFamily="2" charset="2"/>
              <a:buChar char="v"/>
            </a:pPr>
            <a:r>
              <a:rPr lang="en-US" dirty="0"/>
              <a:t>public final void </a:t>
            </a:r>
            <a:r>
              <a:rPr lang="en-US" dirty="0" err="1"/>
              <a:t>setPriority</a:t>
            </a:r>
            <a:r>
              <a:rPr lang="en-US" dirty="0"/>
              <a:t>(int priority)</a:t>
            </a:r>
          </a:p>
          <a:p>
            <a:pPr marL="457200" lvl="1" indent="0">
              <a:buNone/>
            </a:pPr>
            <a:endParaRPr lang="en-US" dirty="0"/>
          </a:p>
          <a:p>
            <a:pPr>
              <a:buFont typeface="Wingdings" panose="05000000000000000000" pitchFamily="2" charset="2"/>
              <a:buChar char="Ø"/>
            </a:pPr>
            <a:r>
              <a:rPr lang="en-US" dirty="0"/>
              <a:t>Here ‘priority’ indicates a number which is in the allowed range of 1 – 10.</a:t>
            </a:r>
          </a:p>
          <a:p>
            <a:pPr marL="0" indent="0">
              <a:buNone/>
            </a:pPr>
            <a:endParaRPr lang="en-US" dirty="0"/>
          </a:p>
          <a:p>
            <a:pPr>
              <a:buFont typeface="Wingdings" panose="05000000000000000000" pitchFamily="2" charset="2"/>
              <a:buChar char="Ø"/>
            </a:pPr>
            <a:r>
              <a:rPr lang="en-US" dirty="0"/>
              <a:t> Otherwise we will get Runtime exception saying “</a:t>
            </a:r>
            <a:r>
              <a:rPr lang="en-US" dirty="0" err="1"/>
              <a:t>IllegalArgumentException</a:t>
            </a:r>
            <a:r>
              <a:rPr lang="en-US" dirty="0"/>
              <a:t>”.</a:t>
            </a:r>
          </a:p>
          <a:p>
            <a:pPr marL="0" indent="0">
              <a:buNone/>
            </a:pPr>
            <a:endParaRPr lang="en-US" dirty="0"/>
          </a:p>
          <a:p>
            <a:pPr lvl="1">
              <a:buFont typeface="Wingdings" panose="05000000000000000000" pitchFamily="2" charset="2"/>
              <a:buChar char="v"/>
            </a:pPr>
            <a:r>
              <a:rPr lang="en-US" dirty="0"/>
              <a:t>Ex: </a:t>
            </a:r>
            <a:r>
              <a:rPr lang="en-US" dirty="0" err="1"/>
              <a:t>t.setPriority</a:t>
            </a:r>
            <a:r>
              <a:rPr lang="en-US" dirty="0"/>
              <a:t>(11);    </a:t>
            </a:r>
            <a:r>
              <a:rPr lang="en-US" dirty="0">
                <a:solidFill>
                  <a:srgbClr val="002060"/>
                </a:solidFill>
              </a:rPr>
              <a:t>// </a:t>
            </a:r>
            <a:r>
              <a:rPr lang="en-US" dirty="0" err="1">
                <a:solidFill>
                  <a:srgbClr val="002060"/>
                </a:solidFill>
              </a:rPr>
              <a:t>IllegalArgumentException</a:t>
            </a:r>
            <a:endParaRPr lang="en-US" dirty="0">
              <a:solidFill>
                <a:srgbClr val="002060"/>
              </a:solidFill>
            </a:endParaRPr>
          </a:p>
          <a:p>
            <a:pPr marL="0" indent="0">
              <a:buNone/>
            </a:pPr>
            <a:endParaRPr lang="en-IN" dirty="0"/>
          </a:p>
        </p:txBody>
      </p:sp>
    </p:spTree>
    <p:extLst>
      <p:ext uri="{BB962C8B-B14F-4D97-AF65-F5344CB8AC3E}">
        <p14:creationId xmlns:p14="http://schemas.microsoft.com/office/powerpoint/2010/main" val="396487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4BFC-B90A-45F2-8239-6C71AB27B606}"/>
              </a:ext>
            </a:extLst>
          </p:cNvPr>
          <p:cNvSpPr>
            <a:spLocks noGrp="1"/>
          </p:cNvSpPr>
          <p:nvPr>
            <p:ph type="title"/>
          </p:nvPr>
        </p:nvSpPr>
        <p:spPr>
          <a:xfrm>
            <a:off x="1400908" y="2829879"/>
            <a:ext cx="10515600" cy="826366"/>
          </a:xfrm>
        </p:spPr>
        <p:txBody>
          <a:bodyPr/>
          <a:lstStyle/>
          <a:p>
            <a:pPr algn="ctr"/>
            <a:r>
              <a:rPr lang="en-US" b="1" dirty="0">
                <a:solidFill>
                  <a:srgbClr val="7030A0"/>
                </a:solidFill>
              </a:rPr>
              <a:t>Thread class methods</a:t>
            </a:r>
            <a:endParaRPr lang="en-IN" b="1" dirty="0">
              <a:solidFill>
                <a:srgbClr val="7030A0"/>
              </a:solidFill>
            </a:endParaRPr>
          </a:p>
        </p:txBody>
      </p:sp>
    </p:spTree>
    <p:extLst>
      <p:ext uri="{BB962C8B-B14F-4D97-AF65-F5344CB8AC3E}">
        <p14:creationId xmlns:p14="http://schemas.microsoft.com/office/powerpoint/2010/main" val="923293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68B5-5A51-5A1A-B87D-78E9AB8DD39C}"/>
              </a:ext>
            </a:extLst>
          </p:cNvPr>
          <p:cNvSpPr>
            <a:spLocks noGrp="1"/>
          </p:cNvSpPr>
          <p:nvPr>
            <p:ph type="title"/>
          </p:nvPr>
        </p:nvSpPr>
        <p:spPr>
          <a:xfrm>
            <a:off x="838200" y="246185"/>
            <a:ext cx="10515600" cy="861890"/>
          </a:xfrm>
        </p:spPr>
        <p:txBody>
          <a:bodyPr/>
          <a:lstStyle/>
          <a:p>
            <a:r>
              <a:rPr lang="en-US" dirty="0"/>
              <a:t>sleep(long </a:t>
            </a:r>
            <a:r>
              <a:rPr lang="en-US" dirty="0" err="1"/>
              <a:t>millis</a:t>
            </a:r>
            <a:r>
              <a:rPr lang="en-US" dirty="0"/>
              <a:t>)</a:t>
            </a:r>
          </a:p>
        </p:txBody>
      </p:sp>
      <p:sp>
        <p:nvSpPr>
          <p:cNvPr id="3" name="Content Placeholder 2">
            <a:extLst>
              <a:ext uri="{FF2B5EF4-FFF2-40B4-BE49-F238E27FC236}">
                <a16:creationId xmlns:a16="http://schemas.microsoft.com/office/drawing/2014/main" id="{73BEBE49-C440-EAF9-63E8-A97EF33DE074}"/>
              </a:ext>
            </a:extLst>
          </p:cNvPr>
          <p:cNvSpPr>
            <a:spLocks noGrp="1"/>
          </p:cNvSpPr>
          <p:nvPr>
            <p:ph idx="1"/>
          </p:nvPr>
        </p:nvSpPr>
        <p:spPr>
          <a:xfrm>
            <a:off x="726831" y="1281723"/>
            <a:ext cx="11285415" cy="5439508"/>
          </a:xfrm>
        </p:spPr>
        <p:txBody>
          <a:bodyPr>
            <a:normAutofit/>
          </a:bodyPr>
          <a:lstStyle/>
          <a:p>
            <a:pPr marL="0" indent="0" algn="ctr">
              <a:buNone/>
            </a:pPr>
            <a:r>
              <a:rPr lang="en-US" dirty="0">
                <a:solidFill>
                  <a:srgbClr val="0070C0"/>
                </a:solidFill>
              </a:rPr>
              <a:t>public static void sleep(long </a:t>
            </a:r>
            <a:r>
              <a:rPr lang="en-US" dirty="0" err="1">
                <a:solidFill>
                  <a:srgbClr val="0070C0"/>
                </a:solidFill>
              </a:rPr>
              <a:t>millis</a:t>
            </a:r>
            <a:r>
              <a:rPr lang="en-US" dirty="0">
                <a:solidFill>
                  <a:srgbClr val="0070C0"/>
                </a:solidFill>
              </a:rPr>
              <a:t>) throws </a:t>
            </a:r>
            <a:r>
              <a:rPr lang="en-US" dirty="0" err="1">
                <a:solidFill>
                  <a:srgbClr val="0070C0"/>
                </a:solidFill>
              </a:rPr>
              <a:t>InterruptedException</a:t>
            </a:r>
            <a:endParaRPr lang="en-US" dirty="0">
              <a:solidFill>
                <a:srgbClr val="0070C0"/>
              </a:solidFill>
            </a:endParaRPr>
          </a:p>
          <a:p>
            <a:pPr algn="just"/>
            <a:r>
              <a:rPr lang="en-US" dirty="0"/>
              <a:t>Causes the currently executing thread to sleep (temporarily cease execution) for the specified number of milliseconds, subject to the precision and accuracy of system timers and schedulers. </a:t>
            </a:r>
          </a:p>
          <a:p>
            <a:r>
              <a:rPr lang="en-US" dirty="0"/>
              <a:t>The thread does not lose ownership of any monitors.</a:t>
            </a:r>
          </a:p>
          <a:p>
            <a:pPr marL="0" indent="0">
              <a:buNone/>
            </a:pPr>
            <a:r>
              <a:rPr lang="en-US" b="1" dirty="0">
                <a:solidFill>
                  <a:srgbClr val="7030A0"/>
                </a:solidFill>
              </a:rPr>
              <a:t>Parameters</a:t>
            </a:r>
            <a:r>
              <a:rPr lang="en-US" dirty="0">
                <a:solidFill>
                  <a:srgbClr val="7030A0"/>
                </a:solidFill>
              </a:rPr>
              <a:t>:</a:t>
            </a:r>
          </a:p>
          <a:p>
            <a:r>
              <a:rPr lang="en-US" dirty="0" err="1"/>
              <a:t>millis</a:t>
            </a:r>
            <a:r>
              <a:rPr lang="en-US" dirty="0"/>
              <a:t> - the length of time to sleep in milliseconds</a:t>
            </a:r>
          </a:p>
          <a:p>
            <a:pPr marL="0" indent="0">
              <a:buNone/>
            </a:pPr>
            <a:r>
              <a:rPr lang="en-US" b="1" dirty="0">
                <a:solidFill>
                  <a:srgbClr val="7030A0"/>
                </a:solidFill>
              </a:rPr>
              <a:t>Throws:</a:t>
            </a:r>
          </a:p>
          <a:p>
            <a:pPr lvl="1"/>
            <a:r>
              <a:rPr lang="en-US" b="1" dirty="0" err="1">
                <a:solidFill>
                  <a:srgbClr val="7030A0"/>
                </a:solidFill>
              </a:rPr>
              <a:t>IllegalArgumentException</a:t>
            </a:r>
            <a:r>
              <a:rPr lang="en-US" b="1" dirty="0">
                <a:solidFill>
                  <a:srgbClr val="7030A0"/>
                </a:solidFill>
              </a:rPr>
              <a:t> : </a:t>
            </a:r>
            <a:r>
              <a:rPr lang="en-US" dirty="0"/>
              <a:t>If the value of </a:t>
            </a:r>
            <a:r>
              <a:rPr lang="en-US" dirty="0" err="1"/>
              <a:t>millis</a:t>
            </a:r>
            <a:r>
              <a:rPr lang="en-US" dirty="0"/>
              <a:t> is negative</a:t>
            </a:r>
          </a:p>
          <a:p>
            <a:pPr lvl="1"/>
            <a:r>
              <a:rPr lang="en-US" b="1" dirty="0" err="1">
                <a:solidFill>
                  <a:srgbClr val="7030A0"/>
                </a:solidFill>
              </a:rPr>
              <a:t>InterruptedException</a:t>
            </a:r>
            <a:r>
              <a:rPr lang="en-US" b="1" dirty="0">
                <a:solidFill>
                  <a:srgbClr val="7030A0"/>
                </a:solidFill>
              </a:rPr>
              <a:t> : </a:t>
            </a:r>
            <a:r>
              <a:rPr lang="en-US" dirty="0"/>
              <a:t>If any thread has interrupted the current thread. The interrupted status of the current thread is cleared when this exception is thrown.</a:t>
            </a:r>
          </a:p>
        </p:txBody>
      </p:sp>
    </p:spTree>
    <p:extLst>
      <p:ext uri="{BB962C8B-B14F-4D97-AF65-F5344CB8AC3E}">
        <p14:creationId xmlns:p14="http://schemas.microsoft.com/office/powerpoint/2010/main" val="3844252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8AE2DA3-4506-2C14-122B-BEBAC26E4EFE}"/>
              </a:ext>
            </a:extLst>
          </p:cNvPr>
          <p:cNvSpPr>
            <a:spLocks noGrp="1"/>
          </p:cNvSpPr>
          <p:nvPr>
            <p:ph sz="half" idx="2"/>
          </p:nvPr>
        </p:nvSpPr>
        <p:spPr>
          <a:xfrm>
            <a:off x="5692588" y="507813"/>
            <a:ext cx="6320118" cy="4288305"/>
          </a:xfrm>
        </p:spPr>
        <p:txBody>
          <a:bodyPr>
            <a:normAutofit fontScale="92500" lnSpcReduction="20000"/>
          </a:bodyPr>
          <a:lstStyle/>
          <a:p>
            <a:pPr marL="0" indent="0">
              <a:buNone/>
            </a:pP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a:t>
            </a:r>
            <a:br>
              <a:rPr kumimoji="0" lang="en-US" alt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9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run</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indent="0">
              <a:buNone/>
            </a:pP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a:ln>
                  <a:noFill/>
                </a:ln>
                <a:solidFill>
                  <a:srgbClr val="0033B3"/>
                </a:solidFill>
                <a:effectLst/>
                <a:latin typeface="Courier New" panose="02070309020205020404" pitchFamily="49" charset="0"/>
                <a:cs typeface="Courier New" panose="02070309020205020404" pitchFamily="49" charset="0"/>
              </a:rPr>
              <a:t>super</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.run</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19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"Hello MLRIT :"</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try </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1"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sleep</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1000</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sz="1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catch </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1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e) </a:t>
            </a:r>
          </a:p>
          <a:p>
            <a:pPr marL="0" indent="0">
              <a:buNone/>
            </a:pP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e.printStackTrace</a:t>
            </a: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lang="en-US" dirty="0"/>
          </a:p>
        </p:txBody>
      </p:sp>
      <p:sp>
        <p:nvSpPr>
          <p:cNvPr id="7" name="Rectangle 1">
            <a:extLst>
              <a:ext uri="{FF2B5EF4-FFF2-40B4-BE49-F238E27FC236}">
                <a16:creationId xmlns:a16="http://schemas.microsoft.com/office/drawing/2014/main" id="{001C410E-F037-78DE-912C-0FE369607AEA}"/>
              </a:ext>
            </a:extLst>
          </p:cNvPr>
          <p:cNvSpPr>
            <a:spLocks noGrp="1" noChangeArrowheads="1"/>
          </p:cNvSpPr>
          <p:nvPr>
            <p:ph sz="half" idx="1"/>
          </p:nvPr>
        </p:nvSpPr>
        <p:spPr bwMode="auto">
          <a:xfrm>
            <a:off x="179294" y="815589"/>
            <a:ext cx="5257800"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Example : sleep()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lang="en-US" altLang="en-US" sz="1600" dirty="0" err="1">
                <a:solidFill>
                  <a:srgbClr val="000000"/>
                </a:solidFill>
                <a:latin typeface="Courier New" panose="02070309020205020404" pitchFamily="49" charset="0"/>
                <a:cs typeface="Courier New" panose="02070309020205020404" pitchFamily="49" charset="0"/>
              </a:rPr>
              <a:t>SleepDemo</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lang="en-US" altLang="en-US" sz="1600" dirty="0">
              <a:solidFill>
                <a:srgbClr val="080808"/>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Child c</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Child();</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.start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93AAE47-253D-C11B-392A-B109FC9B9D1E}"/>
              </a:ext>
            </a:extLst>
          </p:cNvPr>
          <p:cNvSpPr txBox="1"/>
          <p:nvPr/>
        </p:nvSpPr>
        <p:spPr>
          <a:xfrm>
            <a:off x="289111" y="4509247"/>
            <a:ext cx="3872753" cy="1477328"/>
          </a:xfrm>
          <a:prstGeom prst="rect">
            <a:avLst/>
          </a:prstGeom>
          <a:noFill/>
        </p:spPr>
        <p:txBody>
          <a:bodyPr wrap="square" rtlCol="0">
            <a:spAutoFit/>
          </a:bodyPr>
          <a:lstStyle/>
          <a:p>
            <a:r>
              <a:rPr lang="en-US" b="1" dirty="0">
                <a:solidFill>
                  <a:srgbClr val="7030A0"/>
                </a:solidFill>
              </a:rPr>
              <a:t>Output:</a:t>
            </a:r>
          </a:p>
          <a:p>
            <a:r>
              <a:rPr lang="en-US" dirty="0"/>
              <a:t>Hello MLRIT :0</a:t>
            </a:r>
          </a:p>
          <a:p>
            <a:r>
              <a:rPr lang="en-US" dirty="0"/>
              <a:t>Hello MLRIT :1</a:t>
            </a:r>
          </a:p>
          <a:p>
            <a:r>
              <a:rPr lang="en-US" dirty="0"/>
              <a:t>…</a:t>
            </a:r>
          </a:p>
          <a:p>
            <a:r>
              <a:rPr lang="en-US" dirty="0"/>
              <a:t>Hello MLRIT :9</a:t>
            </a:r>
          </a:p>
        </p:txBody>
      </p:sp>
    </p:spTree>
    <p:extLst>
      <p:ext uri="{BB962C8B-B14F-4D97-AF65-F5344CB8AC3E}">
        <p14:creationId xmlns:p14="http://schemas.microsoft.com/office/powerpoint/2010/main" val="1026419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40DDF-5E37-6BE5-E750-893B758C6BC0}"/>
              </a:ext>
            </a:extLst>
          </p:cNvPr>
          <p:cNvSpPr>
            <a:spLocks noGrp="1"/>
          </p:cNvSpPr>
          <p:nvPr>
            <p:ph type="title"/>
          </p:nvPr>
        </p:nvSpPr>
        <p:spPr/>
        <p:txBody>
          <a:bodyPr>
            <a:normAutofit fontScale="90000"/>
          </a:bodyPr>
          <a:lstStyle/>
          <a:p>
            <a:br>
              <a:rPr lang="en-IN" sz="4400" dirty="0">
                <a:effectLst/>
                <a:latin typeface="Calibri" panose="020F0502020204030204" pitchFamily="34" charset="0"/>
                <a:ea typeface="Calibri" panose="020F0502020204030204" pitchFamily="34" charset="0"/>
              </a:rPr>
            </a:br>
            <a:r>
              <a:rPr lang="en-IN" sz="4400" b="1" dirty="0" err="1">
                <a:solidFill>
                  <a:srgbClr val="7030A0"/>
                </a:solidFill>
                <a:effectLst/>
                <a:latin typeface="Calibri" panose="020F0502020204030204" pitchFamily="34" charset="0"/>
                <a:ea typeface="Calibri" panose="020F0502020204030204" pitchFamily="34" charset="0"/>
              </a:rPr>
              <a:t>activeCount</a:t>
            </a:r>
            <a:r>
              <a:rPr lang="en-IN" sz="4400" b="1" dirty="0">
                <a:solidFill>
                  <a:srgbClr val="7030A0"/>
                </a:solidFill>
                <a:effectLst/>
                <a:latin typeface="Calibri" panose="020F0502020204030204" pitchFamily="34" charset="0"/>
                <a:ea typeface="Calibri" panose="020F0502020204030204" pitchFamily="34" charset="0"/>
              </a:rPr>
              <a:t>():</a:t>
            </a:r>
            <a:br>
              <a:rPr lang="en-IN" sz="44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245B4ED-0DEF-97B0-AF35-6AC9E3FF546E}"/>
              </a:ext>
            </a:extLst>
          </p:cNvPr>
          <p:cNvSpPr>
            <a:spLocks noGrp="1"/>
          </p:cNvSpPr>
          <p:nvPr>
            <p:ph idx="1"/>
          </p:nvPr>
        </p:nvSpPr>
        <p:spPr>
          <a:xfrm>
            <a:off x="838200" y="1825625"/>
            <a:ext cx="10797988" cy="4351338"/>
          </a:xfrm>
        </p:spPr>
        <p:txBody>
          <a:bodyPr/>
          <a:lstStyle/>
          <a:p>
            <a:pPr>
              <a:buFont typeface="Wingdings" panose="05000000000000000000" pitchFamily="2" charset="2"/>
              <a:buChar char="Ø"/>
            </a:pPr>
            <a:r>
              <a:rPr lang="en-US" dirty="0">
                <a:effectLst/>
                <a:ea typeface="Calibri" panose="020F0502020204030204" pitchFamily="34" charset="0"/>
              </a:rPr>
              <a:t>This method is used to find out the number of threads in active state.</a:t>
            </a:r>
          </a:p>
          <a:p>
            <a:pPr marL="0" indent="0">
              <a:buNone/>
            </a:pPr>
            <a:r>
              <a:rPr lang="en-US" b="1" dirty="0" err="1">
                <a:solidFill>
                  <a:srgbClr val="7030A0"/>
                </a:solidFill>
                <a:ea typeface="Calibri" panose="020F0502020204030204" pitchFamily="34" charset="0"/>
              </a:rPr>
              <a:t>Synatx</a:t>
            </a:r>
            <a:r>
              <a:rPr lang="en-US" b="1" dirty="0">
                <a:solidFill>
                  <a:srgbClr val="7030A0"/>
                </a:solidFill>
                <a:ea typeface="Calibri" panose="020F0502020204030204" pitchFamily="34" charset="0"/>
              </a:rPr>
              <a:t>:</a:t>
            </a:r>
            <a:endParaRPr lang="en-US" b="1" dirty="0">
              <a:solidFill>
                <a:srgbClr val="7030A0"/>
              </a:solidFill>
              <a:effectLst/>
              <a:ea typeface="Calibri" panose="020F0502020204030204" pitchFamily="34" charset="0"/>
            </a:endParaRPr>
          </a:p>
          <a:p>
            <a:pPr marL="457200" lvl="1" indent="0">
              <a:buNone/>
            </a:pPr>
            <a:r>
              <a:rPr lang="en-US" sz="2800" dirty="0">
                <a:ea typeface="Calibri" panose="020F0502020204030204" pitchFamily="34" charset="0"/>
              </a:rPr>
              <a:t>p</a:t>
            </a:r>
            <a:r>
              <a:rPr lang="en-US" sz="2800" dirty="0">
                <a:effectLst/>
                <a:ea typeface="Calibri" panose="020F0502020204030204" pitchFamily="34" charset="0"/>
              </a:rPr>
              <a:t>ublic static int </a:t>
            </a:r>
            <a:r>
              <a:rPr lang="en-US" sz="2800" dirty="0" err="1">
                <a:effectLst/>
                <a:ea typeface="Calibri" panose="020F0502020204030204" pitchFamily="34" charset="0"/>
              </a:rPr>
              <a:t>activeCount</a:t>
            </a:r>
            <a:r>
              <a:rPr lang="en-US" sz="2800" dirty="0">
                <a:effectLst/>
                <a:ea typeface="Calibri" panose="020F0502020204030204" pitchFamily="34" charset="0"/>
              </a:rPr>
              <a:t>();</a:t>
            </a:r>
          </a:p>
          <a:p>
            <a:pPr marL="457200" lvl="1" indent="0">
              <a:buNone/>
            </a:pPr>
            <a:endParaRPr lang="en-US" b="1" dirty="0"/>
          </a:p>
          <a:p>
            <a:pPr>
              <a:buFont typeface="Wingdings" panose="05000000000000000000" pitchFamily="2" charset="2"/>
              <a:buChar char="Ø"/>
            </a:pPr>
            <a:r>
              <a:rPr lang="en-IN" sz="2800" dirty="0">
                <a:ea typeface="Calibri" panose="020F0502020204030204" pitchFamily="34" charset="0"/>
              </a:rPr>
              <a:t>By default active count prints  2.Which means  two threads will execute always </a:t>
            </a:r>
            <a:r>
              <a:rPr lang="en-IN" sz="2800" dirty="0" err="1">
                <a:ea typeface="Calibri" panose="020F0502020204030204" pitchFamily="34" charset="0"/>
              </a:rPr>
              <a:t>i.e</a:t>
            </a:r>
            <a:r>
              <a:rPr lang="en-IN" sz="2800" dirty="0">
                <a:ea typeface="Calibri" panose="020F0502020204030204" pitchFamily="34" charset="0"/>
              </a:rPr>
              <a:t> </a:t>
            </a:r>
            <a:r>
              <a:rPr lang="en-IN" sz="2800" dirty="0" err="1">
                <a:ea typeface="Calibri" panose="020F0502020204030204" pitchFamily="34" charset="0"/>
              </a:rPr>
              <a:t>Main,Monitor</a:t>
            </a:r>
            <a:endParaRPr lang="en-IN" sz="2800" dirty="0">
              <a:ea typeface="Calibri" panose="020F0502020204030204" pitchFamily="34" charset="0"/>
            </a:endParaRPr>
          </a:p>
          <a:p>
            <a:pPr marL="0" indent="0">
              <a:buNone/>
            </a:pPr>
            <a:endParaRPr lang="en-IN" sz="2800" dirty="0">
              <a:effectLst/>
              <a:latin typeface="Calibri" panose="020F0502020204030204" pitchFamily="34" charset="0"/>
              <a:ea typeface="Calibri" panose="020F0502020204030204" pitchFamily="34" charset="0"/>
            </a:endParaRPr>
          </a:p>
          <a:p>
            <a:pPr marL="0" indent="0">
              <a:buNone/>
            </a:pPr>
            <a:endParaRPr lang="en-US" b="1" dirty="0"/>
          </a:p>
        </p:txBody>
      </p:sp>
    </p:spTree>
    <p:extLst>
      <p:ext uri="{BB962C8B-B14F-4D97-AF65-F5344CB8AC3E}">
        <p14:creationId xmlns:p14="http://schemas.microsoft.com/office/powerpoint/2010/main" val="2040651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D606F4C-D44C-4AD7-AC38-0F91AC81ECB4}"/>
              </a:ext>
            </a:extLst>
          </p:cNvPr>
          <p:cNvSpPr>
            <a:spLocks noGrp="1"/>
          </p:cNvSpPr>
          <p:nvPr>
            <p:ph sz="half" idx="1"/>
          </p:nvPr>
        </p:nvSpPr>
        <p:spPr>
          <a:xfrm>
            <a:off x="98613" y="161362"/>
            <a:ext cx="5921188" cy="6517343"/>
          </a:xfrm>
        </p:spPr>
        <p:txBody>
          <a:bodyPr>
            <a:normAutofit fontScale="25000" lnSpcReduction="20000"/>
          </a:bodyPr>
          <a:lstStyle/>
          <a:p>
            <a:pPr marL="0" indent="0">
              <a:buNone/>
            </a:pPr>
            <a:r>
              <a:rPr lang="en-US" sz="5600" dirty="0"/>
              <a:t>import </a:t>
            </a:r>
            <a:r>
              <a:rPr lang="en-US" sz="5600" dirty="0" err="1"/>
              <a:t>java.util.Set</a:t>
            </a:r>
            <a:r>
              <a:rPr lang="en-US" sz="5600" dirty="0"/>
              <a:t>;</a:t>
            </a:r>
          </a:p>
          <a:p>
            <a:pPr marL="0" indent="0">
              <a:buNone/>
            </a:pPr>
            <a:r>
              <a:rPr lang="en-US" sz="5600" dirty="0"/>
              <a:t>public class </a:t>
            </a:r>
            <a:r>
              <a:rPr lang="en-US" sz="5600" dirty="0" err="1"/>
              <a:t>ActiveThreadDemo</a:t>
            </a:r>
            <a:endParaRPr lang="en-US" sz="5600" dirty="0"/>
          </a:p>
          <a:p>
            <a:pPr marL="0" indent="0">
              <a:buNone/>
            </a:pPr>
            <a:r>
              <a:rPr lang="en-US" sz="5600" dirty="0"/>
              <a:t>{</a:t>
            </a:r>
          </a:p>
          <a:p>
            <a:pPr marL="0" indent="0">
              <a:buNone/>
            </a:pPr>
            <a:r>
              <a:rPr lang="en-US" sz="5600" dirty="0"/>
              <a:t>    public static void main(String[] </a:t>
            </a:r>
            <a:r>
              <a:rPr lang="en-US" sz="5600" dirty="0" err="1"/>
              <a:t>args</a:t>
            </a:r>
            <a:r>
              <a:rPr lang="en-US" sz="5600" dirty="0"/>
              <a:t>)</a:t>
            </a:r>
          </a:p>
          <a:p>
            <a:pPr marL="0" indent="0">
              <a:buNone/>
            </a:pPr>
            <a:r>
              <a:rPr lang="en-US" sz="5600" dirty="0"/>
              <a:t>    {</a:t>
            </a:r>
          </a:p>
          <a:p>
            <a:pPr marL="0" indent="0">
              <a:buNone/>
            </a:pPr>
            <a:r>
              <a:rPr lang="en-US" sz="5600" dirty="0"/>
              <a:t>        </a:t>
            </a:r>
            <a:r>
              <a:rPr lang="en-US" sz="5600" dirty="0" err="1"/>
              <a:t>System.out.println</a:t>
            </a:r>
            <a:r>
              <a:rPr lang="en-US" sz="5600" dirty="0"/>
              <a:t>(</a:t>
            </a:r>
            <a:r>
              <a:rPr lang="en-US" sz="5600" dirty="0" err="1"/>
              <a:t>Thread.activeCount</a:t>
            </a:r>
            <a:r>
              <a:rPr lang="en-US" sz="5600" dirty="0"/>
              <a:t>());</a:t>
            </a:r>
          </a:p>
          <a:p>
            <a:pPr marL="0" indent="0">
              <a:buNone/>
            </a:pPr>
            <a:r>
              <a:rPr lang="en-US" sz="5600" dirty="0"/>
              <a:t>        Aa a=new Aa();</a:t>
            </a:r>
          </a:p>
          <a:p>
            <a:pPr marL="0" indent="0">
              <a:buNone/>
            </a:pPr>
            <a:r>
              <a:rPr lang="en-US" sz="5600" dirty="0"/>
              <a:t>        </a:t>
            </a:r>
            <a:r>
              <a:rPr lang="en-US" sz="5600" dirty="0" err="1"/>
              <a:t>a.setName</a:t>
            </a:r>
            <a:r>
              <a:rPr lang="en-US" sz="5600" dirty="0"/>
              <a:t>("Ram");</a:t>
            </a:r>
          </a:p>
          <a:p>
            <a:pPr marL="0" indent="0">
              <a:buNone/>
            </a:pPr>
            <a:r>
              <a:rPr lang="en-US" sz="5600" dirty="0"/>
              <a:t>        </a:t>
            </a:r>
            <a:r>
              <a:rPr lang="en-US" sz="5600" dirty="0" err="1"/>
              <a:t>a.start</a:t>
            </a:r>
            <a:r>
              <a:rPr lang="en-US" sz="5600" dirty="0"/>
              <a:t>();</a:t>
            </a:r>
          </a:p>
          <a:p>
            <a:pPr marL="0" indent="0">
              <a:buNone/>
            </a:pPr>
            <a:r>
              <a:rPr lang="en-US" sz="5600" dirty="0"/>
              <a:t>        </a:t>
            </a:r>
            <a:r>
              <a:rPr lang="en-US" sz="5600" dirty="0" err="1"/>
              <a:t>System.out.println</a:t>
            </a:r>
            <a:r>
              <a:rPr lang="en-US" sz="5600" dirty="0"/>
              <a:t>("After starting A thread"+</a:t>
            </a:r>
            <a:r>
              <a:rPr lang="en-US" sz="5600" dirty="0" err="1"/>
              <a:t>Thread.activeCount</a:t>
            </a:r>
            <a:r>
              <a:rPr lang="en-US" sz="5600" dirty="0"/>
              <a:t>());</a:t>
            </a:r>
          </a:p>
          <a:p>
            <a:pPr marL="0" indent="0">
              <a:buNone/>
            </a:pPr>
            <a:r>
              <a:rPr lang="en-US" sz="5600" dirty="0"/>
              <a:t>        B b=new B();</a:t>
            </a:r>
          </a:p>
          <a:p>
            <a:pPr marL="0" indent="0">
              <a:buNone/>
            </a:pPr>
            <a:r>
              <a:rPr lang="en-US" sz="5600" dirty="0"/>
              <a:t>        </a:t>
            </a:r>
            <a:r>
              <a:rPr lang="en-US" sz="5600" dirty="0" err="1"/>
              <a:t>b.setName</a:t>
            </a:r>
            <a:r>
              <a:rPr lang="en-US" sz="5600" dirty="0"/>
              <a:t>("</a:t>
            </a:r>
            <a:r>
              <a:rPr lang="en-US" sz="5600" dirty="0" err="1"/>
              <a:t>Bheem</a:t>
            </a:r>
            <a:r>
              <a:rPr lang="en-US" sz="5600" dirty="0"/>
              <a:t>");</a:t>
            </a:r>
          </a:p>
          <a:p>
            <a:pPr marL="0" indent="0">
              <a:buNone/>
            </a:pPr>
            <a:r>
              <a:rPr lang="en-US" sz="5600" dirty="0"/>
              <a:t>        </a:t>
            </a:r>
            <a:r>
              <a:rPr lang="en-US" sz="5600" dirty="0" err="1"/>
              <a:t>b.start</a:t>
            </a:r>
            <a:r>
              <a:rPr lang="en-US" sz="5600" dirty="0"/>
              <a:t>();</a:t>
            </a:r>
          </a:p>
          <a:p>
            <a:pPr marL="0" indent="0">
              <a:buNone/>
            </a:pPr>
            <a:r>
              <a:rPr lang="en-US" sz="5600" dirty="0"/>
              <a:t>        </a:t>
            </a:r>
            <a:r>
              <a:rPr lang="en-US" sz="5600" dirty="0" err="1"/>
              <a:t>System.out.println</a:t>
            </a:r>
            <a:r>
              <a:rPr lang="en-US" sz="5600" dirty="0"/>
              <a:t>("After starting B thread"+</a:t>
            </a:r>
            <a:r>
              <a:rPr lang="en-US" sz="5600" dirty="0" err="1"/>
              <a:t>Thread.activeCount</a:t>
            </a:r>
            <a:r>
              <a:rPr lang="en-US" sz="5600" dirty="0"/>
              <a:t>());</a:t>
            </a:r>
          </a:p>
          <a:p>
            <a:pPr marL="0" indent="0">
              <a:buNone/>
            </a:pPr>
            <a:endParaRPr lang="en-US" sz="5600" dirty="0"/>
          </a:p>
          <a:p>
            <a:pPr marL="0" indent="0">
              <a:buNone/>
            </a:pPr>
            <a:r>
              <a:rPr lang="en-US" sz="5600" dirty="0"/>
              <a:t>        Set&lt;Thread&gt; </a:t>
            </a:r>
            <a:r>
              <a:rPr lang="en-US" sz="5600" dirty="0" err="1"/>
              <a:t>threadSet</a:t>
            </a:r>
            <a:r>
              <a:rPr lang="en-US" sz="5600" dirty="0"/>
              <a:t> = </a:t>
            </a:r>
            <a:r>
              <a:rPr lang="en-US" sz="5600" dirty="0" err="1"/>
              <a:t>Thread.getAllStackTraces</a:t>
            </a:r>
            <a:r>
              <a:rPr lang="en-US" sz="5600" dirty="0"/>
              <a:t>().</a:t>
            </a:r>
            <a:r>
              <a:rPr lang="en-US" sz="5600" dirty="0" err="1"/>
              <a:t>keySet</a:t>
            </a:r>
            <a:r>
              <a:rPr lang="en-US" sz="5600" dirty="0"/>
              <a:t>();</a:t>
            </a:r>
          </a:p>
          <a:p>
            <a:pPr marL="0" indent="0">
              <a:buNone/>
            </a:pPr>
            <a:r>
              <a:rPr lang="en-US" sz="5600" dirty="0"/>
              <a:t>        for ( Thread t : </a:t>
            </a:r>
            <a:r>
              <a:rPr lang="en-US" sz="5600" dirty="0" err="1"/>
              <a:t>threadSet</a:t>
            </a:r>
            <a:r>
              <a:rPr lang="en-US" sz="5600" dirty="0"/>
              <a:t>){</a:t>
            </a:r>
          </a:p>
          <a:p>
            <a:pPr marL="0" indent="0">
              <a:buNone/>
            </a:pPr>
            <a:r>
              <a:rPr lang="en-US" sz="5600" dirty="0"/>
              <a:t>            if ( </a:t>
            </a:r>
            <a:r>
              <a:rPr lang="en-US" sz="5600" dirty="0" err="1"/>
              <a:t>t.getThreadGroup</a:t>
            </a:r>
            <a:r>
              <a:rPr lang="en-US" sz="5600" dirty="0"/>
              <a:t>() == </a:t>
            </a:r>
            <a:r>
              <a:rPr lang="en-US" sz="5600" dirty="0" err="1"/>
              <a:t>Thread.currentThread</a:t>
            </a:r>
            <a:r>
              <a:rPr lang="en-US" sz="5600" dirty="0"/>
              <a:t>().</a:t>
            </a:r>
            <a:r>
              <a:rPr lang="en-US" sz="5600" dirty="0" err="1"/>
              <a:t>getThreadGroup</a:t>
            </a:r>
            <a:r>
              <a:rPr lang="en-US" sz="5600" dirty="0"/>
              <a:t>()){</a:t>
            </a:r>
          </a:p>
          <a:p>
            <a:pPr marL="0" indent="0">
              <a:buNone/>
            </a:pPr>
            <a:r>
              <a:rPr lang="en-US" sz="5600" dirty="0"/>
              <a:t>                </a:t>
            </a:r>
            <a:r>
              <a:rPr lang="en-US" sz="5600" dirty="0" err="1"/>
              <a:t>System.out.println</a:t>
            </a:r>
            <a:r>
              <a:rPr lang="en-US" sz="5600" dirty="0"/>
              <a:t>("Thread :"+t+":"+"state:"+</a:t>
            </a:r>
            <a:r>
              <a:rPr lang="en-US" sz="5600" dirty="0" err="1"/>
              <a:t>t.getState</a:t>
            </a:r>
            <a:r>
              <a:rPr lang="en-US" sz="5600" dirty="0"/>
              <a:t>());</a:t>
            </a:r>
          </a:p>
          <a:p>
            <a:pPr marL="0" indent="0">
              <a:buNone/>
            </a:pPr>
            <a:r>
              <a:rPr lang="en-US" sz="5600" dirty="0"/>
              <a:t>            }</a:t>
            </a:r>
          </a:p>
          <a:p>
            <a:pPr marL="0" indent="0">
              <a:buNone/>
            </a:pPr>
            <a:r>
              <a:rPr lang="en-US" sz="5600" dirty="0"/>
              <a:t>        }</a:t>
            </a:r>
          </a:p>
          <a:p>
            <a:pPr marL="0" indent="0">
              <a:buNone/>
            </a:pPr>
            <a:r>
              <a:rPr lang="en-US" sz="5600" dirty="0"/>
              <a:t>    }</a:t>
            </a:r>
          </a:p>
          <a:p>
            <a:pPr marL="0" indent="0">
              <a:buNone/>
            </a:pPr>
            <a:r>
              <a:rPr lang="en-US" sz="5600" dirty="0"/>
              <a:t>}</a:t>
            </a:r>
          </a:p>
          <a:p>
            <a:endParaRPr lang="en-US" dirty="0"/>
          </a:p>
        </p:txBody>
      </p:sp>
      <p:sp>
        <p:nvSpPr>
          <p:cNvPr id="6" name="Content Placeholder 5">
            <a:extLst>
              <a:ext uri="{FF2B5EF4-FFF2-40B4-BE49-F238E27FC236}">
                <a16:creationId xmlns:a16="http://schemas.microsoft.com/office/drawing/2014/main" id="{7D3BF820-4127-0FE1-0E13-E414AA136CDF}"/>
              </a:ext>
            </a:extLst>
          </p:cNvPr>
          <p:cNvSpPr>
            <a:spLocks noGrp="1"/>
          </p:cNvSpPr>
          <p:nvPr>
            <p:ph sz="half" idx="2"/>
          </p:nvPr>
        </p:nvSpPr>
        <p:spPr>
          <a:xfrm>
            <a:off x="6387355" y="161363"/>
            <a:ext cx="5517774" cy="6391835"/>
          </a:xfrm>
        </p:spPr>
        <p:txBody>
          <a:bodyPr>
            <a:normAutofit fontScale="25000" lnSpcReduction="20000"/>
          </a:bodyPr>
          <a:lstStyle/>
          <a:p>
            <a:pPr marL="0" indent="0">
              <a:buNone/>
            </a:pPr>
            <a:r>
              <a:rPr lang="en-US" sz="5600" dirty="0"/>
              <a:t>class Aa extends Thread</a:t>
            </a:r>
          </a:p>
          <a:p>
            <a:pPr marL="0" indent="0">
              <a:buNone/>
            </a:pPr>
            <a:r>
              <a:rPr lang="en-US" sz="5600" dirty="0"/>
              <a:t>{</a:t>
            </a:r>
          </a:p>
          <a:p>
            <a:pPr marL="0" indent="0">
              <a:buNone/>
            </a:pPr>
            <a:r>
              <a:rPr lang="en-US" sz="5600" dirty="0"/>
              <a:t>public void run()</a:t>
            </a:r>
          </a:p>
          <a:p>
            <a:pPr marL="0" indent="0">
              <a:buNone/>
            </a:pPr>
            <a:r>
              <a:rPr lang="en-US" sz="5600" dirty="0"/>
              <a:t>    {</a:t>
            </a:r>
          </a:p>
          <a:p>
            <a:pPr marL="0" indent="0">
              <a:buNone/>
            </a:pPr>
            <a:r>
              <a:rPr lang="en-US" sz="5600" dirty="0"/>
              <a:t>try {</a:t>
            </a:r>
          </a:p>
          <a:p>
            <a:pPr marL="0" indent="0">
              <a:buNone/>
            </a:pPr>
            <a:r>
              <a:rPr lang="en-US" sz="5600" dirty="0"/>
              <a:t>            </a:t>
            </a:r>
            <a:r>
              <a:rPr lang="en-US" sz="5600" dirty="0" err="1"/>
              <a:t>Thread.sleep</a:t>
            </a:r>
            <a:r>
              <a:rPr lang="en-US" sz="5600" dirty="0"/>
              <a:t>(20000);</a:t>
            </a:r>
          </a:p>
          <a:p>
            <a:pPr marL="0" indent="0">
              <a:buNone/>
            </a:pPr>
            <a:r>
              <a:rPr lang="en-US" sz="5600" dirty="0"/>
              <a:t>        } catch (</a:t>
            </a:r>
            <a:r>
              <a:rPr lang="en-US" sz="5600" dirty="0" err="1"/>
              <a:t>InterruptedException</a:t>
            </a:r>
            <a:r>
              <a:rPr lang="en-US" sz="5600" dirty="0"/>
              <a:t> e) {</a:t>
            </a:r>
          </a:p>
          <a:p>
            <a:pPr marL="0" indent="0">
              <a:buNone/>
            </a:pPr>
            <a:r>
              <a:rPr lang="en-US" sz="5600" dirty="0"/>
              <a:t>            </a:t>
            </a:r>
            <a:r>
              <a:rPr lang="en-US" sz="5600" dirty="0" err="1"/>
              <a:t>e.printStackTrace</a:t>
            </a:r>
            <a:r>
              <a:rPr lang="en-US" sz="5600" dirty="0"/>
              <a:t>();</a:t>
            </a:r>
          </a:p>
          <a:p>
            <a:pPr marL="0" indent="0">
              <a:buNone/>
            </a:pPr>
            <a:r>
              <a:rPr lang="en-US" sz="5600" dirty="0"/>
              <a:t>        }</a:t>
            </a:r>
          </a:p>
          <a:p>
            <a:pPr marL="0" indent="0">
              <a:buNone/>
            </a:pPr>
            <a:r>
              <a:rPr lang="en-US" sz="5600" dirty="0"/>
              <a:t>    }</a:t>
            </a:r>
          </a:p>
          <a:p>
            <a:pPr marL="0" indent="0">
              <a:buNone/>
            </a:pPr>
            <a:r>
              <a:rPr lang="en-US" sz="5600" dirty="0"/>
              <a:t>}</a:t>
            </a:r>
          </a:p>
          <a:p>
            <a:pPr marL="0" indent="0">
              <a:buNone/>
            </a:pPr>
            <a:r>
              <a:rPr lang="en-US" sz="5600" dirty="0"/>
              <a:t>class B extends Thread</a:t>
            </a:r>
          </a:p>
          <a:p>
            <a:pPr marL="0" indent="0">
              <a:buNone/>
            </a:pPr>
            <a:r>
              <a:rPr lang="en-US" sz="5600" dirty="0"/>
              <a:t>{</a:t>
            </a:r>
          </a:p>
          <a:p>
            <a:pPr marL="0" indent="0">
              <a:buNone/>
            </a:pPr>
            <a:r>
              <a:rPr lang="en-US" sz="5600" dirty="0"/>
              <a:t>public void run() {</a:t>
            </a:r>
          </a:p>
          <a:p>
            <a:pPr marL="0" indent="0">
              <a:buNone/>
            </a:pPr>
            <a:r>
              <a:rPr lang="en-US" sz="5600" dirty="0"/>
              <a:t>                try {</a:t>
            </a:r>
          </a:p>
          <a:p>
            <a:pPr marL="0" indent="0">
              <a:buNone/>
            </a:pPr>
            <a:r>
              <a:rPr lang="en-US" sz="5600" dirty="0"/>
              <a:t>            </a:t>
            </a:r>
            <a:r>
              <a:rPr lang="en-US" sz="5600" dirty="0" err="1"/>
              <a:t>Thread.sleep</a:t>
            </a:r>
            <a:r>
              <a:rPr lang="en-US" sz="5600" dirty="0"/>
              <a:t>(20000);</a:t>
            </a:r>
          </a:p>
          <a:p>
            <a:pPr marL="0" indent="0">
              <a:buNone/>
            </a:pPr>
            <a:r>
              <a:rPr lang="en-US" sz="5600" dirty="0"/>
              <a:t>        } catch (</a:t>
            </a:r>
            <a:r>
              <a:rPr lang="en-US" sz="5600" dirty="0" err="1"/>
              <a:t>InterruptedException</a:t>
            </a:r>
            <a:r>
              <a:rPr lang="en-US" sz="5600" dirty="0"/>
              <a:t> e) {</a:t>
            </a:r>
          </a:p>
          <a:p>
            <a:pPr marL="0" indent="0">
              <a:buNone/>
            </a:pPr>
            <a:r>
              <a:rPr lang="en-US" sz="5600" dirty="0"/>
              <a:t>            </a:t>
            </a:r>
            <a:r>
              <a:rPr lang="en-US" sz="5600" dirty="0" err="1"/>
              <a:t>e.printStackTrace</a:t>
            </a:r>
            <a:r>
              <a:rPr lang="en-US" sz="5600" dirty="0"/>
              <a:t>();</a:t>
            </a:r>
          </a:p>
          <a:p>
            <a:pPr marL="0" indent="0">
              <a:buNone/>
            </a:pPr>
            <a:r>
              <a:rPr lang="en-US" sz="5600" dirty="0"/>
              <a:t>        }</a:t>
            </a:r>
          </a:p>
          <a:p>
            <a:pPr marL="0" indent="0">
              <a:buNone/>
            </a:pPr>
            <a:r>
              <a:rPr lang="en-US" sz="5600" dirty="0"/>
              <a:t>    }</a:t>
            </a:r>
          </a:p>
          <a:p>
            <a:pPr marL="0" indent="0">
              <a:buNone/>
            </a:pPr>
            <a:r>
              <a:rPr lang="en-US" sz="5600" dirty="0"/>
              <a:t>}</a:t>
            </a:r>
          </a:p>
          <a:p>
            <a:endParaRPr lang="en-US" dirty="0"/>
          </a:p>
        </p:txBody>
      </p:sp>
    </p:spTree>
    <p:extLst>
      <p:ext uri="{BB962C8B-B14F-4D97-AF65-F5344CB8AC3E}">
        <p14:creationId xmlns:p14="http://schemas.microsoft.com/office/powerpoint/2010/main" val="1282289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A04B-C36E-4683-B4A7-37695A2303A0}"/>
              </a:ext>
            </a:extLst>
          </p:cNvPr>
          <p:cNvSpPr>
            <a:spLocks noGrp="1"/>
          </p:cNvSpPr>
          <p:nvPr>
            <p:ph type="title"/>
          </p:nvPr>
        </p:nvSpPr>
        <p:spPr/>
        <p:txBody>
          <a:bodyPr/>
          <a:lstStyle/>
          <a:p>
            <a:r>
              <a:rPr lang="en-US" b="1" dirty="0">
                <a:solidFill>
                  <a:srgbClr val="002060"/>
                </a:solidFill>
              </a:rPr>
              <a:t>Multitasking</a:t>
            </a:r>
            <a:endParaRPr lang="en-IN" b="1" dirty="0">
              <a:solidFill>
                <a:srgbClr val="002060"/>
              </a:solidFill>
            </a:endParaRPr>
          </a:p>
        </p:txBody>
      </p:sp>
      <p:sp>
        <p:nvSpPr>
          <p:cNvPr id="3" name="Content Placeholder 2">
            <a:extLst>
              <a:ext uri="{FF2B5EF4-FFF2-40B4-BE49-F238E27FC236}">
                <a16:creationId xmlns:a16="http://schemas.microsoft.com/office/drawing/2014/main" id="{AA35FD2A-C972-489F-A367-11897AC796DD}"/>
              </a:ext>
            </a:extLst>
          </p:cNvPr>
          <p:cNvSpPr>
            <a:spLocks noGrp="1"/>
          </p:cNvSpPr>
          <p:nvPr>
            <p:ph idx="1"/>
          </p:nvPr>
        </p:nvSpPr>
        <p:spPr>
          <a:xfrm>
            <a:off x="838200" y="1825624"/>
            <a:ext cx="10515600" cy="4516181"/>
          </a:xfrm>
        </p:spPr>
        <p:txBody>
          <a:bodyPr/>
          <a:lstStyle/>
          <a:p>
            <a:pPr>
              <a:buFont typeface="Wingdings" panose="05000000000000000000" pitchFamily="2" charset="2"/>
              <a:buChar char="Ø"/>
            </a:pPr>
            <a:r>
              <a:rPr lang="en-US" dirty="0"/>
              <a:t>Executing multiple tasks at a time is called Multi tasking.</a:t>
            </a:r>
          </a:p>
          <a:p>
            <a:pPr marL="0" indent="0" algn="ctr">
              <a:buNone/>
            </a:pPr>
            <a:r>
              <a:rPr lang="en-US" dirty="0"/>
              <a:t>(Or)</a:t>
            </a:r>
          </a:p>
          <a:p>
            <a:pPr>
              <a:buFont typeface="Wingdings" panose="05000000000000000000" pitchFamily="2" charset="2"/>
              <a:buChar char="Ø"/>
            </a:pPr>
            <a:r>
              <a:rPr lang="en-US" dirty="0"/>
              <a:t>Ability to execute more than one task at the same time is known as multitasking.</a:t>
            </a:r>
          </a:p>
          <a:p>
            <a:pPr marL="0" indent="0">
              <a:buNone/>
            </a:pPr>
            <a:endParaRPr lang="en-US" dirty="0"/>
          </a:p>
          <a:p>
            <a:pPr>
              <a:buFont typeface="Wingdings" panose="05000000000000000000" pitchFamily="2" charset="2"/>
              <a:buChar char="Ø"/>
            </a:pPr>
            <a:r>
              <a:rPr lang="en-US" dirty="0"/>
              <a:t>There are two types of Multi tasking</a:t>
            </a:r>
          </a:p>
          <a:p>
            <a:pPr lvl="1">
              <a:buFont typeface="Wingdings" panose="05000000000000000000" pitchFamily="2" charset="2"/>
              <a:buChar char="v"/>
            </a:pPr>
            <a:r>
              <a:rPr lang="en-US" sz="2800" dirty="0"/>
              <a:t>Process based multitasking (Multiprocessing)</a:t>
            </a:r>
          </a:p>
          <a:p>
            <a:pPr lvl="1">
              <a:buFont typeface="Wingdings" panose="05000000000000000000" pitchFamily="2" charset="2"/>
              <a:buChar char="v"/>
            </a:pPr>
            <a:r>
              <a:rPr lang="en-US" sz="2800" dirty="0"/>
              <a:t>Thread based multitasking(Multithreading)</a:t>
            </a:r>
          </a:p>
          <a:p>
            <a:endParaRPr lang="en-IN" dirty="0"/>
          </a:p>
        </p:txBody>
      </p:sp>
    </p:spTree>
    <p:extLst>
      <p:ext uri="{BB962C8B-B14F-4D97-AF65-F5344CB8AC3E}">
        <p14:creationId xmlns:p14="http://schemas.microsoft.com/office/powerpoint/2010/main" val="107354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1D31F-545D-4D86-BC22-57D856A4B3B8}"/>
              </a:ext>
            </a:extLst>
          </p:cNvPr>
          <p:cNvSpPr>
            <a:spLocks noGrp="1"/>
          </p:cNvSpPr>
          <p:nvPr>
            <p:ph idx="1"/>
          </p:nvPr>
        </p:nvSpPr>
        <p:spPr>
          <a:xfrm>
            <a:off x="358588" y="717177"/>
            <a:ext cx="11474824" cy="5620870"/>
          </a:xfrm>
        </p:spPr>
        <p:txBody>
          <a:bodyPr>
            <a:normAutofit/>
          </a:bodyPr>
          <a:lstStyle/>
          <a:p>
            <a:pPr marL="0" indent="0">
              <a:buNone/>
            </a:pPr>
            <a:r>
              <a:rPr lang="en-IN" b="1" dirty="0">
                <a:solidFill>
                  <a:srgbClr val="7030A0"/>
                </a:solidFill>
                <a:latin typeface="+mn-lt"/>
              </a:rPr>
              <a:t>yield():</a:t>
            </a:r>
          </a:p>
          <a:p>
            <a:pPr marL="0" indent="0">
              <a:buNone/>
            </a:pPr>
            <a:endParaRPr lang="en-US" b="1" dirty="0"/>
          </a:p>
          <a:p>
            <a:pPr>
              <a:buFont typeface="Wingdings" panose="05000000000000000000" pitchFamily="2" charset="2"/>
              <a:buChar char="Ø"/>
            </a:pPr>
            <a:r>
              <a:rPr lang="en-US" dirty="0"/>
              <a:t>Suppose there are three threads t1, t2, and t3. </a:t>
            </a:r>
          </a:p>
          <a:p>
            <a:pPr>
              <a:buFont typeface="Wingdings" panose="05000000000000000000" pitchFamily="2" charset="2"/>
              <a:buChar char="Ø"/>
            </a:pPr>
            <a:r>
              <a:rPr lang="en-US" dirty="0"/>
              <a:t>Thread t1 gets the processor and starts its execution and thread t2 and t3 are in Ready/Runnable state. </a:t>
            </a:r>
          </a:p>
          <a:p>
            <a:pPr>
              <a:buFont typeface="Wingdings" panose="05000000000000000000" pitchFamily="2" charset="2"/>
              <a:buChar char="Ø"/>
            </a:pPr>
            <a:r>
              <a:rPr lang="en-US" dirty="0"/>
              <a:t>The completion time for thread t1 is 5 hours and the completion time for t2 is 5 minutes.</a:t>
            </a:r>
          </a:p>
          <a:p>
            <a:pPr>
              <a:buFont typeface="Wingdings" panose="05000000000000000000" pitchFamily="2" charset="2"/>
              <a:buChar char="Ø"/>
            </a:pPr>
            <a:r>
              <a:rPr lang="en-US" dirty="0"/>
              <a:t> Since t1 will complete its execution after 5 hours, t2 has to wait for 5 hours to just finish 5 minutes job.</a:t>
            </a:r>
          </a:p>
          <a:p>
            <a:pPr>
              <a:buFont typeface="Wingdings" panose="05000000000000000000" pitchFamily="2" charset="2"/>
              <a:buChar char="Ø"/>
            </a:pPr>
            <a:r>
              <a:rPr lang="en-US" dirty="0"/>
              <a:t> In such scenarios where one thread is taking too much time to complete its execution, we need a way to prevent the execution of a thread in between if something important is pending.</a:t>
            </a:r>
          </a:p>
          <a:p>
            <a:pPr>
              <a:buFont typeface="Wingdings" panose="05000000000000000000" pitchFamily="2" charset="2"/>
              <a:buChar char="Ø"/>
            </a:pPr>
            <a:endParaRPr lang="en-IN" b="1" dirty="0"/>
          </a:p>
        </p:txBody>
      </p:sp>
    </p:spTree>
    <p:extLst>
      <p:ext uri="{BB962C8B-B14F-4D97-AF65-F5344CB8AC3E}">
        <p14:creationId xmlns:p14="http://schemas.microsoft.com/office/powerpoint/2010/main" val="83174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3ED6D-A823-6DE6-5A5E-F6ECFDB2BFF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153ECACF-D2C2-A720-362E-DF54BBEB2A39}"/>
              </a:ext>
            </a:extLst>
          </p:cNvPr>
          <p:cNvPicPr>
            <a:picLocks noChangeAspect="1"/>
          </p:cNvPicPr>
          <p:nvPr/>
        </p:nvPicPr>
        <p:blipFill>
          <a:blip r:embed="rId2"/>
          <a:stretch>
            <a:fillRect/>
          </a:stretch>
        </p:blipFill>
        <p:spPr>
          <a:xfrm>
            <a:off x="1954305" y="1760342"/>
            <a:ext cx="8313731" cy="3349540"/>
          </a:xfrm>
          <a:prstGeom prst="rect">
            <a:avLst/>
          </a:prstGeom>
        </p:spPr>
      </p:pic>
    </p:spTree>
    <p:extLst>
      <p:ext uri="{BB962C8B-B14F-4D97-AF65-F5344CB8AC3E}">
        <p14:creationId xmlns:p14="http://schemas.microsoft.com/office/powerpoint/2010/main" val="3169874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DA4E63-0647-0EC0-6EF9-684C7706A755}"/>
              </a:ext>
            </a:extLst>
          </p:cNvPr>
          <p:cNvSpPr>
            <a:spLocks noGrp="1"/>
          </p:cNvSpPr>
          <p:nvPr>
            <p:ph idx="1"/>
          </p:nvPr>
        </p:nvSpPr>
        <p:spPr>
          <a:xfrm>
            <a:off x="295835" y="645459"/>
            <a:ext cx="11752729" cy="5898776"/>
          </a:xfrm>
        </p:spPr>
        <p:txBody>
          <a:bodyPr>
            <a:normAutofit/>
          </a:bodyPr>
          <a:lstStyle/>
          <a:p>
            <a:pPr>
              <a:buFont typeface="Wingdings" panose="05000000000000000000" pitchFamily="2" charset="2"/>
              <a:buChar char="Ø"/>
            </a:pPr>
            <a:r>
              <a:rPr lang="en-US" dirty="0"/>
              <a:t>Whenever a thread calls </a:t>
            </a:r>
            <a:r>
              <a:rPr lang="en-US" dirty="0" err="1"/>
              <a:t>java.lang.Thread.yield</a:t>
            </a:r>
            <a:r>
              <a:rPr lang="en-US" dirty="0"/>
              <a:t> method gives hint to the thread scheduler that it is ready to pause its execution. </a:t>
            </a:r>
          </a:p>
          <a:p>
            <a:pPr marL="0" indent="0">
              <a:buNone/>
            </a:pPr>
            <a:endParaRPr lang="en-US" dirty="0"/>
          </a:p>
          <a:p>
            <a:pPr>
              <a:buFont typeface="Wingdings" panose="05000000000000000000" pitchFamily="2" charset="2"/>
              <a:buChar char="Ø"/>
            </a:pPr>
            <a:r>
              <a:rPr lang="en-US" dirty="0"/>
              <a:t>The thread </a:t>
            </a:r>
            <a:r>
              <a:rPr lang="en-US" dirty="0">
                <a:solidFill>
                  <a:srgbClr val="7030A0"/>
                </a:solidFill>
              </a:rPr>
              <a:t>scheduler is free to ignore this hint</a:t>
            </a:r>
            <a:r>
              <a:rPr lang="en-US" dirty="0"/>
              <a:t>.</a:t>
            </a:r>
          </a:p>
          <a:p>
            <a:pPr marL="0" indent="0">
              <a:buNone/>
            </a:pPr>
            <a:endParaRPr lang="en-US" dirty="0"/>
          </a:p>
          <a:p>
            <a:pPr>
              <a:buFont typeface="Wingdings" panose="05000000000000000000" pitchFamily="2" charset="2"/>
              <a:buChar char="Ø"/>
            </a:pPr>
            <a:r>
              <a:rPr lang="en-US" dirty="0"/>
              <a:t>If any thread executes the yield method, the thread scheduler checks if there is any thread with the same or high priority as this thread. </a:t>
            </a:r>
          </a:p>
          <a:p>
            <a:pPr marL="0" indent="0">
              <a:buNone/>
            </a:pPr>
            <a:endParaRPr lang="en-US" dirty="0"/>
          </a:p>
          <a:p>
            <a:pPr>
              <a:buFont typeface="Wingdings" panose="05000000000000000000" pitchFamily="2" charset="2"/>
              <a:buChar char="Ø"/>
            </a:pPr>
            <a:r>
              <a:rPr lang="en-US" dirty="0"/>
              <a:t>If the processor finds any thread with higher or same priority then it will move the current thread to Ready/Runnable state and give the processor to another thread and if not – the current thread will keep executing.</a:t>
            </a:r>
          </a:p>
        </p:txBody>
      </p:sp>
    </p:spTree>
    <p:extLst>
      <p:ext uri="{BB962C8B-B14F-4D97-AF65-F5344CB8AC3E}">
        <p14:creationId xmlns:p14="http://schemas.microsoft.com/office/powerpoint/2010/main" val="4289727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087FE-339F-362C-DDCC-92A005306CDB}"/>
              </a:ext>
            </a:extLst>
          </p:cNvPr>
          <p:cNvSpPr>
            <a:spLocks noGrp="1"/>
          </p:cNvSpPr>
          <p:nvPr>
            <p:ph idx="1"/>
          </p:nvPr>
        </p:nvSpPr>
        <p:spPr>
          <a:xfrm>
            <a:off x="331695" y="1021976"/>
            <a:ext cx="11645152" cy="5154987"/>
          </a:xfrm>
        </p:spPr>
        <p:txBody>
          <a:bodyPr>
            <a:normAutofit lnSpcReduction="10000"/>
          </a:bodyPr>
          <a:lstStyle/>
          <a:p>
            <a:pPr>
              <a:buFont typeface="Wingdings" panose="05000000000000000000" pitchFamily="2" charset="2"/>
              <a:buChar char="Ø"/>
            </a:pPr>
            <a:r>
              <a:rPr lang="en-US" dirty="0"/>
              <a:t>Once a thread has executed the yield method and there are many threads with the same priority is waiting for the processor, then we can’t specify which thread will get the execution chance first.</a:t>
            </a:r>
          </a:p>
          <a:p>
            <a:pPr marL="0" indent="0">
              <a:buNone/>
            </a:pPr>
            <a:endParaRPr lang="en-US" dirty="0"/>
          </a:p>
          <a:p>
            <a:pPr>
              <a:buFont typeface="Wingdings" panose="05000000000000000000" pitchFamily="2" charset="2"/>
              <a:buChar char="Ø"/>
            </a:pPr>
            <a:r>
              <a:rPr lang="en-US" dirty="0"/>
              <a:t>The thread which executes the yield method will enter in the Runnable state from Running state.</a:t>
            </a:r>
          </a:p>
          <a:p>
            <a:pPr marL="0" indent="0">
              <a:buNone/>
            </a:pPr>
            <a:endParaRPr lang="en-US" dirty="0"/>
          </a:p>
          <a:p>
            <a:pPr>
              <a:buFont typeface="Wingdings" panose="05000000000000000000" pitchFamily="2" charset="2"/>
              <a:buChar char="Ø"/>
            </a:pPr>
            <a:r>
              <a:rPr lang="en-US" dirty="0"/>
              <a:t>Once a thread pauses its execution, we can’t specify when it will get a chance again it depends on the thread scheduler.</a:t>
            </a:r>
          </a:p>
          <a:p>
            <a:pPr marL="0" indent="0">
              <a:buNone/>
            </a:pPr>
            <a:endParaRPr lang="en-US" dirty="0"/>
          </a:p>
          <a:p>
            <a:pPr>
              <a:buFont typeface="Wingdings" panose="05000000000000000000" pitchFamily="2" charset="2"/>
              <a:buChar char="Ø"/>
            </a:pPr>
            <a:r>
              <a:rPr lang="en-US" dirty="0"/>
              <a:t>The underlying platform must provide support for preemptive scheduling if we are using the yield method.</a:t>
            </a:r>
          </a:p>
          <a:p>
            <a:endParaRPr lang="en-US" dirty="0"/>
          </a:p>
        </p:txBody>
      </p:sp>
    </p:spTree>
    <p:extLst>
      <p:ext uri="{BB962C8B-B14F-4D97-AF65-F5344CB8AC3E}">
        <p14:creationId xmlns:p14="http://schemas.microsoft.com/office/powerpoint/2010/main" val="3085632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ECA155-CB12-489F-A719-0645823D829B}"/>
              </a:ext>
            </a:extLst>
          </p:cNvPr>
          <p:cNvSpPr>
            <a:spLocks noGrp="1"/>
          </p:cNvSpPr>
          <p:nvPr>
            <p:ph idx="1"/>
          </p:nvPr>
        </p:nvSpPr>
        <p:spPr>
          <a:xfrm>
            <a:off x="770965" y="878541"/>
            <a:ext cx="10675198" cy="4827367"/>
          </a:xfrm>
        </p:spPr>
        <p:txBody>
          <a:bodyPr/>
          <a:lstStyle/>
          <a:p>
            <a:pPr marL="0" indent="0">
              <a:buNone/>
            </a:pPr>
            <a:r>
              <a:rPr lang="en-US" b="1" dirty="0">
                <a:solidFill>
                  <a:srgbClr val="7030A0"/>
                </a:solidFill>
              </a:rPr>
              <a:t>join():</a:t>
            </a:r>
          </a:p>
          <a:p>
            <a:pPr marL="0" indent="0">
              <a:buNone/>
            </a:pPr>
            <a:r>
              <a:rPr lang="en-US" dirty="0"/>
              <a:t>If a Thread wants to wait until completing some other thread then we should go for join() method.</a:t>
            </a:r>
          </a:p>
          <a:p>
            <a:pPr marL="0" indent="0">
              <a:buNone/>
            </a:pPr>
            <a:endParaRPr lang="en-US" dirty="0"/>
          </a:p>
          <a:p>
            <a:pPr lvl="1">
              <a:buFont typeface="Wingdings" panose="05000000000000000000" pitchFamily="2" charset="2"/>
              <a:buChar char="v"/>
            </a:pPr>
            <a:r>
              <a:rPr lang="en-US" dirty="0"/>
              <a:t>public final void join() </a:t>
            </a:r>
            <a:r>
              <a:rPr lang="en-US" b="1" dirty="0"/>
              <a:t>throws</a:t>
            </a:r>
            <a:r>
              <a:rPr lang="en-US" dirty="0"/>
              <a:t> </a:t>
            </a:r>
            <a:r>
              <a:rPr lang="en-US" dirty="0" err="1"/>
              <a:t>InterruptedExcetion</a:t>
            </a:r>
            <a:endParaRPr lang="en-US" dirty="0"/>
          </a:p>
          <a:p>
            <a:pPr marL="457200" lvl="1" indent="0">
              <a:buNone/>
            </a:pPr>
            <a:endParaRPr lang="en-US" dirty="0"/>
          </a:p>
          <a:p>
            <a:pPr lvl="1">
              <a:buFont typeface="Wingdings" panose="05000000000000000000" pitchFamily="2" charset="2"/>
              <a:buChar char="v"/>
            </a:pPr>
            <a:r>
              <a:rPr lang="en-US" dirty="0"/>
              <a:t>public final void join(long </a:t>
            </a:r>
            <a:r>
              <a:rPr lang="en-US" dirty="0" err="1"/>
              <a:t>ms</a:t>
            </a:r>
            <a:r>
              <a:rPr lang="en-US" dirty="0"/>
              <a:t>) </a:t>
            </a:r>
            <a:r>
              <a:rPr lang="en-US" b="1" dirty="0"/>
              <a:t>throws</a:t>
            </a:r>
            <a:r>
              <a:rPr lang="en-US" dirty="0"/>
              <a:t> </a:t>
            </a:r>
            <a:r>
              <a:rPr lang="en-US" dirty="0" err="1"/>
              <a:t>InterruptedException</a:t>
            </a:r>
            <a:endParaRPr lang="en-US" dirty="0"/>
          </a:p>
          <a:p>
            <a:pPr marL="0" indent="0">
              <a:buNone/>
            </a:pPr>
            <a:endParaRPr lang="en-IN" dirty="0"/>
          </a:p>
        </p:txBody>
      </p:sp>
    </p:spTree>
    <p:extLst>
      <p:ext uri="{BB962C8B-B14F-4D97-AF65-F5344CB8AC3E}">
        <p14:creationId xmlns:p14="http://schemas.microsoft.com/office/powerpoint/2010/main" val="254994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4ED2908-5B4C-C021-9A56-7D4130C607D8}"/>
              </a:ext>
            </a:extLst>
          </p:cNvPr>
          <p:cNvSpPr/>
          <p:nvPr/>
        </p:nvSpPr>
        <p:spPr>
          <a:xfrm>
            <a:off x="9729537" y="439353"/>
            <a:ext cx="2326105" cy="6137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46B98EF-9053-AF80-CF62-E4771BD3A5B4}"/>
              </a:ext>
            </a:extLst>
          </p:cNvPr>
          <p:cNvSpPr>
            <a:spLocks noGrp="1" noChangeArrowheads="1"/>
          </p:cNvSpPr>
          <p:nvPr>
            <p:ph idx="1"/>
          </p:nvPr>
        </p:nvSpPr>
        <p:spPr bwMode="auto">
          <a:xfrm>
            <a:off x="321093" y="86916"/>
            <a:ext cx="9098966"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Demo</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4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t1</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MyThread</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.setName(</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"Sita"</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.start();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t1.join();</a:t>
            </a:r>
            <a:br>
              <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t2</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MyThread</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.setName(</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"Rama"</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.start();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t2.join();</a:t>
            </a:r>
            <a:br>
              <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run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currentThread</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getName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is executing.."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try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sleep</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catch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e.printStackTrace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9E441A2-EDFD-F2D6-0552-339E03E4509A}"/>
              </a:ext>
            </a:extLst>
          </p:cNvPr>
          <p:cNvSpPr txBox="1"/>
          <p:nvPr/>
        </p:nvSpPr>
        <p:spPr>
          <a:xfrm>
            <a:off x="9906000" y="553653"/>
            <a:ext cx="2149642" cy="5909310"/>
          </a:xfrm>
          <a:prstGeom prst="rect">
            <a:avLst/>
          </a:prstGeom>
          <a:noFill/>
        </p:spPr>
        <p:txBody>
          <a:bodyPr wrap="square" rtlCol="0">
            <a:spAutoFit/>
          </a:bodyPr>
          <a:lstStyle/>
          <a:p>
            <a:r>
              <a:rPr lang="en-US" b="1" dirty="0">
                <a:solidFill>
                  <a:srgbClr val="FFFF00"/>
                </a:solidFill>
              </a:rPr>
              <a:t>Output:</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Sita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a:p>
            <a:r>
              <a:rPr lang="en-US" dirty="0">
                <a:solidFill>
                  <a:schemeClr val="bg1">
                    <a:lumMod val="95000"/>
                  </a:schemeClr>
                </a:solidFill>
              </a:rPr>
              <a:t>Rama is executing..</a:t>
            </a:r>
          </a:p>
        </p:txBody>
      </p:sp>
    </p:spTree>
    <p:extLst>
      <p:ext uri="{BB962C8B-B14F-4D97-AF65-F5344CB8AC3E}">
        <p14:creationId xmlns:p14="http://schemas.microsoft.com/office/powerpoint/2010/main" val="410333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63967-BB5D-4C65-AD3F-98336076ACCD}"/>
              </a:ext>
            </a:extLst>
          </p:cNvPr>
          <p:cNvSpPr>
            <a:spLocks noGrp="1"/>
          </p:cNvSpPr>
          <p:nvPr>
            <p:ph idx="1"/>
          </p:nvPr>
        </p:nvSpPr>
        <p:spPr>
          <a:xfrm>
            <a:off x="566406" y="627529"/>
            <a:ext cx="10587182" cy="5477164"/>
          </a:xfrm>
        </p:spPr>
        <p:txBody>
          <a:bodyPr/>
          <a:lstStyle/>
          <a:p>
            <a:pPr marL="0" indent="0">
              <a:buNone/>
            </a:pPr>
            <a:r>
              <a:rPr lang="en-IN" b="1" dirty="0" err="1"/>
              <a:t>isAlive</a:t>
            </a:r>
            <a:r>
              <a:rPr lang="en-IN" b="1" dirty="0"/>
              <a:t>() :</a:t>
            </a:r>
          </a:p>
          <a:p>
            <a:pPr marL="0" indent="0">
              <a:buNone/>
            </a:pPr>
            <a:r>
              <a:rPr lang="en-US" dirty="0">
                <a:effectLst/>
                <a:latin typeface="Calibri" panose="020F0502020204030204" pitchFamily="34" charset="0"/>
                <a:ea typeface="Calibri" panose="020F0502020204030204" pitchFamily="34" charset="0"/>
              </a:rPr>
              <a:t>used to check whether the thread is live or not. </a:t>
            </a:r>
            <a:endParaRPr lang="en-US" dirty="0">
              <a:latin typeface="Calibri" panose="020F0502020204030204" pitchFamily="34" charset="0"/>
              <a:ea typeface="Calibri" panose="020F0502020204030204" pitchFamily="34" charset="0"/>
            </a:endParaRPr>
          </a:p>
          <a:p>
            <a:pPr lvl="1">
              <a:buFont typeface="Wingdings" panose="05000000000000000000" pitchFamily="2" charset="2"/>
              <a:buChar char="v"/>
            </a:pPr>
            <a:r>
              <a:rPr lang="en-US" sz="2000" dirty="0">
                <a:latin typeface="Calibri" panose="020F0502020204030204" pitchFamily="34" charset="0"/>
                <a:ea typeface="Calibri" panose="020F0502020204030204" pitchFamily="34" charset="0"/>
              </a:rPr>
              <a:t>p</a:t>
            </a:r>
            <a:r>
              <a:rPr lang="en-US" sz="2000" dirty="0">
                <a:effectLst/>
                <a:latin typeface="Calibri" panose="020F0502020204030204" pitchFamily="34" charset="0"/>
                <a:ea typeface="Calibri" panose="020F0502020204030204" pitchFamily="34" charset="0"/>
              </a:rPr>
              <a:t>ublic Boolean </a:t>
            </a:r>
            <a:r>
              <a:rPr lang="en-US" sz="2000" dirty="0" err="1">
                <a:effectLst/>
                <a:latin typeface="Calibri" panose="020F0502020204030204" pitchFamily="34" charset="0"/>
                <a:ea typeface="Calibri" panose="020F0502020204030204" pitchFamily="34" charset="0"/>
              </a:rPr>
              <a:t>isAlive</a:t>
            </a:r>
            <a:r>
              <a:rPr lang="en-US" sz="2000" dirty="0">
                <a:effectLst/>
                <a:latin typeface="Calibri" panose="020F0502020204030204" pitchFamily="34" charset="0"/>
                <a:ea typeface="Calibri" panose="020F0502020204030204" pitchFamily="34" charset="0"/>
              </a:rPr>
              <a:t>();</a:t>
            </a:r>
            <a:endParaRPr lang="en-US" sz="2400" dirty="0">
              <a:latin typeface="Calibri" panose="020F0502020204030204" pitchFamily="34" charset="0"/>
              <a:ea typeface="Calibri" panose="020F0502020204030204" pitchFamily="34" charset="0"/>
            </a:endParaRPr>
          </a:p>
          <a:p>
            <a:pPr marL="0" indent="0">
              <a:buNone/>
            </a:pPr>
            <a:endParaRPr lang="en-US" sz="2400" dirty="0">
              <a:latin typeface="Calibri" panose="020F0502020204030204" pitchFamily="34" charset="0"/>
              <a:ea typeface="Calibri" panose="020F0502020204030204" pitchFamily="34" charset="0"/>
            </a:endParaRPr>
          </a:p>
          <a:p>
            <a:pPr marL="0" indent="0">
              <a:buNone/>
            </a:pPr>
            <a:endParaRPr lang="en-US" b="1" dirty="0"/>
          </a:p>
          <a:p>
            <a:pPr marL="0" indent="0">
              <a:buNone/>
            </a:pPr>
            <a:r>
              <a:rPr lang="en-US" b="1" dirty="0" err="1"/>
              <a:t>currentThread</a:t>
            </a:r>
            <a:r>
              <a:rPr lang="en-US" b="1" dirty="0"/>
              <a:t>():</a:t>
            </a:r>
          </a:p>
          <a:p>
            <a:pPr>
              <a:buFont typeface="Wingdings" panose="05000000000000000000" pitchFamily="2" charset="2"/>
              <a:buChar char="Ø"/>
            </a:pPr>
            <a:r>
              <a:rPr lang="en-US" dirty="0"/>
              <a:t>This method is used to represent current thread class object.</a:t>
            </a:r>
          </a:p>
          <a:p>
            <a:pPr lvl="1">
              <a:buFont typeface="Wingdings" panose="05000000000000000000" pitchFamily="2" charset="2"/>
              <a:buChar char="v"/>
            </a:pPr>
            <a:r>
              <a:rPr lang="en-US" dirty="0"/>
              <a:t>public static thread </a:t>
            </a:r>
            <a:r>
              <a:rPr lang="en-US" dirty="0" err="1"/>
              <a:t>currentThread</a:t>
            </a:r>
            <a:r>
              <a:rPr lang="en-US" dirty="0"/>
              <a:t>();</a:t>
            </a:r>
          </a:p>
          <a:p>
            <a:pPr marL="0" indent="0">
              <a:buNone/>
            </a:pPr>
            <a:endParaRPr lang="en-IN" sz="2400" b="1" dirty="0">
              <a:effectLst/>
              <a:latin typeface="Calibri" panose="020F0502020204030204" pitchFamily="34" charset="0"/>
              <a:ea typeface="Calibri" panose="020F0502020204030204" pitchFamily="34" charset="0"/>
            </a:endParaRPr>
          </a:p>
          <a:p>
            <a:pPr marL="0" indent="0">
              <a:buNone/>
            </a:pPr>
            <a:endParaRPr lang="en-IN" b="1" dirty="0"/>
          </a:p>
        </p:txBody>
      </p:sp>
    </p:spTree>
    <p:extLst>
      <p:ext uri="{BB962C8B-B14F-4D97-AF65-F5344CB8AC3E}">
        <p14:creationId xmlns:p14="http://schemas.microsoft.com/office/powerpoint/2010/main" val="285947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0A4E5-F021-3FEC-B1E3-3F53D51EED5E}"/>
              </a:ext>
            </a:extLst>
          </p:cNvPr>
          <p:cNvSpPr>
            <a:spLocks noGrp="1"/>
          </p:cNvSpPr>
          <p:nvPr>
            <p:ph type="title"/>
          </p:nvPr>
        </p:nvSpPr>
        <p:spPr>
          <a:xfrm>
            <a:off x="773113" y="177555"/>
            <a:ext cx="10515600" cy="807183"/>
          </a:xfrm>
        </p:spPr>
        <p:txBody>
          <a:bodyPr>
            <a:normAutofit fontScale="90000"/>
          </a:bodyPr>
          <a:lstStyle/>
          <a:p>
            <a:r>
              <a:rPr lang="en-IN" b="1" dirty="0" err="1"/>
              <a:t>isAlive</a:t>
            </a:r>
            <a:r>
              <a:rPr lang="en-IN" b="1" dirty="0"/>
              <a:t>() :</a:t>
            </a:r>
            <a:br>
              <a:rPr lang="en-IN" b="1" dirty="0"/>
            </a:br>
            <a:endParaRPr lang="en-US" dirty="0"/>
          </a:p>
        </p:txBody>
      </p:sp>
      <p:sp>
        <p:nvSpPr>
          <p:cNvPr id="4" name="Rectangle 1">
            <a:extLst>
              <a:ext uri="{FF2B5EF4-FFF2-40B4-BE49-F238E27FC236}">
                <a16:creationId xmlns:a16="http://schemas.microsoft.com/office/drawing/2014/main" id="{85721E2A-AEB9-9763-8922-C04DB40391A4}"/>
              </a:ext>
            </a:extLst>
          </p:cNvPr>
          <p:cNvSpPr>
            <a:spLocks noGrp="1" noChangeArrowheads="1"/>
          </p:cNvSpPr>
          <p:nvPr>
            <p:ph idx="1"/>
          </p:nvPr>
        </p:nvSpPr>
        <p:spPr bwMode="auto">
          <a:xfrm>
            <a:off x="773113" y="953476"/>
            <a:ext cx="7917552"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ThreadDemo</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4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throws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MyThread2 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MyThread2();</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"t1 Thread state:"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.isAlive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.start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"t1 Thread state:"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.isAlive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sleep</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20000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"t1 Thread state:"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.isAlive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MyThread2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14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run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"Hello.."</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try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sleep</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catch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e)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e.printStackTrace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872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50AFF-07C2-427B-A888-9FDD29B9A764}"/>
              </a:ext>
            </a:extLst>
          </p:cNvPr>
          <p:cNvSpPr>
            <a:spLocks noGrp="1"/>
          </p:cNvSpPr>
          <p:nvPr>
            <p:ph idx="1"/>
          </p:nvPr>
        </p:nvSpPr>
        <p:spPr>
          <a:xfrm>
            <a:off x="858982" y="1209963"/>
            <a:ext cx="10762673" cy="4710545"/>
          </a:xfrm>
        </p:spPr>
        <p:txBody>
          <a:bodyPr>
            <a:normAutofit lnSpcReduction="10000"/>
          </a:bodyPr>
          <a:lstStyle/>
          <a:p>
            <a:pPr marL="0" lvl="1" indent="0">
              <a:buNone/>
            </a:pPr>
            <a:r>
              <a:rPr lang="en-US" sz="2800" b="1" dirty="0">
                <a:solidFill>
                  <a:srgbClr val="7030A0"/>
                </a:solidFill>
              </a:rPr>
              <a:t>interrupted():</a:t>
            </a:r>
          </a:p>
          <a:p>
            <a:pPr marL="0" lvl="1" indent="0">
              <a:buNone/>
            </a:pPr>
            <a:endParaRPr lang="en-US" dirty="0"/>
          </a:p>
          <a:p>
            <a:pPr marL="228600" lvl="1">
              <a:buFont typeface="Wingdings" panose="05000000000000000000" pitchFamily="2" charset="2"/>
              <a:buChar char="Ø"/>
            </a:pPr>
            <a:r>
              <a:rPr lang="en-US" sz="2800" dirty="0"/>
              <a:t>A thread can interrupt another sleeping or waiting thread.</a:t>
            </a:r>
          </a:p>
          <a:p>
            <a:pPr marL="228600" lvl="1">
              <a:buFont typeface="Wingdings" panose="05000000000000000000" pitchFamily="2" charset="2"/>
              <a:buChar char="Ø"/>
            </a:pPr>
            <a:r>
              <a:rPr lang="en-US" sz="2800" dirty="0"/>
              <a:t>For this Thread class defines interrupt() method.</a:t>
            </a:r>
          </a:p>
          <a:p>
            <a:pPr lvl="1">
              <a:buFont typeface="Wingdings" panose="05000000000000000000" pitchFamily="2" charset="2"/>
              <a:buChar char="v"/>
            </a:pPr>
            <a:r>
              <a:rPr lang="en-US" dirty="0">
                <a:ea typeface="Calibri" panose="020F0502020204030204" pitchFamily="34" charset="0"/>
                <a:cs typeface="Calibri" panose="020F0502020204030204" pitchFamily="34" charset="0"/>
              </a:rPr>
              <a:t>p</a:t>
            </a:r>
            <a:r>
              <a:rPr lang="en-US" dirty="0">
                <a:effectLst/>
                <a:ea typeface="Calibri" panose="020F0502020204030204" pitchFamily="34" charset="0"/>
                <a:cs typeface="Calibri" panose="020F0502020204030204" pitchFamily="34" charset="0"/>
              </a:rPr>
              <a:t>ublic void interrupt();</a:t>
            </a:r>
            <a:endParaRPr lang="en-US" dirty="0"/>
          </a:p>
          <a:p>
            <a:pPr marL="457200" lvl="1" indent="0">
              <a:buNone/>
            </a:pPr>
            <a:endParaRPr lang="en-US" dirty="0"/>
          </a:p>
          <a:p>
            <a:pPr marL="457200" lvl="1" indent="0">
              <a:buNone/>
            </a:pPr>
            <a:endParaRPr lang="en-US" dirty="0"/>
          </a:p>
          <a:p>
            <a:pPr marL="0" indent="0">
              <a:buNone/>
            </a:pPr>
            <a:r>
              <a:rPr lang="en-US" sz="2400" b="1" dirty="0"/>
              <a:t>Note:</a:t>
            </a:r>
            <a:endParaRPr lang="en-IN" sz="2400" dirty="0"/>
          </a:p>
          <a:p>
            <a:pPr>
              <a:buFont typeface="Wingdings" panose="05000000000000000000" pitchFamily="2" charset="2"/>
              <a:buChar char="Ø"/>
            </a:pPr>
            <a:r>
              <a:rPr lang="en-US" dirty="0"/>
              <a:t>The interrupt() is working good whenever our thread enters into waiting state or sleeping state.</a:t>
            </a:r>
            <a:endParaRPr lang="en-IN" dirty="0"/>
          </a:p>
          <a:p>
            <a:pPr>
              <a:buFont typeface="Wingdings" panose="05000000000000000000" pitchFamily="2" charset="2"/>
              <a:buChar char="Ø"/>
            </a:pPr>
            <a:r>
              <a:rPr lang="en-US" dirty="0"/>
              <a:t>The interrupted call will be wasted if our thread doesn’t enters into the waiting/sleeping state.</a:t>
            </a:r>
            <a:endParaRPr lang="en-IN"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endParaRPr lang="en-US" dirty="0"/>
          </a:p>
          <a:p>
            <a:pPr marL="0" indent="0">
              <a:buNone/>
            </a:pPr>
            <a:endParaRPr lang="en-IN" dirty="0"/>
          </a:p>
        </p:txBody>
      </p:sp>
    </p:spTree>
    <p:extLst>
      <p:ext uri="{BB962C8B-B14F-4D97-AF65-F5344CB8AC3E}">
        <p14:creationId xmlns:p14="http://schemas.microsoft.com/office/powerpoint/2010/main" val="42709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AA12-DCD3-48CD-BA1C-C8D93C132B7C}"/>
              </a:ext>
            </a:extLst>
          </p:cNvPr>
          <p:cNvSpPr>
            <a:spLocks noGrp="1"/>
          </p:cNvSpPr>
          <p:nvPr>
            <p:ph type="title"/>
          </p:nvPr>
        </p:nvSpPr>
        <p:spPr>
          <a:xfrm>
            <a:off x="838200" y="531381"/>
            <a:ext cx="10515600" cy="817130"/>
          </a:xfrm>
        </p:spPr>
        <p:txBody>
          <a:bodyPr/>
          <a:lstStyle/>
          <a:p>
            <a:r>
              <a:rPr lang="en-IN" b="1" dirty="0"/>
              <a:t>Synchronizing threads</a:t>
            </a:r>
          </a:p>
        </p:txBody>
      </p:sp>
      <p:sp>
        <p:nvSpPr>
          <p:cNvPr id="3" name="Content Placeholder 2">
            <a:extLst>
              <a:ext uri="{FF2B5EF4-FFF2-40B4-BE49-F238E27FC236}">
                <a16:creationId xmlns:a16="http://schemas.microsoft.com/office/drawing/2014/main" id="{C8BD75EA-49D5-4F66-B8AE-E7D760D0E9B9}"/>
              </a:ext>
            </a:extLst>
          </p:cNvPr>
          <p:cNvSpPr>
            <a:spLocks noGrp="1"/>
          </p:cNvSpPr>
          <p:nvPr>
            <p:ph idx="1"/>
          </p:nvPr>
        </p:nvSpPr>
        <p:spPr>
          <a:xfrm>
            <a:off x="838200" y="1745673"/>
            <a:ext cx="10515600" cy="4431290"/>
          </a:xfrm>
        </p:spPr>
        <p:txBody>
          <a:bodyPr/>
          <a:lstStyle/>
          <a:p>
            <a:pPr>
              <a:buFont typeface="Wingdings" panose="05000000000000000000" pitchFamily="2" charset="2"/>
              <a:buChar char="Ø"/>
            </a:pPr>
            <a:r>
              <a:rPr lang="en-US" b="1" dirty="0"/>
              <a:t>Synchronized</a:t>
            </a:r>
            <a:r>
              <a:rPr lang="en-US" dirty="0"/>
              <a:t> modifier is the modifier applicable only for methods and blocks but not for classes and variables.</a:t>
            </a:r>
          </a:p>
          <a:p>
            <a:pPr marL="0" indent="0">
              <a:buNone/>
            </a:pPr>
            <a:endParaRPr lang="en-US" dirty="0"/>
          </a:p>
          <a:p>
            <a:pPr>
              <a:buFont typeface="Wingdings" panose="05000000000000000000" pitchFamily="2" charset="2"/>
              <a:buChar char="Ø"/>
            </a:pPr>
            <a:r>
              <a:rPr lang="en-US" dirty="0"/>
              <a:t>If a method or a block declared as synchronized then at a time only one Thread is allowed to operate on the given object.</a:t>
            </a:r>
          </a:p>
          <a:p>
            <a:pPr marL="0" indent="0">
              <a:buNone/>
            </a:pPr>
            <a:endParaRPr lang="en-US" dirty="0"/>
          </a:p>
          <a:p>
            <a:pPr>
              <a:buFont typeface="Wingdings" panose="05000000000000000000" pitchFamily="2" charset="2"/>
              <a:buChar char="Ø"/>
            </a:pPr>
            <a:r>
              <a:rPr lang="en-US" dirty="0"/>
              <a:t>The main advantage of synchronized modifier is we can resolve data inconsistency problems.</a:t>
            </a:r>
          </a:p>
          <a:p>
            <a:endParaRPr lang="en-IN" dirty="0"/>
          </a:p>
        </p:txBody>
      </p:sp>
    </p:spTree>
    <p:extLst>
      <p:ext uri="{BB962C8B-B14F-4D97-AF65-F5344CB8AC3E}">
        <p14:creationId xmlns:p14="http://schemas.microsoft.com/office/powerpoint/2010/main" val="107997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75049-39BE-4082-AF3E-0E10230AB0EC}"/>
              </a:ext>
            </a:extLst>
          </p:cNvPr>
          <p:cNvSpPr>
            <a:spLocks noGrp="1"/>
          </p:cNvSpPr>
          <p:nvPr>
            <p:ph type="title"/>
          </p:nvPr>
        </p:nvSpPr>
        <p:spPr/>
        <p:txBody>
          <a:bodyPr/>
          <a:lstStyle/>
          <a:p>
            <a:r>
              <a:rPr lang="en-US" sz="4400" b="1" dirty="0">
                <a:solidFill>
                  <a:srgbClr val="002060"/>
                </a:solidFill>
              </a:rPr>
              <a:t>Process based multitasking</a:t>
            </a:r>
            <a:endParaRPr lang="en-IN" b="1" dirty="0">
              <a:solidFill>
                <a:srgbClr val="002060"/>
              </a:solidFill>
            </a:endParaRPr>
          </a:p>
        </p:txBody>
      </p:sp>
      <p:sp>
        <p:nvSpPr>
          <p:cNvPr id="3" name="Content Placeholder 2">
            <a:extLst>
              <a:ext uri="{FF2B5EF4-FFF2-40B4-BE49-F238E27FC236}">
                <a16:creationId xmlns:a16="http://schemas.microsoft.com/office/drawing/2014/main" id="{AF0D6465-E1D7-46B8-9477-113B52D83F2C}"/>
              </a:ext>
            </a:extLst>
          </p:cNvPr>
          <p:cNvSpPr>
            <a:spLocks noGrp="1"/>
          </p:cNvSpPr>
          <p:nvPr>
            <p:ph idx="1"/>
          </p:nvPr>
        </p:nvSpPr>
        <p:spPr>
          <a:xfrm>
            <a:off x="838200" y="1825624"/>
            <a:ext cx="10515600" cy="4486685"/>
          </a:xfrm>
        </p:spPr>
        <p:txBody>
          <a:bodyPr/>
          <a:lstStyle/>
          <a:p>
            <a:pPr>
              <a:buFont typeface="Wingdings" panose="05000000000000000000" pitchFamily="2" charset="2"/>
              <a:buChar char="Ø"/>
            </a:pPr>
            <a:r>
              <a:rPr lang="en-US" dirty="0"/>
              <a:t>In process based multitasking two or more processes and programs can be run concurrently.</a:t>
            </a:r>
          </a:p>
          <a:p>
            <a:pPr marL="0" indent="0">
              <a:buNone/>
            </a:pPr>
            <a:endParaRPr lang="en-US" dirty="0"/>
          </a:p>
          <a:p>
            <a:pPr>
              <a:buFont typeface="Wingdings" panose="05000000000000000000" pitchFamily="2" charset="2"/>
              <a:buChar char="Ø"/>
            </a:pPr>
            <a:r>
              <a:rPr lang="en-US" dirty="0"/>
              <a:t>In process based multitasking a process or a program is the smallest unit.</a:t>
            </a:r>
          </a:p>
          <a:p>
            <a:pPr marL="0" indent="0">
              <a:buNone/>
            </a:pPr>
            <a:endParaRPr lang="en-US" dirty="0"/>
          </a:p>
          <a:p>
            <a:pPr marL="0" indent="0">
              <a:buNone/>
            </a:pPr>
            <a:r>
              <a:rPr lang="en-US" b="1" dirty="0">
                <a:solidFill>
                  <a:srgbClr val="002060"/>
                </a:solidFill>
              </a:rPr>
              <a:t>Example:</a:t>
            </a:r>
          </a:p>
          <a:p>
            <a:pPr>
              <a:buFont typeface="Wingdings" panose="05000000000000000000" pitchFamily="2" charset="2"/>
              <a:buChar char="v"/>
            </a:pPr>
            <a:r>
              <a:rPr lang="en-US" dirty="0"/>
              <a:t> We can listen to music and browse internet at the same time. The processes in this example are the music player and browser.</a:t>
            </a:r>
            <a:endParaRPr lang="en-IN" dirty="0"/>
          </a:p>
        </p:txBody>
      </p:sp>
    </p:spTree>
    <p:extLst>
      <p:ext uri="{BB962C8B-B14F-4D97-AF65-F5344CB8AC3E}">
        <p14:creationId xmlns:p14="http://schemas.microsoft.com/office/powerpoint/2010/main" val="294394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50EEC-D556-42A2-A2D2-D5C8F46ADA84}"/>
              </a:ext>
            </a:extLst>
          </p:cNvPr>
          <p:cNvSpPr>
            <a:spLocks noGrp="1"/>
          </p:cNvSpPr>
          <p:nvPr>
            <p:ph idx="1"/>
          </p:nvPr>
        </p:nvSpPr>
        <p:spPr>
          <a:xfrm>
            <a:off x="838200" y="1551709"/>
            <a:ext cx="10515600" cy="4625254"/>
          </a:xfrm>
        </p:spPr>
        <p:txBody>
          <a:bodyPr/>
          <a:lstStyle/>
          <a:p>
            <a:pPr>
              <a:buFont typeface="Wingdings" panose="05000000000000000000" pitchFamily="2" charset="2"/>
              <a:buChar char="Ø"/>
            </a:pPr>
            <a:r>
              <a:rPr lang="en-US" dirty="0"/>
              <a:t>But the main disadvantage of synchronized modifier is it increases the waiting time of the Thread and effects performance of the system.</a:t>
            </a:r>
          </a:p>
          <a:p>
            <a:pPr>
              <a:buFont typeface="Wingdings" panose="05000000000000000000" pitchFamily="2" charset="2"/>
              <a:buChar char="Ø"/>
            </a:pPr>
            <a:endParaRPr lang="en-US" dirty="0"/>
          </a:p>
          <a:p>
            <a:pPr>
              <a:buFont typeface="Wingdings" panose="05000000000000000000" pitchFamily="2" charset="2"/>
              <a:buChar char="Ø"/>
            </a:pPr>
            <a:r>
              <a:rPr lang="en-US" dirty="0"/>
              <a:t>Hence if there is no specific requirement it is never recommended to use.</a:t>
            </a:r>
          </a:p>
          <a:p>
            <a:pPr marL="0" indent="0">
              <a:buNone/>
            </a:pPr>
            <a:endParaRPr lang="en-US" dirty="0"/>
          </a:p>
          <a:p>
            <a:pPr>
              <a:buFont typeface="Wingdings" panose="05000000000000000000" pitchFamily="2" charset="2"/>
              <a:buChar char="Ø"/>
            </a:pPr>
            <a:r>
              <a:rPr lang="en-US" dirty="0"/>
              <a:t>The main purpose of this modifier is to reduce the data inconsistence problems.</a:t>
            </a:r>
          </a:p>
          <a:p>
            <a:endParaRPr lang="en-IN" dirty="0"/>
          </a:p>
        </p:txBody>
      </p:sp>
    </p:spTree>
    <p:extLst>
      <p:ext uri="{BB962C8B-B14F-4D97-AF65-F5344CB8AC3E}">
        <p14:creationId xmlns:p14="http://schemas.microsoft.com/office/powerpoint/2010/main" val="171961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2C9ABEF-4F94-449A-9227-1AE3BB915CF9}"/>
              </a:ext>
            </a:extLst>
          </p:cNvPr>
          <p:cNvSpPr/>
          <p:nvPr/>
        </p:nvSpPr>
        <p:spPr>
          <a:xfrm>
            <a:off x="6172200" y="1440873"/>
            <a:ext cx="5354782" cy="519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87CC697A-21C6-4179-A830-F3E2D411ED66}"/>
              </a:ext>
            </a:extLst>
          </p:cNvPr>
          <p:cNvSpPr/>
          <p:nvPr/>
        </p:nvSpPr>
        <p:spPr>
          <a:xfrm>
            <a:off x="838200" y="1440873"/>
            <a:ext cx="5181600" cy="5190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AF9B5A1F-F9AC-4675-BEF3-A743451B9F2E}"/>
              </a:ext>
            </a:extLst>
          </p:cNvPr>
          <p:cNvSpPr>
            <a:spLocks noGrp="1"/>
          </p:cNvSpPr>
          <p:nvPr>
            <p:ph type="title"/>
          </p:nvPr>
        </p:nvSpPr>
        <p:spPr>
          <a:xfrm>
            <a:off x="838200" y="168358"/>
            <a:ext cx="10515600" cy="817769"/>
          </a:xfrm>
        </p:spPr>
        <p:txBody>
          <a:bodyPr>
            <a:normAutofit fontScale="90000"/>
          </a:bodyPr>
          <a:lstStyle/>
          <a:p>
            <a:br>
              <a:rPr lang="en-US" b="1" dirty="0">
                <a:solidFill>
                  <a:srgbClr val="0070C0"/>
                </a:solidFill>
              </a:rPr>
            </a:br>
            <a:r>
              <a:rPr lang="en-US" b="1" dirty="0">
                <a:solidFill>
                  <a:srgbClr val="002060"/>
                </a:solidFill>
              </a:rPr>
              <a:t>Example:</a:t>
            </a:r>
            <a:endParaRPr lang="en-IN" b="1" dirty="0">
              <a:solidFill>
                <a:srgbClr val="002060"/>
              </a:solidFill>
            </a:endParaRPr>
          </a:p>
        </p:txBody>
      </p:sp>
      <p:sp>
        <p:nvSpPr>
          <p:cNvPr id="3" name="Content Placeholder 2">
            <a:extLst>
              <a:ext uri="{FF2B5EF4-FFF2-40B4-BE49-F238E27FC236}">
                <a16:creationId xmlns:a16="http://schemas.microsoft.com/office/drawing/2014/main" id="{334C7414-5E58-44C4-833D-D04DEEBE8939}"/>
              </a:ext>
            </a:extLst>
          </p:cNvPr>
          <p:cNvSpPr>
            <a:spLocks noGrp="1"/>
          </p:cNvSpPr>
          <p:nvPr>
            <p:ph sz="half" idx="1"/>
          </p:nvPr>
        </p:nvSpPr>
        <p:spPr>
          <a:xfrm>
            <a:off x="838200" y="1348509"/>
            <a:ext cx="5181600" cy="5421745"/>
          </a:xfrm>
        </p:spPr>
        <p:txBody>
          <a:bodyPr>
            <a:normAutofit fontScale="25000" lnSpcReduction="20000"/>
          </a:bodyPr>
          <a:lstStyle/>
          <a:p>
            <a:pPr marL="0" indent="0">
              <a:buNone/>
            </a:pPr>
            <a:endParaRPr lang="en-US" sz="7200" dirty="0"/>
          </a:p>
          <a:p>
            <a:pPr marL="0" indent="0">
              <a:buNone/>
            </a:pPr>
            <a:endParaRPr kumimoji="0" lang="en-US" altLang="en-US" sz="4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indent="0">
              <a:buNone/>
            </a:pP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public class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SyncDemo</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public static void main(String[]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args</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Whish w=new Whish();</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Mt t1=new Mt("</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Purushotham",w</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Mt t2=new Mt("</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Naresh",w</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t1.start();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t2.start();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class Whish</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public synchronized void whish(String name) throws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InterruptedException</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for (int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i</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=0;i&lt;10;i++)</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System.</a:t>
            </a:r>
            <a:r>
              <a:rPr kumimoji="0" lang="en-US" altLang="en-US" sz="6400" b="0" i="1"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out</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.println</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("Good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mrng</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.."+name);</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Thread.</a:t>
            </a:r>
            <a:r>
              <a:rPr kumimoji="0" lang="en-US" altLang="en-US" sz="6400" b="0" i="1"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sleep</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(2000);</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lang="en-IN" sz="3600" dirty="0"/>
          </a:p>
        </p:txBody>
      </p:sp>
      <p:sp>
        <p:nvSpPr>
          <p:cNvPr id="5" name="Content Placeholder 4">
            <a:extLst>
              <a:ext uri="{FF2B5EF4-FFF2-40B4-BE49-F238E27FC236}">
                <a16:creationId xmlns:a16="http://schemas.microsoft.com/office/drawing/2014/main" id="{627E969A-F560-4A7A-B8CA-2683FF9305D8}"/>
              </a:ext>
            </a:extLst>
          </p:cNvPr>
          <p:cNvSpPr>
            <a:spLocks noGrp="1"/>
          </p:cNvSpPr>
          <p:nvPr>
            <p:ph sz="half" idx="2"/>
          </p:nvPr>
        </p:nvSpPr>
        <p:spPr/>
        <p:txBody>
          <a:bodyPr>
            <a:normAutofit fontScale="25000" lnSpcReduction="20000"/>
          </a:bodyPr>
          <a:lstStyle/>
          <a:p>
            <a:pPr marL="0" indent="0">
              <a:buNone/>
            </a:pP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class Mt extends Thread</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Whish w;</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String name;</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Mt(String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name,Whish</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w)</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this.name=name;</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this.w</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@Override</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public void run()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super.run</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try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w.whish</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(name);</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 catch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InterruptedException</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e)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r>
              <a:rPr kumimoji="0" lang="en-US" altLang="en-US" sz="6400" b="0" i="0" u="none" strike="noStrike" cap="none" normalizeH="0" baseline="0" dirty="0" err="1">
                <a:ln>
                  <a:noFill/>
                </a:ln>
                <a:solidFill>
                  <a:schemeClr val="bg1"/>
                </a:solidFill>
                <a:effectLst/>
                <a:latin typeface="Courier New" panose="02070309020205020404" pitchFamily="49" charset="0"/>
                <a:cs typeface="Courier New" panose="02070309020205020404" pitchFamily="49" charset="0"/>
              </a:rPr>
              <a:t>e.printStackTrace</a:t>
            </a: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b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br>
            <a:r>
              <a:rPr kumimoji="0" lang="en-US" altLang="en-US" sz="64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a:t>
            </a:r>
            <a:endParaRPr kumimoji="0" lang="en-US" altLang="en-US" sz="6400" b="0" i="0" u="none" strike="noStrike" cap="none" normalizeH="0" baseline="0" dirty="0">
              <a:ln>
                <a:noFill/>
              </a:ln>
              <a:solidFill>
                <a:schemeClr val="bg1"/>
              </a:solidFill>
              <a:effectLst/>
              <a:latin typeface="Arial" panose="020B0604020202020204" pitchFamily="34" charset="0"/>
            </a:endParaRPr>
          </a:p>
          <a:p>
            <a:endParaRPr lang="en-IN" dirty="0"/>
          </a:p>
        </p:txBody>
      </p:sp>
      <p:sp>
        <p:nvSpPr>
          <p:cNvPr id="2" name="Rectangle 1">
            <a:extLst>
              <a:ext uri="{FF2B5EF4-FFF2-40B4-BE49-F238E27FC236}">
                <a16:creationId xmlns:a16="http://schemas.microsoft.com/office/drawing/2014/main" id="{D684965E-61C3-4E23-91F4-150357075F2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413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F803E4-5D57-4E62-93BA-6282FDC7B9FA}"/>
              </a:ext>
            </a:extLst>
          </p:cNvPr>
          <p:cNvSpPr>
            <a:spLocks noGrp="1"/>
          </p:cNvSpPr>
          <p:nvPr>
            <p:ph type="title"/>
          </p:nvPr>
        </p:nvSpPr>
        <p:spPr>
          <a:xfrm>
            <a:off x="838200" y="365125"/>
            <a:ext cx="10515600" cy="955675"/>
          </a:xfrm>
        </p:spPr>
        <p:txBody>
          <a:bodyPr/>
          <a:lstStyle/>
          <a:p>
            <a:r>
              <a:rPr lang="en-IN" b="1" dirty="0">
                <a:solidFill>
                  <a:srgbClr val="002060"/>
                </a:solidFill>
              </a:rPr>
              <a:t>Inter Thread Communication</a:t>
            </a:r>
          </a:p>
        </p:txBody>
      </p:sp>
      <p:sp>
        <p:nvSpPr>
          <p:cNvPr id="6" name="Content Placeholder 5">
            <a:extLst>
              <a:ext uri="{FF2B5EF4-FFF2-40B4-BE49-F238E27FC236}">
                <a16:creationId xmlns:a16="http://schemas.microsoft.com/office/drawing/2014/main" id="{7B174071-449F-4F9E-9D13-9BAF7E24B473}"/>
              </a:ext>
            </a:extLst>
          </p:cNvPr>
          <p:cNvSpPr>
            <a:spLocks noGrp="1"/>
          </p:cNvSpPr>
          <p:nvPr>
            <p:ph idx="1"/>
          </p:nvPr>
        </p:nvSpPr>
        <p:spPr>
          <a:xfrm>
            <a:off x="838200" y="1450109"/>
            <a:ext cx="10515600" cy="4726854"/>
          </a:xfrm>
        </p:spPr>
        <p:txBody>
          <a:bodyPr>
            <a:normAutofit/>
          </a:bodyPr>
          <a:lstStyle/>
          <a:p>
            <a:pPr>
              <a:buFont typeface="Wingdings" panose="05000000000000000000" pitchFamily="2" charset="2"/>
              <a:buChar char="Ø"/>
            </a:pPr>
            <a:r>
              <a:rPr lang="en-US" dirty="0"/>
              <a:t>Two threads can communicate with each other by using </a:t>
            </a:r>
          </a:p>
          <a:p>
            <a:pPr lvl="1">
              <a:buFont typeface="Wingdings" panose="05000000000000000000" pitchFamily="2" charset="2"/>
              <a:buChar char="v"/>
            </a:pPr>
            <a:r>
              <a:rPr lang="en-US" sz="2800" dirty="0"/>
              <a:t>wait(), </a:t>
            </a:r>
          </a:p>
          <a:p>
            <a:pPr lvl="1">
              <a:buFont typeface="Wingdings" panose="05000000000000000000" pitchFamily="2" charset="2"/>
              <a:buChar char="v"/>
            </a:pPr>
            <a:r>
              <a:rPr lang="en-US" sz="2800" dirty="0"/>
              <a:t>notify(), </a:t>
            </a:r>
          </a:p>
          <a:p>
            <a:pPr lvl="1">
              <a:buFont typeface="Wingdings" panose="05000000000000000000" pitchFamily="2" charset="2"/>
              <a:buChar char="v"/>
            </a:pPr>
            <a:r>
              <a:rPr lang="en-US" sz="2800" dirty="0" err="1"/>
              <a:t>notifyAll</a:t>
            </a:r>
            <a:r>
              <a:rPr lang="en-US" sz="2800" dirty="0"/>
              <a:t>()</a:t>
            </a:r>
          </a:p>
          <a:p>
            <a:pPr marL="457200" lvl="1" indent="0">
              <a:buNone/>
            </a:pPr>
            <a:endParaRPr lang="en-US" dirty="0"/>
          </a:p>
          <a:p>
            <a:pPr>
              <a:buFont typeface="Wingdings" panose="05000000000000000000" pitchFamily="2" charset="2"/>
              <a:buChar char="Ø"/>
            </a:pPr>
            <a:r>
              <a:rPr lang="en-US" dirty="0"/>
              <a:t>These methods are available in </a:t>
            </a:r>
            <a:r>
              <a:rPr lang="en-US" b="1" dirty="0">
                <a:solidFill>
                  <a:srgbClr val="002060"/>
                </a:solidFill>
              </a:rPr>
              <a:t>Object</a:t>
            </a:r>
            <a:r>
              <a:rPr lang="en-US" b="1" dirty="0">
                <a:solidFill>
                  <a:srgbClr val="0070C0"/>
                </a:solidFill>
              </a:rPr>
              <a:t> </a:t>
            </a:r>
            <a:r>
              <a:rPr lang="en-US" dirty="0"/>
              <a:t>class but not in Thread class. Because threads are calling these methods on any object.</a:t>
            </a:r>
          </a:p>
          <a:p>
            <a:pPr marL="0" indent="0">
              <a:buNone/>
            </a:pPr>
            <a:endParaRPr lang="en-US" dirty="0"/>
          </a:p>
          <a:p>
            <a:pPr>
              <a:buFont typeface="Wingdings" panose="05000000000000000000" pitchFamily="2" charset="2"/>
              <a:buChar char="Ø"/>
            </a:pPr>
            <a:r>
              <a:rPr lang="en-US" dirty="0"/>
              <a:t>We should call these methods only from synchronized area other wise we will get runtime exception saying </a:t>
            </a:r>
            <a:r>
              <a:rPr lang="en-US" b="1" dirty="0" err="1">
                <a:solidFill>
                  <a:srgbClr val="002060"/>
                </a:solidFill>
              </a:rPr>
              <a:t>IllegalMonitorStateException</a:t>
            </a:r>
            <a:r>
              <a:rPr lang="en-US" b="1" dirty="0"/>
              <a:t>.</a:t>
            </a:r>
          </a:p>
          <a:p>
            <a:endParaRPr lang="en-IN" dirty="0"/>
          </a:p>
        </p:txBody>
      </p:sp>
    </p:spTree>
    <p:extLst>
      <p:ext uri="{BB962C8B-B14F-4D97-AF65-F5344CB8AC3E}">
        <p14:creationId xmlns:p14="http://schemas.microsoft.com/office/powerpoint/2010/main" val="121355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B8B56-B002-444E-BA1A-FAB34731A775}"/>
              </a:ext>
            </a:extLst>
          </p:cNvPr>
          <p:cNvSpPr>
            <a:spLocks noGrp="1"/>
          </p:cNvSpPr>
          <p:nvPr>
            <p:ph type="title"/>
          </p:nvPr>
        </p:nvSpPr>
        <p:spPr>
          <a:xfrm>
            <a:off x="838200" y="153192"/>
            <a:ext cx="10515600" cy="1004399"/>
          </a:xfrm>
        </p:spPr>
        <p:txBody>
          <a:bodyPr/>
          <a:lstStyle/>
          <a:p>
            <a:r>
              <a:rPr lang="en-US" b="1" dirty="0">
                <a:solidFill>
                  <a:srgbClr val="002060"/>
                </a:solidFill>
              </a:rPr>
              <a:t>Producer Consumer Problem</a:t>
            </a:r>
            <a:endParaRPr lang="en-IN" b="1" dirty="0">
              <a:solidFill>
                <a:srgbClr val="002060"/>
              </a:solidFill>
            </a:endParaRPr>
          </a:p>
        </p:txBody>
      </p:sp>
      <p:sp>
        <p:nvSpPr>
          <p:cNvPr id="3" name="Content Placeholder 2">
            <a:extLst>
              <a:ext uri="{FF2B5EF4-FFF2-40B4-BE49-F238E27FC236}">
                <a16:creationId xmlns:a16="http://schemas.microsoft.com/office/drawing/2014/main" id="{C4FA1786-478A-4636-B241-7C21533243F5}"/>
              </a:ext>
            </a:extLst>
          </p:cNvPr>
          <p:cNvSpPr>
            <a:spLocks noGrp="1"/>
          </p:cNvSpPr>
          <p:nvPr>
            <p:ph idx="1"/>
          </p:nvPr>
        </p:nvSpPr>
        <p:spPr>
          <a:xfrm>
            <a:off x="614463" y="1429966"/>
            <a:ext cx="11068455" cy="5107022"/>
          </a:xfrm>
        </p:spPr>
        <p:txBody>
          <a:bodyPr>
            <a:normAutofit fontScale="92500" lnSpcReduction="20000"/>
          </a:bodyPr>
          <a:lstStyle/>
          <a:p>
            <a:pPr>
              <a:buFont typeface="Wingdings" panose="05000000000000000000" pitchFamily="2" charset="2"/>
              <a:buChar char="Ø"/>
            </a:pPr>
            <a:r>
              <a:rPr lang="en-US" b="0" i="0" dirty="0">
                <a:solidFill>
                  <a:srgbClr val="222635"/>
                </a:solidFill>
                <a:effectLst/>
              </a:rPr>
              <a:t>The producer-consumer problem is a classic example of a multi-process synchronization problem.</a:t>
            </a:r>
          </a:p>
          <a:p>
            <a:pPr marL="0" indent="0">
              <a:buNone/>
            </a:pPr>
            <a:endParaRPr lang="en-US" b="0" i="0" dirty="0">
              <a:solidFill>
                <a:srgbClr val="222635"/>
              </a:solidFill>
              <a:effectLst/>
            </a:endParaRPr>
          </a:p>
          <a:p>
            <a:pPr>
              <a:buFont typeface="Wingdings" panose="05000000000000000000" pitchFamily="2" charset="2"/>
              <a:buChar char="Ø"/>
            </a:pPr>
            <a:r>
              <a:rPr lang="en-US" b="0" i="0" dirty="0">
                <a:solidFill>
                  <a:srgbClr val="222635"/>
                </a:solidFill>
                <a:effectLst/>
              </a:rPr>
              <a:t>There are two processes, a producer and a consumer, that share a common buffer with a limited size. </a:t>
            </a:r>
          </a:p>
          <a:p>
            <a:pPr marL="0" indent="0">
              <a:buNone/>
            </a:pPr>
            <a:endParaRPr lang="en-US" b="0" i="0" dirty="0">
              <a:solidFill>
                <a:srgbClr val="222635"/>
              </a:solidFill>
              <a:effectLst/>
            </a:endParaRPr>
          </a:p>
          <a:p>
            <a:pPr>
              <a:buFont typeface="Wingdings" panose="05000000000000000000" pitchFamily="2" charset="2"/>
              <a:buChar char="Ø"/>
            </a:pPr>
            <a:r>
              <a:rPr lang="en-US" b="0" i="0" dirty="0">
                <a:solidFill>
                  <a:srgbClr val="222635"/>
                </a:solidFill>
                <a:effectLst/>
              </a:rPr>
              <a:t>The producer “produces” data and stores it in the buffer, and the consumer “consumes” the data, removing it from the buffer.</a:t>
            </a:r>
          </a:p>
          <a:p>
            <a:pPr marL="0" indent="0">
              <a:buNone/>
            </a:pPr>
            <a:endParaRPr lang="en-US" b="0" i="0" dirty="0">
              <a:solidFill>
                <a:srgbClr val="222635"/>
              </a:solidFill>
              <a:effectLst/>
            </a:endParaRPr>
          </a:p>
          <a:p>
            <a:pPr>
              <a:buFont typeface="Wingdings" panose="05000000000000000000" pitchFamily="2" charset="2"/>
              <a:buChar char="Ø"/>
            </a:pPr>
            <a:r>
              <a:rPr lang="en-US" b="0" i="0" dirty="0">
                <a:solidFill>
                  <a:srgbClr val="222635"/>
                </a:solidFill>
                <a:effectLst/>
              </a:rPr>
              <a:t>Having two processes that run in parallel, we need to make sure that the producer will not put new data in the buffer when the buffer is full.</a:t>
            </a:r>
          </a:p>
          <a:p>
            <a:pPr marL="0" indent="0">
              <a:buNone/>
            </a:pPr>
            <a:endParaRPr lang="en-US" b="0" i="0" dirty="0">
              <a:solidFill>
                <a:srgbClr val="222635"/>
              </a:solidFill>
              <a:effectLst/>
            </a:endParaRPr>
          </a:p>
          <a:p>
            <a:pPr>
              <a:buFont typeface="Wingdings" panose="05000000000000000000" pitchFamily="2" charset="2"/>
              <a:buChar char="Ø"/>
            </a:pPr>
            <a:r>
              <a:rPr lang="en-US" b="0" i="0" dirty="0">
                <a:solidFill>
                  <a:srgbClr val="222635"/>
                </a:solidFill>
                <a:effectLst/>
              </a:rPr>
              <a:t> Consumer won’t try to remove data from the buffer if the buffer is empty</a:t>
            </a:r>
            <a:r>
              <a:rPr lang="en-US" b="0" i="0" dirty="0">
                <a:solidFill>
                  <a:srgbClr val="222635"/>
                </a:solidFill>
                <a:effectLst/>
                <a:latin typeface="Cambria" panose="02040503050406030204" pitchFamily="18" charset="0"/>
              </a:rPr>
              <a:t>.</a:t>
            </a:r>
            <a:endParaRPr lang="en-IN" dirty="0"/>
          </a:p>
        </p:txBody>
      </p:sp>
    </p:spTree>
    <p:extLst>
      <p:ext uri="{BB962C8B-B14F-4D97-AF65-F5344CB8AC3E}">
        <p14:creationId xmlns:p14="http://schemas.microsoft.com/office/powerpoint/2010/main" val="133766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ducer-consumer, the whole story | by François Gingras | Medium">
            <a:extLst>
              <a:ext uri="{FF2B5EF4-FFF2-40B4-BE49-F238E27FC236}">
                <a16:creationId xmlns:a16="http://schemas.microsoft.com/office/drawing/2014/main" id="{E5F50BA0-2236-4CFF-B292-44DC0BE2B1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6218" y="2050474"/>
            <a:ext cx="6216800" cy="294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752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05943C2-FEE5-4F5D-9E6E-253654D5D519}"/>
              </a:ext>
            </a:extLst>
          </p:cNvPr>
          <p:cNvSpPr>
            <a:spLocks noGrp="1"/>
          </p:cNvSpPr>
          <p:nvPr>
            <p:ph idx="1"/>
          </p:nvPr>
        </p:nvSpPr>
        <p:spPr>
          <a:xfrm>
            <a:off x="710119" y="466928"/>
            <a:ext cx="10643681" cy="6206245"/>
          </a:xfrm>
        </p:spPr>
        <p:txBody>
          <a:bodyPr>
            <a:normAutofit fontScale="32500" lnSpcReduction="20000"/>
          </a:bodyPr>
          <a:lstStyle/>
          <a:p>
            <a:pPr marL="0" indent="0">
              <a:buNone/>
            </a:pPr>
            <a:r>
              <a:rPr kumimoji="0" lang="en-US" altLang="en-US" sz="72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Producer Consumer Program:</a:t>
            </a:r>
          </a:p>
          <a:p>
            <a:pPr marL="0" indent="0">
              <a:buNone/>
            </a:pPr>
            <a:endPar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indent="0">
              <a:buNone/>
            </a:pP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4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java.util.LinkedList</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4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ProducerConsumer</a:t>
            </a:r>
            <a:b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49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throws </a:t>
            </a:r>
            <a:r>
              <a:rPr kumimoji="0" lang="en-US" altLang="en-US" sz="4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PC p</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PC();</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 t1</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Thread(</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49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run</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try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err="1">
                <a:ln>
                  <a:noFill/>
                </a:ln>
                <a:solidFill>
                  <a:srgbClr val="851691"/>
                </a:solidFill>
                <a:effectLst/>
                <a:latin typeface="Courier New" panose="02070309020205020404" pitchFamily="49" charset="0"/>
                <a:cs typeface="Courier New" panose="02070309020205020404" pitchFamily="49" charset="0"/>
              </a:rPr>
              <a:t>p</a:t>
            </a:r>
            <a:r>
              <a:rPr kumimoji="0" lang="en-US" altLang="en-US" sz="4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.produce</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catch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e)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e.printStackTrace</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 t2</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Thread(</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Runnable</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@Override</a:t>
            </a:r>
            <a:b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9E880D"/>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void </a:t>
            </a:r>
            <a:r>
              <a:rPr kumimoji="0" lang="en-US" altLang="en-US" sz="49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run</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try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err="1">
                <a:ln>
                  <a:noFill/>
                </a:ln>
                <a:solidFill>
                  <a:srgbClr val="851691"/>
                </a:solidFill>
                <a:effectLst/>
                <a:latin typeface="Courier New" panose="02070309020205020404" pitchFamily="49" charset="0"/>
                <a:cs typeface="Courier New" panose="02070309020205020404" pitchFamily="49" charset="0"/>
              </a:rPr>
              <a:t>p</a:t>
            </a:r>
            <a:r>
              <a:rPr kumimoji="0" lang="en-US" altLang="en-US" sz="4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.consumer</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a:t>
            </a:r>
            <a:r>
              <a:rPr kumimoji="0" lang="en-US" altLang="en-US" sz="49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catch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9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e)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e.printStackTrace</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.start();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.start();</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.join();</a:t>
            </a:r>
            <a:b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9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t2</a:t>
            </a:r>
            <a:r>
              <a:rPr kumimoji="0" lang="en-US" altLang="en-US" sz="49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.join();</a:t>
            </a:r>
          </a:p>
          <a:p>
            <a:pPr marL="0" indent="0">
              <a:buNone/>
            </a:pPr>
            <a:r>
              <a:rPr lang="en-US" sz="4900" dirty="0">
                <a:solidFill>
                  <a:srgbClr val="080808"/>
                </a:solidFill>
                <a:latin typeface="Courier New" panose="02070309020205020404" pitchFamily="49" charset="0"/>
                <a:cs typeface="Courier New" panose="02070309020205020404" pitchFamily="49" charset="0"/>
              </a:rPr>
              <a:t>}</a:t>
            </a:r>
            <a:endParaRPr lang="en-IN" sz="4900" dirty="0"/>
          </a:p>
        </p:txBody>
      </p:sp>
    </p:spTree>
    <p:extLst>
      <p:ext uri="{BB962C8B-B14F-4D97-AF65-F5344CB8AC3E}">
        <p14:creationId xmlns:p14="http://schemas.microsoft.com/office/powerpoint/2010/main" val="2223639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7DA6028-19EF-4807-8160-52FE9A4C1E3F}"/>
              </a:ext>
            </a:extLst>
          </p:cNvPr>
          <p:cNvSpPr>
            <a:spLocks noGrp="1"/>
          </p:cNvSpPr>
          <p:nvPr>
            <p:ph idx="1"/>
          </p:nvPr>
        </p:nvSpPr>
        <p:spPr>
          <a:xfrm>
            <a:off x="838200" y="393970"/>
            <a:ext cx="10515600" cy="6070059"/>
          </a:xfrm>
        </p:spPr>
        <p:txBody>
          <a:bodyPr>
            <a:normAutofit fontScale="40000" lnSpcReduction="20000"/>
          </a:bodyPr>
          <a:lstStyle/>
          <a:p>
            <a:pPr marL="0" indent="0">
              <a:buNone/>
            </a:pP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PC</a:t>
            </a:r>
            <a:b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40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LinkedList&lt;</a:t>
            </a: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4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capacity</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synchronized   void </a:t>
            </a:r>
            <a:r>
              <a:rPr kumimoji="0" lang="en-US" altLang="en-US" sz="4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produce</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throws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b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value=</a:t>
            </a:r>
            <a:r>
              <a:rPr kumimoji="0" lang="en-US" altLang="en-US" sz="4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true</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.size</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capacity</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wait();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"Producer produced item-"</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+value);</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(value++);</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notify();</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sleep</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3000</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synchronized void </a:t>
            </a:r>
            <a:r>
              <a:rPr kumimoji="0" lang="en-US" altLang="en-US" sz="4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consumer</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throws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InterruptedException</a:t>
            </a:r>
            <a:b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true</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.size</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wait();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linkedList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.removeFirst</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"Consumer consumed item-"</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val</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notify();</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4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Thread</a:t>
            </a:r>
            <a:r>
              <a:rPr kumimoji="0" lang="en-US" altLang="en-US" sz="4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sleep</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4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3000</a:t>
            </a: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indent="0">
              <a:buNone/>
            </a:pPr>
            <a:r>
              <a:rPr lang="en-US" sz="4000" dirty="0">
                <a:solidFill>
                  <a:srgbClr val="080808"/>
                </a:solidFill>
                <a:latin typeface="Courier New" panose="02070309020205020404" pitchFamily="49" charset="0"/>
                <a:cs typeface="Courier New" panose="02070309020205020404" pitchFamily="49" charset="0"/>
              </a:rPr>
              <a:t>}}</a:t>
            </a:r>
            <a:endParaRPr lang="en-IN" dirty="0"/>
          </a:p>
        </p:txBody>
      </p:sp>
    </p:spTree>
    <p:extLst>
      <p:ext uri="{BB962C8B-B14F-4D97-AF65-F5344CB8AC3E}">
        <p14:creationId xmlns:p14="http://schemas.microsoft.com/office/powerpoint/2010/main" val="546515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0753-80CE-F376-71AE-CCB2602D15E2}"/>
              </a:ext>
            </a:extLst>
          </p:cNvPr>
          <p:cNvSpPr>
            <a:spLocks noGrp="1"/>
          </p:cNvSpPr>
          <p:nvPr>
            <p:ph type="title"/>
          </p:nvPr>
        </p:nvSpPr>
        <p:spPr>
          <a:xfrm>
            <a:off x="838200" y="365125"/>
            <a:ext cx="10515600" cy="899795"/>
          </a:xfrm>
        </p:spPr>
        <p:txBody>
          <a:bodyPr/>
          <a:lstStyle/>
          <a:p>
            <a:r>
              <a:rPr lang="en-US" b="1" dirty="0">
                <a:solidFill>
                  <a:srgbClr val="002060"/>
                </a:solidFill>
              </a:rPr>
              <a:t>Daemon Threads</a:t>
            </a:r>
            <a:endParaRPr lang="en-US" dirty="0"/>
          </a:p>
        </p:txBody>
      </p:sp>
      <p:sp>
        <p:nvSpPr>
          <p:cNvPr id="3" name="Content Placeholder 2">
            <a:extLst>
              <a:ext uri="{FF2B5EF4-FFF2-40B4-BE49-F238E27FC236}">
                <a16:creationId xmlns:a16="http://schemas.microsoft.com/office/drawing/2014/main" id="{1285F30E-F610-FB6B-A9D5-8D987C4C71C1}"/>
              </a:ext>
            </a:extLst>
          </p:cNvPr>
          <p:cNvSpPr>
            <a:spLocks noGrp="1"/>
          </p:cNvSpPr>
          <p:nvPr>
            <p:ph idx="1"/>
          </p:nvPr>
        </p:nvSpPr>
        <p:spPr>
          <a:xfrm>
            <a:off x="701040" y="1508760"/>
            <a:ext cx="11018520" cy="4668203"/>
          </a:xfrm>
        </p:spPr>
        <p:txBody>
          <a:bodyPr/>
          <a:lstStyle/>
          <a:p>
            <a:r>
              <a:rPr lang="en-US" dirty="0"/>
              <a:t>Daemon thread in Java is a low-priority thread that performs background operations such as garbage collection, finalizer, Action Listeners, Signal dispatches, etc.</a:t>
            </a:r>
          </a:p>
          <a:p>
            <a:pPr marL="0" indent="0">
              <a:buNone/>
            </a:pPr>
            <a:endParaRPr lang="en-US" dirty="0"/>
          </a:p>
          <a:p>
            <a:r>
              <a:rPr lang="en-US" dirty="0"/>
              <a:t>Daemon thread in Java is also a service provider thread that helps the user thread.</a:t>
            </a:r>
          </a:p>
          <a:p>
            <a:pPr marL="0" indent="0">
              <a:buNone/>
            </a:pPr>
            <a:endParaRPr lang="en-US" dirty="0"/>
          </a:p>
          <a:p>
            <a:r>
              <a:rPr lang="en-US" dirty="0"/>
              <a:t> Its life is at the mercy of user threads </a:t>
            </a:r>
            <a:r>
              <a:rPr lang="en-US" dirty="0" err="1"/>
              <a:t>i.e</a:t>
            </a:r>
            <a:r>
              <a:rPr lang="en-US" dirty="0"/>
              <a:t>, when all user threads expire, JVM immediately terminates this thread.</a:t>
            </a:r>
          </a:p>
        </p:txBody>
      </p:sp>
    </p:spTree>
    <p:extLst>
      <p:ext uri="{BB962C8B-B14F-4D97-AF65-F5344CB8AC3E}">
        <p14:creationId xmlns:p14="http://schemas.microsoft.com/office/powerpoint/2010/main" val="196238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238C-5998-4EE9-ACBB-D6E9DEE4DD1F}"/>
              </a:ext>
            </a:extLst>
          </p:cNvPr>
          <p:cNvSpPr>
            <a:spLocks noGrp="1"/>
          </p:cNvSpPr>
          <p:nvPr>
            <p:ph idx="1"/>
          </p:nvPr>
        </p:nvSpPr>
        <p:spPr>
          <a:xfrm>
            <a:off x="769620" y="350520"/>
            <a:ext cx="10530840" cy="5844540"/>
          </a:xfrm>
        </p:spPr>
        <p:txBody>
          <a:bodyPr>
            <a:normAutofit fontScale="92500" lnSpcReduction="10000"/>
          </a:bodyPr>
          <a:lstStyle/>
          <a:p>
            <a:pPr marL="0" indent="0">
              <a:buNone/>
            </a:pPr>
            <a:endParaRPr lang="en-US" dirty="0"/>
          </a:p>
          <a:p>
            <a:pPr>
              <a:buFont typeface="Wingdings" panose="05000000000000000000" pitchFamily="2" charset="2"/>
              <a:buChar char="Ø"/>
            </a:pPr>
            <a:r>
              <a:rPr lang="en-US" dirty="0"/>
              <a:t>Usually daemon thread are running with low priority but based on our requirement we can increase their priority also.</a:t>
            </a:r>
          </a:p>
          <a:p>
            <a:pPr>
              <a:buFont typeface="Wingdings" panose="05000000000000000000" pitchFamily="2" charset="2"/>
              <a:buChar char="Ø"/>
            </a:pPr>
            <a:endParaRPr lang="en-US" dirty="0"/>
          </a:p>
          <a:p>
            <a:pPr>
              <a:buFont typeface="Wingdings" panose="05000000000000000000" pitchFamily="2" charset="2"/>
              <a:buChar char="Ø"/>
            </a:pPr>
            <a:r>
              <a:rPr lang="en-US" dirty="0"/>
              <a:t>We can check whether the given thread is daemon or not by using the following thread class thread. </a:t>
            </a:r>
          </a:p>
          <a:p>
            <a:pPr lvl="1">
              <a:buFont typeface="Wingdings" panose="05000000000000000000" pitchFamily="2" charset="2"/>
              <a:buChar char="Ø"/>
            </a:pPr>
            <a:r>
              <a:rPr lang="en-US" b="1" dirty="0">
                <a:solidFill>
                  <a:srgbClr val="002060"/>
                </a:solidFill>
              </a:rPr>
              <a:t>public </a:t>
            </a:r>
            <a:r>
              <a:rPr lang="en-US" b="1" dirty="0" err="1">
                <a:solidFill>
                  <a:srgbClr val="002060"/>
                </a:solidFill>
              </a:rPr>
              <a:t>boolean</a:t>
            </a:r>
            <a:r>
              <a:rPr lang="en-US" b="1" dirty="0">
                <a:solidFill>
                  <a:srgbClr val="002060"/>
                </a:solidFill>
              </a:rPr>
              <a:t> </a:t>
            </a:r>
            <a:r>
              <a:rPr lang="en-US" b="1" dirty="0" err="1">
                <a:solidFill>
                  <a:srgbClr val="002060"/>
                </a:solidFill>
              </a:rPr>
              <a:t>isDaemon</a:t>
            </a:r>
            <a:r>
              <a:rPr lang="en-US" b="1" dirty="0">
                <a:solidFill>
                  <a:srgbClr val="002060"/>
                </a:solidFill>
              </a:rPr>
              <a:t>();</a:t>
            </a:r>
          </a:p>
          <a:p>
            <a:pPr>
              <a:buFont typeface="Wingdings" panose="05000000000000000000" pitchFamily="2" charset="2"/>
              <a:buChar char="Ø"/>
            </a:pPr>
            <a:endParaRPr lang="en-US" dirty="0"/>
          </a:p>
          <a:p>
            <a:pPr>
              <a:buFont typeface="Wingdings" panose="05000000000000000000" pitchFamily="2" charset="2"/>
              <a:buChar char="Ø"/>
            </a:pPr>
            <a:r>
              <a:rPr lang="en-US" dirty="0"/>
              <a:t>we can change the daemon nature of a thread by using </a:t>
            </a:r>
            <a:r>
              <a:rPr lang="en-US" dirty="0" err="1"/>
              <a:t>setDaemon</a:t>
            </a:r>
            <a:r>
              <a:rPr lang="en-US" dirty="0"/>
              <a:t>() method of thread class. </a:t>
            </a:r>
          </a:p>
          <a:p>
            <a:pPr lvl="1">
              <a:buFont typeface="Wingdings" panose="05000000000000000000" pitchFamily="2" charset="2"/>
              <a:buChar char="v"/>
            </a:pPr>
            <a:r>
              <a:rPr lang="en-US" b="1" dirty="0">
                <a:solidFill>
                  <a:srgbClr val="002060"/>
                </a:solidFill>
              </a:rPr>
              <a:t>public void </a:t>
            </a:r>
            <a:r>
              <a:rPr lang="en-US" b="1" dirty="0" err="1">
                <a:solidFill>
                  <a:srgbClr val="002060"/>
                </a:solidFill>
              </a:rPr>
              <a:t>setDaemon</a:t>
            </a:r>
            <a:r>
              <a:rPr lang="en-US" b="1" dirty="0">
                <a:solidFill>
                  <a:srgbClr val="002060"/>
                </a:solidFill>
              </a:rPr>
              <a:t>(Boolean b);</a:t>
            </a:r>
          </a:p>
          <a:p>
            <a:pPr marL="0" indent="0">
              <a:buNone/>
            </a:pPr>
            <a:r>
              <a:rPr lang="en-US" b="1" u="sng" dirty="0"/>
              <a:t>Note:</a:t>
            </a:r>
          </a:p>
          <a:p>
            <a:pPr marL="0" indent="0">
              <a:buNone/>
            </a:pPr>
            <a:r>
              <a:rPr lang="en-US" b="1" dirty="0" err="1">
                <a:solidFill>
                  <a:srgbClr val="002060"/>
                </a:solidFill>
              </a:rPr>
              <a:t>IllegalThreadStateException</a:t>
            </a:r>
            <a:r>
              <a:rPr lang="en-US" b="1" dirty="0">
                <a:solidFill>
                  <a:srgbClr val="002060"/>
                </a:solidFill>
              </a:rPr>
              <a:t>:</a:t>
            </a:r>
          </a:p>
          <a:p>
            <a:pPr lvl="1"/>
            <a:r>
              <a:rPr lang="en-US" dirty="0"/>
              <a:t>If you call the </a:t>
            </a:r>
            <a:r>
              <a:rPr lang="en-US" dirty="0" err="1"/>
              <a:t>setDaemon</a:t>
            </a:r>
            <a:r>
              <a:rPr lang="en-US" dirty="0"/>
              <a:t>() method after the thread has started, it will throw an exception.</a:t>
            </a:r>
            <a:endParaRPr lang="en-US" b="1" dirty="0">
              <a:solidFill>
                <a:srgbClr val="002060"/>
              </a:solidFill>
            </a:endParaRPr>
          </a:p>
          <a:p>
            <a:pPr>
              <a:buFont typeface="Wingdings" panose="05000000000000000000" pitchFamily="2" charset="2"/>
              <a:buChar char="v"/>
            </a:pPr>
            <a:endParaRPr lang="en-US" b="1" dirty="0">
              <a:solidFill>
                <a:srgbClr val="002060"/>
              </a:solidFill>
            </a:endParaRPr>
          </a:p>
          <a:p>
            <a:endParaRPr lang="en-IN" dirty="0"/>
          </a:p>
        </p:txBody>
      </p:sp>
    </p:spTree>
    <p:extLst>
      <p:ext uri="{BB962C8B-B14F-4D97-AF65-F5344CB8AC3E}">
        <p14:creationId xmlns:p14="http://schemas.microsoft.com/office/powerpoint/2010/main" val="37697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4065-188C-4704-BEA4-875E9BB841F1}"/>
              </a:ext>
            </a:extLst>
          </p:cNvPr>
          <p:cNvSpPr>
            <a:spLocks noGrp="1"/>
          </p:cNvSpPr>
          <p:nvPr>
            <p:ph type="title"/>
          </p:nvPr>
        </p:nvSpPr>
        <p:spPr>
          <a:xfrm>
            <a:off x="838200" y="129309"/>
            <a:ext cx="10515600" cy="955675"/>
          </a:xfrm>
        </p:spPr>
        <p:txBody>
          <a:bodyPr/>
          <a:lstStyle/>
          <a:p>
            <a:r>
              <a:rPr lang="en-US" b="1" dirty="0">
                <a:solidFill>
                  <a:srgbClr val="002060"/>
                </a:solidFill>
              </a:rPr>
              <a:t>Daemon thread example</a:t>
            </a:r>
            <a:endParaRPr lang="en-IN" b="1" dirty="0">
              <a:solidFill>
                <a:srgbClr val="002060"/>
              </a:solidFill>
            </a:endParaRPr>
          </a:p>
        </p:txBody>
      </p:sp>
      <p:sp>
        <p:nvSpPr>
          <p:cNvPr id="4" name="Rectangle 1">
            <a:extLst>
              <a:ext uri="{FF2B5EF4-FFF2-40B4-BE49-F238E27FC236}">
                <a16:creationId xmlns:a16="http://schemas.microsoft.com/office/drawing/2014/main" id="{26A3AF28-EB3F-42BB-86D5-69908FDB6C63}"/>
              </a:ext>
            </a:extLst>
          </p:cNvPr>
          <p:cNvSpPr>
            <a:spLocks noGrp="1" noChangeArrowheads="1"/>
          </p:cNvSpPr>
          <p:nvPr>
            <p:ph idx="1"/>
          </p:nvPr>
        </p:nvSpPr>
        <p:spPr bwMode="auto">
          <a:xfrm>
            <a:off x="838200" y="1000978"/>
            <a:ext cx="10515600" cy="575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20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Thread</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Daemon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MyThread</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MyThread</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.isDaemon());</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.setDaemon(</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true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t1</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.isDaemon());</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080808"/>
                </a:solidFill>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err="1">
                <a:solidFill>
                  <a:schemeClr val="tx2"/>
                </a:solidFill>
                <a:latin typeface="Arial" panose="020B0604020202020204" pitchFamily="34" charset="0"/>
              </a:rPr>
              <a:t>f</a:t>
            </a:r>
            <a:r>
              <a:rPr kumimoji="0" lang="en-US" altLang="en-US" sz="2000" i="0" u="none" strike="noStrike" cap="none" normalizeH="0" baseline="0" dirty="0" err="1">
                <a:ln>
                  <a:noFill/>
                </a:ln>
                <a:solidFill>
                  <a:schemeClr val="tx2"/>
                </a:solidFill>
                <a:effectLst/>
                <a:latin typeface="Arial" panose="020B0604020202020204" pitchFamily="34" charset="0"/>
              </a:rPr>
              <a:t>asle</a:t>
            </a:r>
            <a:endParaRPr kumimoji="0" lang="en-US" altLang="en-US" sz="2000" i="0" u="none" strike="noStrike" cap="none" normalizeH="0" baseline="0" dirty="0">
              <a:ln>
                <a:noFill/>
              </a:ln>
              <a:solidFill>
                <a:schemeClr val="tx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2"/>
                </a:solidFill>
                <a:latin typeface="Arial" panose="020B0604020202020204" pitchFamily="34" charset="0"/>
              </a:rPr>
              <a:t>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344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E33-D969-476E-8BA7-CB2D37300895}"/>
              </a:ext>
            </a:extLst>
          </p:cNvPr>
          <p:cNvSpPr>
            <a:spLocks noGrp="1"/>
          </p:cNvSpPr>
          <p:nvPr>
            <p:ph type="title"/>
          </p:nvPr>
        </p:nvSpPr>
        <p:spPr/>
        <p:txBody>
          <a:bodyPr/>
          <a:lstStyle/>
          <a:p>
            <a:r>
              <a:rPr lang="en-US" sz="4400" b="1" dirty="0">
                <a:solidFill>
                  <a:srgbClr val="002060"/>
                </a:solidFill>
              </a:rPr>
              <a:t>Thread based multitasking</a:t>
            </a:r>
            <a:endParaRPr lang="en-IN" b="1" dirty="0">
              <a:solidFill>
                <a:srgbClr val="002060"/>
              </a:solidFill>
            </a:endParaRPr>
          </a:p>
        </p:txBody>
      </p:sp>
      <p:sp>
        <p:nvSpPr>
          <p:cNvPr id="3" name="Content Placeholder 2">
            <a:extLst>
              <a:ext uri="{FF2B5EF4-FFF2-40B4-BE49-F238E27FC236}">
                <a16:creationId xmlns:a16="http://schemas.microsoft.com/office/drawing/2014/main" id="{3FB3CEEB-7F7E-4223-8AA7-CC5B370DD671}"/>
              </a:ext>
            </a:extLst>
          </p:cNvPr>
          <p:cNvSpPr>
            <a:spLocks noGrp="1"/>
          </p:cNvSpPr>
          <p:nvPr>
            <p:ph idx="1"/>
          </p:nvPr>
        </p:nvSpPr>
        <p:spPr>
          <a:xfrm>
            <a:off x="838200" y="2025445"/>
            <a:ext cx="10515600" cy="4151517"/>
          </a:xfrm>
        </p:spPr>
        <p:txBody>
          <a:bodyPr>
            <a:normAutofit/>
          </a:bodyPr>
          <a:lstStyle/>
          <a:p>
            <a:pPr>
              <a:buFont typeface="Wingdings" panose="05000000000000000000" pitchFamily="2" charset="2"/>
              <a:buChar char="Ø"/>
            </a:pPr>
            <a:r>
              <a:rPr lang="en-US" dirty="0"/>
              <a:t>In thread based multitasking two or more threads can be run concurrently.</a:t>
            </a:r>
          </a:p>
          <a:p>
            <a:pPr>
              <a:buFont typeface="Wingdings" panose="05000000000000000000" pitchFamily="2" charset="2"/>
              <a:buChar char="Ø"/>
            </a:pPr>
            <a:r>
              <a:rPr lang="en-US" dirty="0"/>
              <a:t>In thread based multitasking a thread is the smallest unit.</a:t>
            </a:r>
          </a:p>
          <a:p>
            <a:pPr marL="0" indent="0">
              <a:buNone/>
            </a:pPr>
            <a:endParaRPr lang="en-IN" b="1" dirty="0">
              <a:solidFill>
                <a:srgbClr val="002060"/>
              </a:solidFill>
            </a:endParaRPr>
          </a:p>
          <a:p>
            <a:pPr marL="0" indent="0">
              <a:buNone/>
            </a:pPr>
            <a:r>
              <a:rPr lang="en-IN" b="1" dirty="0">
                <a:solidFill>
                  <a:srgbClr val="002060"/>
                </a:solidFill>
              </a:rPr>
              <a:t>Example:</a:t>
            </a:r>
          </a:p>
          <a:p>
            <a:pPr algn="just">
              <a:buFont typeface="Wingdings" panose="05000000000000000000" pitchFamily="2" charset="2"/>
              <a:buChar char="v"/>
            </a:pPr>
            <a:r>
              <a:rPr lang="en-US" dirty="0"/>
              <a:t>While you are typing, multiple threads are used to display your document, asynchronously check the spelling and grammar of your document, generate a PDF version of the document.</a:t>
            </a:r>
          </a:p>
        </p:txBody>
      </p:sp>
    </p:spTree>
    <p:extLst>
      <p:ext uri="{BB962C8B-B14F-4D97-AF65-F5344CB8AC3E}">
        <p14:creationId xmlns:p14="http://schemas.microsoft.com/office/powerpoint/2010/main" val="113758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22B3-7DC9-2742-467C-9560A24BBA9B}"/>
              </a:ext>
            </a:extLst>
          </p:cNvPr>
          <p:cNvSpPr>
            <a:spLocks noGrp="1"/>
          </p:cNvSpPr>
          <p:nvPr>
            <p:ph type="ctrTitle"/>
          </p:nvPr>
        </p:nvSpPr>
        <p:spPr>
          <a:xfrm>
            <a:off x="1665402" y="1697399"/>
            <a:ext cx="9144000" cy="2387600"/>
          </a:xfrm>
        </p:spPr>
        <p:txBody>
          <a:bodyPr>
            <a:normAutofit fontScale="90000"/>
          </a:bodyPr>
          <a:lstStyle/>
          <a:p>
            <a:r>
              <a:rPr lang="en-US" dirty="0"/>
              <a:t>JDBC</a:t>
            </a:r>
            <a:br>
              <a:rPr lang="en-US" dirty="0"/>
            </a:br>
            <a:r>
              <a:rPr lang="en-US" dirty="0"/>
              <a:t>(Java Database Connectivity)</a:t>
            </a:r>
          </a:p>
        </p:txBody>
      </p:sp>
    </p:spTree>
    <p:extLst>
      <p:ext uri="{BB962C8B-B14F-4D97-AF65-F5344CB8AC3E}">
        <p14:creationId xmlns:p14="http://schemas.microsoft.com/office/powerpoint/2010/main" val="3953482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46F61-4365-FADE-4D33-4CCEE35843E2}"/>
              </a:ext>
            </a:extLst>
          </p:cNvPr>
          <p:cNvSpPr>
            <a:spLocks noGrp="1"/>
          </p:cNvSpPr>
          <p:nvPr>
            <p:ph type="ctrTitle"/>
          </p:nvPr>
        </p:nvSpPr>
        <p:spPr>
          <a:xfrm>
            <a:off x="1524000" y="1122363"/>
            <a:ext cx="9144000" cy="2387600"/>
          </a:xfrm>
        </p:spPr>
        <p:txBody>
          <a:bodyPr/>
          <a:lstStyle/>
          <a:p>
            <a:r>
              <a:rPr lang="en-US" dirty="0"/>
              <a:t>Storage areas or options</a:t>
            </a:r>
          </a:p>
        </p:txBody>
      </p:sp>
      <p:sp>
        <p:nvSpPr>
          <p:cNvPr id="5" name="Subtitle 4">
            <a:extLst>
              <a:ext uri="{FF2B5EF4-FFF2-40B4-BE49-F238E27FC236}">
                <a16:creationId xmlns:a16="http://schemas.microsoft.com/office/drawing/2014/main" id="{EC181574-9E8D-5CAA-0CBB-76A59CDA643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7456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9817-0200-3D14-E71B-D944265A6071}"/>
              </a:ext>
            </a:extLst>
          </p:cNvPr>
          <p:cNvSpPr>
            <a:spLocks noGrp="1"/>
          </p:cNvSpPr>
          <p:nvPr>
            <p:ph type="title"/>
          </p:nvPr>
        </p:nvSpPr>
        <p:spPr/>
        <p:txBody>
          <a:bodyPr/>
          <a:lstStyle/>
          <a:p>
            <a:r>
              <a:rPr lang="en-US" dirty="0"/>
              <a:t>Storage areas or options</a:t>
            </a:r>
          </a:p>
        </p:txBody>
      </p:sp>
      <p:sp>
        <p:nvSpPr>
          <p:cNvPr id="3" name="Content Placeholder 2">
            <a:extLst>
              <a:ext uri="{FF2B5EF4-FFF2-40B4-BE49-F238E27FC236}">
                <a16:creationId xmlns:a16="http://schemas.microsoft.com/office/drawing/2014/main" id="{65FC1A5A-683D-9253-30C0-E6B80941D520}"/>
              </a:ext>
            </a:extLst>
          </p:cNvPr>
          <p:cNvSpPr>
            <a:spLocks noGrp="1"/>
          </p:cNvSpPr>
          <p:nvPr>
            <p:ph idx="1"/>
          </p:nvPr>
        </p:nvSpPr>
        <p:spPr/>
        <p:txBody>
          <a:bodyPr/>
          <a:lstStyle/>
          <a:p>
            <a:r>
              <a:rPr lang="en-US" dirty="0"/>
              <a:t>As the part of our Applications, we required to store our data like customers information, Billing Information, Calls Information etc..</a:t>
            </a:r>
          </a:p>
          <a:p>
            <a:r>
              <a:rPr lang="en-US" dirty="0"/>
              <a:t>To store this Data, we required Storage Areas. There are 2 types of Storage Areas.</a:t>
            </a:r>
          </a:p>
          <a:p>
            <a:pPr lvl="1"/>
            <a:r>
              <a:rPr lang="en-US" sz="2800" dirty="0"/>
              <a:t>Temporary Storage Areas</a:t>
            </a:r>
          </a:p>
          <a:p>
            <a:pPr lvl="1"/>
            <a:r>
              <a:rPr lang="en-US" sz="2800" dirty="0"/>
              <a:t>Permanent Storage Areas</a:t>
            </a:r>
          </a:p>
          <a:p>
            <a:pPr marL="0" indent="0">
              <a:buNone/>
            </a:pPr>
            <a:endParaRPr lang="en-US" dirty="0"/>
          </a:p>
        </p:txBody>
      </p:sp>
    </p:spTree>
    <p:extLst>
      <p:ext uri="{BB962C8B-B14F-4D97-AF65-F5344CB8AC3E}">
        <p14:creationId xmlns:p14="http://schemas.microsoft.com/office/powerpoint/2010/main" val="11363489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3FD2-7206-3060-79F8-6CF75763BCFC}"/>
              </a:ext>
            </a:extLst>
          </p:cNvPr>
          <p:cNvSpPr>
            <a:spLocks noGrp="1"/>
          </p:cNvSpPr>
          <p:nvPr>
            <p:ph type="title"/>
          </p:nvPr>
        </p:nvSpPr>
        <p:spPr/>
        <p:txBody>
          <a:bodyPr>
            <a:normAutofit fontScale="90000"/>
          </a:bodyPr>
          <a:lstStyle/>
          <a:p>
            <a:br>
              <a:rPr lang="en-US" dirty="0"/>
            </a:br>
            <a:r>
              <a:rPr lang="en-US" dirty="0"/>
              <a:t>Temporary Storage Areas:</a:t>
            </a:r>
            <a:br>
              <a:rPr lang="en-US" dirty="0"/>
            </a:br>
            <a:endParaRPr lang="en-US" dirty="0"/>
          </a:p>
        </p:txBody>
      </p:sp>
      <p:sp>
        <p:nvSpPr>
          <p:cNvPr id="3" name="Content Placeholder 2">
            <a:extLst>
              <a:ext uri="{FF2B5EF4-FFF2-40B4-BE49-F238E27FC236}">
                <a16:creationId xmlns:a16="http://schemas.microsoft.com/office/drawing/2014/main" id="{998BCB8E-E8E8-F63E-7317-AAB656368F25}"/>
              </a:ext>
            </a:extLst>
          </p:cNvPr>
          <p:cNvSpPr>
            <a:spLocks noGrp="1"/>
          </p:cNvSpPr>
          <p:nvPr>
            <p:ph idx="1"/>
          </p:nvPr>
        </p:nvSpPr>
        <p:spPr/>
        <p:txBody>
          <a:bodyPr/>
          <a:lstStyle/>
          <a:p>
            <a:pPr marL="457200" lvl="1" indent="0">
              <a:buNone/>
            </a:pPr>
            <a:endParaRPr lang="en-US" dirty="0"/>
          </a:p>
          <a:p>
            <a:pPr marL="457200" lvl="1" indent="0">
              <a:buNone/>
            </a:pPr>
            <a:r>
              <a:rPr lang="en-US" dirty="0"/>
              <a:t>These are the Memory Areas where Data will be stored temporarily.</a:t>
            </a:r>
          </a:p>
          <a:p>
            <a:pPr marL="457200" lvl="1" indent="0">
              <a:buNone/>
            </a:pPr>
            <a:endParaRPr lang="en-US" dirty="0"/>
          </a:p>
          <a:p>
            <a:pPr marL="457200" lvl="1" indent="0">
              <a:buNone/>
            </a:pPr>
            <a:endParaRPr lang="en-US" dirty="0"/>
          </a:p>
          <a:p>
            <a:pPr marL="457200" lvl="1" indent="0">
              <a:buNone/>
            </a:pPr>
            <a:r>
              <a:rPr lang="en-US" dirty="0"/>
              <a:t>Ex: All JVM Memory Areas (like Heap Area, Method Area, Stack Area </a:t>
            </a:r>
            <a:r>
              <a:rPr lang="en-US" dirty="0" err="1"/>
              <a:t>etc</a:t>
            </a:r>
            <a:r>
              <a:rPr lang="en-US" dirty="0"/>
              <a:t>).</a:t>
            </a:r>
          </a:p>
          <a:p>
            <a:pPr marL="457200" lvl="1" indent="0">
              <a:buNone/>
            </a:pPr>
            <a:r>
              <a:rPr lang="en-US" dirty="0"/>
              <a:t>Once JVM shutdown all these Memory Areas will be cleared automatically.</a:t>
            </a:r>
          </a:p>
          <a:p>
            <a:pPr marL="457200" lvl="1" indent="0">
              <a:buNone/>
            </a:pPr>
            <a:endParaRPr lang="en-US" dirty="0"/>
          </a:p>
        </p:txBody>
      </p:sp>
    </p:spTree>
    <p:extLst>
      <p:ext uri="{BB962C8B-B14F-4D97-AF65-F5344CB8AC3E}">
        <p14:creationId xmlns:p14="http://schemas.microsoft.com/office/powerpoint/2010/main" val="944649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5E43-25B3-4C62-8BEB-BBBBBC5BEC17}"/>
              </a:ext>
            </a:extLst>
          </p:cNvPr>
          <p:cNvSpPr>
            <a:spLocks noGrp="1"/>
          </p:cNvSpPr>
          <p:nvPr>
            <p:ph type="title"/>
          </p:nvPr>
        </p:nvSpPr>
        <p:spPr/>
        <p:txBody>
          <a:bodyPr>
            <a:normAutofit fontScale="90000"/>
          </a:bodyPr>
          <a:lstStyle/>
          <a:p>
            <a:br>
              <a:rPr lang="en-US" dirty="0"/>
            </a:br>
            <a:r>
              <a:rPr lang="en-US" dirty="0"/>
              <a:t>Permanent Storage Areas:</a:t>
            </a:r>
            <a:br>
              <a:rPr lang="en-US" dirty="0"/>
            </a:br>
            <a:endParaRPr lang="en-US" dirty="0"/>
          </a:p>
        </p:txBody>
      </p:sp>
      <p:sp>
        <p:nvSpPr>
          <p:cNvPr id="3" name="Content Placeholder 2">
            <a:extLst>
              <a:ext uri="{FF2B5EF4-FFF2-40B4-BE49-F238E27FC236}">
                <a16:creationId xmlns:a16="http://schemas.microsoft.com/office/drawing/2014/main" id="{5C3E70F6-9454-F818-9644-E3E2EEA774D6}"/>
              </a:ext>
            </a:extLst>
          </p:cNvPr>
          <p:cNvSpPr>
            <a:spLocks noGrp="1"/>
          </p:cNvSpPr>
          <p:nvPr>
            <p:ph idx="1"/>
          </p:nvPr>
        </p:nvSpPr>
        <p:spPr>
          <a:xfrm>
            <a:off x="838200" y="2026023"/>
            <a:ext cx="10515600" cy="4150939"/>
          </a:xfrm>
        </p:spPr>
        <p:txBody>
          <a:bodyPr/>
          <a:lstStyle/>
          <a:p>
            <a:r>
              <a:rPr lang="en-US" dirty="0"/>
              <a:t>Also known as Persistent Storage Areas.</a:t>
            </a:r>
          </a:p>
          <a:p>
            <a:r>
              <a:rPr lang="en-US" dirty="0"/>
              <a:t>Here we can store Data permanently.</a:t>
            </a:r>
          </a:p>
          <a:p>
            <a:pPr lvl="1"/>
            <a:r>
              <a:rPr lang="en-US" dirty="0"/>
              <a:t>Ex: File Systems, Databases, Data warehouses, Big Data Technologies</a:t>
            </a:r>
          </a:p>
        </p:txBody>
      </p:sp>
    </p:spTree>
    <p:extLst>
      <p:ext uri="{BB962C8B-B14F-4D97-AF65-F5344CB8AC3E}">
        <p14:creationId xmlns:p14="http://schemas.microsoft.com/office/powerpoint/2010/main" val="3720044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889D-E13C-C40C-B2BA-403594D1FFDA}"/>
              </a:ext>
            </a:extLst>
          </p:cNvPr>
          <p:cNvSpPr>
            <a:spLocks noGrp="1"/>
          </p:cNvSpPr>
          <p:nvPr>
            <p:ph type="title"/>
          </p:nvPr>
        </p:nvSpPr>
        <p:spPr/>
        <p:txBody>
          <a:bodyPr/>
          <a:lstStyle/>
          <a:p>
            <a:r>
              <a:rPr lang="en-US" dirty="0"/>
              <a:t>File Systems:</a:t>
            </a:r>
          </a:p>
        </p:txBody>
      </p:sp>
      <p:sp>
        <p:nvSpPr>
          <p:cNvPr id="3" name="Content Placeholder 2">
            <a:extLst>
              <a:ext uri="{FF2B5EF4-FFF2-40B4-BE49-F238E27FC236}">
                <a16:creationId xmlns:a16="http://schemas.microsoft.com/office/drawing/2014/main" id="{9C2BA7AA-1544-965D-99C4-49D74C46B88F}"/>
              </a:ext>
            </a:extLst>
          </p:cNvPr>
          <p:cNvSpPr>
            <a:spLocks noGrp="1"/>
          </p:cNvSpPr>
          <p:nvPr>
            <p:ph idx="1"/>
          </p:nvPr>
        </p:nvSpPr>
        <p:spPr>
          <a:xfrm>
            <a:off x="838200" y="1825625"/>
            <a:ext cx="11075894" cy="4351338"/>
          </a:xfrm>
        </p:spPr>
        <p:txBody>
          <a:bodyPr/>
          <a:lstStyle/>
          <a:p>
            <a:r>
              <a:rPr lang="en-US" dirty="0"/>
              <a:t>File Systems can be stored unstructured data.</a:t>
            </a:r>
          </a:p>
          <a:p>
            <a:r>
              <a:rPr lang="en-US" dirty="0"/>
              <a:t>File Systems can be provided by Local operating System. </a:t>
            </a:r>
          </a:p>
          <a:p>
            <a:r>
              <a:rPr lang="en-US" dirty="0"/>
              <a:t>File Systems are best suitable to store very less Amount of </a:t>
            </a:r>
            <a:r>
              <a:rPr lang="en-US" sz="3200" dirty="0"/>
              <a:t>Information</a:t>
            </a:r>
            <a:r>
              <a:rPr lang="en-US" dirty="0"/>
              <a:t>.</a:t>
            </a:r>
          </a:p>
        </p:txBody>
      </p:sp>
    </p:spTree>
    <p:extLst>
      <p:ext uri="{BB962C8B-B14F-4D97-AF65-F5344CB8AC3E}">
        <p14:creationId xmlns:p14="http://schemas.microsoft.com/office/powerpoint/2010/main" val="2725221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DFBE-7FF4-CEC3-E530-7F0623E6F3EC}"/>
              </a:ext>
            </a:extLst>
          </p:cNvPr>
          <p:cNvSpPr>
            <a:spLocks noGrp="1"/>
          </p:cNvSpPr>
          <p:nvPr>
            <p:ph type="title"/>
          </p:nvPr>
        </p:nvSpPr>
        <p:spPr/>
        <p:txBody>
          <a:bodyPr>
            <a:normAutofit fontScale="90000"/>
          </a:bodyPr>
          <a:lstStyle/>
          <a:p>
            <a:br>
              <a:rPr lang="en-US" dirty="0"/>
            </a:br>
            <a:r>
              <a:rPr lang="en-US" dirty="0"/>
              <a:t>Limitations:</a:t>
            </a:r>
            <a:br>
              <a:rPr lang="en-US" dirty="0"/>
            </a:br>
            <a:endParaRPr lang="en-US" dirty="0"/>
          </a:p>
        </p:txBody>
      </p:sp>
      <p:sp>
        <p:nvSpPr>
          <p:cNvPr id="3" name="Content Placeholder 2">
            <a:extLst>
              <a:ext uri="{FF2B5EF4-FFF2-40B4-BE49-F238E27FC236}">
                <a16:creationId xmlns:a16="http://schemas.microsoft.com/office/drawing/2014/main" id="{83EA7E94-FEBF-8502-A3B9-6DFF0FD78F15}"/>
              </a:ext>
            </a:extLst>
          </p:cNvPr>
          <p:cNvSpPr>
            <a:spLocks noGrp="1"/>
          </p:cNvSpPr>
          <p:nvPr>
            <p:ph idx="1"/>
          </p:nvPr>
        </p:nvSpPr>
        <p:spPr>
          <a:xfrm>
            <a:off x="757517" y="1825625"/>
            <a:ext cx="11013141" cy="4667250"/>
          </a:xfrm>
        </p:spPr>
        <p:txBody>
          <a:bodyPr>
            <a:normAutofit/>
          </a:bodyPr>
          <a:lstStyle/>
          <a:p>
            <a:r>
              <a:rPr lang="en-US" dirty="0"/>
              <a:t>We cannot store huge amount of data.</a:t>
            </a:r>
          </a:p>
          <a:p>
            <a:r>
              <a:rPr lang="en-US" dirty="0"/>
              <a:t>There is no Query Language support and hence operations will become very complex.</a:t>
            </a:r>
          </a:p>
          <a:p>
            <a:r>
              <a:rPr lang="en-US" dirty="0"/>
              <a:t>There is no security for the data.</a:t>
            </a:r>
          </a:p>
          <a:p>
            <a:r>
              <a:rPr lang="en-US" dirty="0"/>
              <a:t>There is no mechanism to prevent duplicate data. Hence there may be a chance of data inconsistency problems.</a:t>
            </a:r>
          </a:p>
          <a:p>
            <a:r>
              <a:rPr lang="en-US" dirty="0"/>
              <a:t>To overcome the above problems of File Systems, we should recommended to use Databases.</a:t>
            </a:r>
          </a:p>
        </p:txBody>
      </p:sp>
    </p:spTree>
    <p:extLst>
      <p:ext uri="{BB962C8B-B14F-4D97-AF65-F5344CB8AC3E}">
        <p14:creationId xmlns:p14="http://schemas.microsoft.com/office/powerpoint/2010/main" val="470570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2285D-2DE6-5342-E004-71925877B619}"/>
              </a:ext>
            </a:extLst>
          </p:cNvPr>
          <p:cNvSpPr>
            <a:spLocks noGrp="1"/>
          </p:cNvSpPr>
          <p:nvPr>
            <p:ph type="title"/>
          </p:nvPr>
        </p:nvSpPr>
        <p:spPr>
          <a:xfrm>
            <a:off x="726141" y="212727"/>
            <a:ext cx="10515600" cy="1042334"/>
          </a:xfrm>
        </p:spPr>
        <p:txBody>
          <a:bodyPr/>
          <a:lstStyle/>
          <a:p>
            <a:r>
              <a:rPr lang="en-US" dirty="0"/>
              <a:t>Databases: </a:t>
            </a:r>
          </a:p>
        </p:txBody>
      </p:sp>
      <p:sp>
        <p:nvSpPr>
          <p:cNvPr id="3" name="Content Placeholder 2">
            <a:extLst>
              <a:ext uri="{FF2B5EF4-FFF2-40B4-BE49-F238E27FC236}">
                <a16:creationId xmlns:a16="http://schemas.microsoft.com/office/drawing/2014/main" id="{E22C1AA2-3F96-A939-8C00-686D3E8236C7}"/>
              </a:ext>
            </a:extLst>
          </p:cNvPr>
          <p:cNvSpPr>
            <a:spLocks noGrp="1"/>
          </p:cNvSpPr>
          <p:nvPr>
            <p:ph idx="1"/>
          </p:nvPr>
        </p:nvSpPr>
        <p:spPr>
          <a:xfrm>
            <a:off x="726141" y="1380565"/>
            <a:ext cx="11465859" cy="5163670"/>
          </a:xfrm>
        </p:spPr>
        <p:txBody>
          <a:bodyPr>
            <a:normAutofit/>
          </a:bodyPr>
          <a:lstStyle/>
          <a:p>
            <a:r>
              <a:rPr lang="en-US" dirty="0"/>
              <a:t>We can store huge amount of data in the Databases.</a:t>
            </a:r>
          </a:p>
          <a:p>
            <a:r>
              <a:rPr lang="en-US" dirty="0"/>
              <a:t>Query language support is available for every Database and hence we can perform Database operations very easily.</a:t>
            </a:r>
          </a:p>
          <a:p>
            <a:r>
              <a:rPr lang="en-US" dirty="0"/>
              <a:t>To access data present in the Database, compulsory username and </a:t>
            </a:r>
            <a:r>
              <a:rPr lang="en-US" dirty="0" err="1"/>
              <a:t>pwd</a:t>
            </a:r>
            <a:r>
              <a:rPr lang="en-US" dirty="0"/>
              <a:t> must be required. Hence data is secured.</a:t>
            </a:r>
          </a:p>
          <a:p>
            <a:r>
              <a:rPr lang="en-US" dirty="0"/>
              <a:t>Inside Database data will be stored in the form of Tables. While developing database table schemas, Database admin follow various normalization techniques and can implement various constraints like unique key constrains, primary key constraints </a:t>
            </a:r>
            <a:r>
              <a:rPr lang="en-US" dirty="0" err="1"/>
              <a:t>etc</a:t>
            </a:r>
            <a:r>
              <a:rPr lang="en-US" dirty="0"/>
              <a:t> which prevent data duplication.</a:t>
            </a:r>
          </a:p>
          <a:p>
            <a:r>
              <a:rPr lang="en-US" dirty="0"/>
              <a:t> Hence there is no chance of Data Inconsistency Problems.</a:t>
            </a:r>
          </a:p>
        </p:txBody>
      </p:sp>
    </p:spTree>
    <p:extLst>
      <p:ext uri="{BB962C8B-B14F-4D97-AF65-F5344CB8AC3E}">
        <p14:creationId xmlns:p14="http://schemas.microsoft.com/office/powerpoint/2010/main" val="3128696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189C-3E6F-E1ED-B04B-D2DE38AB85BA}"/>
              </a:ext>
            </a:extLst>
          </p:cNvPr>
          <p:cNvSpPr>
            <a:spLocks noGrp="1"/>
          </p:cNvSpPr>
          <p:nvPr>
            <p:ph type="title"/>
          </p:nvPr>
        </p:nvSpPr>
        <p:spPr/>
        <p:txBody>
          <a:bodyPr/>
          <a:lstStyle/>
          <a:p>
            <a:r>
              <a:rPr lang="en-US" dirty="0"/>
              <a:t>Limitations of Databases:</a:t>
            </a:r>
          </a:p>
        </p:txBody>
      </p:sp>
      <p:sp>
        <p:nvSpPr>
          <p:cNvPr id="3" name="Content Placeholder 2">
            <a:extLst>
              <a:ext uri="{FF2B5EF4-FFF2-40B4-BE49-F238E27FC236}">
                <a16:creationId xmlns:a16="http://schemas.microsoft.com/office/drawing/2014/main" id="{8F2C849F-7D97-3260-8A3B-71414813E54F}"/>
              </a:ext>
            </a:extLst>
          </p:cNvPr>
          <p:cNvSpPr>
            <a:spLocks noGrp="1"/>
          </p:cNvSpPr>
          <p:nvPr>
            <p:ph idx="1"/>
          </p:nvPr>
        </p:nvSpPr>
        <p:spPr>
          <a:xfrm>
            <a:off x="838200" y="1825624"/>
            <a:ext cx="10842812" cy="4467599"/>
          </a:xfrm>
        </p:spPr>
        <p:txBody>
          <a:bodyPr/>
          <a:lstStyle/>
          <a:p>
            <a:r>
              <a:rPr lang="en-US" dirty="0"/>
              <a:t>Database cannot hold very huge amount of information like terabytes of Data. </a:t>
            </a:r>
          </a:p>
          <a:p>
            <a:r>
              <a:rPr lang="en-US" dirty="0"/>
              <a:t>Database can provide support only for structured data (Tabular Data OR Relational Data) and cannot provide support for semi structured data (like XML Files) and Unstructured Data (like Video Files, Audio Files, Images </a:t>
            </a:r>
            <a:r>
              <a:rPr lang="en-US" dirty="0" err="1"/>
              <a:t>etc</a:t>
            </a:r>
            <a:r>
              <a:rPr lang="en-US" dirty="0"/>
              <a:t>) </a:t>
            </a:r>
          </a:p>
          <a:p>
            <a:r>
              <a:rPr lang="en-US" dirty="0"/>
              <a:t>To overcome these problems we should go for more advanced storage areas like Big Data Technologies, Data warehouses etc.. </a:t>
            </a:r>
          </a:p>
        </p:txBody>
      </p:sp>
    </p:spTree>
    <p:extLst>
      <p:ext uri="{BB962C8B-B14F-4D97-AF65-F5344CB8AC3E}">
        <p14:creationId xmlns:p14="http://schemas.microsoft.com/office/powerpoint/2010/main" val="37250386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4E01-D51C-D06D-893C-AC00F95DF140}"/>
              </a:ext>
            </a:extLst>
          </p:cNvPr>
          <p:cNvSpPr>
            <a:spLocks noGrp="1"/>
          </p:cNvSpPr>
          <p:nvPr>
            <p:ph type="title"/>
          </p:nvPr>
        </p:nvSpPr>
        <p:spPr>
          <a:xfrm>
            <a:off x="838200" y="91587"/>
            <a:ext cx="10515600" cy="752476"/>
          </a:xfrm>
        </p:spPr>
        <p:txBody>
          <a:bodyPr/>
          <a:lstStyle/>
          <a:p>
            <a:r>
              <a:rPr lang="en-US" dirty="0"/>
              <a:t>JDBC</a:t>
            </a:r>
          </a:p>
        </p:txBody>
      </p:sp>
      <p:sp>
        <p:nvSpPr>
          <p:cNvPr id="3" name="Content Placeholder 2">
            <a:extLst>
              <a:ext uri="{FF2B5EF4-FFF2-40B4-BE49-F238E27FC236}">
                <a16:creationId xmlns:a16="http://schemas.microsoft.com/office/drawing/2014/main" id="{5DD52111-48FE-014F-C031-C92F945A7E37}"/>
              </a:ext>
            </a:extLst>
          </p:cNvPr>
          <p:cNvSpPr>
            <a:spLocks noGrp="1"/>
          </p:cNvSpPr>
          <p:nvPr>
            <p:ph idx="1"/>
          </p:nvPr>
        </p:nvSpPr>
        <p:spPr>
          <a:xfrm>
            <a:off x="531445" y="1195754"/>
            <a:ext cx="11136923" cy="5259754"/>
          </a:xfrm>
        </p:spPr>
        <p:txBody>
          <a:bodyPr>
            <a:normAutofit/>
          </a:bodyPr>
          <a:lstStyle/>
          <a:p>
            <a:r>
              <a:rPr lang="en-US" dirty="0"/>
              <a:t> JDBC is a Technology, which can be used to communicate with Database from Java Application.</a:t>
            </a:r>
          </a:p>
          <a:p>
            <a:endParaRPr lang="en-US" dirty="0"/>
          </a:p>
          <a:p>
            <a:pPr marL="0" indent="0">
              <a:buNone/>
            </a:pPr>
            <a:endParaRPr lang="en-US" dirty="0"/>
          </a:p>
          <a:p>
            <a:endParaRPr lang="en-US" dirty="0"/>
          </a:p>
          <a:p>
            <a:endParaRPr lang="en-US" dirty="0"/>
          </a:p>
          <a:p>
            <a:r>
              <a:rPr lang="en-US" dirty="0"/>
              <a:t>JDBC is the Part of Java Standard Edition.</a:t>
            </a:r>
          </a:p>
          <a:p>
            <a:r>
              <a:rPr lang="en-US" dirty="0"/>
              <a:t>JDBC is a Specification defined by Java Vendor (Sun Micro Systems) and implemented by Database Vendors.</a:t>
            </a:r>
          </a:p>
          <a:p>
            <a:r>
              <a:rPr lang="en-US" dirty="0"/>
              <a:t>Database Vendor provided Implementation is called "Driver Software".</a:t>
            </a:r>
          </a:p>
        </p:txBody>
      </p:sp>
      <p:pic>
        <p:nvPicPr>
          <p:cNvPr id="5" name="Picture 4">
            <a:extLst>
              <a:ext uri="{FF2B5EF4-FFF2-40B4-BE49-F238E27FC236}">
                <a16:creationId xmlns:a16="http://schemas.microsoft.com/office/drawing/2014/main" id="{6F035D96-8EC7-7EEB-2E57-EB5BE1A795A7}"/>
              </a:ext>
            </a:extLst>
          </p:cNvPr>
          <p:cNvPicPr>
            <a:picLocks noChangeAspect="1"/>
          </p:cNvPicPr>
          <p:nvPr/>
        </p:nvPicPr>
        <p:blipFill>
          <a:blip r:embed="rId2"/>
          <a:stretch>
            <a:fillRect/>
          </a:stretch>
        </p:blipFill>
        <p:spPr>
          <a:xfrm>
            <a:off x="1704400" y="2266462"/>
            <a:ext cx="6833990" cy="1875692"/>
          </a:xfrm>
          <a:prstGeom prst="rect">
            <a:avLst/>
          </a:prstGeom>
        </p:spPr>
      </p:pic>
    </p:spTree>
    <p:extLst>
      <p:ext uri="{BB962C8B-B14F-4D97-AF65-F5344CB8AC3E}">
        <p14:creationId xmlns:p14="http://schemas.microsoft.com/office/powerpoint/2010/main" val="136272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7973-61BA-4DAE-88EF-C4BAD49EE410}"/>
              </a:ext>
            </a:extLst>
          </p:cNvPr>
          <p:cNvSpPr>
            <a:spLocks noGrp="1"/>
          </p:cNvSpPr>
          <p:nvPr>
            <p:ph type="title"/>
          </p:nvPr>
        </p:nvSpPr>
        <p:spPr/>
        <p:txBody>
          <a:bodyPr/>
          <a:lstStyle/>
          <a:p>
            <a:r>
              <a:rPr lang="en-US" b="1" dirty="0">
                <a:solidFill>
                  <a:srgbClr val="002060"/>
                </a:solidFill>
              </a:rPr>
              <a:t>Thread definitions </a:t>
            </a:r>
            <a:endParaRPr lang="en-IN" b="1" dirty="0">
              <a:solidFill>
                <a:srgbClr val="002060"/>
              </a:solidFill>
            </a:endParaRPr>
          </a:p>
        </p:txBody>
      </p:sp>
      <p:sp>
        <p:nvSpPr>
          <p:cNvPr id="3" name="Content Placeholder 2">
            <a:extLst>
              <a:ext uri="{FF2B5EF4-FFF2-40B4-BE49-F238E27FC236}">
                <a16:creationId xmlns:a16="http://schemas.microsoft.com/office/drawing/2014/main" id="{CEA87F82-50BA-46E5-8ED2-D05A1D2CF683}"/>
              </a:ext>
            </a:extLst>
          </p:cNvPr>
          <p:cNvSpPr>
            <a:spLocks noGrp="1"/>
          </p:cNvSpPr>
          <p:nvPr>
            <p:ph idx="1"/>
          </p:nvPr>
        </p:nvSpPr>
        <p:spPr/>
        <p:txBody>
          <a:bodyPr/>
          <a:lstStyle/>
          <a:p>
            <a:pPr>
              <a:buFont typeface="Wingdings" panose="05000000000000000000" pitchFamily="2" charset="2"/>
              <a:buChar char="Ø"/>
            </a:pPr>
            <a:r>
              <a:rPr lang="en-US" dirty="0"/>
              <a:t>A thread is a independent flow of execution in a program.</a:t>
            </a:r>
          </a:p>
          <a:p>
            <a:pPr marL="0" indent="0">
              <a:buNone/>
            </a:pPr>
            <a:r>
              <a:rPr lang="en-US" dirty="0"/>
              <a:t>           or</a:t>
            </a:r>
          </a:p>
          <a:p>
            <a:pPr>
              <a:buFont typeface="Wingdings" panose="05000000000000000000" pitchFamily="2" charset="2"/>
              <a:buChar char="Ø"/>
            </a:pPr>
            <a:r>
              <a:rPr lang="en-US" dirty="0"/>
              <a:t>A thread is a part of the program.</a:t>
            </a:r>
          </a:p>
          <a:p>
            <a:pPr marL="0" indent="0">
              <a:buNone/>
            </a:pPr>
            <a:r>
              <a:rPr lang="en-US" dirty="0"/>
              <a:t>           or</a:t>
            </a:r>
          </a:p>
          <a:p>
            <a:pPr>
              <a:buFont typeface="Wingdings" panose="05000000000000000000" pitchFamily="2" charset="2"/>
              <a:buChar char="Ø"/>
            </a:pPr>
            <a:r>
              <a:rPr lang="en-US" dirty="0"/>
              <a:t>Thread is a tiny program. It is sometimes called as light-weight process.</a:t>
            </a:r>
          </a:p>
          <a:p>
            <a:pPr marL="0" indent="0">
              <a:buNone/>
            </a:pPr>
            <a:r>
              <a:rPr lang="en-US" dirty="0"/>
              <a:t>            or</a:t>
            </a:r>
          </a:p>
          <a:p>
            <a:pPr>
              <a:buFont typeface="Wingdings" panose="05000000000000000000" pitchFamily="2" charset="2"/>
              <a:buChar char="Ø"/>
            </a:pPr>
            <a:r>
              <a:rPr lang="en-US" dirty="0"/>
              <a:t>Thread class is defined in </a:t>
            </a:r>
            <a:r>
              <a:rPr lang="en-US" b="1" dirty="0" err="1">
                <a:solidFill>
                  <a:srgbClr val="002060"/>
                </a:solidFill>
              </a:rPr>
              <a:t>java.lang</a:t>
            </a:r>
            <a:r>
              <a:rPr lang="en-US" b="1" dirty="0">
                <a:solidFill>
                  <a:srgbClr val="002060"/>
                </a:solidFill>
              </a:rPr>
              <a:t> </a:t>
            </a:r>
            <a:r>
              <a:rPr lang="en-US" dirty="0"/>
              <a:t>package</a:t>
            </a:r>
          </a:p>
          <a:p>
            <a:pPr marL="0" indent="0">
              <a:buNone/>
            </a:pPr>
            <a:endParaRPr lang="en-US" dirty="0"/>
          </a:p>
          <a:p>
            <a:endParaRPr lang="en-IN" dirty="0"/>
          </a:p>
        </p:txBody>
      </p:sp>
    </p:spTree>
    <p:extLst>
      <p:ext uri="{BB962C8B-B14F-4D97-AF65-F5344CB8AC3E}">
        <p14:creationId xmlns:p14="http://schemas.microsoft.com/office/powerpoint/2010/main" val="345890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0D6B-CDD1-A1D3-DA5B-424A741FE0C5}"/>
              </a:ext>
            </a:extLst>
          </p:cNvPr>
          <p:cNvSpPr>
            <a:spLocks noGrp="1"/>
          </p:cNvSpPr>
          <p:nvPr>
            <p:ph type="title"/>
          </p:nvPr>
        </p:nvSpPr>
        <p:spPr/>
        <p:txBody>
          <a:bodyPr/>
          <a:lstStyle/>
          <a:p>
            <a:r>
              <a:rPr lang="en-US" dirty="0"/>
              <a:t>JDBC Features:</a:t>
            </a:r>
          </a:p>
        </p:txBody>
      </p:sp>
      <p:sp>
        <p:nvSpPr>
          <p:cNvPr id="3" name="Content Placeholder 2">
            <a:extLst>
              <a:ext uri="{FF2B5EF4-FFF2-40B4-BE49-F238E27FC236}">
                <a16:creationId xmlns:a16="http://schemas.microsoft.com/office/drawing/2014/main" id="{684009AD-776E-77BF-7D20-881604666FC3}"/>
              </a:ext>
            </a:extLst>
          </p:cNvPr>
          <p:cNvSpPr>
            <a:spLocks noGrp="1"/>
          </p:cNvSpPr>
          <p:nvPr>
            <p:ph idx="1"/>
          </p:nvPr>
        </p:nvSpPr>
        <p:spPr>
          <a:xfrm>
            <a:off x="636493" y="1825625"/>
            <a:ext cx="11241741" cy="4521387"/>
          </a:xfrm>
        </p:spPr>
        <p:txBody>
          <a:bodyPr>
            <a:normAutofit/>
          </a:bodyPr>
          <a:lstStyle/>
          <a:p>
            <a:r>
              <a:rPr lang="en-US" dirty="0"/>
              <a:t>JDBC API is standard API. We can communicate with any Database without rewriting our Application i.e. it is Database independent API.</a:t>
            </a:r>
          </a:p>
          <a:p>
            <a:r>
              <a:rPr lang="en-US" dirty="0"/>
              <a:t> JDBC Drivers are developed in Java and hence JDBC Concept is applicable for any Platform. i.e. JDBC is platform independent technology. </a:t>
            </a:r>
          </a:p>
          <a:p>
            <a:r>
              <a:rPr lang="en-US" dirty="0"/>
              <a:t>By using JDBC API, we can perform basic CRUD operations very easily. </a:t>
            </a:r>
          </a:p>
          <a:p>
            <a:r>
              <a:rPr lang="en-US" dirty="0"/>
              <a:t>We can also perform complex operations (like Inner Joins, Outer Joins, calling Stored Procedures </a:t>
            </a:r>
            <a:r>
              <a:rPr lang="en-US" dirty="0" err="1"/>
              <a:t>etc</a:t>
            </a:r>
            <a:r>
              <a:rPr lang="en-US" dirty="0"/>
              <a:t>) very easily by using JDBC API.</a:t>
            </a:r>
          </a:p>
          <a:p>
            <a:r>
              <a:rPr lang="en-US" dirty="0"/>
              <a:t> JDBC API supported by large number of vendors and they developed multiple Products based on JDBC API.</a:t>
            </a:r>
          </a:p>
        </p:txBody>
      </p:sp>
    </p:spTree>
    <p:extLst>
      <p:ext uri="{BB962C8B-B14F-4D97-AF65-F5344CB8AC3E}">
        <p14:creationId xmlns:p14="http://schemas.microsoft.com/office/powerpoint/2010/main" val="1783012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F4CB6F-6CE8-4755-EF7F-0720405D39F2}"/>
              </a:ext>
            </a:extLst>
          </p:cNvPr>
          <p:cNvSpPr>
            <a:spLocks noGrp="1"/>
          </p:cNvSpPr>
          <p:nvPr>
            <p:ph type="ctrTitle"/>
          </p:nvPr>
        </p:nvSpPr>
        <p:spPr/>
        <p:txBody>
          <a:bodyPr/>
          <a:lstStyle/>
          <a:p>
            <a:r>
              <a:rPr lang="en-US" dirty="0"/>
              <a:t>JDBC Architecture</a:t>
            </a:r>
          </a:p>
        </p:txBody>
      </p:sp>
      <p:sp>
        <p:nvSpPr>
          <p:cNvPr id="5" name="Subtitle 4">
            <a:extLst>
              <a:ext uri="{FF2B5EF4-FFF2-40B4-BE49-F238E27FC236}">
                <a16:creationId xmlns:a16="http://schemas.microsoft.com/office/drawing/2014/main" id="{1A1E50B4-DD7F-6B13-AC76-0BF353DD05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05262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127-312B-AB51-4941-352D5B01CEDF}"/>
              </a:ext>
            </a:extLst>
          </p:cNvPr>
          <p:cNvSpPr>
            <a:spLocks noGrp="1"/>
          </p:cNvSpPr>
          <p:nvPr>
            <p:ph type="title"/>
          </p:nvPr>
        </p:nvSpPr>
        <p:spPr>
          <a:xfrm>
            <a:off x="739588" y="105149"/>
            <a:ext cx="10515600" cy="1069227"/>
          </a:xfrm>
        </p:spPr>
        <p:txBody>
          <a:bodyPr/>
          <a:lstStyle/>
          <a:p>
            <a:r>
              <a:rPr lang="en-US" dirty="0"/>
              <a:t>JDBC Architecture</a:t>
            </a:r>
          </a:p>
        </p:txBody>
      </p:sp>
      <p:pic>
        <p:nvPicPr>
          <p:cNvPr id="1026" name="Picture 2" descr="JDBC in Java - Use My Notes">
            <a:extLst>
              <a:ext uri="{FF2B5EF4-FFF2-40B4-BE49-F238E27FC236}">
                <a16:creationId xmlns:a16="http://schemas.microsoft.com/office/drawing/2014/main" id="{0AE1257E-5877-3D98-15D9-FB6295D1A6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6259" y="1532966"/>
            <a:ext cx="6275294" cy="513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077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769C-06B8-2455-F3BB-D6D6A8554438}"/>
              </a:ext>
            </a:extLst>
          </p:cNvPr>
          <p:cNvSpPr>
            <a:spLocks noGrp="1"/>
          </p:cNvSpPr>
          <p:nvPr>
            <p:ph type="title"/>
          </p:nvPr>
        </p:nvSpPr>
        <p:spPr>
          <a:xfrm>
            <a:off x="838200" y="132044"/>
            <a:ext cx="10515600" cy="1051298"/>
          </a:xfrm>
        </p:spPr>
        <p:txBody>
          <a:bodyPr/>
          <a:lstStyle/>
          <a:p>
            <a:r>
              <a:rPr lang="en-US" dirty="0"/>
              <a:t>JDBC Architecture</a:t>
            </a:r>
          </a:p>
        </p:txBody>
      </p:sp>
      <p:sp>
        <p:nvSpPr>
          <p:cNvPr id="3" name="Content Placeholder 2">
            <a:extLst>
              <a:ext uri="{FF2B5EF4-FFF2-40B4-BE49-F238E27FC236}">
                <a16:creationId xmlns:a16="http://schemas.microsoft.com/office/drawing/2014/main" id="{06091A15-5356-1125-0795-BEA9AE3C91B9}"/>
              </a:ext>
            </a:extLst>
          </p:cNvPr>
          <p:cNvSpPr>
            <a:spLocks noGrp="1"/>
          </p:cNvSpPr>
          <p:nvPr>
            <p:ph idx="1"/>
          </p:nvPr>
        </p:nvSpPr>
        <p:spPr>
          <a:xfrm>
            <a:off x="645459" y="1416424"/>
            <a:ext cx="11107271" cy="4894729"/>
          </a:xfrm>
        </p:spPr>
        <p:txBody>
          <a:bodyPr>
            <a:normAutofit/>
          </a:bodyPr>
          <a:lstStyle/>
          <a:p>
            <a:r>
              <a:rPr lang="en-US" b="1" dirty="0">
                <a:solidFill>
                  <a:srgbClr val="7030A0"/>
                </a:solidFill>
              </a:rPr>
              <a:t>Application: </a:t>
            </a:r>
            <a:r>
              <a:rPr lang="en-US" dirty="0"/>
              <a:t>It is a java applet or a servlet that communicates with a data source.</a:t>
            </a:r>
          </a:p>
          <a:p>
            <a:r>
              <a:rPr lang="en-US" b="1" dirty="0">
                <a:solidFill>
                  <a:srgbClr val="7030A0"/>
                </a:solidFill>
              </a:rPr>
              <a:t>The JDBC API: </a:t>
            </a:r>
            <a:r>
              <a:rPr lang="en-US" dirty="0"/>
              <a:t>The JDBC API allows Java programs to execute SQL statements and retrieve results. Some of the important classes and interfaces defined in JDBC API are as follows:</a:t>
            </a:r>
          </a:p>
          <a:p>
            <a:r>
              <a:rPr lang="en-US" b="1" dirty="0" err="1">
                <a:solidFill>
                  <a:srgbClr val="7030A0"/>
                </a:solidFill>
              </a:rPr>
              <a:t>DriverManager</a:t>
            </a:r>
            <a:r>
              <a:rPr lang="en-US" b="1" dirty="0">
                <a:solidFill>
                  <a:srgbClr val="7030A0"/>
                </a:solidFill>
              </a:rPr>
              <a:t>: </a:t>
            </a:r>
            <a:r>
              <a:rPr lang="en-US" dirty="0"/>
              <a:t>It plays an important role in the JDBC architecture. It uses some database-specific drivers to effectively connect enterprise applications to databases.</a:t>
            </a:r>
          </a:p>
          <a:p>
            <a:r>
              <a:rPr lang="en-US" b="1" dirty="0">
                <a:solidFill>
                  <a:srgbClr val="7030A0"/>
                </a:solidFill>
              </a:rPr>
              <a:t>JDBC drivers: </a:t>
            </a:r>
            <a:r>
              <a:rPr lang="en-US" dirty="0"/>
              <a:t>To communicate with a data source through JDBC, you need a JDBC driver that intelligently communicates with the respective data source.</a:t>
            </a:r>
          </a:p>
        </p:txBody>
      </p:sp>
    </p:spTree>
    <p:extLst>
      <p:ext uri="{BB962C8B-B14F-4D97-AF65-F5344CB8AC3E}">
        <p14:creationId xmlns:p14="http://schemas.microsoft.com/office/powerpoint/2010/main" val="2258877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1452-1476-3618-DFA4-379381FD9C09}"/>
              </a:ext>
            </a:extLst>
          </p:cNvPr>
          <p:cNvSpPr>
            <a:spLocks noGrp="1"/>
          </p:cNvSpPr>
          <p:nvPr>
            <p:ph type="title"/>
          </p:nvPr>
        </p:nvSpPr>
        <p:spPr>
          <a:xfrm>
            <a:off x="649942" y="185831"/>
            <a:ext cx="10515600" cy="872005"/>
          </a:xfrm>
        </p:spPr>
        <p:txBody>
          <a:bodyPr>
            <a:normAutofit fontScale="90000"/>
          </a:bodyPr>
          <a:lstStyle/>
          <a:p>
            <a:br>
              <a:rPr lang="en-US" dirty="0"/>
            </a:br>
            <a:r>
              <a:rPr lang="en-US" dirty="0" err="1"/>
              <a:t>DriverManager</a:t>
            </a:r>
            <a:r>
              <a:rPr lang="en-US" dirty="0"/>
              <a:t>:</a:t>
            </a:r>
            <a:br>
              <a:rPr lang="en-US" dirty="0"/>
            </a:br>
            <a:endParaRPr lang="en-US" dirty="0"/>
          </a:p>
        </p:txBody>
      </p:sp>
      <p:sp>
        <p:nvSpPr>
          <p:cNvPr id="3" name="Content Placeholder 2">
            <a:extLst>
              <a:ext uri="{FF2B5EF4-FFF2-40B4-BE49-F238E27FC236}">
                <a16:creationId xmlns:a16="http://schemas.microsoft.com/office/drawing/2014/main" id="{A4AAE902-9248-A431-C6AC-AA1B079B3E10}"/>
              </a:ext>
            </a:extLst>
          </p:cNvPr>
          <p:cNvSpPr>
            <a:spLocks noGrp="1"/>
          </p:cNvSpPr>
          <p:nvPr>
            <p:ph idx="1"/>
          </p:nvPr>
        </p:nvSpPr>
        <p:spPr>
          <a:xfrm>
            <a:off x="583826" y="1335740"/>
            <a:ext cx="11285445" cy="5145742"/>
          </a:xfrm>
        </p:spPr>
        <p:txBody>
          <a:bodyPr>
            <a:normAutofit/>
          </a:bodyPr>
          <a:lstStyle/>
          <a:p>
            <a:r>
              <a:rPr lang="en-US" dirty="0"/>
              <a:t>It is the Key Component in JDBC Architecture.</a:t>
            </a:r>
          </a:p>
          <a:p>
            <a:r>
              <a:rPr lang="en-US" dirty="0" err="1"/>
              <a:t>DriverManager</a:t>
            </a:r>
            <a:r>
              <a:rPr lang="en-US" dirty="0"/>
              <a:t> is a Java Class present in </a:t>
            </a:r>
            <a:r>
              <a:rPr lang="en-US" b="1" dirty="0" err="1">
                <a:solidFill>
                  <a:srgbClr val="7030A0"/>
                </a:solidFill>
              </a:rPr>
              <a:t>java.sql</a:t>
            </a:r>
            <a:r>
              <a:rPr lang="en-US" b="1" dirty="0">
                <a:solidFill>
                  <a:srgbClr val="7030A0"/>
                </a:solidFill>
              </a:rPr>
              <a:t> p</a:t>
            </a:r>
            <a:r>
              <a:rPr lang="en-US" dirty="0"/>
              <a:t>ackage.</a:t>
            </a:r>
          </a:p>
          <a:p>
            <a:r>
              <a:rPr lang="en-US" dirty="0"/>
              <a:t>It is responsible to manage all Database drivers available in our system.</a:t>
            </a:r>
          </a:p>
          <a:p>
            <a:r>
              <a:rPr lang="en-US" dirty="0" err="1"/>
              <a:t>DriverManager</a:t>
            </a:r>
            <a:r>
              <a:rPr lang="en-US" dirty="0"/>
              <a:t> is responsible to register and unregister Database Drivers.</a:t>
            </a:r>
          </a:p>
          <a:p>
            <a:pPr lvl="1"/>
            <a:r>
              <a:rPr lang="en-US" sz="2600" dirty="0" err="1">
                <a:solidFill>
                  <a:srgbClr val="7030A0"/>
                </a:solidFill>
              </a:rPr>
              <a:t>DriverManager.registerDriver</a:t>
            </a:r>
            <a:r>
              <a:rPr lang="en-US" sz="2600" dirty="0">
                <a:solidFill>
                  <a:srgbClr val="7030A0"/>
                </a:solidFill>
              </a:rPr>
              <a:t>(Driver);</a:t>
            </a:r>
          </a:p>
          <a:p>
            <a:pPr lvl="1"/>
            <a:r>
              <a:rPr lang="en-US" sz="2600" dirty="0" err="1">
                <a:solidFill>
                  <a:srgbClr val="7030A0"/>
                </a:solidFill>
              </a:rPr>
              <a:t>DriverManager.unregisterDriver</a:t>
            </a:r>
            <a:r>
              <a:rPr lang="en-US" sz="2600" dirty="0">
                <a:solidFill>
                  <a:srgbClr val="7030A0"/>
                </a:solidFill>
              </a:rPr>
              <a:t>(Driver);</a:t>
            </a:r>
          </a:p>
          <a:p>
            <a:r>
              <a:rPr lang="en-US" dirty="0" err="1"/>
              <a:t>DriverManager</a:t>
            </a:r>
            <a:r>
              <a:rPr lang="en-US" dirty="0"/>
              <a:t> is responsible to establish connection to the Database with the help of Driver Software.</a:t>
            </a:r>
          </a:p>
          <a:p>
            <a:pPr lvl="1"/>
            <a:r>
              <a:rPr lang="en-US" dirty="0">
                <a:solidFill>
                  <a:srgbClr val="7030A0"/>
                </a:solidFill>
              </a:rPr>
              <a:t>Connection con = </a:t>
            </a:r>
            <a:r>
              <a:rPr lang="en-US" dirty="0" err="1">
                <a:solidFill>
                  <a:srgbClr val="7030A0"/>
                </a:solidFill>
              </a:rPr>
              <a:t>DriverManager.getConnection</a:t>
            </a:r>
            <a:r>
              <a:rPr lang="en-US" dirty="0">
                <a:solidFill>
                  <a:srgbClr val="7030A0"/>
                </a:solidFill>
              </a:rPr>
              <a:t> (</a:t>
            </a:r>
            <a:r>
              <a:rPr lang="en-US" dirty="0" err="1">
                <a:solidFill>
                  <a:srgbClr val="7030A0"/>
                </a:solidFill>
              </a:rPr>
              <a:t>jdbcurl</a:t>
            </a:r>
            <a:r>
              <a:rPr lang="en-US" dirty="0">
                <a:solidFill>
                  <a:srgbClr val="7030A0"/>
                </a:solidFill>
              </a:rPr>
              <a:t>, username, </a:t>
            </a:r>
            <a:r>
              <a:rPr lang="en-US" dirty="0" err="1">
                <a:solidFill>
                  <a:srgbClr val="7030A0"/>
                </a:solidFill>
              </a:rPr>
              <a:t>pwd</a:t>
            </a:r>
            <a:r>
              <a:rPr lang="en-US" dirty="0">
                <a:solidFill>
                  <a:srgbClr val="7030A0"/>
                </a:solidFill>
              </a:rPr>
              <a:t>);</a:t>
            </a:r>
          </a:p>
        </p:txBody>
      </p:sp>
    </p:spTree>
    <p:extLst>
      <p:ext uri="{BB962C8B-B14F-4D97-AF65-F5344CB8AC3E}">
        <p14:creationId xmlns:p14="http://schemas.microsoft.com/office/powerpoint/2010/main" val="4179025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F5D2F2-51C0-65CA-606E-522394631053}"/>
              </a:ext>
            </a:extLst>
          </p:cNvPr>
          <p:cNvSpPr>
            <a:spLocks noGrp="1"/>
          </p:cNvSpPr>
          <p:nvPr>
            <p:ph type="ctrTitle"/>
          </p:nvPr>
        </p:nvSpPr>
        <p:spPr/>
        <p:txBody>
          <a:bodyPr/>
          <a:lstStyle/>
          <a:p>
            <a:r>
              <a:rPr lang="en-US" dirty="0"/>
              <a:t>JDBC API</a:t>
            </a:r>
          </a:p>
        </p:txBody>
      </p:sp>
      <p:sp>
        <p:nvSpPr>
          <p:cNvPr id="5" name="Subtitle 4">
            <a:extLst>
              <a:ext uri="{FF2B5EF4-FFF2-40B4-BE49-F238E27FC236}">
                <a16:creationId xmlns:a16="http://schemas.microsoft.com/office/drawing/2014/main" id="{0B327E38-CFD1-63AF-0B5B-4E5D9F26DB2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258070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E99C4-670A-359C-B161-A54A6A07325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EDD8509-9879-31E5-2D03-99B2FC99C002}"/>
              </a:ext>
            </a:extLst>
          </p:cNvPr>
          <p:cNvSpPr>
            <a:spLocks noGrp="1"/>
          </p:cNvSpPr>
          <p:nvPr>
            <p:ph idx="1"/>
          </p:nvPr>
        </p:nvSpPr>
        <p:spPr/>
        <p:txBody>
          <a:bodyPr/>
          <a:lstStyle/>
          <a:p>
            <a:r>
              <a:rPr lang="en-US" dirty="0"/>
              <a:t>JDBC API provides several Classes and Interfaces.</a:t>
            </a:r>
          </a:p>
          <a:p>
            <a:r>
              <a:rPr lang="en-US" dirty="0"/>
              <a:t>Programmer can use these Classes and Interfaces to communicate with the Database.</a:t>
            </a:r>
          </a:p>
          <a:p>
            <a:r>
              <a:rPr lang="en-US" dirty="0"/>
              <a:t>Driver Software Vendor can use JDBC API while developing Driver Software.</a:t>
            </a:r>
          </a:p>
          <a:p>
            <a:r>
              <a:rPr lang="en-US" dirty="0"/>
              <a:t>JDBC API defines 2 Packages</a:t>
            </a:r>
          </a:p>
          <a:p>
            <a:pPr lvl="1"/>
            <a:r>
              <a:rPr lang="en-US" dirty="0" err="1"/>
              <a:t>java.sql</a:t>
            </a:r>
            <a:r>
              <a:rPr lang="en-US" dirty="0"/>
              <a:t> Package: </a:t>
            </a:r>
          </a:p>
          <a:p>
            <a:pPr lvl="1"/>
            <a:r>
              <a:rPr lang="en-US" dirty="0" err="1"/>
              <a:t>javax.sql</a:t>
            </a:r>
            <a:r>
              <a:rPr lang="en-US" dirty="0"/>
              <a:t> Package: </a:t>
            </a:r>
          </a:p>
          <a:p>
            <a:endParaRPr lang="en-US" dirty="0"/>
          </a:p>
        </p:txBody>
      </p:sp>
    </p:spTree>
    <p:extLst>
      <p:ext uri="{BB962C8B-B14F-4D97-AF65-F5344CB8AC3E}">
        <p14:creationId xmlns:p14="http://schemas.microsoft.com/office/powerpoint/2010/main" val="3041130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BAB64A-2A8C-2E6A-A1F7-89D2A3676FD0}"/>
              </a:ext>
            </a:extLst>
          </p:cNvPr>
          <p:cNvSpPr>
            <a:spLocks noGrp="1"/>
          </p:cNvSpPr>
          <p:nvPr>
            <p:ph type="ctrTitle"/>
          </p:nvPr>
        </p:nvSpPr>
        <p:spPr/>
        <p:txBody>
          <a:bodyPr/>
          <a:lstStyle/>
          <a:p>
            <a:r>
              <a:rPr lang="en-US" dirty="0"/>
              <a:t>Types of drivers</a:t>
            </a:r>
          </a:p>
        </p:txBody>
      </p:sp>
      <p:sp>
        <p:nvSpPr>
          <p:cNvPr id="5" name="Subtitle 4">
            <a:extLst>
              <a:ext uri="{FF2B5EF4-FFF2-40B4-BE49-F238E27FC236}">
                <a16:creationId xmlns:a16="http://schemas.microsoft.com/office/drawing/2014/main" id="{0C3C7447-F005-347A-E627-CF088A3F862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9928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7329D-90E2-67AA-7461-0C42464BE0B9}"/>
              </a:ext>
            </a:extLst>
          </p:cNvPr>
          <p:cNvSpPr>
            <a:spLocks noGrp="1"/>
          </p:cNvSpPr>
          <p:nvPr>
            <p:ph idx="1"/>
          </p:nvPr>
        </p:nvSpPr>
        <p:spPr>
          <a:xfrm>
            <a:off x="600635" y="797859"/>
            <a:ext cx="11178989" cy="5638800"/>
          </a:xfrm>
        </p:spPr>
        <p:txBody>
          <a:bodyPr>
            <a:normAutofit/>
          </a:bodyPr>
          <a:lstStyle/>
          <a:p>
            <a:r>
              <a:rPr lang="en-US" dirty="0"/>
              <a:t>While communicating with Database, we have to convert Java calls into Database specific calls and Database specific calls into Java calls. For this driver software is required. </a:t>
            </a:r>
          </a:p>
          <a:p>
            <a:r>
              <a:rPr lang="en-US" dirty="0"/>
              <a:t>There are many drivers are available. But based on functionality all drivers are divided into 4 Types.</a:t>
            </a:r>
          </a:p>
          <a:p>
            <a:pPr lvl="1"/>
            <a:r>
              <a:rPr lang="en-US" dirty="0"/>
              <a:t>Type-1 Driver (JDBC-ODBC Bridge Driver OR Bridge Driver)</a:t>
            </a:r>
          </a:p>
          <a:p>
            <a:pPr lvl="1"/>
            <a:r>
              <a:rPr lang="en-US" dirty="0"/>
              <a:t>Type-2 Driver (Native API-Partly Java Driver OR Native Driver)</a:t>
            </a:r>
          </a:p>
          <a:p>
            <a:pPr lvl="1"/>
            <a:r>
              <a:rPr lang="en-US" dirty="0"/>
              <a:t>Type-3 Driver (All Java Net Protocol Driver OR Network Protocol Driver OR Middleware Driver)</a:t>
            </a:r>
          </a:p>
          <a:p>
            <a:pPr lvl="1"/>
            <a:r>
              <a:rPr lang="en-US" dirty="0"/>
              <a:t>Type-4 Driver (All Java Native Protocol Driver OR Pure Java Driver OR Thin Driver)</a:t>
            </a:r>
          </a:p>
        </p:txBody>
      </p:sp>
    </p:spTree>
    <p:extLst>
      <p:ext uri="{BB962C8B-B14F-4D97-AF65-F5344CB8AC3E}">
        <p14:creationId xmlns:p14="http://schemas.microsoft.com/office/powerpoint/2010/main" val="23136372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JDBC Drivers - Introduction to Java JDBC Drivers - DotNet Guide">
            <a:extLst>
              <a:ext uri="{FF2B5EF4-FFF2-40B4-BE49-F238E27FC236}">
                <a16:creationId xmlns:a16="http://schemas.microsoft.com/office/drawing/2014/main" id="{FC003266-37F6-283F-E3E1-175C48453E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5389" y="600635"/>
            <a:ext cx="9260540" cy="586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6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491F-B29F-4A48-A592-C84E00CA7690}"/>
              </a:ext>
            </a:extLst>
          </p:cNvPr>
          <p:cNvSpPr>
            <a:spLocks noGrp="1"/>
          </p:cNvSpPr>
          <p:nvPr>
            <p:ph type="title"/>
          </p:nvPr>
        </p:nvSpPr>
        <p:spPr>
          <a:xfrm>
            <a:off x="838200" y="152255"/>
            <a:ext cx="10515600" cy="1057709"/>
          </a:xfrm>
        </p:spPr>
        <p:txBody>
          <a:bodyPr/>
          <a:lstStyle/>
          <a:p>
            <a:pPr algn="ctr"/>
            <a:r>
              <a:rPr lang="en-US" b="1" dirty="0">
                <a:solidFill>
                  <a:srgbClr val="002060"/>
                </a:solidFill>
              </a:rPr>
              <a:t>Multithreading v/s Multiprocessing</a:t>
            </a:r>
            <a:endParaRPr lang="en-IN" b="1" dirty="0">
              <a:solidFill>
                <a:srgbClr val="002060"/>
              </a:solidFill>
            </a:endParaRPr>
          </a:p>
        </p:txBody>
      </p:sp>
      <p:pic>
        <p:nvPicPr>
          <p:cNvPr id="5" name="Content Placeholder 4">
            <a:extLst>
              <a:ext uri="{FF2B5EF4-FFF2-40B4-BE49-F238E27FC236}">
                <a16:creationId xmlns:a16="http://schemas.microsoft.com/office/drawing/2014/main" id="{541F1364-7530-4FE4-B030-91FF0E320ECE}"/>
              </a:ext>
            </a:extLst>
          </p:cNvPr>
          <p:cNvPicPr>
            <a:picLocks noGrp="1" noChangeAspect="1"/>
          </p:cNvPicPr>
          <p:nvPr>
            <p:ph idx="1"/>
          </p:nvPr>
        </p:nvPicPr>
        <p:blipFill>
          <a:blip r:embed="rId2"/>
          <a:stretch>
            <a:fillRect/>
          </a:stretch>
        </p:blipFill>
        <p:spPr>
          <a:xfrm>
            <a:off x="1801091" y="1325563"/>
            <a:ext cx="9245600" cy="5380182"/>
          </a:xfrm>
        </p:spPr>
      </p:pic>
    </p:spTree>
    <p:extLst>
      <p:ext uri="{BB962C8B-B14F-4D97-AF65-F5344CB8AC3E}">
        <p14:creationId xmlns:p14="http://schemas.microsoft.com/office/powerpoint/2010/main" val="33341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BFCB-0A73-0B74-0598-4F66705A2EAB}"/>
              </a:ext>
            </a:extLst>
          </p:cNvPr>
          <p:cNvSpPr>
            <a:spLocks noGrp="1"/>
          </p:cNvSpPr>
          <p:nvPr>
            <p:ph type="title"/>
          </p:nvPr>
        </p:nvSpPr>
        <p:spPr/>
        <p:txBody>
          <a:bodyPr/>
          <a:lstStyle/>
          <a:p>
            <a:r>
              <a:rPr lang="en-US" dirty="0"/>
              <a:t>Type-1 Driver</a:t>
            </a:r>
          </a:p>
        </p:txBody>
      </p:sp>
      <p:pic>
        <p:nvPicPr>
          <p:cNvPr id="2050" name="Picture 2" descr="Working With Type-1 Driver - Simplified Learning">
            <a:extLst>
              <a:ext uri="{FF2B5EF4-FFF2-40B4-BE49-F238E27FC236}">
                <a16:creationId xmlns:a16="http://schemas.microsoft.com/office/drawing/2014/main" id="{FCDC0EA5-2300-0F41-59DD-0065C6D9F8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6145" y="2296809"/>
            <a:ext cx="8486995" cy="256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1424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778B-F74B-7C35-F3BC-4B3D7E787FC2}"/>
              </a:ext>
            </a:extLst>
          </p:cNvPr>
          <p:cNvSpPr>
            <a:spLocks noGrp="1"/>
          </p:cNvSpPr>
          <p:nvPr>
            <p:ph type="title"/>
          </p:nvPr>
        </p:nvSpPr>
        <p:spPr/>
        <p:txBody>
          <a:bodyPr/>
          <a:lstStyle/>
          <a:p>
            <a:r>
              <a:rPr lang="en-US" dirty="0"/>
              <a:t>Type-1 Driver:</a:t>
            </a:r>
          </a:p>
        </p:txBody>
      </p:sp>
      <p:sp>
        <p:nvSpPr>
          <p:cNvPr id="3" name="Content Placeholder 2">
            <a:extLst>
              <a:ext uri="{FF2B5EF4-FFF2-40B4-BE49-F238E27FC236}">
                <a16:creationId xmlns:a16="http://schemas.microsoft.com/office/drawing/2014/main" id="{4AF5DA93-5B52-E783-D744-47B3F4812410}"/>
              </a:ext>
            </a:extLst>
          </p:cNvPr>
          <p:cNvSpPr>
            <a:spLocks noGrp="1"/>
          </p:cNvSpPr>
          <p:nvPr>
            <p:ph idx="1"/>
          </p:nvPr>
        </p:nvSpPr>
        <p:spPr>
          <a:xfrm>
            <a:off x="838200" y="1825624"/>
            <a:ext cx="10977282" cy="4530351"/>
          </a:xfrm>
        </p:spPr>
        <p:txBody>
          <a:bodyPr/>
          <a:lstStyle/>
          <a:p>
            <a:r>
              <a:rPr lang="en-US" dirty="0"/>
              <a:t>Type-1 driver provided by Sun Micro Systems as the part of JDK. But this Support is available until 1.7 version only.</a:t>
            </a:r>
          </a:p>
          <a:p>
            <a:r>
              <a:rPr lang="en-US" dirty="0"/>
              <a:t>Internally this driver will take support of ODBC Driver to communicate with Database.</a:t>
            </a:r>
          </a:p>
          <a:p>
            <a:r>
              <a:rPr lang="en-US" dirty="0"/>
              <a:t>Type-1 Driver converts JDBC Calls (Java Calls) into ODBC Calls and ODBC Driver converts ODBC calls into Database specific Calls.</a:t>
            </a:r>
          </a:p>
          <a:p>
            <a:r>
              <a:rPr lang="en-US" dirty="0"/>
              <a:t>Hence Type-1 Driver acts as Bridge between JDBC and ODBC.</a:t>
            </a:r>
          </a:p>
        </p:txBody>
      </p:sp>
    </p:spTree>
    <p:extLst>
      <p:ext uri="{BB962C8B-B14F-4D97-AF65-F5344CB8AC3E}">
        <p14:creationId xmlns:p14="http://schemas.microsoft.com/office/powerpoint/2010/main" val="21545580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4D64-7AA2-B781-834E-61A65699F51C}"/>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AD376D6E-4C81-B3AF-58A8-0543EFBA2E2F}"/>
              </a:ext>
            </a:extLst>
          </p:cNvPr>
          <p:cNvSpPr>
            <a:spLocks noGrp="1"/>
          </p:cNvSpPr>
          <p:nvPr>
            <p:ph idx="1"/>
          </p:nvPr>
        </p:nvSpPr>
        <p:spPr/>
        <p:txBody>
          <a:bodyPr/>
          <a:lstStyle/>
          <a:p>
            <a:r>
              <a:rPr lang="en-US" dirty="0"/>
              <a:t>It is very easy to use and maintain.</a:t>
            </a:r>
          </a:p>
          <a:p>
            <a:r>
              <a:rPr lang="en-US" dirty="0"/>
              <a:t>We are not required to install any separate Software because it is available as the Part of JDK.</a:t>
            </a:r>
          </a:p>
          <a:p>
            <a:r>
              <a:rPr lang="en-US" dirty="0"/>
              <a:t>Type-1 Driver won't communicates directly with the Database. Hence it is Database Independent Driver. Because of this migrating from one Database to another Database will become very easy.</a:t>
            </a:r>
          </a:p>
        </p:txBody>
      </p:sp>
    </p:spTree>
    <p:extLst>
      <p:ext uri="{BB962C8B-B14F-4D97-AF65-F5344CB8AC3E}">
        <p14:creationId xmlns:p14="http://schemas.microsoft.com/office/powerpoint/2010/main" val="32308230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47DC-A921-C43E-1057-6CD2B267B8F6}"/>
              </a:ext>
            </a:extLst>
          </p:cNvPr>
          <p:cNvSpPr>
            <a:spLocks noGrp="1"/>
          </p:cNvSpPr>
          <p:nvPr>
            <p:ph type="title"/>
          </p:nvPr>
        </p:nvSpPr>
        <p:spPr>
          <a:xfrm>
            <a:off x="623048" y="194795"/>
            <a:ext cx="10515600" cy="1325563"/>
          </a:xfrm>
        </p:spPr>
        <p:txBody>
          <a:bodyPr/>
          <a:lstStyle/>
          <a:p>
            <a:r>
              <a:rPr lang="en-US" dirty="0"/>
              <a:t>Limitations:</a:t>
            </a:r>
          </a:p>
        </p:txBody>
      </p:sp>
      <p:sp>
        <p:nvSpPr>
          <p:cNvPr id="3" name="Content Placeholder 2">
            <a:extLst>
              <a:ext uri="{FF2B5EF4-FFF2-40B4-BE49-F238E27FC236}">
                <a16:creationId xmlns:a16="http://schemas.microsoft.com/office/drawing/2014/main" id="{25516BA3-4A8C-ED50-3062-6F75EC85D036}"/>
              </a:ext>
            </a:extLst>
          </p:cNvPr>
          <p:cNvSpPr>
            <a:spLocks noGrp="1"/>
          </p:cNvSpPr>
          <p:nvPr>
            <p:ph idx="1"/>
          </p:nvPr>
        </p:nvSpPr>
        <p:spPr>
          <a:xfrm>
            <a:off x="510988" y="1816660"/>
            <a:ext cx="11353801" cy="4351338"/>
          </a:xfrm>
        </p:spPr>
        <p:txBody>
          <a:bodyPr/>
          <a:lstStyle/>
          <a:p>
            <a:r>
              <a:rPr lang="en-US" dirty="0"/>
              <a:t>It is the slowest Driver among all JDBC Drivers (Snail Driver), because first it will convert JDBC Calls into ODBC Calls and ODBC Driver converts ODBC Calls into Database specific Calls.</a:t>
            </a:r>
          </a:p>
          <a:p>
            <a:pPr marL="0" indent="0">
              <a:buNone/>
            </a:pPr>
            <a:endParaRPr lang="en-US" dirty="0"/>
          </a:p>
          <a:p>
            <a:r>
              <a:rPr lang="en-US" dirty="0"/>
              <a:t>This Driver internally depends on ODBC Driver, which will work only on Windows Machines. Hence Type-1 Driver is Platform Dependent Driver.</a:t>
            </a:r>
          </a:p>
          <a:p>
            <a:pPr marL="0" indent="0">
              <a:buNone/>
            </a:pPr>
            <a:endParaRPr lang="en-US" dirty="0"/>
          </a:p>
          <a:p>
            <a:r>
              <a:rPr lang="en-US" dirty="0"/>
              <a:t>No Support from JDK 1.8 Version onwards.</a:t>
            </a:r>
          </a:p>
        </p:txBody>
      </p:sp>
    </p:spTree>
    <p:extLst>
      <p:ext uri="{BB962C8B-B14F-4D97-AF65-F5344CB8AC3E}">
        <p14:creationId xmlns:p14="http://schemas.microsoft.com/office/powerpoint/2010/main" val="283996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8392-CA44-BFFC-6888-C6EECCCF7C13}"/>
              </a:ext>
            </a:extLst>
          </p:cNvPr>
          <p:cNvSpPr>
            <a:spLocks noGrp="1"/>
          </p:cNvSpPr>
          <p:nvPr>
            <p:ph type="title"/>
          </p:nvPr>
        </p:nvSpPr>
        <p:spPr>
          <a:xfrm>
            <a:off x="838200" y="239620"/>
            <a:ext cx="10515600" cy="737534"/>
          </a:xfrm>
        </p:spPr>
        <p:txBody>
          <a:bodyPr/>
          <a:lstStyle/>
          <a:p>
            <a:r>
              <a:rPr lang="en-US" dirty="0"/>
              <a:t>Type-2 Driver</a:t>
            </a:r>
          </a:p>
        </p:txBody>
      </p:sp>
      <p:pic>
        <p:nvPicPr>
          <p:cNvPr id="5" name="Picture 4">
            <a:extLst>
              <a:ext uri="{FF2B5EF4-FFF2-40B4-BE49-F238E27FC236}">
                <a16:creationId xmlns:a16="http://schemas.microsoft.com/office/drawing/2014/main" id="{B41710EF-B926-8DFD-9A9D-C3092DF48B46}"/>
              </a:ext>
            </a:extLst>
          </p:cNvPr>
          <p:cNvPicPr>
            <a:picLocks noChangeAspect="1"/>
          </p:cNvPicPr>
          <p:nvPr/>
        </p:nvPicPr>
        <p:blipFill>
          <a:blip r:embed="rId2"/>
          <a:stretch>
            <a:fillRect/>
          </a:stretch>
        </p:blipFill>
        <p:spPr>
          <a:xfrm>
            <a:off x="1221151" y="2152601"/>
            <a:ext cx="9986496" cy="2552798"/>
          </a:xfrm>
          <a:prstGeom prst="rect">
            <a:avLst/>
          </a:prstGeom>
        </p:spPr>
      </p:pic>
    </p:spTree>
    <p:extLst>
      <p:ext uri="{BB962C8B-B14F-4D97-AF65-F5344CB8AC3E}">
        <p14:creationId xmlns:p14="http://schemas.microsoft.com/office/powerpoint/2010/main" val="18568116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8392-CA44-BFFC-6888-C6EECCCF7C13}"/>
              </a:ext>
            </a:extLst>
          </p:cNvPr>
          <p:cNvSpPr>
            <a:spLocks noGrp="1"/>
          </p:cNvSpPr>
          <p:nvPr>
            <p:ph type="title"/>
          </p:nvPr>
        </p:nvSpPr>
        <p:spPr>
          <a:xfrm>
            <a:off x="838200" y="239620"/>
            <a:ext cx="10515600" cy="737534"/>
          </a:xfrm>
        </p:spPr>
        <p:txBody>
          <a:bodyPr/>
          <a:lstStyle/>
          <a:p>
            <a:r>
              <a:rPr lang="en-US" dirty="0"/>
              <a:t>Type-2 Driver</a:t>
            </a:r>
          </a:p>
        </p:txBody>
      </p:sp>
      <p:sp>
        <p:nvSpPr>
          <p:cNvPr id="3" name="Content Placeholder 2">
            <a:extLst>
              <a:ext uri="{FF2B5EF4-FFF2-40B4-BE49-F238E27FC236}">
                <a16:creationId xmlns:a16="http://schemas.microsoft.com/office/drawing/2014/main" id="{81C0A91D-1A76-7F22-8078-F5104C93812E}"/>
              </a:ext>
            </a:extLst>
          </p:cNvPr>
          <p:cNvSpPr>
            <a:spLocks noGrp="1"/>
          </p:cNvSpPr>
          <p:nvPr>
            <p:ph idx="1"/>
          </p:nvPr>
        </p:nvSpPr>
        <p:spPr>
          <a:xfrm>
            <a:off x="744071" y="1317812"/>
            <a:ext cx="11250705" cy="5441576"/>
          </a:xfrm>
        </p:spPr>
        <p:txBody>
          <a:bodyPr>
            <a:normAutofit/>
          </a:bodyPr>
          <a:lstStyle/>
          <a:p>
            <a:r>
              <a:rPr lang="en-US" dirty="0"/>
              <a:t>It is also known as Native API -partly Java Driver OR Native Driver.</a:t>
            </a:r>
          </a:p>
          <a:p>
            <a:r>
              <a:rPr lang="en-US" dirty="0"/>
              <a:t>Type-2 Driver is exactly same as Type-1 Driver except that ODBC Driver is replaced with vendor specific Native Libraries.</a:t>
            </a:r>
          </a:p>
          <a:p>
            <a:r>
              <a:rPr lang="en-US" dirty="0"/>
              <a:t>Type-2 Driver internally uses vendor specific native libraries to communicate with Database.</a:t>
            </a:r>
          </a:p>
          <a:p>
            <a:r>
              <a:rPr lang="en-US" dirty="0"/>
              <a:t>Native libraries means the set of Functions written in Non-Java (Mostly C OR C++).</a:t>
            </a:r>
          </a:p>
          <a:p>
            <a:r>
              <a:rPr lang="en-US" dirty="0"/>
              <a:t>We have to install Vendor provided Native Libraries on the Client Machine.</a:t>
            </a:r>
          </a:p>
          <a:p>
            <a:r>
              <a:rPr lang="en-US" dirty="0"/>
              <a:t>Type-2 Driver converts JDBC Calls into Vendor specific Native Library Calls, which can be understandable directly by Database Engine.</a:t>
            </a:r>
          </a:p>
        </p:txBody>
      </p:sp>
    </p:spTree>
    <p:extLst>
      <p:ext uri="{BB962C8B-B14F-4D97-AF65-F5344CB8AC3E}">
        <p14:creationId xmlns:p14="http://schemas.microsoft.com/office/powerpoint/2010/main" val="3906345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B642-B1FE-97D0-6411-5F7C96770BDC}"/>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C5115F6D-C279-DDF4-3B98-1EE7F115FF13}"/>
              </a:ext>
            </a:extLst>
          </p:cNvPr>
          <p:cNvSpPr>
            <a:spLocks noGrp="1"/>
          </p:cNvSpPr>
          <p:nvPr>
            <p:ph idx="1"/>
          </p:nvPr>
        </p:nvSpPr>
        <p:spPr/>
        <p:txBody>
          <a:bodyPr/>
          <a:lstStyle/>
          <a:p>
            <a:r>
              <a:rPr lang="en-US" dirty="0"/>
              <a:t>When compared with Type-1 Driver Performance is High, because it required only one Level Conversion from JDBC to Native Library Calls.</a:t>
            </a:r>
          </a:p>
          <a:p>
            <a:r>
              <a:rPr lang="en-US" dirty="0"/>
              <a:t>No need of arranging ODBC Drivers.</a:t>
            </a:r>
          </a:p>
          <a:p>
            <a:r>
              <a:rPr lang="en-US" dirty="0"/>
              <a:t>When compared with Type-1 Driver, Portability is more because Type-1 Driver is applicable only for Windows Machines. </a:t>
            </a:r>
          </a:p>
          <a:p>
            <a:endParaRPr lang="en-US" dirty="0"/>
          </a:p>
        </p:txBody>
      </p:sp>
    </p:spTree>
    <p:extLst>
      <p:ext uri="{BB962C8B-B14F-4D97-AF65-F5344CB8AC3E}">
        <p14:creationId xmlns:p14="http://schemas.microsoft.com/office/powerpoint/2010/main" val="3542751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F68B-F952-C58D-6F89-7B0B102A090C}"/>
              </a:ext>
            </a:extLst>
          </p:cNvPr>
          <p:cNvSpPr>
            <a:spLocks noGrp="1"/>
          </p:cNvSpPr>
          <p:nvPr>
            <p:ph type="title"/>
          </p:nvPr>
        </p:nvSpPr>
        <p:spPr>
          <a:xfrm>
            <a:off x="838200" y="286871"/>
            <a:ext cx="10515600" cy="1325563"/>
          </a:xfrm>
        </p:spPr>
        <p:txBody>
          <a:bodyPr/>
          <a:lstStyle/>
          <a:p>
            <a:r>
              <a:rPr lang="en-US" dirty="0"/>
              <a:t>Limitations:</a:t>
            </a:r>
          </a:p>
        </p:txBody>
      </p:sp>
      <p:sp>
        <p:nvSpPr>
          <p:cNvPr id="3" name="Content Placeholder 2">
            <a:extLst>
              <a:ext uri="{FF2B5EF4-FFF2-40B4-BE49-F238E27FC236}">
                <a16:creationId xmlns:a16="http://schemas.microsoft.com/office/drawing/2014/main" id="{BE9A60F9-8DBF-59D4-2A27-ACA5E2B62531}"/>
              </a:ext>
            </a:extLst>
          </p:cNvPr>
          <p:cNvSpPr>
            <a:spLocks noGrp="1"/>
          </p:cNvSpPr>
          <p:nvPr>
            <p:ph idx="1"/>
          </p:nvPr>
        </p:nvSpPr>
        <p:spPr>
          <a:xfrm>
            <a:off x="721658" y="1612434"/>
            <a:ext cx="10995213" cy="4745504"/>
          </a:xfrm>
        </p:spPr>
        <p:txBody>
          <a:bodyPr>
            <a:normAutofit/>
          </a:bodyPr>
          <a:lstStyle/>
          <a:p>
            <a:r>
              <a:rPr lang="en-US" dirty="0"/>
              <a:t>Internally this Driver using Database specific Native Libraries and hence it is Database Dependent Driver. Because of this migrating from one Database to another Database will become Difficult.</a:t>
            </a:r>
          </a:p>
          <a:p>
            <a:r>
              <a:rPr lang="en-US" dirty="0"/>
              <a:t>This Driver is Platform Dependent Driver.</a:t>
            </a:r>
          </a:p>
          <a:p>
            <a:r>
              <a:rPr lang="en-US" dirty="0"/>
              <a:t>On the Client Machine compulsory we should install Database specific Native Libraries.</a:t>
            </a:r>
          </a:p>
          <a:p>
            <a:r>
              <a:rPr lang="en-US" dirty="0"/>
              <a:t>There is no Guarantee for every Database Vendor will provide This Driver.</a:t>
            </a:r>
          </a:p>
          <a:p>
            <a:r>
              <a:rPr lang="en-US" dirty="0"/>
              <a:t>(Oracle is providing Type-2 Driver but </a:t>
            </a:r>
            <a:r>
              <a:rPr lang="en-US" dirty="0" err="1"/>
              <a:t>MySql</a:t>
            </a:r>
            <a:r>
              <a:rPr lang="en-US" dirty="0"/>
              <a:t> won’t providing this Driver)</a:t>
            </a:r>
          </a:p>
        </p:txBody>
      </p:sp>
    </p:spTree>
    <p:extLst>
      <p:ext uri="{BB962C8B-B14F-4D97-AF65-F5344CB8AC3E}">
        <p14:creationId xmlns:p14="http://schemas.microsoft.com/office/powerpoint/2010/main" val="20235292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AAB57-5F01-7BF7-7408-70125A431A35}"/>
              </a:ext>
            </a:extLst>
          </p:cNvPr>
          <p:cNvSpPr>
            <a:spLocks noGrp="1"/>
          </p:cNvSpPr>
          <p:nvPr>
            <p:ph type="title"/>
          </p:nvPr>
        </p:nvSpPr>
        <p:spPr>
          <a:xfrm>
            <a:off x="838200" y="18256"/>
            <a:ext cx="10515600" cy="1138421"/>
          </a:xfrm>
        </p:spPr>
        <p:txBody>
          <a:bodyPr/>
          <a:lstStyle/>
          <a:p>
            <a:r>
              <a:rPr lang="en-US" dirty="0"/>
              <a:t>Type-3 Driver:</a:t>
            </a:r>
          </a:p>
        </p:txBody>
      </p:sp>
      <p:sp>
        <p:nvSpPr>
          <p:cNvPr id="7" name="Content Placeholder 6">
            <a:extLst>
              <a:ext uri="{FF2B5EF4-FFF2-40B4-BE49-F238E27FC236}">
                <a16:creationId xmlns:a16="http://schemas.microsoft.com/office/drawing/2014/main" id="{594D8E51-9689-FD2D-0646-FA2F629C88C3}"/>
              </a:ext>
            </a:extLst>
          </p:cNvPr>
          <p:cNvSpPr>
            <a:spLocks noGrp="1"/>
          </p:cNvSpPr>
          <p:nvPr>
            <p:ph idx="1"/>
          </p:nvPr>
        </p:nvSpPr>
        <p:spPr>
          <a:xfrm>
            <a:off x="742462" y="1258277"/>
            <a:ext cx="10611338" cy="4918686"/>
          </a:xfrm>
        </p:spPr>
        <p:txBody>
          <a:bodyPr/>
          <a:lstStyle/>
          <a:p>
            <a:r>
              <a:rPr lang="en-US" dirty="0"/>
              <a:t>Also known as All Java Net Protocol Driver OR Network Protocol Driver OR Middleware Driver.</a:t>
            </a:r>
          </a:p>
          <a:p>
            <a:r>
              <a:rPr lang="en-US" dirty="0"/>
              <a:t>Type-3 Driver converts JDBC Calls into Middleware Server specific Calls. Middleware Server can convert Middleware Server specific Calls into Database specific Calls. </a:t>
            </a:r>
          </a:p>
          <a:p>
            <a:r>
              <a:rPr lang="en-US" dirty="0"/>
              <a:t>Internally Middleware Server may use Type-1, 2 OR 4 Drivers to communicates with Database.</a:t>
            </a:r>
          </a:p>
          <a:p>
            <a:endParaRPr lang="en-US" dirty="0"/>
          </a:p>
        </p:txBody>
      </p:sp>
      <p:pic>
        <p:nvPicPr>
          <p:cNvPr id="4" name="Picture 3">
            <a:extLst>
              <a:ext uri="{FF2B5EF4-FFF2-40B4-BE49-F238E27FC236}">
                <a16:creationId xmlns:a16="http://schemas.microsoft.com/office/drawing/2014/main" id="{D81CCAC6-CBAE-E704-48F3-92E8D7BCD3BA}"/>
              </a:ext>
            </a:extLst>
          </p:cNvPr>
          <p:cNvPicPr>
            <a:picLocks noChangeAspect="1"/>
          </p:cNvPicPr>
          <p:nvPr/>
        </p:nvPicPr>
        <p:blipFill>
          <a:blip r:embed="rId2"/>
          <a:stretch>
            <a:fillRect/>
          </a:stretch>
        </p:blipFill>
        <p:spPr>
          <a:xfrm>
            <a:off x="1021862" y="4318249"/>
            <a:ext cx="10331938" cy="2246674"/>
          </a:xfrm>
          <a:prstGeom prst="rect">
            <a:avLst/>
          </a:prstGeom>
        </p:spPr>
      </p:pic>
    </p:spTree>
    <p:extLst>
      <p:ext uri="{BB962C8B-B14F-4D97-AF65-F5344CB8AC3E}">
        <p14:creationId xmlns:p14="http://schemas.microsoft.com/office/powerpoint/2010/main" val="2337153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8EE4-06AB-1816-C40B-75446E35FAE9}"/>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C2647F1-F9D4-E2D7-B8D5-AD186D2E64CE}"/>
              </a:ext>
            </a:extLst>
          </p:cNvPr>
          <p:cNvSpPr>
            <a:spLocks noGrp="1"/>
          </p:cNvSpPr>
          <p:nvPr>
            <p:ph idx="1"/>
          </p:nvPr>
        </p:nvSpPr>
        <p:spPr/>
        <p:txBody>
          <a:bodyPr/>
          <a:lstStyle/>
          <a:p>
            <a:r>
              <a:rPr lang="en-US" dirty="0"/>
              <a:t>This Driver won't communicate with Database directly and hence it is Database Independent Driver.</a:t>
            </a:r>
          </a:p>
          <a:p>
            <a:r>
              <a:rPr lang="en-US" dirty="0"/>
              <a:t>This Driver is Platform Independent Driver.</a:t>
            </a:r>
          </a:p>
          <a:p>
            <a:r>
              <a:rPr lang="en-US" dirty="0"/>
              <a:t>No need of ODBC Driver OR Vendor specific Native Libraries </a:t>
            </a:r>
          </a:p>
        </p:txBody>
      </p:sp>
    </p:spTree>
    <p:extLst>
      <p:ext uri="{BB962C8B-B14F-4D97-AF65-F5344CB8AC3E}">
        <p14:creationId xmlns:p14="http://schemas.microsoft.com/office/powerpoint/2010/main" val="45748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C9CD-DFC7-4DFD-B3CF-E06B05ADC263}"/>
              </a:ext>
            </a:extLst>
          </p:cNvPr>
          <p:cNvSpPr>
            <a:spLocks noGrp="1"/>
          </p:cNvSpPr>
          <p:nvPr>
            <p:ph type="title"/>
          </p:nvPr>
        </p:nvSpPr>
        <p:spPr>
          <a:xfrm>
            <a:off x="838200" y="365126"/>
            <a:ext cx="10515600" cy="1223530"/>
          </a:xfrm>
        </p:spPr>
        <p:txBody>
          <a:bodyPr>
            <a:normAutofit/>
          </a:bodyPr>
          <a:lstStyle/>
          <a:p>
            <a:r>
              <a:rPr lang="en-US" sz="4000" b="1" dirty="0">
                <a:solidFill>
                  <a:srgbClr val="002060"/>
                </a:solidFill>
              </a:rPr>
              <a:t>Defining Instantiating, Starting the Thread</a:t>
            </a:r>
            <a:endParaRPr lang="en-IN" sz="4000" b="1" dirty="0">
              <a:solidFill>
                <a:srgbClr val="002060"/>
              </a:solidFill>
            </a:endParaRPr>
          </a:p>
        </p:txBody>
      </p:sp>
      <p:sp>
        <p:nvSpPr>
          <p:cNvPr id="3" name="Content Placeholder 2">
            <a:extLst>
              <a:ext uri="{FF2B5EF4-FFF2-40B4-BE49-F238E27FC236}">
                <a16:creationId xmlns:a16="http://schemas.microsoft.com/office/drawing/2014/main" id="{15772444-610E-4A00-B155-33796897DC3D}"/>
              </a:ext>
            </a:extLst>
          </p:cNvPr>
          <p:cNvSpPr>
            <a:spLocks noGrp="1"/>
          </p:cNvSpPr>
          <p:nvPr>
            <p:ph idx="1"/>
          </p:nvPr>
        </p:nvSpPr>
        <p:spPr>
          <a:xfrm>
            <a:off x="838200" y="2235199"/>
            <a:ext cx="10515600" cy="3941763"/>
          </a:xfrm>
        </p:spPr>
        <p:txBody>
          <a:bodyPr/>
          <a:lstStyle/>
          <a:p>
            <a:pPr marL="0" indent="0">
              <a:buNone/>
            </a:pPr>
            <a:r>
              <a:rPr lang="en-US" dirty="0"/>
              <a:t>We can define instantiate and starting a thread by using the following 2- ways.</a:t>
            </a:r>
          </a:p>
          <a:p>
            <a:pPr marL="0" indent="0">
              <a:buNone/>
            </a:pPr>
            <a:endParaRPr lang="en-US" dirty="0"/>
          </a:p>
          <a:p>
            <a:pPr lvl="1">
              <a:buFont typeface="Wingdings" panose="05000000000000000000" pitchFamily="2" charset="2"/>
              <a:buChar char="v"/>
            </a:pPr>
            <a:r>
              <a:rPr lang="en-US" sz="2800" dirty="0"/>
              <a:t>By extending </a:t>
            </a:r>
            <a:r>
              <a:rPr lang="en-US" sz="2800" b="1" dirty="0">
                <a:solidFill>
                  <a:srgbClr val="002060"/>
                </a:solidFill>
              </a:rPr>
              <a:t>Thread</a:t>
            </a:r>
            <a:r>
              <a:rPr lang="en-US" sz="2800" dirty="0"/>
              <a:t> Class.</a:t>
            </a:r>
          </a:p>
          <a:p>
            <a:pPr lvl="1">
              <a:buFont typeface="Wingdings" panose="05000000000000000000" pitchFamily="2" charset="2"/>
              <a:buChar char="v"/>
            </a:pPr>
            <a:r>
              <a:rPr lang="en-US" sz="2800" dirty="0"/>
              <a:t>By implementing </a:t>
            </a:r>
            <a:r>
              <a:rPr lang="en-US" sz="2800" b="1" dirty="0">
                <a:solidFill>
                  <a:srgbClr val="002060"/>
                </a:solidFill>
              </a:rPr>
              <a:t>Runnable</a:t>
            </a:r>
            <a:r>
              <a:rPr lang="en-US" sz="2800" dirty="0"/>
              <a:t> interface.</a:t>
            </a:r>
          </a:p>
          <a:p>
            <a:endParaRPr lang="en-IN" dirty="0"/>
          </a:p>
        </p:txBody>
      </p:sp>
    </p:spTree>
    <p:extLst>
      <p:ext uri="{BB962C8B-B14F-4D97-AF65-F5344CB8AC3E}">
        <p14:creationId xmlns:p14="http://schemas.microsoft.com/office/powerpoint/2010/main" val="22734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61EED-03FD-DA39-8A10-65F0E27BE74C}"/>
              </a:ext>
            </a:extLst>
          </p:cNvPr>
          <p:cNvSpPr>
            <a:spLocks noGrp="1"/>
          </p:cNvSpPr>
          <p:nvPr>
            <p:ph type="title"/>
          </p:nvPr>
        </p:nvSpPr>
        <p:spPr>
          <a:xfrm>
            <a:off x="838200" y="365126"/>
            <a:ext cx="10515600" cy="1166690"/>
          </a:xfrm>
        </p:spPr>
        <p:txBody>
          <a:bodyPr/>
          <a:lstStyle/>
          <a:p>
            <a:r>
              <a:rPr lang="en-US" dirty="0"/>
              <a:t>Limitations:</a:t>
            </a:r>
          </a:p>
        </p:txBody>
      </p:sp>
      <p:sp>
        <p:nvSpPr>
          <p:cNvPr id="3" name="Content Placeholder 2">
            <a:extLst>
              <a:ext uri="{FF2B5EF4-FFF2-40B4-BE49-F238E27FC236}">
                <a16:creationId xmlns:a16="http://schemas.microsoft.com/office/drawing/2014/main" id="{71D4AA43-0ADB-365D-A4CE-F49DA67D305A}"/>
              </a:ext>
            </a:extLst>
          </p:cNvPr>
          <p:cNvSpPr>
            <a:spLocks noGrp="1"/>
          </p:cNvSpPr>
          <p:nvPr>
            <p:ph idx="1"/>
          </p:nvPr>
        </p:nvSpPr>
        <p:spPr>
          <a:xfrm>
            <a:off x="633046" y="1531816"/>
            <a:ext cx="11176000" cy="4728307"/>
          </a:xfrm>
        </p:spPr>
        <p:txBody>
          <a:bodyPr>
            <a:normAutofit/>
          </a:bodyPr>
          <a:lstStyle/>
          <a:p>
            <a:r>
              <a:rPr lang="en-US" dirty="0"/>
              <a:t>Because of having Middleware Server in the Middle, there may be a chance of Performance Problems.</a:t>
            </a:r>
          </a:p>
          <a:p>
            <a:r>
              <a:rPr lang="en-US" dirty="0"/>
              <a:t>We need to purchase Middleware Server and hence the cost of this Driver is more when compared with remaining Drivers.</a:t>
            </a:r>
          </a:p>
          <a:p>
            <a:pPr lvl="1"/>
            <a:r>
              <a:rPr lang="en-US" dirty="0"/>
              <a:t>Ex: IDS Driver (Internet Database Access Server)</a:t>
            </a:r>
          </a:p>
          <a:p>
            <a:pPr marL="0" indent="0">
              <a:buNone/>
            </a:pPr>
            <a:endParaRPr lang="en-US" dirty="0"/>
          </a:p>
          <a:p>
            <a:pPr marL="0" indent="0">
              <a:buNone/>
            </a:pPr>
            <a:r>
              <a:rPr lang="en-US" b="1" dirty="0">
                <a:solidFill>
                  <a:srgbClr val="7030A0"/>
                </a:solidFill>
              </a:rPr>
              <a:t>Note: </a:t>
            </a:r>
            <a:r>
              <a:rPr lang="en-US" dirty="0"/>
              <a:t>The only Driver which is both Platform Independent and Database Independent is Type-3 Driver. Hence it is recommended to use.</a:t>
            </a:r>
          </a:p>
        </p:txBody>
      </p:sp>
    </p:spTree>
    <p:extLst>
      <p:ext uri="{BB962C8B-B14F-4D97-AF65-F5344CB8AC3E}">
        <p14:creationId xmlns:p14="http://schemas.microsoft.com/office/powerpoint/2010/main" val="2862677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94E7-A28F-34AA-0162-5BE7052DB7A8}"/>
              </a:ext>
            </a:extLst>
          </p:cNvPr>
          <p:cNvSpPr>
            <a:spLocks noGrp="1"/>
          </p:cNvSpPr>
          <p:nvPr>
            <p:ph type="title"/>
          </p:nvPr>
        </p:nvSpPr>
        <p:spPr/>
        <p:txBody>
          <a:bodyPr/>
          <a:lstStyle/>
          <a:p>
            <a:r>
              <a:rPr lang="en-US" dirty="0"/>
              <a:t>Type-4 Driver:</a:t>
            </a:r>
          </a:p>
        </p:txBody>
      </p:sp>
      <p:sp>
        <p:nvSpPr>
          <p:cNvPr id="3" name="Content Placeholder 2">
            <a:extLst>
              <a:ext uri="{FF2B5EF4-FFF2-40B4-BE49-F238E27FC236}">
                <a16:creationId xmlns:a16="http://schemas.microsoft.com/office/drawing/2014/main" id="{CD6CFBC4-7BA7-C03E-EA29-8612D7843561}"/>
              </a:ext>
            </a:extLst>
          </p:cNvPr>
          <p:cNvSpPr>
            <a:spLocks noGrp="1"/>
          </p:cNvSpPr>
          <p:nvPr>
            <p:ph idx="1"/>
          </p:nvPr>
        </p:nvSpPr>
        <p:spPr/>
        <p:txBody>
          <a:bodyPr/>
          <a:lstStyle/>
          <a:p>
            <a:r>
              <a:rPr lang="en-US" dirty="0"/>
              <a:t>Also known as Pure Java Driver OR Thin Driver.</a:t>
            </a:r>
          </a:p>
          <a:p>
            <a:endParaRPr lang="en-US" dirty="0"/>
          </a:p>
        </p:txBody>
      </p:sp>
      <p:pic>
        <p:nvPicPr>
          <p:cNvPr id="6" name="Picture 5">
            <a:extLst>
              <a:ext uri="{FF2B5EF4-FFF2-40B4-BE49-F238E27FC236}">
                <a16:creationId xmlns:a16="http://schemas.microsoft.com/office/drawing/2014/main" id="{3EBF4FA7-7EF1-A745-0A16-58EAC7F5AAD0}"/>
              </a:ext>
            </a:extLst>
          </p:cNvPr>
          <p:cNvPicPr>
            <a:picLocks noChangeAspect="1"/>
          </p:cNvPicPr>
          <p:nvPr/>
        </p:nvPicPr>
        <p:blipFill>
          <a:blip r:embed="rId2"/>
          <a:stretch>
            <a:fillRect/>
          </a:stretch>
        </p:blipFill>
        <p:spPr>
          <a:xfrm>
            <a:off x="838200" y="2748948"/>
            <a:ext cx="10486448" cy="3250799"/>
          </a:xfrm>
          <a:prstGeom prst="rect">
            <a:avLst/>
          </a:prstGeom>
        </p:spPr>
      </p:pic>
    </p:spTree>
    <p:extLst>
      <p:ext uri="{BB962C8B-B14F-4D97-AF65-F5344CB8AC3E}">
        <p14:creationId xmlns:p14="http://schemas.microsoft.com/office/powerpoint/2010/main" val="28023662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FD230F-469A-D371-8D07-E4389C4E941F}"/>
              </a:ext>
            </a:extLst>
          </p:cNvPr>
          <p:cNvSpPr>
            <a:spLocks noGrp="1"/>
          </p:cNvSpPr>
          <p:nvPr>
            <p:ph idx="1"/>
          </p:nvPr>
        </p:nvSpPr>
        <p:spPr>
          <a:xfrm>
            <a:off x="679937" y="797169"/>
            <a:ext cx="11301047" cy="5517662"/>
          </a:xfrm>
        </p:spPr>
        <p:txBody>
          <a:bodyPr>
            <a:normAutofit/>
          </a:bodyPr>
          <a:lstStyle/>
          <a:p>
            <a:r>
              <a:rPr lang="en-US" dirty="0"/>
              <a:t>This Driver is developed to communicate with the Database directly without taking Support of ODBC Driver OR Vendor Specific Native Libraries OR Middleware Server. </a:t>
            </a:r>
          </a:p>
          <a:p>
            <a:r>
              <a:rPr lang="en-US" dirty="0"/>
              <a:t>This Driver uses Database specific Native Protocols to communicate with the Database. </a:t>
            </a:r>
          </a:p>
          <a:p>
            <a:r>
              <a:rPr lang="en-US" dirty="0"/>
              <a:t>This Driver converts JDBC Calls directly into Database specific Calls.</a:t>
            </a:r>
          </a:p>
          <a:p>
            <a:r>
              <a:rPr lang="en-US" dirty="0"/>
              <a:t> This Driver developed only in Java and hence it is also known as Pure Java Driver. </a:t>
            </a:r>
          </a:p>
          <a:p>
            <a:r>
              <a:rPr lang="en-US" dirty="0"/>
              <a:t>Because of this, Type-4 Driver is Platform Independent Driver. This Driver won't require any Native Libraries at Client side and hence it is light weighted. Because of this it is treated as Thin Driver.</a:t>
            </a:r>
          </a:p>
          <a:p>
            <a:endParaRPr lang="en-US" dirty="0"/>
          </a:p>
        </p:txBody>
      </p:sp>
    </p:spTree>
    <p:extLst>
      <p:ext uri="{BB962C8B-B14F-4D97-AF65-F5344CB8AC3E}">
        <p14:creationId xmlns:p14="http://schemas.microsoft.com/office/powerpoint/2010/main" val="22106117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1050-A95D-610E-D66C-BA5F3FFD5DD7}"/>
              </a:ext>
            </a:extLst>
          </p:cNvPr>
          <p:cNvSpPr>
            <a:spLocks noGrp="1"/>
          </p:cNvSpPr>
          <p:nvPr>
            <p:ph type="title"/>
          </p:nvPr>
        </p:nvSpPr>
        <p:spPr>
          <a:xfrm>
            <a:off x="760046" y="115032"/>
            <a:ext cx="10515600" cy="830629"/>
          </a:xfrm>
        </p:spPr>
        <p:txBody>
          <a:bodyPr/>
          <a:lstStyle/>
          <a:p>
            <a:r>
              <a:rPr lang="en-US" dirty="0"/>
              <a:t>Advantages</a:t>
            </a:r>
          </a:p>
        </p:txBody>
      </p:sp>
      <p:sp>
        <p:nvSpPr>
          <p:cNvPr id="3" name="Content Placeholder 2">
            <a:extLst>
              <a:ext uri="{FF2B5EF4-FFF2-40B4-BE49-F238E27FC236}">
                <a16:creationId xmlns:a16="http://schemas.microsoft.com/office/drawing/2014/main" id="{912A42AD-E749-245E-7278-4EB74CAF7AB0}"/>
              </a:ext>
            </a:extLst>
          </p:cNvPr>
          <p:cNvSpPr>
            <a:spLocks noGrp="1"/>
          </p:cNvSpPr>
          <p:nvPr>
            <p:ph idx="1"/>
          </p:nvPr>
        </p:nvSpPr>
        <p:spPr>
          <a:xfrm>
            <a:off x="760046" y="1117600"/>
            <a:ext cx="10994292" cy="5330092"/>
          </a:xfrm>
        </p:spPr>
        <p:txBody>
          <a:bodyPr/>
          <a:lstStyle/>
          <a:p>
            <a:r>
              <a:rPr lang="en-US" dirty="0"/>
              <a:t>It won't require any Native Libraries, ODBC Driver OR Middleware Server</a:t>
            </a:r>
          </a:p>
          <a:p>
            <a:r>
              <a:rPr lang="en-US" dirty="0"/>
              <a:t>It is Platform Independent Driver</a:t>
            </a:r>
          </a:p>
          <a:p>
            <a:r>
              <a:rPr lang="en-US" dirty="0"/>
              <a:t>It uses Database Vendor specific Native Protocol and hence Security is more.</a:t>
            </a:r>
          </a:p>
          <a:p>
            <a:pPr marL="0" indent="0">
              <a:buNone/>
            </a:pPr>
            <a:r>
              <a:rPr lang="en-US" b="1" dirty="0">
                <a:solidFill>
                  <a:srgbClr val="7030A0"/>
                </a:solidFill>
              </a:rPr>
              <a:t>Limitations:</a:t>
            </a:r>
          </a:p>
          <a:p>
            <a:pPr marL="0" indent="0">
              <a:buNone/>
            </a:pPr>
            <a:r>
              <a:rPr lang="en-US" dirty="0"/>
              <a:t>The only Limitation of this Driver is, it is Database Dependent Driver because it is communicating with the Database directly. </a:t>
            </a:r>
          </a:p>
          <a:p>
            <a:pPr marL="457200" lvl="1" indent="0">
              <a:buNone/>
            </a:pPr>
            <a:r>
              <a:rPr lang="en-US" b="1" dirty="0">
                <a:solidFill>
                  <a:srgbClr val="7030A0"/>
                </a:solidFill>
              </a:rPr>
              <a:t>Ex: </a:t>
            </a:r>
            <a:r>
              <a:rPr lang="en-US" dirty="0">
                <a:solidFill>
                  <a:srgbClr val="7030A0"/>
                </a:solidFill>
              </a:rPr>
              <a:t>Thin Driver </a:t>
            </a:r>
            <a:r>
              <a:rPr lang="en-US" dirty="0"/>
              <a:t>for </a:t>
            </a:r>
            <a:r>
              <a:rPr lang="en-US" dirty="0">
                <a:solidFill>
                  <a:srgbClr val="7030A0"/>
                </a:solidFill>
              </a:rPr>
              <a:t>Oracle</a:t>
            </a:r>
            <a:r>
              <a:rPr lang="en-US" dirty="0"/>
              <a:t> </a:t>
            </a:r>
          </a:p>
          <a:p>
            <a:pPr marL="457200" lvl="1" indent="0">
              <a:buNone/>
            </a:pPr>
            <a:r>
              <a:rPr lang="en-US" b="1" dirty="0">
                <a:solidFill>
                  <a:srgbClr val="7030A0"/>
                </a:solidFill>
              </a:rPr>
              <a:t>       Connector/J </a:t>
            </a:r>
            <a:r>
              <a:rPr lang="en-US" dirty="0"/>
              <a:t>Driver for </a:t>
            </a:r>
            <a:r>
              <a:rPr lang="en-US" b="1" dirty="0">
                <a:solidFill>
                  <a:srgbClr val="7030A0"/>
                </a:solidFill>
              </a:rPr>
              <a:t>MySQL</a:t>
            </a:r>
          </a:p>
        </p:txBody>
      </p:sp>
    </p:spTree>
    <p:extLst>
      <p:ext uri="{BB962C8B-B14F-4D97-AF65-F5344CB8AC3E}">
        <p14:creationId xmlns:p14="http://schemas.microsoft.com/office/powerpoint/2010/main" val="3104257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6">
            <a:extLst>
              <a:ext uri="{FF2B5EF4-FFF2-40B4-BE49-F238E27FC236}">
                <a16:creationId xmlns:a16="http://schemas.microsoft.com/office/drawing/2014/main" id="{3ED2BDE2-1090-154B-30BC-908586256B6D}"/>
              </a:ext>
            </a:extLst>
          </p:cNvPr>
          <p:cNvSpPr>
            <a:spLocks noGrp="1"/>
          </p:cNvSpPr>
          <p:nvPr/>
        </p:nvSpPr>
        <p:spPr>
          <a:xfrm>
            <a:off x="838200" y="125333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3200" b="1" dirty="0">
              <a:solidFill>
                <a:srgbClr val="003296"/>
              </a:solidFill>
              <a:latin typeface="Times New Roman" panose="02020603050405020304" pitchFamily="18" charset="0"/>
              <a:cs typeface="Times New Roman" panose="02020603050405020304" pitchFamily="18" charset="0"/>
            </a:endParaRPr>
          </a:p>
          <a:p>
            <a:pPr marL="0" indent="0" algn="ctr">
              <a:buNone/>
            </a:pPr>
            <a:endParaRPr lang="en-US" sz="3200" b="1" dirty="0">
              <a:solidFill>
                <a:srgbClr val="003296"/>
              </a:solidFill>
              <a:latin typeface="Times New Roman" panose="02020603050405020304" pitchFamily="18" charset="0"/>
              <a:cs typeface="Times New Roman" panose="02020603050405020304" pitchFamily="18" charset="0"/>
            </a:endParaRPr>
          </a:p>
          <a:p>
            <a:pPr marL="0" indent="0" algn="ctr">
              <a:buNone/>
            </a:pPr>
            <a:r>
              <a:rPr lang="en-US" sz="3200" b="1" dirty="0">
                <a:solidFill>
                  <a:srgbClr val="003296"/>
                </a:solidFill>
                <a:latin typeface="Times New Roman" panose="02020603050405020304" pitchFamily="18" charset="0"/>
                <a:cs typeface="Times New Roman" panose="02020603050405020304" pitchFamily="18" charset="0"/>
              </a:rPr>
              <a:t>JDBC Connection Steps</a:t>
            </a:r>
          </a:p>
        </p:txBody>
      </p:sp>
    </p:spTree>
    <p:extLst>
      <p:ext uri="{BB962C8B-B14F-4D97-AF65-F5344CB8AC3E}">
        <p14:creationId xmlns:p14="http://schemas.microsoft.com/office/powerpoint/2010/main" val="1779669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a:xfrm>
            <a:off x="583467" y="997193"/>
            <a:ext cx="10853615" cy="525511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There are 5 steps to connect any java application with the database using JDBC. </a:t>
            </a:r>
          </a:p>
          <a:p>
            <a:pPr marL="0" indent="0">
              <a:buNone/>
            </a:pPr>
            <a:r>
              <a:rPr lang="en-US" dirty="0">
                <a:latin typeface="Times New Roman" panose="02020603050405020304" pitchFamily="18" charset="0"/>
                <a:cs typeface="Times New Roman" panose="02020603050405020304" pitchFamily="18" charset="0"/>
              </a:rPr>
              <a:t>These steps are as follows: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Register the Driver class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Create connection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Create statement</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Execute queries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Close connection</a:t>
            </a:r>
          </a:p>
          <a:p>
            <a:endParaRPr lang="en-IN" sz="3200" dirty="0"/>
          </a:p>
        </p:txBody>
      </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3010614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B3B21D6A-44BA-7B40-8DFE-6B9AC7CCAF41}"/>
              </a:ext>
            </a:extLst>
          </p:cNvPr>
          <p:cNvGraphicFramePr>
            <a:graphicFrameLocks noGrp="1"/>
          </p:cNvGraphicFramePr>
          <p:nvPr>
            <p:ph idx="1"/>
          </p:nvPr>
        </p:nvGraphicFramePr>
        <p:xfrm>
          <a:off x="399011" y="1429790"/>
          <a:ext cx="11654443" cy="3901440"/>
        </p:xfrm>
        <a:graphic>
          <a:graphicData uri="http://schemas.openxmlformats.org/drawingml/2006/table">
            <a:tbl>
              <a:tblPr/>
              <a:tblGrid>
                <a:gridCol w="11654443">
                  <a:extLst>
                    <a:ext uri="{9D8B030D-6E8A-4147-A177-3AD203B41FA5}">
                      <a16:colId xmlns:a16="http://schemas.microsoft.com/office/drawing/2014/main" val="712632598"/>
                    </a:ext>
                  </a:extLst>
                </a:gridCol>
              </a:tblGrid>
              <a:tr h="2822084">
                <a:tc>
                  <a:txBody>
                    <a:bodyPr/>
                    <a:lstStyle/>
                    <a:p>
                      <a:pPr algn="just"/>
                      <a:r>
                        <a:rPr lang="en-US" sz="2800" dirty="0">
                          <a:solidFill>
                            <a:schemeClr val="tx1"/>
                          </a:solidFill>
                          <a:effectLst/>
                          <a:latin typeface="Times New Roman" panose="02020603050405020304" pitchFamily="18" charset="0"/>
                          <a:cs typeface="Times New Roman" panose="02020603050405020304" pitchFamily="18" charset="0"/>
                        </a:rPr>
                        <a:t>The </a:t>
                      </a:r>
                      <a:r>
                        <a:rPr lang="en-US" sz="2800" b="1" dirty="0" err="1">
                          <a:solidFill>
                            <a:schemeClr val="tx1"/>
                          </a:solidFill>
                          <a:effectLst/>
                          <a:latin typeface="Times New Roman" panose="02020603050405020304" pitchFamily="18" charset="0"/>
                          <a:cs typeface="Times New Roman" panose="02020603050405020304" pitchFamily="18" charset="0"/>
                        </a:rPr>
                        <a:t>forName</a:t>
                      </a:r>
                      <a:r>
                        <a:rPr lang="en-US" sz="2800" b="1" dirty="0">
                          <a:solidFill>
                            <a:schemeClr val="tx1"/>
                          </a:solidFill>
                          <a:effectLst/>
                          <a:latin typeface="Times New Roman" panose="02020603050405020304" pitchFamily="18" charset="0"/>
                          <a:cs typeface="Times New Roman" panose="02020603050405020304" pitchFamily="18" charset="0"/>
                        </a:rPr>
                        <a:t>()</a:t>
                      </a:r>
                      <a:r>
                        <a:rPr lang="en-US" sz="2800" dirty="0">
                          <a:solidFill>
                            <a:schemeClr val="tx1"/>
                          </a:solidFill>
                          <a:effectLst/>
                          <a:latin typeface="Times New Roman" panose="02020603050405020304" pitchFamily="18" charset="0"/>
                          <a:cs typeface="Times New Roman" panose="02020603050405020304" pitchFamily="18" charset="0"/>
                        </a:rPr>
                        <a:t> method of Class </a:t>
                      </a:r>
                      <a:r>
                        <a:rPr lang="en-US" sz="2800" dirty="0" err="1">
                          <a:solidFill>
                            <a:schemeClr val="tx1"/>
                          </a:solidFill>
                          <a:effectLst/>
                          <a:latin typeface="Times New Roman" panose="02020603050405020304" pitchFamily="18" charset="0"/>
                          <a:cs typeface="Times New Roman" panose="02020603050405020304" pitchFamily="18" charset="0"/>
                        </a:rPr>
                        <a:t>class</a:t>
                      </a:r>
                      <a:r>
                        <a:rPr lang="en-US" sz="2800" dirty="0">
                          <a:solidFill>
                            <a:schemeClr val="tx1"/>
                          </a:solidFill>
                          <a:effectLst/>
                          <a:latin typeface="Times New Roman" panose="02020603050405020304" pitchFamily="18" charset="0"/>
                          <a:cs typeface="Times New Roman" panose="02020603050405020304" pitchFamily="18" charset="0"/>
                        </a:rPr>
                        <a:t> is used to register the driver class. This method is used to dynamically load the driver class.</a:t>
                      </a:r>
                    </a:p>
                    <a:p>
                      <a:pPr algn="just"/>
                      <a:endParaRPr lang="en-US" sz="2800" dirty="0">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public</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static</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void</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2060"/>
                          </a:solidFill>
                          <a:effectLst/>
                          <a:latin typeface="Times New Roman" panose="02020603050405020304" pitchFamily="18" charset="0"/>
                          <a:cs typeface="Times New Roman" panose="02020603050405020304" pitchFamily="18" charset="0"/>
                        </a:rPr>
                        <a:t>forName</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(String </a:t>
                      </a:r>
                      <a:r>
                        <a:rPr kumimoji="0" lang="en-US" altLang="en-US" sz="2400" b="0" i="0" u="none" strike="noStrike" cap="none" normalizeH="0" baseline="0" dirty="0" err="1">
                          <a:ln>
                            <a:noFill/>
                          </a:ln>
                          <a:solidFill>
                            <a:srgbClr val="002060"/>
                          </a:solidFill>
                          <a:effectLst/>
                          <a:latin typeface="Times New Roman" panose="02020603050405020304" pitchFamily="18" charset="0"/>
                          <a:cs typeface="Times New Roman" panose="02020603050405020304" pitchFamily="18" charset="0"/>
                        </a:rPr>
                        <a:t>className</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throws</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2060"/>
                          </a:solidFill>
                          <a:effectLst/>
                          <a:latin typeface="Times New Roman" panose="02020603050405020304" pitchFamily="18" charset="0"/>
                          <a:cs typeface="Times New Roman" panose="02020603050405020304" pitchFamily="18" charset="0"/>
                        </a:rPr>
                        <a:t>ClassNotFoundException</a:t>
                      </a: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002060"/>
                          </a:solidFill>
                          <a:effectLst/>
                          <a:latin typeface="Times New Roman" panose="02020603050405020304" pitchFamily="18" charset="0"/>
                          <a:cs typeface="Times New Roman" panose="02020603050405020304" pitchFamily="18" charset="0"/>
                        </a:rPr>
                        <a:t>Class.forName</a:t>
                      </a: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a:ln>
                            <a:noFill/>
                          </a:ln>
                          <a:solidFill>
                            <a:srgbClr val="002060"/>
                          </a:solidFill>
                          <a:effectLst/>
                          <a:latin typeface="Times New Roman" panose="02020603050405020304" pitchFamily="18" charset="0"/>
                          <a:cs typeface="Times New Roman" panose="02020603050405020304" pitchFamily="18" charset="0"/>
                        </a:rPr>
                        <a:t>com.mysql.cj.jdbc.Driver</a:t>
                      </a:r>
                      <a:r>
                        <a:rPr kumimoji="0" lang="en-US" altLang="en-US" sz="24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t>
                      </a:r>
                    </a:p>
                    <a:p>
                      <a:pPr algn="just"/>
                      <a:endParaRPr lang="en-US" dirty="0">
                        <a:solidFill>
                          <a:srgbClr val="333333"/>
                        </a:solidFill>
                        <a:effectLst/>
                        <a:latin typeface="inter-regular"/>
                      </a:endParaRPr>
                    </a:p>
                  </a:txBody>
                  <a:tcPr anchor="ctr">
                    <a:lnL>
                      <a:noFill/>
                    </a:lnL>
                    <a:lnR>
                      <a:noFill/>
                    </a:lnR>
                    <a:lnT>
                      <a:noFill/>
                    </a:lnT>
                    <a:lnB>
                      <a:noFill/>
                    </a:lnB>
                    <a:solidFill>
                      <a:srgbClr val="FFFFFF"/>
                    </a:solidFill>
                  </a:tcPr>
                </a:tc>
                <a:extLst>
                  <a:ext uri="{0D108BD9-81ED-4DB2-BD59-A6C34878D82A}">
                    <a16:rowId xmlns:a16="http://schemas.microsoft.com/office/drawing/2014/main" val="3576003881"/>
                  </a:ext>
                </a:extLst>
              </a:tr>
            </a:tbl>
          </a:graphicData>
        </a:graphic>
      </p:graphicFrame>
      <p:grpSp>
        <p:nvGrpSpPr>
          <p:cNvPr id="4" name="Group 3">
            <a:extLst>
              <a:ext uri="{FF2B5EF4-FFF2-40B4-BE49-F238E27FC236}">
                <a16:creationId xmlns:a16="http://schemas.microsoft.com/office/drawing/2014/main" id="{B8DDA06C-4A79-C0A7-C4E8-1D73C902C40D}"/>
              </a:ext>
            </a:extLst>
          </p:cNvPr>
          <p:cNvGrpSpPr/>
          <p:nvPr/>
        </p:nvGrpSpPr>
        <p:grpSpPr>
          <a:xfrm>
            <a:off x="0" y="0"/>
            <a:ext cx="12192000" cy="6858000"/>
            <a:chOff x="0" y="0"/>
            <a:chExt cx="12192000" cy="6858000"/>
          </a:xfrm>
        </p:grpSpPr>
        <p:sp>
          <p:nvSpPr>
            <p:cNvPr id="5" name="Frame 4">
              <a:extLst>
                <a:ext uri="{FF2B5EF4-FFF2-40B4-BE49-F238E27FC236}">
                  <a16:creationId xmlns:a16="http://schemas.microsoft.com/office/drawing/2014/main" id="{99C99C5F-CF6B-9431-FA00-B2AAB4B0D78A}"/>
                </a:ext>
              </a:extLst>
            </p:cNvPr>
            <p:cNvSpPr/>
            <p:nvPr/>
          </p:nvSpPr>
          <p:spPr>
            <a:xfrm>
              <a:off x="0" y="0"/>
              <a:ext cx="12192000" cy="6858000"/>
            </a:xfrm>
            <a:prstGeom prst="frame">
              <a:avLst>
                <a:gd name="adj1" fmla="val 2392"/>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endParaRPr lang="en-US" dirty="0">
                <a:solidFill>
                  <a:srgbClr val="FFFFFF"/>
                </a:solidFill>
              </a:endParaRPr>
            </a:p>
          </p:txBody>
        </p:sp>
        <p:sp>
          <p:nvSpPr>
            <p:cNvPr id="6" name="Frame 5">
              <a:extLst>
                <a:ext uri="{FF2B5EF4-FFF2-40B4-BE49-F238E27FC236}">
                  <a16:creationId xmlns:a16="http://schemas.microsoft.com/office/drawing/2014/main" id="{BFDEF9FE-3794-2B85-F514-2166DD27F78B}"/>
                </a:ext>
              </a:extLst>
            </p:cNvPr>
            <p:cNvSpPr/>
            <p:nvPr/>
          </p:nvSpPr>
          <p:spPr>
            <a:xfrm>
              <a:off x="2428875" y="0"/>
              <a:ext cx="7162800" cy="762000"/>
            </a:xfrm>
            <a:prstGeom prst="frame">
              <a:avLst>
                <a:gd name="adj1" fmla="val 20853"/>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pPr algn="ctr"/>
              <a:r>
                <a:rPr lang="en-US" sz="2400" b="1" dirty="0">
                  <a:ln>
                    <a:solidFill>
                      <a:srgbClr val="002060"/>
                    </a:solidFill>
                  </a:ln>
                  <a:solidFill>
                    <a:srgbClr val="002060"/>
                  </a:solidFill>
                  <a:latin typeface="Times New Roman" panose="02020603050405020304" pitchFamily="18" charset="0"/>
                </a:rPr>
                <a:t> </a:t>
              </a:r>
            </a:p>
            <a:p>
              <a:pPr algn="ctr"/>
              <a:r>
                <a:rPr lang="en-US" sz="2400" b="1" dirty="0">
                  <a:ln>
                    <a:solidFill>
                      <a:srgbClr val="002060"/>
                    </a:solidFill>
                  </a:ln>
                  <a:solidFill>
                    <a:srgbClr val="002060"/>
                  </a:solidFill>
                  <a:latin typeface="Times New Roman" panose="02020603050405020304" pitchFamily="18" charset="0"/>
                </a:rPr>
                <a:t>Register the driver class</a:t>
              </a:r>
            </a:p>
            <a:p>
              <a:pPr algn="ctr"/>
              <a:endParaRPr lang="en-US" sz="2400" b="1" dirty="0">
                <a:ln>
                  <a:solidFill>
                    <a:srgbClr val="002060"/>
                  </a:solidFill>
                </a:ln>
                <a:solidFill>
                  <a:srgbClr val="002060"/>
                </a:solidFill>
                <a:latin typeface="Times New Roman" panose="02020603050405020304" pitchFamily="18" charset="0"/>
              </a:endParaRPr>
            </a:p>
          </p:txBody>
        </p:sp>
      </p:gr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31634642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a:xfrm>
            <a:off x="349135" y="997193"/>
            <a:ext cx="11600761" cy="525511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getConnection</a:t>
            </a:r>
            <a:r>
              <a:rPr lang="en-US" dirty="0">
                <a:latin typeface="Times New Roman" panose="02020603050405020304" pitchFamily="18" charset="0"/>
                <a:cs typeface="Times New Roman" panose="02020603050405020304" pitchFamily="18" charset="0"/>
              </a:rPr>
              <a:t>() method of </a:t>
            </a:r>
            <a:r>
              <a:rPr lang="en-US" dirty="0" err="1">
                <a:latin typeface="Times New Roman" panose="02020603050405020304" pitchFamily="18" charset="0"/>
                <a:cs typeface="Times New Roman" panose="02020603050405020304" pitchFamily="18" charset="0"/>
              </a:rPr>
              <a:t>DriverManager</a:t>
            </a:r>
            <a:r>
              <a:rPr lang="en-US" dirty="0">
                <a:latin typeface="Times New Roman" panose="02020603050405020304" pitchFamily="18" charset="0"/>
                <a:cs typeface="Times New Roman" panose="02020603050405020304" pitchFamily="18" charset="0"/>
              </a:rPr>
              <a:t> class is used to establish connection with the database.</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b="1" dirty="0">
                <a:solidFill>
                  <a:srgbClr val="003296"/>
                </a:solidFill>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public static Connection </a:t>
            </a:r>
            <a:r>
              <a:rPr lang="en-US" sz="2000" dirty="0" err="1">
                <a:latin typeface="Times New Roman" panose="02020603050405020304" pitchFamily="18" charset="0"/>
                <a:cs typeface="Times New Roman" panose="02020603050405020304" pitchFamily="18" charset="0"/>
              </a:rPr>
              <a:t>getConnection</a:t>
            </a: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url</a:t>
            </a:r>
            <a:r>
              <a:rPr lang="en-US" sz="2000" dirty="0">
                <a:latin typeface="Times New Roman" panose="02020603050405020304" pitchFamily="18" charset="0"/>
                <a:cs typeface="Times New Roman" panose="02020603050405020304" pitchFamily="18" charset="0"/>
              </a:rPr>
              <a:t>) throws </a:t>
            </a:r>
            <a:r>
              <a:rPr lang="en-US" sz="2000" dirty="0" err="1">
                <a:latin typeface="Times New Roman" panose="02020603050405020304" pitchFamily="18" charset="0"/>
                <a:cs typeface="Times New Roman" panose="02020603050405020304" pitchFamily="18" charset="0"/>
              </a:rPr>
              <a:t>SQLException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public static Connection </a:t>
            </a:r>
            <a:r>
              <a:rPr lang="en-US" sz="2000" dirty="0" err="1">
                <a:latin typeface="Times New Roman" panose="02020603050405020304" pitchFamily="18" charset="0"/>
                <a:cs typeface="Times New Roman" panose="02020603050405020304" pitchFamily="18" charset="0"/>
              </a:rPr>
              <a:t>getConnection</a:t>
            </a:r>
            <a:r>
              <a:rPr lang="en-US" sz="2000" dirty="0">
                <a:latin typeface="Times New Roman" panose="02020603050405020304" pitchFamily="18" charset="0"/>
                <a:cs typeface="Times New Roman" panose="02020603050405020304" pitchFamily="18" charset="0"/>
              </a:rPr>
              <a:t>(String </a:t>
            </a:r>
            <a:r>
              <a:rPr lang="en-US" sz="2000" dirty="0" err="1">
                <a:latin typeface="Times New Roman" panose="02020603050405020304" pitchFamily="18" charset="0"/>
                <a:cs typeface="Times New Roman" panose="02020603050405020304" pitchFamily="18" charset="0"/>
              </a:rPr>
              <a:t>url,String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name,String</a:t>
            </a:r>
            <a:r>
              <a:rPr lang="en-US" sz="2000" dirty="0">
                <a:latin typeface="Times New Roman" panose="02020603050405020304" pitchFamily="18" charset="0"/>
                <a:cs typeface="Times New Roman" panose="02020603050405020304" pitchFamily="18" charset="0"/>
              </a:rPr>
              <a:t> password)  throws </a:t>
            </a:r>
            <a:r>
              <a:rPr lang="en-US" sz="2000" dirty="0" err="1">
                <a:latin typeface="Times New Roman" panose="02020603050405020304" pitchFamily="18" charset="0"/>
                <a:cs typeface="Times New Roman" panose="02020603050405020304" pitchFamily="18" charset="0"/>
              </a:rPr>
              <a:t>SQLException</a:t>
            </a:r>
            <a:r>
              <a:rPr lang="en-US" sz="2000" dirty="0">
                <a:latin typeface="Times New Roman" panose="02020603050405020304" pitchFamily="18" charset="0"/>
                <a:cs typeface="Times New Roman" panose="02020603050405020304" pitchFamily="18" charset="0"/>
              </a:rPr>
              <a:t> </a:t>
            </a:r>
          </a:p>
          <a:p>
            <a:pPr marL="0" indent="0">
              <a:buNone/>
            </a:pPr>
            <a:r>
              <a:rPr lang="en-US" sz="2400" b="1" dirty="0">
                <a:solidFill>
                  <a:srgbClr val="003296"/>
                </a:solidFill>
                <a:latin typeface="Times New Roman" panose="02020603050405020304" pitchFamily="18" charset="0"/>
                <a:cs typeface="Times New Roman" panose="02020603050405020304" pitchFamily="18" charset="0"/>
              </a:rPr>
              <a:t>Ex:</a:t>
            </a:r>
          </a:p>
          <a:p>
            <a:pPr marL="0" indent="0">
              <a:buNone/>
            </a:pPr>
            <a:r>
              <a:rPr kumimoji="0" lang="en-US" altLang="en-US" sz="1800" b="1" i="1" u="none" strike="noStrike" cap="none" normalizeH="0" baseline="0" dirty="0">
                <a:ln>
                  <a:noFill/>
                </a:ln>
                <a:effectLst/>
                <a:latin typeface="Courier New" panose="02070309020205020404" pitchFamily="49" charset="0"/>
                <a:cs typeface="Courier New" panose="02070309020205020404" pitchFamily="49" charset="0"/>
              </a:rPr>
              <a:t>Connection con</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DriverManager.</a:t>
            </a:r>
            <a:r>
              <a:rPr kumimoji="0" lang="en-US" altLang="en-US" sz="1800" b="1" i="1" u="none" strike="noStrike" cap="none" normalizeH="0" baseline="0" dirty="0" err="1">
                <a:ln>
                  <a:noFill/>
                </a:ln>
                <a:effectLst/>
                <a:latin typeface="Courier New" panose="02070309020205020404" pitchFamily="49" charset="0"/>
                <a:cs typeface="Courier New" panose="02070309020205020404" pitchFamily="49" charset="0"/>
              </a:rPr>
              <a:t>getConnection</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jdbc:mysql</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://localhost:3306/</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mlrit</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err="1">
                <a:ln>
                  <a:noFill/>
                </a:ln>
                <a:effectLst/>
                <a:latin typeface="Courier New" panose="02070309020205020404" pitchFamily="49" charset="0"/>
                <a:cs typeface="Courier New" panose="02070309020205020404" pitchFamily="49" charset="0"/>
              </a:rPr>
              <a:t>root","root</a:t>
            </a:r>
            <a:r>
              <a:rPr kumimoji="0" lang="en-US" altLang="en-US" sz="1800" b="1" i="0" u="none" strike="noStrike" cap="none" normalizeH="0" baseline="0" dirty="0">
                <a:ln>
                  <a:noFill/>
                </a:ln>
                <a:effectLst/>
                <a:latin typeface="Courier New" panose="02070309020205020404" pitchFamily="49" charset="0"/>
                <a:cs typeface="Courier New" panose="02070309020205020404" pitchFamily="49" charset="0"/>
              </a:rPr>
              <a:t>");</a:t>
            </a:r>
            <a:b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8DDA06C-4A79-C0A7-C4E8-1D73C902C40D}"/>
              </a:ext>
            </a:extLst>
          </p:cNvPr>
          <p:cNvGrpSpPr/>
          <p:nvPr/>
        </p:nvGrpSpPr>
        <p:grpSpPr>
          <a:xfrm>
            <a:off x="0" y="0"/>
            <a:ext cx="12192000" cy="6858000"/>
            <a:chOff x="0" y="0"/>
            <a:chExt cx="12192000" cy="6858000"/>
          </a:xfrm>
        </p:grpSpPr>
        <p:sp>
          <p:nvSpPr>
            <p:cNvPr id="5" name="Frame 4">
              <a:extLst>
                <a:ext uri="{FF2B5EF4-FFF2-40B4-BE49-F238E27FC236}">
                  <a16:creationId xmlns:a16="http://schemas.microsoft.com/office/drawing/2014/main" id="{99C99C5F-CF6B-9431-FA00-B2AAB4B0D78A}"/>
                </a:ext>
              </a:extLst>
            </p:cNvPr>
            <p:cNvSpPr/>
            <p:nvPr/>
          </p:nvSpPr>
          <p:spPr>
            <a:xfrm>
              <a:off x="0" y="0"/>
              <a:ext cx="12192000" cy="6858000"/>
            </a:xfrm>
            <a:prstGeom prst="frame">
              <a:avLst>
                <a:gd name="adj1" fmla="val 2392"/>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endParaRPr lang="en-US" dirty="0">
                <a:solidFill>
                  <a:srgbClr val="FFFFFF"/>
                </a:solidFill>
              </a:endParaRPr>
            </a:p>
          </p:txBody>
        </p:sp>
        <p:sp>
          <p:nvSpPr>
            <p:cNvPr id="6" name="Frame 5">
              <a:extLst>
                <a:ext uri="{FF2B5EF4-FFF2-40B4-BE49-F238E27FC236}">
                  <a16:creationId xmlns:a16="http://schemas.microsoft.com/office/drawing/2014/main" id="{BFDEF9FE-3794-2B85-F514-2166DD27F78B}"/>
                </a:ext>
              </a:extLst>
            </p:cNvPr>
            <p:cNvSpPr/>
            <p:nvPr/>
          </p:nvSpPr>
          <p:spPr>
            <a:xfrm>
              <a:off x="2428875" y="0"/>
              <a:ext cx="7162800" cy="762000"/>
            </a:xfrm>
            <a:prstGeom prst="frame">
              <a:avLst>
                <a:gd name="adj1" fmla="val 20853"/>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pPr algn="ctr"/>
              <a:r>
                <a:rPr lang="en-US" sz="2400" b="1" dirty="0">
                  <a:ln>
                    <a:solidFill>
                      <a:srgbClr val="002060"/>
                    </a:solidFill>
                  </a:ln>
                  <a:solidFill>
                    <a:srgbClr val="002060"/>
                  </a:solidFill>
                  <a:latin typeface="Times New Roman" panose="02020603050405020304" pitchFamily="18" charset="0"/>
                </a:rPr>
                <a:t> </a:t>
              </a:r>
            </a:p>
            <a:p>
              <a:pPr algn="ctr"/>
              <a:r>
                <a:rPr lang="en-US" sz="2400" b="1" dirty="0">
                  <a:ln>
                    <a:solidFill>
                      <a:srgbClr val="002060"/>
                    </a:solidFill>
                  </a:ln>
                  <a:solidFill>
                    <a:srgbClr val="002060"/>
                  </a:solidFill>
                  <a:latin typeface="Times New Roman" panose="02020603050405020304" pitchFamily="18" charset="0"/>
                </a:rPr>
                <a:t>Create connection</a:t>
              </a:r>
            </a:p>
            <a:p>
              <a:pPr algn="ctr"/>
              <a:endParaRPr lang="en-US" sz="2400" b="1" dirty="0">
                <a:ln>
                  <a:solidFill>
                    <a:srgbClr val="002060"/>
                  </a:solidFill>
                </a:ln>
                <a:solidFill>
                  <a:srgbClr val="002060"/>
                </a:solidFill>
                <a:latin typeface="Times New Roman" panose="02020603050405020304" pitchFamily="18" charset="0"/>
              </a:endParaRPr>
            </a:p>
          </p:txBody>
        </p:sp>
      </p:gr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5344540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a:xfrm>
            <a:off x="583466" y="997193"/>
            <a:ext cx="11366429" cy="525511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createStatement</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prepareStatement</a:t>
            </a:r>
            <a:r>
              <a:rPr lang="en-US" dirty="0">
                <a:latin typeface="Times New Roman" panose="02020603050405020304" pitchFamily="18" charset="0"/>
                <a:cs typeface="Times New Roman" panose="02020603050405020304" pitchFamily="18" charset="0"/>
              </a:rPr>
              <a:t>() method of Connection interface is used to create/prepare statement. The object of statement is responsible to execute queries with the database.</a:t>
            </a:r>
          </a:p>
          <a:p>
            <a:pPr marL="0" indent="0">
              <a:buNone/>
            </a:pPr>
            <a:endParaRPr lang="en-US" sz="2400" b="1" dirty="0">
              <a:solidFill>
                <a:srgbClr val="003296"/>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3296"/>
                </a:solidFill>
                <a:latin typeface="Times New Roman" panose="02020603050405020304" pitchFamily="18" charset="0"/>
                <a:cs typeface="Times New Roman" panose="02020603050405020304" pitchFamily="18" charset="0"/>
              </a:rPr>
              <a:t>Syntax:</a:t>
            </a:r>
          </a:p>
          <a:p>
            <a:pPr marL="0" indent="0">
              <a:buNone/>
            </a:pPr>
            <a:r>
              <a:rPr lang="en-US" sz="2400" i="0" dirty="0">
                <a:effectLst/>
                <a:latin typeface="inter-regular"/>
              </a:rPr>
              <a:t>pu</a:t>
            </a:r>
            <a:r>
              <a:rPr lang="en-US" sz="2400" i="0" dirty="0">
                <a:effectLst/>
                <a:latin typeface="Times New Roman" panose="02020603050405020304" pitchFamily="18" charset="0"/>
                <a:cs typeface="Times New Roman" panose="02020603050405020304" pitchFamily="18" charset="0"/>
              </a:rPr>
              <a:t>blic</a:t>
            </a:r>
            <a:r>
              <a:rPr lang="en-US" sz="2400" b="0" i="0" dirty="0">
                <a:solidFill>
                  <a:srgbClr val="000000"/>
                </a:solidFill>
                <a:effectLst/>
                <a:latin typeface="Times New Roman" panose="02020603050405020304" pitchFamily="18" charset="0"/>
                <a:cs typeface="Times New Roman" panose="02020603050405020304" pitchFamily="18" charset="0"/>
              </a:rPr>
              <a:t> Statement </a:t>
            </a:r>
            <a:r>
              <a:rPr lang="en-US" sz="2400" b="0" i="0" dirty="0" err="1">
                <a:solidFill>
                  <a:srgbClr val="000000"/>
                </a:solidFill>
                <a:effectLst/>
                <a:latin typeface="Times New Roman" panose="02020603050405020304" pitchFamily="18" charset="0"/>
                <a:cs typeface="Times New Roman" panose="02020603050405020304" pitchFamily="18" charset="0"/>
              </a:rPr>
              <a:t>createStatement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6699"/>
                </a:solidFill>
                <a:effectLst/>
                <a:latin typeface="Times New Roman" panose="02020603050405020304" pitchFamily="18" charset="0"/>
                <a:cs typeface="Times New Roman" panose="02020603050405020304" pitchFamily="18" charset="0"/>
              </a:rPr>
              <a:t>throws</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SQLException</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p</a:t>
            </a:r>
            <a:r>
              <a:rPr lang="en-US" sz="2400" b="0" i="0" dirty="0">
                <a:solidFill>
                  <a:srgbClr val="000000"/>
                </a:solidFill>
                <a:effectLst/>
                <a:latin typeface="Times New Roman" panose="02020603050405020304" pitchFamily="18" charset="0"/>
                <a:cs typeface="Times New Roman" panose="02020603050405020304" pitchFamily="18" charset="0"/>
              </a:rPr>
              <a:t>ublic </a:t>
            </a:r>
            <a:r>
              <a:rPr lang="en-US" sz="2400" b="0" i="0" dirty="0" err="1">
                <a:solidFill>
                  <a:srgbClr val="000000"/>
                </a:solidFill>
                <a:effectLst/>
                <a:latin typeface="Times New Roman" panose="02020603050405020304" pitchFamily="18" charset="0"/>
                <a:cs typeface="Times New Roman" panose="02020603050405020304" pitchFamily="18" charset="0"/>
              </a:rPr>
              <a:t>PreparedStatement</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prepareStatement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1" i="0" dirty="0">
                <a:solidFill>
                  <a:srgbClr val="003296"/>
                </a:solidFill>
                <a:effectLst/>
                <a:latin typeface="Times New Roman" panose="02020603050405020304" pitchFamily="18" charset="0"/>
                <a:cs typeface="Times New Roman" panose="02020603050405020304" pitchFamily="18" charset="0"/>
              </a:rPr>
              <a:t>throws</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SQLException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400" b="1" dirty="0">
                <a:solidFill>
                  <a:srgbClr val="003296"/>
                </a:solidFill>
                <a:latin typeface="Times New Roman" panose="02020603050405020304" pitchFamily="18" charset="0"/>
                <a:cs typeface="Times New Roman" panose="02020603050405020304" pitchFamily="18" charset="0"/>
              </a:rPr>
              <a:t>Ex:</a:t>
            </a:r>
            <a:endParaRPr lang="en-US" sz="2400" b="1" i="0" dirty="0">
              <a:solidFill>
                <a:srgbClr val="003296"/>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PreparedStatement</a:t>
            </a:r>
            <a:r>
              <a:rPr lang="en-US" sz="2400" b="0" i="0" dirty="0">
                <a:solidFill>
                  <a:srgbClr val="000000"/>
                </a:solidFill>
                <a:effectLst/>
                <a:latin typeface="Times New Roman" panose="02020603050405020304" pitchFamily="18" charset="0"/>
                <a:cs typeface="Times New Roman" panose="02020603050405020304" pitchFamily="18" charset="0"/>
              </a:rPr>
              <a:t> statement=</a:t>
            </a:r>
            <a:r>
              <a:rPr lang="en-US" sz="2400" b="0" i="0" dirty="0" err="1">
                <a:solidFill>
                  <a:srgbClr val="000000"/>
                </a:solidFill>
                <a:effectLst/>
                <a:latin typeface="Times New Roman" panose="02020603050405020304" pitchFamily="18" charset="0"/>
                <a:cs typeface="Times New Roman" panose="02020603050405020304" pitchFamily="18" charset="0"/>
              </a:rPr>
              <a:t>con.prepareStatement</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b="0" i="0" dirty="0" err="1">
                <a:solidFill>
                  <a:srgbClr val="000000"/>
                </a:solidFill>
                <a:effectLst/>
                <a:latin typeface="Times New Roman" panose="02020603050405020304" pitchFamily="18" charset="0"/>
                <a:cs typeface="Times New Roman" panose="02020603050405020304" pitchFamily="18" charset="0"/>
              </a:rPr>
              <a:t>qry</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sz="32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8DDA06C-4A79-C0A7-C4E8-1D73C902C40D}"/>
              </a:ext>
            </a:extLst>
          </p:cNvPr>
          <p:cNvGrpSpPr/>
          <p:nvPr/>
        </p:nvGrpSpPr>
        <p:grpSpPr>
          <a:xfrm>
            <a:off x="0" y="0"/>
            <a:ext cx="12192000" cy="6858000"/>
            <a:chOff x="0" y="0"/>
            <a:chExt cx="12192000" cy="6858000"/>
          </a:xfrm>
        </p:grpSpPr>
        <p:sp>
          <p:nvSpPr>
            <p:cNvPr id="5" name="Frame 4">
              <a:extLst>
                <a:ext uri="{FF2B5EF4-FFF2-40B4-BE49-F238E27FC236}">
                  <a16:creationId xmlns:a16="http://schemas.microsoft.com/office/drawing/2014/main" id="{99C99C5F-CF6B-9431-FA00-B2AAB4B0D78A}"/>
                </a:ext>
              </a:extLst>
            </p:cNvPr>
            <p:cNvSpPr/>
            <p:nvPr/>
          </p:nvSpPr>
          <p:spPr>
            <a:xfrm>
              <a:off x="0" y="0"/>
              <a:ext cx="12192000" cy="6858000"/>
            </a:xfrm>
            <a:prstGeom prst="frame">
              <a:avLst>
                <a:gd name="adj1" fmla="val 2392"/>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endParaRPr lang="en-US" dirty="0">
                <a:solidFill>
                  <a:srgbClr val="FFFFFF"/>
                </a:solidFill>
              </a:endParaRPr>
            </a:p>
          </p:txBody>
        </p:sp>
        <p:sp>
          <p:nvSpPr>
            <p:cNvPr id="6" name="Frame 5">
              <a:extLst>
                <a:ext uri="{FF2B5EF4-FFF2-40B4-BE49-F238E27FC236}">
                  <a16:creationId xmlns:a16="http://schemas.microsoft.com/office/drawing/2014/main" id="{BFDEF9FE-3794-2B85-F514-2166DD27F78B}"/>
                </a:ext>
              </a:extLst>
            </p:cNvPr>
            <p:cNvSpPr/>
            <p:nvPr/>
          </p:nvSpPr>
          <p:spPr>
            <a:xfrm>
              <a:off x="2428875" y="0"/>
              <a:ext cx="7162800" cy="762000"/>
            </a:xfrm>
            <a:prstGeom prst="frame">
              <a:avLst>
                <a:gd name="adj1" fmla="val 20853"/>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pPr algn="ctr"/>
              <a:r>
                <a:rPr lang="en-US" sz="2400" b="1" dirty="0">
                  <a:ln>
                    <a:solidFill>
                      <a:srgbClr val="002060"/>
                    </a:solidFill>
                  </a:ln>
                  <a:solidFill>
                    <a:srgbClr val="002060"/>
                  </a:solidFill>
                  <a:latin typeface="Times New Roman" panose="02020603050405020304" pitchFamily="18" charset="0"/>
                </a:rPr>
                <a:t> </a:t>
              </a:r>
            </a:p>
            <a:p>
              <a:pPr algn="ctr"/>
              <a:r>
                <a:rPr lang="en-US" sz="2400" b="1" dirty="0" err="1">
                  <a:ln>
                    <a:solidFill>
                      <a:srgbClr val="002060"/>
                    </a:solidFill>
                  </a:ln>
                  <a:solidFill>
                    <a:srgbClr val="002060"/>
                  </a:solidFill>
                  <a:latin typeface="Times New Roman" panose="02020603050405020304" pitchFamily="18" charset="0"/>
                </a:rPr>
                <a:t>createStatement</a:t>
              </a:r>
              <a:r>
                <a:rPr lang="en-US" sz="2400" b="1" dirty="0">
                  <a:ln>
                    <a:solidFill>
                      <a:srgbClr val="002060"/>
                    </a:solidFill>
                  </a:ln>
                  <a:solidFill>
                    <a:srgbClr val="002060"/>
                  </a:solidFill>
                  <a:latin typeface="Times New Roman" panose="02020603050405020304" pitchFamily="18" charset="0"/>
                </a:rPr>
                <a:t>() /</a:t>
              </a:r>
              <a:r>
                <a:rPr lang="en-US" sz="2400" b="1" dirty="0" err="1">
                  <a:ln>
                    <a:solidFill>
                      <a:srgbClr val="002060"/>
                    </a:solidFill>
                  </a:ln>
                  <a:solidFill>
                    <a:srgbClr val="002060"/>
                  </a:solidFill>
                  <a:latin typeface="Times New Roman" panose="02020603050405020304" pitchFamily="18" charset="0"/>
                </a:rPr>
                <a:t>prepareStatement</a:t>
              </a:r>
              <a:r>
                <a:rPr lang="en-US" sz="2400" b="1" dirty="0">
                  <a:ln>
                    <a:solidFill>
                      <a:srgbClr val="002060"/>
                    </a:solidFill>
                  </a:ln>
                  <a:solidFill>
                    <a:srgbClr val="002060"/>
                  </a:solidFill>
                  <a:latin typeface="Times New Roman" panose="02020603050405020304" pitchFamily="18" charset="0"/>
                </a:rPr>
                <a:t>() </a:t>
              </a:r>
            </a:p>
            <a:p>
              <a:pPr algn="ctr"/>
              <a:endParaRPr lang="en-US" sz="2400" b="1" dirty="0">
                <a:ln>
                  <a:solidFill>
                    <a:srgbClr val="002060"/>
                  </a:solidFill>
                </a:ln>
                <a:solidFill>
                  <a:srgbClr val="002060"/>
                </a:solidFill>
                <a:latin typeface="Times New Roman" panose="02020603050405020304" pitchFamily="18" charset="0"/>
              </a:endParaRPr>
            </a:p>
          </p:txBody>
        </p:sp>
      </p:gr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14699491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a:xfrm>
            <a:off x="583467" y="997193"/>
            <a:ext cx="11366429" cy="525511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executeQuery</a:t>
            </a:r>
            <a:r>
              <a:rPr lang="en-US" dirty="0">
                <a:latin typeface="Times New Roman" panose="02020603050405020304" pitchFamily="18" charset="0"/>
                <a:cs typeface="Times New Roman" panose="02020603050405020304" pitchFamily="18" charset="0"/>
              </a:rPr>
              <a:t>() method of Statement interface is used to execute queries to the database. This method returns the object of </a:t>
            </a:r>
            <a:r>
              <a:rPr lang="en-US" dirty="0" err="1">
                <a:latin typeface="Times New Roman" panose="02020603050405020304" pitchFamily="18" charset="0"/>
                <a:cs typeface="Times New Roman" panose="02020603050405020304" pitchFamily="18" charset="0"/>
              </a:rPr>
              <a:t>ResultSet</a:t>
            </a:r>
            <a:r>
              <a:rPr lang="en-US" dirty="0">
                <a:latin typeface="Times New Roman" panose="02020603050405020304" pitchFamily="18" charset="0"/>
                <a:cs typeface="Times New Roman" panose="02020603050405020304" pitchFamily="18" charset="0"/>
              </a:rPr>
              <a:t> that can be used to get all the records of a table</a:t>
            </a:r>
          </a:p>
          <a:p>
            <a:pPr marL="0" indent="0">
              <a:buNone/>
            </a:pPr>
            <a:endParaRPr lang="en-US" b="1" dirty="0">
              <a:solidFill>
                <a:srgbClr val="003296"/>
              </a:solidFill>
              <a:latin typeface="Times New Roman" panose="02020603050405020304" pitchFamily="18" charset="0"/>
              <a:cs typeface="Times New Roman" panose="02020603050405020304" pitchFamily="18" charset="0"/>
            </a:endParaRPr>
          </a:p>
          <a:p>
            <a:pPr marL="0" indent="0">
              <a:buNone/>
            </a:pPr>
            <a:r>
              <a:rPr lang="en-US" b="1" dirty="0">
                <a:solidFill>
                  <a:srgbClr val="003296"/>
                </a:solidFill>
                <a:latin typeface="Times New Roman" panose="02020603050405020304" pitchFamily="18" charset="0"/>
                <a:cs typeface="Times New Roman" panose="02020603050405020304" pitchFamily="18" charset="0"/>
              </a:rPr>
              <a:t>Syntax:</a:t>
            </a:r>
          </a:p>
          <a:p>
            <a:pPr marL="0" indent="0">
              <a:buNone/>
            </a:pPr>
            <a:r>
              <a:rPr lang="en-US" dirty="0">
                <a:latin typeface="Times New Roman" panose="02020603050405020304" pitchFamily="18" charset="0"/>
                <a:cs typeface="Times New Roman" panose="02020603050405020304" pitchFamily="18" charset="0"/>
              </a:rPr>
              <a:t>public </a:t>
            </a:r>
            <a:r>
              <a:rPr lang="en-US" dirty="0" err="1">
                <a:latin typeface="Times New Roman" panose="02020603050405020304" pitchFamily="18" charset="0"/>
                <a:cs typeface="Times New Roman" panose="02020603050405020304" pitchFamily="18" charset="0"/>
              </a:rPr>
              <a:t>ResultSet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executeQuery</a:t>
            </a: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throws </a:t>
            </a:r>
            <a:r>
              <a:rPr lang="en-US" dirty="0" err="1">
                <a:latin typeface="Times New Roman" panose="02020603050405020304" pitchFamily="18" charset="0"/>
                <a:cs typeface="Times New Roman" panose="02020603050405020304" pitchFamily="18" charset="0"/>
              </a:rPr>
              <a:t>SQLException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public int </a:t>
            </a:r>
            <a:r>
              <a:rPr lang="en-US" dirty="0" err="1">
                <a:latin typeface="Times New Roman" panose="02020603050405020304" pitchFamily="18" charset="0"/>
                <a:cs typeface="Times New Roman" panose="02020603050405020304" pitchFamily="18" charset="0"/>
              </a:rPr>
              <a:t>executeUpdate</a:t>
            </a:r>
            <a:r>
              <a:rPr lang="en-US" dirty="0">
                <a:latin typeface="Times New Roman" panose="02020603050405020304" pitchFamily="18" charset="0"/>
                <a:cs typeface="Times New Roman" panose="02020603050405020304" pitchFamily="18" charset="0"/>
              </a:rPr>
              <a:t>(String </a:t>
            </a:r>
            <a:r>
              <a:rPr lang="en-US" dirty="0" err="1">
                <a:latin typeface="Times New Roman" panose="02020603050405020304" pitchFamily="18" charset="0"/>
                <a:cs typeface="Times New Roman" panose="02020603050405020304" pitchFamily="18" charset="0"/>
              </a:rPr>
              <a:t>sql</a:t>
            </a:r>
            <a:r>
              <a:rPr lang="en-US" dirty="0">
                <a:latin typeface="Times New Roman" panose="02020603050405020304" pitchFamily="18" charset="0"/>
                <a:cs typeface="Times New Roman" panose="02020603050405020304" pitchFamily="18" charset="0"/>
              </a:rPr>
              <a:t>) throws </a:t>
            </a:r>
            <a:r>
              <a:rPr lang="en-US" dirty="0" err="1">
                <a:latin typeface="Times New Roman" panose="02020603050405020304" pitchFamily="18" charset="0"/>
                <a:cs typeface="Times New Roman" panose="02020603050405020304" pitchFamily="18" charset="0"/>
              </a:rPr>
              <a:t>SQLException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B8DDA06C-4A79-C0A7-C4E8-1D73C902C40D}"/>
              </a:ext>
            </a:extLst>
          </p:cNvPr>
          <p:cNvGrpSpPr/>
          <p:nvPr/>
        </p:nvGrpSpPr>
        <p:grpSpPr>
          <a:xfrm>
            <a:off x="0" y="0"/>
            <a:ext cx="12192000" cy="6858000"/>
            <a:chOff x="0" y="0"/>
            <a:chExt cx="12192000" cy="6858000"/>
          </a:xfrm>
        </p:grpSpPr>
        <p:sp>
          <p:nvSpPr>
            <p:cNvPr id="5" name="Frame 4">
              <a:extLst>
                <a:ext uri="{FF2B5EF4-FFF2-40B4-BE49-F238E27FC236}">
                  <a16:creationId xmlns:a16="http://schemas.microsoft.com/office/drawing/2014/main" id="{99C99C5F-CF6B-9431-FA00-B2AAB4B0D78A}"/>
                </a:ext>
              </a:extLst>
            </p:cNvPr>
            <p:cNvSpPr/>
            <p:nvPr/>
          </p:nvSpPr>
          <p:spPr>
            <a:xfrm>
              <a:off x="0" y="0"/>
              <a:ext cx="12192000" cy="6858000"/>
            </a:xfrm>
            <a:prstGeom prst="frame">
              <a:avLst>
                <a:gd name="adj1" fmla="val 2392"/>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endParaRPr lang="en-US" dirty="0">
                <a:solidFill>
                  <a:srgbClr val="FFFFFF"/>
                </a:solidFill>
              </a:endParaRPr>
            </a:p>
          </p:txBody>
        </p:sp>
        <p:sp>
          <p:nvSpPr>
            <p:cNvPr id="6" name="Frame 5">
              <a:extLst>
                <a:ext uri="{FF2B5EF4-FFF2-40B4-BE49-F238E27FC236}">
                  <a16:creationId xmlns:a16="http://schemas.microsoft.com/office/drawing/2014/main" id="{BFDEF9FE-3794-2B85-F514-2166DD27F78B}"/>
                </a:ext>
              </a:extLst>
            </p:cNvPr>
            <p:cNvSpPr/>
            <p:nvPr/>
          </p:nvSpPr>
          <p:spPr>
            <a:xfrm>
              <a:off x="2428875" y="0"/>
              <a:ext cx="7162800" cy="762000"/>
            </a:xfrm>
            <a:prstGeom prst="frame">
              <a:avLst>
                <a:gd name="adj1" fmla="val 20853"/>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pPr algn="ctr"/>
              <a:r>
                <a:rPr lang="en-US" sz="2400" b="1" dirty="0">
                  <a:ln>
                    <a:solidFill>
                      <a:srgbClr val="002060"/>
                    </a:solidFill>
                  </a:ln>
                  <a:solidFill>
                    <a:srgbClr val="002060"/>
                  </a:solidFill>
                  <a:latin typeface="Times New Roman" panose="02020603050405020304" pitchFamily="18" charset="0"/>
                </a:rPr>
                <a:t> </a:t>
              </a:r>
            </a:p>
            <a:p>
              <a:pPr algn="ctr"/>
              <a:r>
                <a:rPr lang="en-US" sz="2400" b="1" dirty="0">
                  <a:ln>
                    <a:solidFill>
                      <a:srgbClr val="002060"/>
                    </a:solidFill>
                  </a:ln>
                  <a:solidFill>
                    <a:srgbClr val="002060"/>
                  </a:solidFill>
                  <a:latin typeface="Times New Roman" panose="02020603050405020304" pitchFamily="18" charset="0"/>
                </a:rPr>
                <a:t>Execute the query</a:t>
              </a:r>
            </a:p>
            <a:p>
              <a:pPr algn="ctr"/>
              <a:endParaRPr lang="en-US" sz="2400" b="1" dirty="0">
                <a:ln>
                  <a:solidFill>
                    <a:srgbClr val="002060"/>
                  </a:solidFill>
                </a:ln>
                <a:solidFill>
                  <a:srgbClr val="002060"/>
                </a:solidFill>
                <a:latin typeface="Times New Roman" panose="02020603050405020304" pitchFamily="18" charset="0"/>
              </a:endParaRPr>
            </a:p>
          </p:txBody>
        </p:sp>
      </p:gr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428235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A4C8-8918-4A66-A1E1-81C2739064ED}"/>
              </a:ext>
            </a:extLst>
          </p:cNvPr>
          <p:cNvSpPr>
            <a:spLocks noGrp="1"/>
          </p:cNvSpPr>
          <p:nvPr>
            <p:ph type="title"/>
          </p:nvPr>
        </p:nvSpPr>
        <p:spPr/>
        <p:txBody>
          <a:bodyPr>
            <a:normAutofit fontScale="90000"/>
          </a:bodyPr>
          <a:lstStyle/>
          <a:p>
            <a:br>
              <a:rPr lang="en-IN" dirty="0"/>
            </a:br>
            <a:r>
              <a:rPr lang="en-IN" b="1" dirty="0"/>
              <a:t>By extending </a:t>
            </a:r>
            <a:r>
              <a:rPr lang="en-IN" b="1" dirty="0">
                <a:solidFill>
                  <a:srgbClr val="002060"/>
                </a:solidFill>
              </a:rPr>
              <a:t>Thread</a:t>
            </a:r>
            <a:r>
              <a:rPr lang="en-IN" dirty="0">
                <a:solidFill>
                  <a:srgbClr val="002060"/>
                </a:solidFill>
              </a:rPr>
              <a:t> </a:t>
            </a:r>
            <a:r>
              <a:rPr lang="en-IN" b="1" dirty="0"/>
              <a:t>Class</a:t>
            </a:r>
            <a:br>
              <a:rPr lang="en-IN" dirty="0"/>
            </a:br>
            <a:endParaRPr lang="en-IN" dirty="0"/>
          </a:p>
        </p:txBody>
      </p:sp>
      <p:sp>
        <p:nvSpPr>
          <p:cNvPr id="3" name="Content Placeholder 2">
            <a:extLst>
              <a:ext uri="{FF2B5EF4-FFF2-40B4-BE49-F238E27FC236}">
                <a16:creationId xmlns:a16="http://schemas.microsoft.com/office/drawing/2014/main" id="{31967EC1-C585-4211-94A0-3985741DF944}"/>
              </a:ext>
            </a:extLst>
          </p:cNvPr>
          <p:cNvSpPr>
            <a:spLocks noGrp="1"/>
          </p:cNvSpPr>
          <p:nvPr>
            <p:ph idx="1"/>
          </p:nvPr>
        </p:nvSpPr>
        <p:spPr>
          <a:xfrm>
            <a:off x="838200" y="1939635"/>
            <a:ext cx="10515600" cy="4237327"/>
          </a:xfrm>
        </p:spPr>
        <p:txBody>
          <a:bodyPr/>
          <a:lstStyle/>
          <a:p>
            <a:pPr>
              <a:buFont typeface="Wingdings" panose="05000000000000000000" pitchFamily="2" charset="2"/>
              <a:buChar char="Ø"/>
            </a:pPr>
            <a:r>
              <a:rPr lang="en-US" dirty="0"/>
              <a:t>We can create a thread by creating a child class to the </a:t>
            </a:r>
            <a:r>
              <a:rPr lang="en-US" b="1" dirty="0">
                <a:solidFill>
                  <a:srgbClr val="002060"/>
                </a:solidFill>
              </a:rPr>
              <a:t>Thread </a:t>
            </a:r>
            <a:r>
              <a:rPr lang="en-US" dirty="0"/>
              <a:t>class.</a:t>
            </a:r>
          </a:p>
          <a:p>
            <a:pPr marL="0" indent="0">
              <a:buNone/>
            </a:pPr>
            <a:endParaRPr lang="en-US" dirty="0"/>
          </a:p>
          <a:p>
            <a:pPr>
              <a:buFont typeface="Wingdings" panose="05000000000000000000" pitchFamily="2" charset="2"/>
              <a:buChar char="Ø"/>
            </a:pPr>
            <a:r>
              <a:rPr lang="en-US" dirty="0"/>
              <a:t>And we should override a method </a:t>
            </a:r>
            <a:r>
              <a:rPr lang="en-US" dirty="0" err="1"/>
              <a:t>i.e</a:t>
            </a:r>
            <a:r>
              <a:rPr lang="en-US" dirty="0"/>
              <a:t>, </a:t>
            </a:r>
            <a:r>
              <a:rPr lang="en-US" b="1" dirty="0">
                <a:solidFill>
                  <a:srgbClr val="002060"/>
                </a:solidFill>
              </a:rPr>
              <a:t>run().</a:t>
            </a:r>
          </a:p>
          <a:p>
            <a:pPr marL="0" indent="0">
              <a:buNone/>
            </a:pPr>
            <a:endParaRPr lang="en-US" b="1" dirty="0">
              <a:solidFill>
                <a:srgbClr val="002060"/>
              </a:solidFill>
            </a:endParaRPr>
          </a:p>
          <a:p>
            <a:pPr>
              <a:buFont typeface="Wingdings" panose="05000000000000000000" pitchFamily="2" charset="2"/>
              <a:buChar char="Ø"/>
            </a:pPr>
            <a:r>
              <a:rPr lang="en-US" dirty="0"/>
              <a:t>We can define a thread job inside </a:t>
            </a:r>
            <a:r>
              <a:rPr lang="en-US" b="1" dirty="0">
                <a:solidFill>
                  <a:srgbClr val="002060"/>
                </a:solidFill>
              </a:rPr>
              <a:t>run().</a:t>
            </a:r>
          </a:p>
          <a:p>
            <a:pPr marL="0" indent="0">
              <a:buNone/>
            </a:pPr>
            <a:endParaRPr lang="en-US" b="1" dirty="0">
              <a:solidFill>
                <a:srgbClr val="002060"/>
              </a:solidFill>
            </a:endParaRPr>
          </a:p>
          <a:p>
            <a:pPr>
              <a:buFont typeface="Wingdings" panose="05000000000000000000" pitchFamily="2" charset="2"/>
              <a:buChar char="Ø"/>
            </a:pPr>
            <a:r>
              <a:rPr lang="en-US" dirty="0"/>
              <a:t>By calling Thread class </a:t>
            </a:r>
            <a:r>
              <a:rPr lang="en-US" b="1" dirty="0">
                <a:solidFill>
                  <a:srgbClr val="002060"/>
                </a:solidFill>
              </a:rPr>
              <a:t>start() </a:t>
            </a:r>
            <a:r>
              <a:rPr lang="en-US" dirty="0"/>
              <a:t>method we can start execution of a thread</a:t>
            </a:r>
            <a:endParaRPr lang="en-IN" dirty="0"/>
          </a:p>
        </p:txBody>
      </p:sp>
    </p:spTree>
    <p:extLst>
      <p:ext uri="{BB962C8B-B14F-4D97-AF65-F5344CB8AC3E}">
        <p14:creationId xmlns:p14="http://schemas.microsoft.com/office/powerpoint/2010/main" val="25354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7D2ED8-8ABA-400D-9C07-A193EF817D07}"/>
              </a:ext>
            </a:extLst>
          </p:cNvPr>
          <p:cNvSpPr>
            <a:spLocks noGrp="1"/>
          </p:cNvSpPr>
          <p:nvPr>
            <p:ph idx="1"/>
          </p:nvPr>
        </p:nvSpPr>
        <p:spPr>
          <a:xfrm>
            <a:off x="513159" y="1296786"/>
            <a:ext cx="11436737" cy="463132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By closing connection object statement and </a:t>
            </a:r>
            <a:r>
              <a:rPr lang="en-US" dirty="0" err="1">
                <a:latin typeface="Times New Roman" panose="02020603050405020304" pitchFamily="18" charset="0"/>
                <a:cs typeface="Times New Roman" panose="02020603050405020304" pitchFamily="18" charset="0"/>
              </a:rPr>
              <a:t>ResultSet</a:t>
            </a:r>
            <a:r>
              <a:rPr lang="en-US" dirty="0">
                <a:latin typeface="Times New Roman" panose="02020603050405020304" pitchFamily="18" charset="0"/>
                <a:cs typeface="Times New Roman" panose="02020603050405020304" pitchFamily="18" charset="0"/>
              </a:rPr>
              <a:t> will be closed automatically. </a:t>
            </a:r>
          </a:p>
          <a:p>
            <a:pPr marL="0" indent="0">
              <a:buNone/>
            </a:pPr>
            <a:r>
              <a:rPr lang="en-US" dirty="0">
                <a:latin typeface="Times New Roman" panose="02020603050405020304" pitchFamily="18" charset="0"/>
                <a:cs typeface="Times New Roman" panose="02020603050405020304" pitchFamily="18" charset="0"/>
              </a:rPr>
              <a:t>The close() method of Connection interface is used to close the connection.</a:t>
            </a:r>
            <a:endParaRPr lang="en-IN" sz="3200" dirty="0"/>
          </a:p>
        </p:txBody>
      </p:sp>
      <p:grpSp>
        <p:nvGrpSpPr>
          <p:cNvPr id="4" name="Group 3">
            <a:extLst>
              <a:ext uri="{FF2B5EF4-FFF2-40B4-BE49-F238E27FC236}">
                <a16:creationId xmlns:a16="http://schemas.microsoft.com/office/drawing/2014/main" id="{B8DDA06C-4A79-C0A7-C4E8-1D73C902C40D}"/>
              </a:ext>
            </a:extLst>
          </p:cNvPr>
          <p:cNvGrpSpPr/>
          <p:nvPr/>
        </p:nvGrpSpPr>
        <p:grpSpPr>
          <a:xfrm>
            <a:off x="0" y="0"/>
            <a:ext cx="12192000" cy="6858000"/>
            <a:chOff x="0" y="0"/>
            <a:chExt cx="12192000" cy="6858000"/>
          </a:xfrm>
        </p:grpSpPr>
        <p:sp>
          <p:nvSpPr>
            <p:cNvPr id="5" name="Frame 4">
              <a:extLst>
                <a:ext uri="{FF2B5EF4-FFF2-40B4-BE49-F238E27FC236}">
                  <a16:creationId xmlns:a16="http://schemas.microsoft.com/office/drawing/2014/main" id="{99C99C5F-CF6B-9431-FA00-B2AAB4B0D78A}"/>
                </a:ext>
              </a:extLst>
            </p:cNvPr>
            <p:cNvSpPr/>
            <p:nvPr/>
          </p:nvSpPr>
          <p:spPr>
            <a:xfrm>
              <a:off x="0" y="0"/>
              <a:ext cx="12192000" cy="6858000"/>
            </a:xfrm>
            <a:prstGeom prst="frame">
              <a:avLst>
                <a:gd name="adj1" fmla="val 2392"/>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endParaRPr lang="en-US" dirty="0">
                <a:solidFill>
                  <a:srgbClr val="FFFFFF"/>
                </a:solidFill>
              </a:endParaRPr>
            </a:p>
          </p:txBody>
        </p:sp>
        <p:sp>
          <p:nvSpPr>
            <p:cNvPr id="6" name="Frame 5">
              <a:extLst>
                <a:ext uri="{FF2B5EF4-FFF2-40B4-BE49-F238E27FC236}">
                  <a16:creationId xmlns:a16="http://schemas.microsoft.com/office/drawing/2014/main" id="{BFDEF9FE-3794-2B85-F514-2166DD27F78B}"/>
                </a:ext>
              </a:extLst>
            </p:cNvPr>
            <p:cNvSpPr/>
            <p:nvPr/>
          </p:nvSpPr>
          <p:spPr>
            <a:xfrm>
              <a:off x="2428875" y="0"/>
              <a:ext cx="7162800" cy="762000"/>
            </a:xfrm>
            <a:prstGeom prst="frame">
              <a:avLst>
                <a:gd name="adj1" fmla="val 20853"/>
              </a:avLst>
            </a:prstGeom>
            <a:gradFill>
              <a:gsLst>
                <a:gs pos="0">
                  <a:srgbClr val="00F2FE"/>
                </a:gs>
                <a:gs pos="41897">
                  <a:srgbClr val="28CFFE"/>
                </a:gs>
                <a:gs pos="97514">
                  <a:srgbClr val="4FACFE"/>
                </a:gs>
              </a:gsLst>
              <a:lin ang="8471591"/>
            </a:gradFill>
            <a:ln w="12700">
              <a:miter lim="400000"/>
            </a:ln>
            <a:effectLst>
              <a:outerShdw blurRad="38100" dist="26654" dir="2315233" rotWithShape="0">
                <a:srgbClr val="000000">
                  <a:alpha val="28814"/>
                </a:srgbClr>
              </a:outerShdw>
            </a:effectLst>
            <a:scene3d>
              <a:camera prst="orthographicFront"/>
              <a:lightRig rig="threePt" dir="t"/>
            </a:scene3d>
            <a:sp3d>
              <a:bevelT prst="slope"/>
            </a:sp3d>
          </p:spPr>
          <p:txBody>
            <a:bodyPr lIns="45719" rIns="45719" anchor="ctr"/>
            <a:lstStyle/>
            <a:p>
              <a:pPr algn="ctr"/>
              <a:r>
                <a:rPr lang="en-US" sz="2400" b="1" dirty="0">
                  <a:ln>
                    <a:solidFill>
                      <a:srgbClr val="002060"/>
                    </a:solidFill>
                  </a:ln>
                  <a:solidFill>
                    <a:srgbClr val="002060"/>
                  </a:solidFill>
                  <a:latin typeface="Times New Roman" panose="02020603050405020304" pitchFamily="18" charset="0"/>
                </a:rPr>
                <a:t> </a:t>
              </a:r>
            </a:p>
            <a:p>
              <a:pPr algn="ctr"/>
              <a:r>
                <a:rPr lang="en-US" sz="2400" b="1" dirty="0">
                  <a:ln>
                    <a:solidFill>
                      <a:srgbClr val="002060"/>
                    </a:solidFill>
                  </a:ln>
                  <a:solidFill>
                    <a:srgbClr val="002060"/>
                  </a:solidFill>
                  <a:latin typeface="Times New Roman" panose="02020603050405020304" pitchFamily="18" charset="0"/>
                </a:rPr>
                <a:t>close()</a:t>
              </a:r>
            </a:p>
            <a:p>
              <a:pPr algn="ctr"/>
              <a:endParaRPr lang="en-US" sz="2400" b="1" dirty="0">
                <a:ln>
                  <a:solidFill>
                    <a:srgbClr val="002060"/>
                  </a:solidFill>
                </a:ln>
                <a:solidFill>
                  <a:srgbClr val="002060"/>
                </a:solidFill>
                <a:latin typeface="Times New Roman" panose="02020603050405020304" pitchFamily="18" charset="0"/>
              </a:endParaRPr>
            </a:p>
          </p:txBody>
        </p:sp>
      </p:grpSp>
      <p:pic>
        <p:nvPicPr>
          <p:cNvPr id="2" name="Picture 1">
            <a:extLst>
              <a:ext uri="{FF2B5EF4-FFF2-40B4-BE49-F238E27FC236}">
                <a16:creationId xmlns:a16="http://schemas.microsoft.com/office/drawing/2014/main" id="{B67D5B78-12AF-8464-5695-B32F79C5E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7048" y="163880"/>
            <a:ext cx="2172848" cy="598120"/>
          </a:xfrm>
          <a:prstGeom prst="rect">
            <a:avLst/>
          </a:prstGeom>
        </p:spPr>
      </p:pic>
    </p:spTree>
    <p:extLst>
      <p:ext uri="{BB962C8B-B14F-4D97-AF65-F5344CB8AC3E}">
        <p14:creationId xmlns:p14="http://schemas.microsoft.com/office/powerpoint/2010/main" val="235639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5857</Words>
  <Application>Microsoft Office PowerPoint</Application>
  <PresentationFormat>Widescreen</PresentationFormat>
  <Paragraphs>538</Paragraphs>
  <Slides>90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90</vt:i4>
      </vt:variant>
    </vt:vector>
  </HeadingPairs>
  <TitlesOfParts>
    <vt:vector size="99" baseType="lpstr">
      <vt:lpstr>Arial</vt:lpstr>
      <vt:lpstr>Calibri</vt:lpstr>
      <vt:lpstr>Cambria</vt:lpstr>
      <vt:lpstr>Courier New</vt:lpstr>
      <vt:lpstr>inter-regular</vt:lpstr>
      <vt:lpstr>Times New Roman</vt:lpstr>
      <vt:lpstr>verdana</vt:lpstr>
      <vt:lpstr>Wingdings</vt:lpstr>
      <vt:lpstr>Office Theme</vt:lpstr>
      <vt:lpstr>Unit-IV</vt:lpstr>
      <vt:lpstr>Multithreading</vt:lpstr>
      <vt:lpstr>Multitasking</vt:lpstr>
      <vt:lpstr>Process based multitasking</vt:lpstr>
      <vt:lpstr>Thread based multitasking</vt:lpstr>
      <vt:lpstr>Thread definitions </vt:lpstr>
      <vt:lpstr>Multithreading v/s Multiprocessing</vt:lpstr>
      <vt:lpstr>Defining Instantiating, Starting the Thread</vt:lpstr>
      <vt:lpstr> By extending Thread Class </vt:lpstr>
      <vt:lpstr>Example:</vt:lpstr>
      <vt:lpstr>Thread Scheduler:</vt:lpstr>
      <vt:lpstr>Difference between t.start() &amp; t.run()</vt:lpstr>
      <vt:lpstr>Importance of Thread Class start() method</vt:lpstr>
      <vt:lpstr>By Implementing Runnable Interface</vt:lpstr>
      <vt:lpstr>Relation between Runnable interface and Thread class</vt:lpstr>
      <vt:lpstr>PowerPoint Presentation</vt:lpstr>
      <vt:lpstr>PowerPoint Presentation</vt:lpstr>
      <vt:lpstr>Thread lifecycle states</vt:lpstr>
      <vt:lpstr>PowerPoint Presentation</vt:lpstr>
      <vt:lpstr>PowerPoint Presentation</vt:lpstr>
      <vt:lpstr>Thread priorities</vt:lpstr>
      <vt:lpstr>PowerPoint Presentation</vt:lpstr>
      <vt:lpstr>PowerPoint Presentation</vt:lpstr>
      <vt:lpstr>PowerPoint Presentation</vt:lpstr>
      <vt:lpstr>Thread class methods</vt:lpstr>
      <vt:lpstr>sleep(long millis)</vt:lpstr>
      <vt:lpstr>PowerPoint Presentation</vt:lpstr>
      <vt:lpstr> activeCount():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isAlive() : </vt:lpstr>
      <vt:lpstr>PowerPoint Presentation</vt:lpstr>
      <vt:lpstr>Synchronizing threads</vt:lpstr>
      <vt:lpstr>PowerPoint Presentation</vt:lpstr>
      <vt:lpstr> Example:</vt:lpstr>
      <vt:lpstr>Inter Thread Communication</vt:lpstr>
      <vt:lpstr>Producer Consumer Problem</vt:lpstr>
      <vt:lpstr>PowerPoint Presentation</vt:lpstr>
      <vt:lpstr>PowerPoint Presentation</vt:lpstr>
      <vt:lpstr>PowerPoint Presentation</vt:lpstr>
      <vt:lpstr>Daemon Threads</vt:lpstr>
      <vt:lpstr>PowerPoint Presentation</vt:lpstr>
      <vt:lpstr>Daemon thread example</vt:lpstr>
      <vt:lpstr>JDBC (Java Database Connectivity)</vt:lpstr>
      <vt:lpstr>Storage areas or options</vt:lpstr>
      <vt:lpstr>Storage areas or options</vt:lpstr>
      <vt:lpstr> Temporary Storage Areas: </vt:lpstr>
      <vt:lpstr> Permanent Storage Areas: </vt:lpstr>
      <vt:lpstr>File Systems:</vt:lpstr>
      <vt:lpstr> Limitations: </vt:lpstr>
      <vt:lpstr>Databases: </vt:lpstr>
      <vt:lpstr>Limitations of Databases:</vt:lpstr>
      <vt:lpstr>JDBC</vt:lpstr>
      <vt:lpstr>JDBC Features:</vt:lpstr>
      <vt:lpstr>JDBC Architecture</vt:lpstr>
      <vt:lpstr>JDBC Architecture</vt:lpstr>
      <vt:lpstr>JDBC Architecture</vt:lpstr>
      <vt:lpstr> DriverManager: </vt:lpstr>
      <vt:lpstr>JDBC API</vt:lpstr>
      <vt:lpstr>PowerPoint Presentation</vt:lpstr>
      <vt:lpstr>Types of drivers</vt:lpstr>
      <vt:lpstr>PowerPoint Presentation</vt:lpstr>
      <vt:lpstr>PowerPoint Presentation</vt:lpstr>
      <vt:lpstr>Type-1 Driver</vt:lpstr>
      <vt:lpstr>Type-1 Driver:</vt:lpstr>
      <vt:lpstr>Advantages :</vt:lpstr>
      <vt:lpstr>Limitations:</vt:lpstr>
      <vt:lpstr>Type-2 Driver</vt:lpstr>
      <vt:lpstr>Type-2 Driver</vt:lpstr>
      <vt:lpstr>Advantages:</vt:lpstr>
      <vt:lpstr>Limitations:</vt:lpstr>
      <vt:lpstr>Type-3 Driver:</vt:lpstr>
      <vt:lpstr>Advantages:</vt:lpstr>
      <vt:lpstr>Limitations:</vt:lpstr>
      <vt:lpstr>Type-4 Driver:</vt:lpstr>
      <vt:lpstr>PowerPoint Presentation</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purushotham palelli</dc:creator>
  <cp:lastModifiedBy>purushotham palelli</cp:lastModifiedBy>
  <cp:revision>38</cp:revision>
  <dcterms:created xsi:type="dcterms:W3CDTF">2022-06-23T18:20:50Z</dcterms:created>
  <dcterms:modified xsi:type="dcterms:W3CDTF">2024-11-14T09:49:32Z</dcterms:modified>
</cp:coreProperties>
</file>