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8"/>
  </p:notesMasterIdLst>
  <p:sldIdLst>
    <p:sldId id="256" r:id="rId2"/>
    <p:sldId id="267" r:id="rId3"/>
    <p:sldId id="259" r:id="rId4"/>
    <p:sldId id="260" r:id="rId5"/>
    <p:sldId id="263" r:id="rId6"/>
    <p:sldId id="268" r:id="rId7"/>
    <p:sldId id="269" r:id="rId8"/>
    <p:sldId id="270" r:id="rId9"/>
    <p:sldId id="271" r:id="rId10"/>
    <p:sldId id="265" r:id="rId11"/>
    <p:sldId id="272" r:id="rId12"/>
    <p:sldId id="273" r:id="rId13"/>
    <p:sldId id="264" r:id="rId14"/>
    <p:sldId id="262" r:id="rId15"/>
    <p:sldId id="261"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9" d="100"/>
          <a:sy n="59" d="100"/>
        </p:scale>
        <p:origin x="9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443783-FAD7-4FCC-9023-BF8600A92AE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122A44F-EFEE-4FB1-B39F-0D3FD8586687}">
      <dgm:prSet/>
      <dgm:spPr/>
      <dgm:t>
        <a:bodyPr/>
        <a:lstStyle/>
        <a:p>
          <a:pPr>
            <a:lnSpc>
              <a:spcPct val="100000"/>
            </a:lnSpc>
          </a:pPr>
          <a:r>
            <a:rPr lang="en-US" b="1"/>
            <a:t>NLP Disease Detection Model: </a:t>
          </a:r>
          <a:r>
            <a:rPr lang="en-US"/>
            <a:t>A fully trained NLP model for accurate disease identification from medical text data like EHRs or clinical notes.</a:t>
          </a:r>
        </a:p>
      </dgm:t>
    </dgm:pt>
    <dgm:pt modelId="{C4AD49FF-CFD1-4D7F-ADEC-D04CBF563D6F}" type="parTrans" cxnId="{9786EC23-52A0-49BA-814D-4CDEC04F68A5}">
      <dgm:prSet/>
      <dgm:spPr/>
      <dgm:t>
        <a:bodyPr/>
        <a:lstStyle/>
        <a:p>
          <a:endParaRPr lang="en-US"/>
        </a:p>
      </dgm:t>
    </dgm:pt>
    <dgm:pt modelId="{296660FE-256B-4F73-8E48-48694643AB09}" type="sibTrans" cxnId="{9786EC23-52A0-49BA-814D-4CDEC04F68A5}">
      <dgm:prSet/>
      <dgm:spPr/>
      <dgm:t>
        <a:bodyPr/>
        <a:lstStyle/>
        <a:p>
          <a:pPr>
            <a:lnSpc>
              <a:spcPct val="100000"/>
            </a:lnSpc>
          </a:pPr>
          <a:endParaRPr lang="en-US"/>
        </a:p>
      </dgm:t>
    </dgm:pt>
    <dgm:pt modelId="{00262283-243E-4677-9295-533428B51158}">
      <dgm:prSet/>
      <dgm:spPr/>
      <dgm:t>
        <a:bodyPr/>
        <a:lstStyle/>
        <a:p>
          <a:pPr>
            <a:lnSpc>
              <a:spcPct val="100000"/>
            </a:lnSpc>
          </a:pPr>
          <a:r>
            <a:rPr lang="en-US" b="1"/>
            <a:t>Documentation and User Manual: </a:t>
          </a:r>
          <a:r>
            <a:rPr lang="en-US"/>
            <a:t>Detailed documentation with deployment instructions for healthcare professionals and researchers.</a:t>
          </a:r>
        </a:p>
      </dgm:t>
    </dgm:pt>
    <dgm:pt modelId="{57F6903B-87B5-4223-B507-91B7478B2773}" type="parTrans" cxnId="{C12DD1D4-08CA-49E5-934C-CED07D1B4098}">
      <dgm:prSet/>
      <dgm:spPr/>
      <dgm:t>
        <a:bodyPr/>
        <a:lstStyle/>
        <a:p>
          <a:endParaRPr lang="en-US"/>
        </a:p>
      </dgm:t>
    </dgm:pt>
    <dgm:pt modelId="{423B00AD-F96D-4047-B221-6C3B26851469}" type="sibTrans" cxnId="{C12DD1D4-08CA-49E5-934C-CED07D1B4098}">
      <dgm:prSet/>
      <dgm:spPr/>
      <dgm:t>
        <a:bodyPr/>
        <a:lstStyle/>
        <a:p>
          <a:pPr>
            <a:lnSpc>
              <a:spcPct val="100000"/>
            </a:lnSpc>
          </a:pPr>
          <a:endParaRPr lang="en-US"/>
        </a:p>
      </dgm:t>
    </dgm:pt>
    <dgm:pt modelId="{D28F6815-210F-4491-96AE-821940D5689E}">
      <dgm:prSet/>
      <dgm:spPr/>
      <dgm:t>
        <a:bodyPr/>
        <a:lstStyle/>
        <a:p>
          <a:pPr>
            <a:lnSpc>
              <a:spcPct val="100000"/>
            </a:lnSpc>
          </a:pPr>
          <a:r>
            <a:rPr lang="en-US" b="1"/>
            <a:t>Validation Metrics: </a:t>
          </a:r>
          <a:r>
            <a:rPr lang="en-US"/>
            <a:t>Performance analysis including accuracy, precision, recall, and F1 score to showcase model effectiveness.</a:t>
          </a:r>
        </a:p>
      </dgm:t>
    </dgm:pt>
    <dgm:pt modelId="{FBC64D82-E119-4E29-BB43-F84DD32E8CFB}" type="parTrans" cxnId="{5FAFDA77-FE7A-4830-BD42-65844AAC1510}">
      <dgm:prSet/>
      <dgm:spPr/>
      <dgm:t>
        <a:bodyPr/>
        <a:lstStyle/>
        <a:p>
          <a:endParaRPr lang="en-US"/>
        </a:p>
      </dgm:t>
    </dgm:pt>
    <dgm:pt modelId="{975029DE-4500-499B-98BE-34F98751C616}" type="sibTrans" cxnId="{5FAFDA77-FE7A-4830-BD42-65844AAC1510}">
      <dgm:prSet/>
      <dgm:spPr/>
      <dgm:t>
        <a:bodyPr/>
        <a:lstStyle/>
        <a:p>
          <a:pPr>
            <a:lnSpc>
              <a:spcPct val="100000"/>
            </a:lnSpc>
          </a:pPr>
          <a:endParaRPr lang="en-US"/>
        </a:p>
      </dgm:t>
    </dgm:pt>
    <dgm:pt modelId="{0275C1EF-22C6-49D1-8ABB-E500E9C1F4AF}">
      <dgm:prSet/>
      <dgm:spPr/>
      <dgm:t>
        <a:bodyPr/>
        <a:lstStyle/>
        <a:p>
          <a:pPr>
            <a:lnSpc>
              <a:spcPct val="100000"/>
            </a:lnSpc>
          </a:pPr>
          <a:r>
            <a:rPr lang="en-US" b="1"/>
            <a:t>Research Paper: </a:t>
          </a:r>
          <a:r>
            <a:rPr lang="en-US"/>
            <a:t>Summary of methodology, findings, and implications for medical informatics advancement.</a:t>
          </a:r>
        </a:p>
      </dgm:t>
    </dgm:pt>
    <dgm:pt modelId="{7CA2096F-EFCF-458D-87A5-BA611D80ED27}" type="parTrans" cxnId="{6B8643C9-1FB8-471B-9197-01394AC70EB0}">
      <dgm:prSet/>
      <dgm:spPr/>
      <dgm:t>
        <a:bodyPr/>
        <a:lstStyle/>
        <a:p>
          <a:endParaRPr lang="en-US"/>
        </a:p>
      </dgm:t>
    </dgm:pt>
    <dgm:pt modelId="{37EAA5A0-15E7-4348-AADF-AE26F8916989}" type="sibTrans" cxnId="{6B8643C9-1FB8-471B-9197-01394AC70EB0}">
      <dgm:prSet/>
      <dgm:spPr/>
      <dgm:t>
        <a:bodyPr/>
        <a:lstStyle/>
        <a:p>
          <a:pPr>
            <a:lnSpc>
              <a:spcPct val="100000"/>
            </a:lnSpc>
          </a:pPr>
          <a:endParaRPr lang="en-US"/>
        </a:p>
      </dgm:t>
    </dgm:pt>
    <dgm:pt modelId="{6008001F-714F-4866-92C9-A43067C1F2A1}">
      <dgm:prSet/>
      <dgm:spPr/>
      <dgm:t>
        <a:bodyPr/>
        <a:lstStyle/>
        <a:p>
          <a:pPr>
            <a:lnSpc>
              <a:spcPct val="100000"/>
            </a:lnSpc>
          </a:pPr>
          <a:r>
            <a:rPr lang="en-US" b="1"/>
            <a:t>Software Code: </a:t>
          </a:r>
          <a:r>
            <a:rPr lang="en-US"/>
            <a:t>Accessible codebase with implementation scripts and tools for integration into existing systems.</a:t>
          </a:r>
        </a:p>
      </dgm:t>
    </dgm:pt>
    <dgm:pt modelId="{5780933E-4503-4AB7-B46A-786E8FAF774D}" type="parTrans" cxnId="{8A2BABEA-1C77-4EBF-96AF-107966DC6936}">
      <dgm:prSet/>
      <dgm:spPr/>
      <dgm:t>
        <a:bodyPr/>
        <a:lstStyle/>
        <a:p>
          <a:endParaRPr lang="en-US"/>
        </a:p>
      </dgm:t>
    </dgm:pt>
    <dgm:pt modelId="{96EC7852-7F2B-4CFF-AF00-9AB892929853}" type="sibTrans" cxnId="{8A2BABEA-1C77-4EBF-96AF-107966DC6936}">
      <dgm:prSet/>
      <dgm:spPr/>
      <dgm:t>
        <a:bodyPr/>
        <a:lstStyle/>
        <a:p>
          <a:pPr>
            <a:lnSpc>
              <a:spcPct val="100000"/>
            </a:lnSpc>
          </a:pPr>
          <a:endParaRPr lang="en-US"/>
        </a:p>
      </dgm:t>
    </dgm:pt>
    <dgm:pt modelId="{7A606D7B-6F92-42CE-86FC-ADE28F90354C}">
      <dgm:prSet/>
      <dgm:spPr/>
      <dgm:t>
        <a:bodyPr/>
        <a:lstStyle/>
        <a:p>
          <a:pPr>
            <a:lnSpc>
              <a:spcPct val="100000"/>
            </a:lnSpc>
          </a:pPr>
          <a:r>
            <a:rPr lang="en-US" b="1"/>
            <a:t>Data Insights</a:t>
          </a:r>
          <a:r>
            <a:rPr lang="en-US"/>
            <a:t>: Visualizations and insights from medical text data analysis, aiding healthcare decision-making.</a:t>
          </a:r>
        </a:p>
      </dgm:t>
    </dgm:pt>
    <dgm:pt modelId="{813593FA-4440-4B6E-A5A7-F2B61A19BD18}" type="parTrans" cxnId="{BAE1E272-F4B4-4E73-B575-0E3A66970E36}">
      <dgm:prSet/>
      <dgm:spPr/>
      <dgm:t>
        <a:bodyPr/>
        <a:lstStyle/>
        <a:p>
          <a:endParaRPr lang="en-US"/>
        </a:p>
      </dgm:t>
    </dgm:pt>
    <dgm:pt modelId="{F83E2D0A-759D-40B3-B1EF-214274666F19}" type="sibTrans" cxnId="{BAE1E272-F4B4-4E73-B575-0E3A66970E36}">
      <dgm:prSet/>
      <dgm:spPr/>
      <dgm:t>
        <a:bodyPr/>
        <a:lstStyle/>
        <a:p>
          <a:endParaRPr lang="en-US"/>
        </a:p>
      </dgm:t>
    </dgm:pt>
    <dgm:pt modelId="{8E947D43-1F33-4E6C-97C4-7A98855D1796}" type="pres">
      <dgm:prSet presAssocID="{30443783-FAD7-4FCC-9023-BF8600A92AE3}" presName="root" presStyleCnt="0">
        <dgm:presLayoutVars>
          <dgm:dir/>
          <dgm:resizeHandles val="exact"/>
        </dgm:presLayoutVars>
      </dgm:prSet>
      <dgm:spPr/>
    </dgm:pt>
    <dgm:pt modelId="{62FB1571-55EE-4D06-BCDB-6509F55886BD}" type="pres">
      <dgm:prSet presAssocID="{30443783-FAD7-4FCC-9023-BF8600A92AE3}" presName="container" presStyleCnt="0">
        <dgm:presLayoutVars>
          <dgm:dir/>
          <dgm:resizeHandles val="exact"/>
        </dgm:presLayoutVars>
      </dgm:prSet>
      <dgm:spPr/>
    </dgm:pt>
    <dgm:pt modelId="{0F52CE8E-DC43-4BA1-8F38-2900CE985ACF}" type="pres">
      <dgm:prSet presAssocID="{3122A44F-EFEE-4FB1-B39F-0D3FD8586687}" presName="compNode" presStyleCnt="0"/>
      <dgm:spPr/>
    </dgm:pt>
    <dgm:pt modelId="{E7D5660B-2499-40B4-BBD9-CDF692B6F558}" type="pres">
      <dgm:prSet presAssocID="{3122A44F-EFEE-4FB1-B39F-0D3FD8586687}" presName="iconBgRect" presStyleLbl="bgShp" presStyleIdx="0" presStyleCnt="6"/>
      <dgm:spPr/>
    </dgm:pt>
    <dgm:pt modelId="{9B0BCB94-C85A-4E4E-A983-9D2B9DEE2C2F}" type="pres">
      <dgm:prSet presAssocID="{3122A44F-EFEE-4FB1-B39F-0D3FD858668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ethoscope"/>
        </a:ext>
      </dgm:extLst>
    </dgm:pt>
    <dgm:pt modelId="{E8456704-515B-4EEF-B4DB-60FE4394B56D}" type="pres">
      <dgm:prSet presAssocID="{3122A44F-EFEE-4FB1-B39F-0D3FD8586687}" presName="spaceRect" presStyleCnt="0"/>
      <dgm:spPr/>
    </dgm:pt>
    <dgm:pt modelId="{0297971D-E790-4E8B-8F0B-443E929A96CB}" type="pres">
      <dgm:prSet presAssocID="{3122A44F-EFEE-4FB1-B39F-0D3FD8586687}" presName="textRect" presStyleLbl="revTx" presStyleIdx="0" presStyleCnt="6">
        <dgm:presLayoutVars>
          <dgm:chMax val="1"/>
          <dgm:chPref val="1"/>
        </dgm:presLayoutVars>
      </dgm:prSet>
      <dgm:spPr/>
    </dgm:pt>
    <dgm:pt modelId="{981CB1EC-44C1-499B-AE11-C588227AD0D5}" type="pres">
      <dgm:prSet presAssocID="{296660FE-256B-4F73-8E48-48694643AB09}" presName="sibTrans" presStyleLbl="sibTrans2D1" presStyleIdx="0" presStyleCnt="0"/>
      <dgm:spPr/>
    </dgm:pt>
    <dgm:pt modelId="{B61592BB-BAEA-4B51-9EB0-350A86302238}" type="pres">
      <dgm:prSet presAssocID="{00262283-243E-4677-9295-533428B51158}" presName="compNode" presStyleCnt="0"/>
      <dgm:spPr/>
    </dgm:pt>
    <dgm:pt modelId="{4A9206E6-FA11-4B6B-9C34-8415BFA5C5DC}" type="pres">
      <dgm:prSet presAssocID="{00262283-243E-4677-9295-533428B51158}" presName="iconBgRect" presStyleLbl="bgShp" presStyleIdx="1" presStyleCnt="6"/>
      <dgm:spPr/>
    </dgm:pt>
    <dgm:pt modelId="{46AC7DC5-59CD-40F0-AD2F-1117E19C7E05}" type="pres">
      <dgm:prSet presAssocID="{00262283-243E-4677-9295-533428B5115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1BEE77BB-B73F-47B8-B398-F897D240FA2C}" type="pres">
      <dgm:prSet presAssocID="{00262283-243E-4677-9295-533428B51158}" presName="spaceRect" presStyleCnt="0"/>
      <dgm:spPr/>
    </dgm:pt>
    <dgm:pt modelId="{D7003171-0214-40D9-87B0-3B16AB887F35}" type="pres">
      <dgm:prSet presAssocID="{00262283-243E-4677-9295-533428B51158}" presName="textRect" presStyleLbl="revTx" presStyleIdx="1" presStyleCnt="6">
        <dgm:presLayoutVars>
          <dgm:chMax val="1"/>
          <dgm:chPref val="1"/>
        </dgm:presLayoutVars>
      </dgm:prSet>
      <dgm:spPr/>
    </dgm:pt>
    <dgm:pt modelId="{1A663D00-72A9-4A39-A287-2CD24C3D8BD7}" type="pres">
      <dgm:prSet presAssocID="{423B00AD-F96D-4047-B221-6C3B26851469}" presName="sibTrans" presStyleLbl="sibTrans2D1" presStyleIdx="0" presStyleCnt="0"/>
      <dgm:spPr/>
    </dgm:pt>
    <dgm:pt modelId="{BC186C08-A018-41A8-BF58-DF731862EABD}" type="pres">
      <dgm:prSet presAssocID="{D28F6815-210F-4491-96AE-821940D5689E}" presName="compNode" presStyleCnt="0"/>
      <dgm:spPr/>
    </dgm:pt>
    <dgm:pt modelId="{19EAC272-D63B-4445-9A37-3EC1A6798437}" type="pres">
      <dgm:prSet presAssocID="{D28F6815-210F-4491-96AE-821940D5689E}" presName="iconBgRect" presStyleLbl="bgShp" presStyleIdx="2" presStyleCnt="6"/>
      <dgm:spPr/>
    </dgm:pt>
    <dgm:pt modelId="{1C219A51-9B4F-4749-8421-4AAECF2626F8}" type="pres">
      <dgm:prSet presAssocID="{D28F6815-210F-4491-96AE-821940D5689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51684397-8873-4D88-887B-E82DAFB163AE}" type="pres">
      <dgm:prSet presAssocID="{D28F6815-210F-4491-96AE-821940D5689E}" presName="spaceRect" presStyleCnt="0"/>
      <dgm:spPr/>
    </dgm:pt>
    <dgm:pt modelId="{ABB5E094-7914-4D98-9F1B-C8031B6134DD}" type="pres">
      <dgm:prSet presAssocID="{D28F6815-210F-4491-96AE-821940D5689E}" presName="textRect" presStyleLbl="revTx" presStyleIdx="2" presStyleCnt="6">
        <dgm:presLayoutVars>
          <dgm:chMax val="1"/>
          <dgm:chPref val="1"/>
        </dgm:presLayoutVars>
      </dgm:prSet>
      <dgm:spPr/>
    </dgm:pt>
    <dgm:pt modelId="{C7C149BF-4D3B-46EE-AF4D-67970DDA152E}" type="pres">
      <dgm:prSet presAssocID="{975029DE-4500-499B-98BE-34F98751C616}" presName="sibTrans" presStyleLbl="sibTrans2D1" presStyleIdx="0" presStyleCnt="0"/>
      <dgm:spPr/>
    </dgm:pt>
    <dgm:pt modelId="{6CF3E976-8814-40D9-A6A5-2D9CC305CBC0}" type="pres">
      <dgm:prSet presAssocID="{0275C1EF-22C6-49D1-8ABB-E500E9C1F4AF}" presName="compNode" presStyleCnt="0"/>
      <dgm:spPr/>
    </dgm:pt>
    <dgm:pt modelId="{38343041-50A0-4E80-8EF3-17DE44251F02}" type="pres">
      <dgm:prSet presAssocID="{0275C1EF-22C6-49D1-8ABB-E500E9C1F4AF}" presName="iconBgRect" presStyleLbl="bgShp" presStyleIdx="3" presStyleCnt="6"/>
      <dgm:spPr/>
    </dgm:pt>
    <dgm:pt modelId="{0968D34A-2CC9-473E-BCE6-6A90D8675E25}" type="pres">
      <dgm:prSet presAssocID="{0275C1EF-22C6-49D1-8ABB-E500E9C1F4A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DC5F61B2-5415-4937-8CA4-C9612EC86928}" type="pres">
      <dgm:prSet presAssocID="{0275C1EF-22C6-49D1-8ABB-E500E9C1F4AF}" presName="spaceRect" presStyleCnt="0"/>
      <dgm:spPr/>
    </dgm:pt>
    <dgm:pt modelId="{5F38CEEA-32CE-48A9-9915-E10E6AA3259C}" type="pres">
      <dgm:prSet presAssocID="{0275C1EF-22C6-49D1-8ABB-E500E9C1F4AF}" presName="textRect" presStyleLbl="revTx" presStyleIdx="3" presStyleCnt="6">
        <dgm:presLayoutVars>
          <dgm:chMax val="1"/>
          <dgm:chPref val="1"/>
        </dgm:presLayoutVars>
      </dgm:prSet>
      <dgm:spPr/>
    </dgm:pt>
    <dgm:pt modelId="{5E314EDC-B19E-47DD-96EF-5CA2F29BE571}" type="pres">
      <dgm:prSet presAssocID="{37EAA5A0-15E7-4348-AADF-AE26F8916989}" presName="sibTrans" presStyleLbl="sibTrans2D1" presStyleIdx="0" presStyleCnt="0"/>
      <dgm:spPr/>
    </dgm:pt>
    <dgm:pt modelId="{467376F6-42FF-40F1-87DA-8705C82252BF}" type="pres">
      <dgm:prSet presAssocID="{6008001F-714F-4866-92C9-A43067C1F2A1}" presName="compNode" presStyleCnt="0"/>
      <dgm:spPr/>
    </dgm:pt>
    <dgm:pt modelId="{DBB4ED28-2C46-49BA-961A-6CECC1805FCB}" type="pres">
      <dgm:prSet presAssocID="{6008001F-714F-4866-92C9-A43067C1F2A1}" presName="iconBgRect" presStyleLbl="bgShp" presStyleIdx="4" presStyleCnt="6"/>
      <dgm:spPr/>
    </dgm:pt>
    <dgm:pt modelId="{4DB81D1D-B1CA-4993-BF66-0FD97C734C08}" type="pres">
      <dgm:prSet presAssocID="{6008001F-714F-4866-92C9-A43067C1F2A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chart"/>
        </a:ext>
      </dgm:extLst>
    </dgm:pt>
    <dgm:pt modelId="{132CE213-CB34-4C04-BA51-2A58F1DC5176}" type="pres">
      <dgm:prSet presAssocID="{6008001F-714F-4866-92C9-A43067C1F2A1}" presName="spaceRect" presStyleCnt="0"/>
      <dgm:spPr/>
    </dgm:pt>
    <dgm:pt modelId="{462EFB9F-3C9E-4A56-B7AC-25C482788938}" type="pres">
      <dgm:prSet presAssocID="{6008001F-714F-4866-92C9-A43067C1F2A1}" presName="textRect" presStyleLbl="revTx" presStyleIdx="4" presStyleCnt="6">
        <dgm:presLayoutVars>
          <dgm:chMax val="1"/>
          <dgm:chPref val="1"/>
        </dgm:presLayoutVars>
      </dgm:prSet>
      <dgm:spPr/>
    </dgm:pt>
    <dgm:pt modelId="{DA9ABA53-1A7D-4352-93B0-1F7FC2C1FBC2}" type="pres">
      <dgm:prSet presAssocID="{96EC7852-7F2B-4CFF-AF00-9AB892929853}" presName="sibTrans" presStyleLbl="sibTrans2D1" presStyleIdx="0" presStyleCnt="0"/>
      <dgm:spPr/>
    </dgm:pt>
    <dgm:pt modelId="{730684CA-0EE0-443A-9A8E-77B7946BD9C3}" type="pres">
      <dgm:prSet presAssocID="{7A606D7B-6F92-42CE-86FC-ADE28F90354C}" presName="compNode" presStyleCnt="0"/>
      <dgm:spPr/>
    </dgm:pt>
    <dgm:pt modelId="{23FEDFA8-B0B1-4B95-87F1-E822F4973051}" type="pres">
      <dgm:prSet presAssocID="{7A606D7B-6F92-42CE-86FC-ADE28F90354C}" presName="iconBgRect" presStyleLbl="bgShp" presStyleIdx="5" presStyleCnt="6"/>
      <dgm:spPr/>
    </dgm:pt>
    <dgm:pt modelId="{D570D824-BA8A-4F04-A703-A6BEC98D0B5C}" type="pres">
      <dgm:prSet presAssocID="{7A606D7B-6F92-42CE-86FC-ADE28F90354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Research"/>
        </a:ext>
      </dgm:extLst>
    </dgm:pt>
    <dgm:pt modelId="{3A594624-9FF9-4DE9-8217-3914D422C8EB}" type="pres">
      <dgm:prSet presAssocID="{7A606D7B-6F92-42CE-86FC-ADE28F90354C}" presName="spaceRect" presStyleCnt="0"/>
      <dgm:spPr/>
    </dgm:pt>
    <dgm:pt modelId="{1C895AE0-4BC7-4777-B2E5-40AE502E0618}" type="pres">
      <dgm:prSet presAssocID="{7A606D7B-6F92-42CE-86FC-ADE28F90354C}" presName="textRect" presStyleLbl="revTx" presStyleIdx="5" presStyleCnt="6">
        <dgm:presLayoutVars>
          <dgm:chMax val="1"/>
          <dgm:chPref val="1"/>
        </dgm:presLayoutVars>
      </dgm:prSet>
      <dgm:spPr/>
    </dgm:pt>
  </dgm:ptLst>
  <dgm:cxnLst>
    <dgm:cxn modelId="{BDE79A1C-9AC2-4117-ABD1-F9E3366E3380}" type="presOf" srcId="{975029DE-4500-499B-98BE-34F98751C616}" destId="{C7C149BF-4D3B-46EE-AF4D-67970DDA152E}" srcOrd="0" destOrd="0" presId="urn:microsoft.com/office/officeart/2018/2/layout/IconCircleList"/>
    <dgm:cxn modelId="{9786EC23-52A0-49BA-814D-4CDEC04F68A5}" srcId="{30443783-FAD7-4FCC-9023-BF8600A92AE3}" destId="{3122A44F-EFEE-4FB1-B39F-0D3FD8586687}" srcOrd="0" destOrd="0" parTransId="{C4AD49FF-CFD1-4D7F-ADEC-D04CBF563D6F}" sibTransId="{296660FE-256B-4F73-8E48-48694643AB09}"/>
    <dgm:cxn modelId="{CBF04F32-2744-47FC-99C2-4C84050340CF}" type="presOf" srcId="{423B00AD-F96D-4047-B221-6C3B26851469}" destId="{1A663D00-72A9-4A39-A287-2CD24C3D8BD7}" srcOrd="0" destOrd="0" presId="urn:microsoft.com/office/officeart/2018/2/layout/IconCircleList"/>
    <dgm:cxn modelId="{E8D8326A-A046-46ED-96CE-078A37F2676C}" type="presOf" srcId="{6008001F-714F-4866-92C9-A43067C1F2A1}" destId="{462EFB9F-3C9E-4A56-B7AC-25C482788938}" srcOrd="0" destOrd="0" presId="urn:microsoft.com/office/officeart/2018/2/layout/IconCircleList"/>
    <dgm:cxn modelId="{703ED152-03BD-40E6-9DA0-23CC6647D710}" type="presOf" srcId="{37EAA5A0-15E7-4348-AADF-AE26F8916989}" destId="{5E314EDC-B19E-47DD-96EF-5CA2F29BE571}" srcOrd="0" destOrd="0" presId="urn:microsoft.com/office/officeart/2018/2/layout/IconCircleList"/>
    <dgm:cxn modelId="{BAE1E272-F4B4-4E73-B575-0E3A66970E36}" srcId="{30443783-FAD7-4FCC-9023-BF8600A92AE3}" destId="{7A606D7B-6F92-42CE-86FC-ADE28F90354C}" srcOrd="5" destOrd="0" parTransId="{813593FA-4440-4B6E-A5A7-F2B61A19BD18}" sibTransId="{F83E2D0A-759D-40B3-B1EF-214274666F19}"/>
    <dgm:cxn modelId="{17EEE575-B792-4668-8BED-02B7FDC866E8}" type="presOf" srcId="{00262283-243E-4677-9295-533428B51158}" destId="{D7003171-0214-40D9-87B0-3B16AB887F35}" srcOrd="0" destOrd="0" presId="urn:microsoft.com/office/officeart/2018/2/layout/IconCircleList"/>
    <dgm:cxn modelId="{2A290376-00B6-4244-B76C-80EFBAD13A1A}" type="presOf" srcId="{30443783-FAD7-4FCC-9023-BF8600A92AE3}" destId="{8E947D43-1F33-4E6C-97C4-7A98855D1796}" srcOrd="0" destOrd="0" presId="urn:microsoft.com/office/officeart/2018/2/layout/IconCircleList"/>
    <dgm:cxn modelId="{5FAFDA77-FE7A-4830-BD42-65844AAC1510}" srcId="{30443783-FAD7-4FCC-9023-BF8600A92AE3}" destId="{D28F6815-210F-4491-96AE-821940D5689E}" srcOrd="2" destOrd="0" parTransId="{FBC64D82-E119-4E29-BB43-F84DD32E8CFB}" sibTransId="{975029DE-4500-499B-98BE-34F98751C616}"/>
    <dgm:cxn modelId="{A3C94695-4B9F-40AA-8547-2D941916B8A2}" type="presOf" srcId="{296660FE-256B-4F73-8E48-48694643AB09}" destId="{981CB1EC-44C1-499B-AE11-C588227AD0D5}" srcOrd="0" destOrd="0" presId="urn:microsoft.com/office/officeart/2018/2/layout/IconCircleList"/>
    <dgm:cxn modelId="{6B8643C9-1FB8-471B-9197-01394AC70EB0}" srcId="{30443783-FAD7-4FCC-9023-BF8600A92AE3}" destId="{0275C1EF-22C6-49D1-8ABB-E500E9C1F4AF}" srcOrd="3" destOrd="0" parTransId="{7CA2096F-EFCF-458D-87A5-BA611D80ED27}" sibTransId="{37EAA5A0-15E7-4348-AADF-AE26F8916989}"/>
    <dgm:cxn modelId="{4EA14DD4-2D2C-44CC-A425-0B94C706742F}" type="presOf" srcId="{96EC7852-7F2B-4CFF-AF00-9AB892929853}" destId="{DA9ABA53-1A7D-4352-93B0-1F7FC2C1FBC2}" srcOrd="0" destOrd="0" presId="urn:microsoft.com/office/officeart/2018/2/layout/IconCircleList"/>
    <dgm:cxn modelId="{C12DD1D4-08CA-49E5-934C-CED07D1B4098}" srcId="{30443783-FAD7-4FCC-9023-BF8600A92AE3}" destId="{00262283-243E-4677-9295-533428B51158}" srcOrd="1" destOrd="0" parTransId="{57F6903B-87B5-4223-B507-91B7478B2773}" sibTransId="{423B00AD-F96D-4047-B221-6C3B26851469}"/>
    <dgm:cxn modelId="{7DC2BAD6-B42E-4445-AF8C-0363EB828402}" type="presOf" srcId="{0275C1EF-22C6-49D1-8ABB-E500E9C1F4AF}" destId="{5F38CEEA-32CE-48A9-9915-E10E6AA3259C}" srcOrd="0" destOrd="0" presId="urn:microsoft.com/office/officeart/2018/2/layout/IconCircleList"/>
    <dgm:cxn modelId="{0A63E5DD-AEF9-416E-B3DC-9B35058E35EE}" type="presOf" srcId="{3122A44F-EFEE-4FB1-B39F-0D3FD8586687}" destId="{0297971D-E790-4E8B-8F0B-443E929A96CB}" srcOrd="0" destOrd="0" presId="urn:microsoft.com/office/officeart/2018/2/layout/IconCircleList"/>
    <dgm:cxn modelId="{D65D32E6-9261-4D99-8867-E939C2A2CA81}" type="presOf" srcId="{D28F6815-210F-4491-96AE-821940D5689E}" destId="{ABB5E094-7914-4D98-9F1B-C8031B6134DD}" srcOrd="0" destOrd="0" presId="urn:microsoft.com/office/officeart/2018/2/layout/IconCircleList"/>
    <dgm:cxn modelId="{8A2BABEA-1C77-4EBF-96AF-107966DC6936}" srcId="{30443783-FAD7-4FCC-9023-BF8600A92AE3}" destId="{6008001F-714F-4866-92C9-A43067C1F2A1}" srcOrd="4" destOrd="0" parTransId="{5780933E-4503-4AB7-B46A-786E8FAF774D}" sibTransId="{96EC7852-7F2B-4CFF-AF00-9AB892929853}"/>
    <dgm:cxn modelId="{99CE05EC-978A-4079-80F7-260E167D0F98}" type="presOf" srcId="{7A606D7B-6F92-42CE-86FC-ADE28F90354C}" destId="{1C895AE0-4BC7-4777-B2E5-40AE502E0618}" srcOrd="0" destOrd="0" presId="urn:microsoft.com/office/officeart/2018/2/layout/IconCircleList"/>
    <dgm:cxn modelId="{D60755E0-3B7A-4D52-AC64-954175A6ED04}" type="presParOf" srcId="{8E947D43-1F33-4E6C-97C4-7A98855D1796}" destId="{62FB1571-55EE-4D06-BCDB-6509F55886BD}" srcOrd="0" destOrd="0" presId="urn:microsoft.com/office/officeart/2018/2/layout/IconCircleList"/>
    <dgm:cxn modelId="{5F2E043C-CF75-4465-AC5F-279486EC2CBC}" type="presParOf" srcId="{62FB1571-55EE-4D06-BCDB-6509F55886BD}" destId="{0F52CE8E-DC43-4BA1-8F38-2900CE985ACF}" srcOrd="0" destOrd="0" presId="urn:microsoft.com/office/officeart/2018/2/layout/IconCircleList"/>
    <dgm:cxn modelId="{625A82A2-3DAD-4668-BD72-6563F47EEF5F}" type="presParOf" srcId="{0F52CE8E-DC43-4BA1-8F38-2900CE985ACF}" destId="{E7D5660B-2499-40B4-BBD9-CDF692B6F558}" srcOrd="0" destOrd="0" presId="urn:microsoft.com/office/officeart/2018/2/layout/IconCircleList"/>
    <dgm:cxn modelId="{1C836B01-D5FB-44A8-92A7-2BF0BD873416}" type="presParOf" srcId="{0F52CE8E-DC43-4BA1-8F38-2900CE985ACF}" destId="{9B0BCB94-C85A-4E4E-A983-9D2B9DEE2C2F}" srcOrd="1" destOrd="0" presId="urn:microsoft.com/office/officeart/2018/2/layout/IconCircleList"/>
    <dgm:cxn modelId="{2D9C82A3-F1D6-4DB6-A171-5EB255786FB2}" type="presParOf" srcId="{0F52CE8E-DC43-4BA1-8F38-2900CE985ACF}" destId="{E8456704-515B-4EEF-B4DB-60FE4394B56D}" srcOrd="2" destOrd="0" presId="urn:microsoft.com/office/officeart/2018/2/layout/IconCircleList"/>
    <dgm:cxn modelId="{BB6D3582-5894-46A7-96E3-5BDE10CD5274}" type="presParOf" srcId="{0F52CE8E-DC43-4BA1-8F38-2900CE985ACF}" destId="{0297971D-E790-4E8B-8F0B-443E929A96CB}" srcOrd="3" destOrd="0" presId="urn:microsoft.com/office/officeart/2018/2/layout/IconCircleList"/>
    <dgm:cxn modelId="{95848F84-80E7-451F-884C-57CABBB4BEDA}" type="presParOf" srcId="{62FB1571-55EE-4D06-BCDB-6509F55886BD}" destId="{981CB1EC-44C1-499B-AE11-C588227AD0D5}" srcOrd="1" destOrd="0" presId="urn:microsoft.com/office/officeart/2018/2/layout/IconCircleList"/>
    <dgm:cxn modelId="{8C2A1BF2-CF03-4EA3-B106-1098253FEAC8}" type="presParOf" srcId="{62FB1571-55EE-4D06-BCDB-6509F55886BD}" destId="{B61592BB-BAEA-4B51-9EB0-350A86302238}" srcOrd="2" destOrd="0" presId="urn:microsoft.com/office/officeart/2018/2/layout/IconCircleList"/>
    <dgm:cxn modelId="{0CEC8BC4-982F-4339-A1EC-A653DAC6FCDB}" type="presParOf" srcId="{B61592BB-BAEA-4B51-9EB0-350A86302238}" destId="{4A9206E6-FA11-4B6B-9C34-8415BFA5C5DC}" srcOrd="0" destOrd="0" presId="urn:microsoft.com/office/officeart/2018/2/layout/IconCircleList"/>
    <dgm:cxn modelId="{3E77C930-BDBA-47F2-B978-58FD10C1CC89}" type="presParOf" srcId="{B61592BB-BAEA-4B51-9EB0-350A86302238}" destId="{46AC7DC5-59CD-40F0-AD2F-1117E19C7E05}" srcOrd="1" destOrd="0" presId="urn:microsoft.com/office/officeart/2018/2/layout/IconCircleList"/>
    <dgm:cxn modelId="{02B1E4B4-6C28-4FE8-B330-DED12F843D11}" type="presParOf" srcId="{B61592BB-BAEA-4B51-9EB0-350A86302238}" destId="{1BEE77BB-B73F-47B8-B398-F897D240FA2C}" srcOrd="2" destOrd="0" presId="urn:microsoft.com/office/officeart/2018/2/layout/IconCircleList"/>
    <dgm:cxn modelId="{8F392732-30B0-4A75-B52C-5EF4D32F8DB5}" type="presParOf" srcId="{B61592BB-BAEA-4B51-9EB0-350A86302238}" destId="{D7003171-0214-40D9-87B0-3B16AB887F35}" srcOrd="3" destOrd="0" presId="urn:microsoft.com/office/officeart/2018/2/layout/IconCircleList"/>
    <dgm:cxn modelId="{DF31DE6E-3672-40E3-99DF-53FA70714C4F}" type="presParOf" srcId="{62FB1571-55EE-4D06-BCDB-6509F55886BD}" destId="{1A663D00-72A9-4A39-A287-2CD24C3D8BD7}" srcOrd="3" destOrd="0" presId="urn:microsoft.com/office/officeart/2018/2/layout/IconCircleList"/>
    <dgm:cxn modelId="{50C1292B-E0DB-4EB1-99E5-B548D31F61FF}" type="presParOf" srcId="{62FB1571-55EE-4D06-BCDB-6509F55886BD}" destId="{BC186C08-A018-41A8-BF58-DF731862EABD}" srcOrd="4" destOrd="0" presId="urn:microsoft.com/office/officeart/2018/2/layout/IconCircleList"/>
    <dgm:cxn modelId="{C9F975DD-A1FD-4F9C-BA1D-A7CB38877754}" type="presParOf" srcId="{BC186C08-A018-41A8-BF58-DF731862EABD}" destId="{19EAC272-D63B-4445-9A37-3EC1A6798437}" srcOrd="0" destOrd="0" presId="urn:microsoft.com/office/officeart/2018/2/layout/IconCircleList"/>
    <dgm:cxn modelId="{BDD4FCFF-384D-45F2-ACBC-2760458AA943}" type="presParOf" srcId="{BC186C08-A018-41A8-BF58-DF731862EABD}" destId="{1C219A51-9B4F-4749-8421-4AAECF2626F8}" srcOrd="1" destOrd="0" presId="urn:microsoft.com/office/officeart/2018/2/layout/IconCircleList"/>
    <dgm:cxn modelId="{15FFF07E-48BA-4A7F-824E-701798FE469D}" type="presParOf" srcId="{BC186C08-A018-41A8-BF58-DF731862EABD}" destId="{51684397-8873-4D88-887B-E82DAFB163AE}" srcOrd="2" destOrd="0" presId="urn:microsoft.com/office/officeart/2018/2/layout/IconCircleList"/>
    <dgm:cxn modelId="{14523075-F47E-4A5F-BDDF-ED341BB5BB1A}" type="presParOf" srcId="{BC186C08-A018-41A8-BF58-DF731862EABD}" destId="{ABB5E094-7914-4D98-9F1B-C8031B6134DD}" srcOrd="3" destOrd="0" presId="urn:microsoft.com/office/officeart/2018/2/layout/IconCircleList"/>
    <dgm:cxn modelId="{7444E4AC-7324-4970-8745-5CBE100045F1}" type="presParOf" srcId="{62FB1571-55EE-4D06-BCDB-6509F55886BD}" destId="{C7C149BF-4D3B-46EE-AF4D-67970DDA152E}" srcOrd="5" destOrd="0" presId="urn:microsoft.com/office/officeart/2018/2/layout/IconCircleList"/>
    <dgm:cxn modelId="{14309A21-679D-4D6E-A18D-75CFEFB14EC5}" type="presParOf" srcId="{62FB1571-55EE-4D06-BCDB-6509F55886BD}" destId="{6CF3E976-8814-40D9-A6A5-2D9CC305CBC0}" srcOrd="6" destOrd="0" presId="urn:microsoft.com/office/officeart/2018/2/layout/IconCircleList"/>
    <dgm:cxn modelId="{D37E4F85-2D1F-4ADE-B5CB-F0974F62B3D2}" type="presParOf" srcId="{6CF3E976-8814-40D9-A6A5-2D9CC305CBC0}" destId="{38343041-50A0-4E80-8EF3-17DE44251F02}" srcOrd="0" destOrd="0" presId="urn:microsoft.com/office/officeart/2018/2/layout/IconCircleList"/>
    <dgm:cxn modelId="{B099AD38-3280-4B29-A346-837E58F8F9B8}" type="presParOf" srcId="{6CF3E976-8814-40D9-A6A5-2D9CC305CBC0}" destId="{0968D34A-2CC9-473E-BCE6-6A90D8675E25}" srcOrd="1" destOrd="0" presId="urn:microsoft.com/office/officeart/2018/2/layout/IconCircleList"/>
    <dgm:cxn modelId="{3DC81E68-3C9A-45FE-8CDE-D6E6CA809CA9}" type="presParOf" srcId="{6CF3E976-8814-40D9-A6A5-2D9CC305CBC0}" destId="{DC5F61B2-5415-4937-8CA4-C9612EC86928}" srcOrd="2" destOrd="0" presId="urn:microsoft.com/office/officeart/2018/2/layout/IconCircleList"/>
    <dgm:cxn modelId="{C3675AC7-8677-458E-99E5-D43332AF4E32}" type="presParOf" srcId="{6CF3E976-8814-40D9-A6A5-2D9CC305CBC0}" destId="{5F38CEEA-32CE-48A9-9915-E10E6AA3259C}" srcOrd="3" destOrd="0" presId="urn:microsoft.com/office/officeart/2018/2/layout/IconCircleList"/>
    <dgm:cxn modelId="{70D651DC-5A71-4F11-B3A3-1B5647296FDD}" type="presParOf" srcId="{62FB1571-55EE-4D06-BCDB-6509F55886BD}" destId="{5E314EDC-B19E-47DD-96EF-5CA2F29BE571}" srcOrd="7" destOrd="0" presId="urn:microsoft.com/office/officeart/2018/2/layout/IconCircleList"/>
    <dgm:cxn modelId="{6176B48D-913D-4CBD-8A88-43106C07360D}" type="presParOf" srcId="{62FB1571-55EE-4D06-BCDB-6509F55886BD}" destId="{467376F6-42FF-40F1-87DA-8705C82252BF}" srcOrd="8" destOrd="0" presId="urn:microsoft.com/office/officeart/2018/2/layout/IconCircleList"/>
    <dgm:cxn modelId="{8194D5A9-CD90-4A64-BF75-C4F3D293B7A1}" type="presParOf" srcId="{467376F6-42FF-40F1-87DA-8705C82252BF}" destId="{DBB4ED28-2C46-49BA-961A-6CECC1805FCB}" srcOrd="0" destOrd="0" presId="urn:microsoft.com/office/officeart/2018/2/layout/IconCircleList"/>
    <dgm:cxn modelId="{F5D2F6AF-07FB-416F-B83E-10D0E0587ECA}" type="presParOf" srcId="{467376F6-42FF-40F1-87DA-8705C82252BF}" destId="{4DB81D1D-B1CA-4993-BF66-0FD97C734C08}" srcOrd="1" destOrd="0" presId="urn:microsoft.com/office/officeart/2018/2/layout/IconCircleList"/>
    <dgm:cxn modelId="{630DEC88-FE13-4E22-A234-5E7794EB66FE}" type="presParOf" srcId="{467376F6-42FF-40F1-87DA-8705C82252BF}" destId="{132CE213-CB34-4C04-BA51-2A58F1DC5176}" srcOrd="2" destOrd="0" presId="urn:microsoft.com/office/officeart/2018/2/layout/IconCircleList"/>
    <dgm:cxn modelId="{7EAFFD6A-DCD2-455A-8AD0-583E8529B4B2}" type="presParOf" srcId="{467376F6-42FF-40F1-87DA-8705C82252BF}" destId="{462EFB9F-3C9E-4A56-B7AC-25C482788938}" srcOrd="3" destOrd="0" presId="urn:microsoft.com/office/officeart/2018/2/layout/IconCircleList"/>
    <dgm:cxn modelId="{EEAAE881-48E4-4A77-8A9F-F7946CCB4682}" type="presParOf" srcId="{62FB1571-55EE-4D06-BCDB-6509F55886BD}" destId="{DA9ABA53-1A7D-4352-93B0-1F7FC2C1FBC2}" srcOrd="9" destOrd="0" presId="urn:microsoft.com/office/officeart/2018/2/layout/IconCircleList"/>
    <dgm:cxn modelId="{5101E7BC-4D44-4209-9CD5-C38F86D1C091}" type="presParOf" srcId="{62FB1571-55EE-4D06-BCDB-6509F55886BD}" destId="{730684CA-0EE0-443A-9A8E-77B7946BD9C3}" srcOrd="10" destOrd="0" presId="urn:microsoft.com/office/officeart/2018/2/layout/IconCircleList"/>
    <dgm:cxn modelId="{038FA295-56E0-4F41-8118-7788DC445F21}" type="presParOf" srcId="{730684CA-0EE0-443A-9A8E-77B7946BD9C3}" destId="{23FEDFA8-B0B1-4B95-87F1-E822F4973051}" srcOrd="0" destOrd="0" presId="urn:microsoft.com/office/officeart/2018/2/layout/IconCircleList"/>
    <dgm:cxn modelId="{3EB6DEE6-80C8-416B-B6CD-5E346D99F48F}" type="presParOf" srcId="{730684CA-0EE0-443A-9A8E-77B7946BD9C3}" destId="{D570D824-BA8A-4F04-A703-A6BEC98D0B5C}" srcOrd="1" destOrd="0" presId="urn:microsoft.com/office/officeart/2018/2/layout/IconCircleList"/>
    <dgm:cxn modelId="{BFBD6C36-DA7C-48F7-9C58-FA4D8424F6A5}" type="presParOf" srcId="{730684CA-0EE0-443A-9A8E-77B7946BD9C3}" destId="{3A594624-9FF9-4DE9-8217-3914D422C8EB}" srcOrd="2" destOrd="0" presId="urn:microsoft.com/office/officeart/2018/2/layout/IconCircleList"/>
    <dgm:cxn modelId="{4B1E2DBF-8757-4DAF-AA79-58DC1D9BF37E}" type="presParOf" srcId="{730684CA-0EE0-443A-9A8E-77B7946BD9C3}" destId="{1C895AE0-4BC7-4777-B2E5-40AE502E061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6A0798-8D00-4C9B-A986-0B9BD008188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32D5306-1DD1-4570-913E-6E7E735A5BDB}">
      <dgm:prSet/>
      <dgm:spPr/>
      <dgm:t>
        <a:bodyPr/>
        <a:lstStyle/>
        <a:p>
          <a:pPr>
            <a:lnSpc>
              <a:spcPct val="100000"/>
            </a:lnSpc>
          </a:pPr>
          <a:r>
            <a:rPr lang="en-US" b="0" i="0"/>
            <a:t>Raparthi, Dodda, and Maruthi [1] in their abstract explore the synergy between Natural Language Processing (NLP) and Deep Learning (DL) techniques in the context of biomedical text mining, aiming to expedite the drug discovery process. Natural Language Processing, with its capacity to comprehend and interpret human language, serves as the foundational layer for extracting meaningful insights from biomedical texts. Leveraging advanced NLP algorithms, researchers can identify key entities such as genes, proteins, diseases, and their interactions, providing a comprehensive understanding of the biological landscape.</a:t>
          </a:r>
          <a:endParaRPr lang="en-US"/>
        </a:p>
      </dgm:t>
    </dgm:pt>
    <dgm:pt modelId="{A13C9E55-2FCE-4299-AB90-209C470F2EBC}" type="parTrans" cxnId="{7127AE1E-2403-4F57-856D-502E2452DAAA}">
      <dgm:prSet/>
      <dgm:spPr/>
      <dgm:t>
        <a:bodyPr/>
        <a:lstStyle/>
        <a:p>
          <a:endParaRPr lang="en-US"/>
        </a:p>
      </dgm:t>
    </dgm:pt>
    <dgm:pt modelId="{39ED098E-5034-4601-90A2-537B95EFD238}" type="sibTrans" cxnId="{7127AE1E-2403-4F57-856D-502E2452DAAA}">
      <dgm:prSet/>
      <dgm:spPr/>
      <dgm:t>
        <a:bodyPr/>
        <a:lstStyle/>
        <a:p>
          <a:pPr>
            <a:lnSpc>
              <a:spcPct val="100000"/>
            </a:lnSpc>
          </a:pPr>
          <a:endParaRPr lang="en-US"/>
        </a:p>
      </dgm:t>
    </dgm:pt>
    <dgm:pt modelId="{8E6C34BA-115F-4C38-89BD-8484050326E2}">
      <dgm:prSet/>
      <dgm:spPr/>
      <dgm:t>
        <a:bodyPr/>
        <a:lstStyle/>
        <a:p>
          <a:pPr>
            <a:lnSpc>
              <a:spcPct val="100000"/>
            </a:lnSpc>
          </a:pPr>
          <a:r>
            <a:rPr lang="en-US" b="0" i="0"/>
            <a:t>Nguyen et al. [2] conducted a critical analysis of 22 studies that utilized Deep Learning (DL) models to predict disease detection, subtype classification, and treatment responses using epigenomic data. The systematic review highlighted DNA methylation and RNA-sequencing as the most commonly employed data types for training predictive models. The reviewed models exhibited impressive accuracy, ranging from 88.3% to 100.0% for disease detection, 69.5% to 97.8% for subtype classification, and 80.0% to 93.0% for treatment response prediction. Furthermore, the article outlines a workflow for developing predictive models, encompassing tasks from defining disease-related objectives to evaluating model performance. DL demonstrates significant potential in extracting insights from extensive epigenomic datasets, thereby propelling translational epigenomics research forward.</a:t>
          </a:r>
          <a:endParaRPr lang="en-US"/>
        </a:p>
      </dgm:t>
    </dgm:pt>
    <dgm:pt modelId="{3A46CDDA-F17B-485B-B1C8-FB341CFCFC82}" type="parTrans" cxnId="{5050F412-EB73-4B8D-B2D5-EBEFAEFF493A}">
      <dgm:prSet/>
      <dgm:spPr/>
      <dgm:t>
        <a:bodyPr/>
        <a:lstStyle/>
        <a:p>
          <a:endParaRPr lang="en-US"/>
        </a:p>
      </dgm:t>
    </dgm:pt>
    <dgm:pt modelId="{9EC7A346-366A-47FE-A435-E1AF9667804F}" type="sibTrans" cxnId="{5050F412-EB73-4B8D-B2D5-EBEFAEFF493A}">
      <dgm:prSet/>
      <dgm:spPr/>
      <dgm:t>
        <a:bodyPr/>
        <a:lstStyle/>
        <a:p>
          <a:endParaRPr lang="en-US"/>
        </a:p>
      </dgm:t>
    </dgm:pt>
    <dgm:pt modelId="{EA485C64-97A1-4024-8EB8-EC5D7180D59C}" type="pres">
      <dgm:prSet presAssocID="{006A0798-8D00-4C9B-A986-0B9BD0081880}" presName="root" presStyleCnt="0">
        <dgm:presLayoutVars>
          <dgm:dir/>
          <dgm:resizeHandles val="exact"/>
        </dgm:presLayoutVars>
      </dgm:prSet>
      <dgm:spPr/>
    </dgm:pt>
    <dgm:pt modelId="{3125004E-46C2-42FB-BAEF-90182C4BEC3A}" type="pres">
      <dgm:prSet presAssocID="{006A0798-8D00-4C9B-A986-0B9BD0081880}" presName="container" presStyleCnt="0">
        <dgm:presLayoutVars>
          <dgm:dir/>
          <dgm:resizeHandles val="exact"/>
        </dgm:presLayoutVars>
      </dgm:prSet>
      <dgm:spPr/>
    </dgm:pt>
    <dgm:pt modelId="{934E6A87-49C4-46D8-8B8A-D3E88905A216}" type="pres">
      <dgm:prSet presAssocID="{C32D5306-1DD1-4570-913E-6E7E735A5BDB}" presName="compNode" presStyleCnt="0"/>
      <dgm:spPr/>
    </dgm:pt>
    <dgm:pt modelId="{FF789E06-2C00-47B6-9DE4-54AA7E1B6029}" type="pres">
      <dgm:prSet presAssocID="{C32D5306-1DD1-4570-913E-6E7E735A5BDB}" presName="iconBgRect" presStyleLbl="bgShp" presStyleIdx="0" presStyleCnt="2"/>
      <dgm:spPr/>
    </dgm:pt>
    <dgm:pt modelId="{A09AB335-FEAD-4DE6-BA8C-B9D67F9DC524}" type="pres">
      <dgm:prSet presAssocID="{C32D5306-1DD1-4570-913E-6E7E735A5B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ze"/>
        </a:ext>
      </dgm:extLst>
    </dgm:pt>
    <dgm:pt modelId="{7B11E4A2-50E7-42F1-9208-E372B77DC4AE}" type="pres">
      <dgm:prSet presAssocID="{C32D5306-1DD1-4570-913E-6E7E735A5BDB}" presName="spaceRect" presStyleCnt="0"/>
      <dgm:spPr/>
    </dgm:pt>
    <dgm:pt modelId="{184008BE-DD40-41CB-B5F0-5FD4885402CA}" type="pres">
      <dgm:prSet presAssocID="{C32D5306-1DD1-4570-913E-6E7E735A5BDB}" presName="textRect" presStyleLbl="revTx" presStyleIdx="0" presStyleCnt="2">
        <dgm:presLayoutVars>
          <dgm:chMax val="1"/>
          <dgm:chPref val="1"/>
        </dgm:presLayoutVars>
      </dgm:prSet>
      <dgm:spPr/>
    </dgm:pt>
    <dgm:pt modelId="{C4833595-BD18-4182-8DA1-F150AA56DEE0}" type="pres">
      <dgm:prSet presAssocID="{39ED098E-5034-4601-90A2-537B95EFD238}" presName="sibTrans" presStyleLbl="sibTrans2D1" presStyleIdx="0" presStyleCnt="0"/>
      <dgm:spPr/>
    </dgm:pt>
    <dgm:pt modelId="{C8A48FDE-6F5A-4774-8A90-D0B7BECDC96D}" type="pres">
      <dgm:prSet presAssocID="{8E6C34BA-115F-4C38-89BD-8484050326E2}" presName="compNode" presStyleCnt="0"/>
      <dgm:spPr/>
    </dgm:pt>
    <dgm:pt modelId="{9A4E4324-F7CE-4C13-9C6B-7EC1C03D73FB}" type="pres">
      <dgm:prSet presAssocID="{8E6C34BA-115F-4C38-89BD-8484050326E2}" presName="iconBgRect" presStyleLbl="bgShp" presStyleIdx="1" presStyleCnt="2"/>
      <dgm:spPr/>
    </dgm:pt>
    <dgm:pt modelId="{C72D668A-92CD-45CE-B035-EAB1954E571B}" type="pres">
      <dgm:prSet presAssocID="{8E6C34BA-115F-4C38-89BD-8484050326E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ce"/>
        </a:ext>
      </dgm:extLst>
    </dgm:pt>
    <dgm:pt modelId="{D41AAEE5-37F7-4EDB-A701-9E663B081BE8}" type="pres">
      <dgm:prSet presAssocID="{8E6C34BA-115F-4C38-89BD-8484050326E2}" presName="spaceRect" presStyleCnt="0"/>
      <dgm:spPr/>
    </dgm:pt>
    <dgm:pt modelId="{DDD6976E-A864-4C42-818A-C50AAE0D535B}" type="pres">
      <dgm:prSet presAssocID="{8E6C34BA-115F-4C38-89BD-8484050326E2}" presName="textRect" presStyleLbl="revTx" presStyleIdx="1" presStyleCnt="2">
        <dgm:presLayoutVars>
          <dgm:chMax val="1"/>
          <dgm:chPref val="1"/>
        </dgm:presLayoutVars>
      </dgm:prSet>
      <dgm:spPr/>
    </dgm:pt>
  </dgm:ptLst>
  <dgm:cxnLst>
    <dgm:cxn modelId="{31E92C0B-C8C8-4291-A8F8-6625457E5B25}" type="presOf" srcId="{C32D5306-1DD1-4570-913E-6E7E735A5BDB}" destId="{184008BE-DD40-41CB-B5F0-5FD4885402CA}" srcOrd="0" destOrd="0" presId="urn:microsoft.com/office/officeart/2018/2/layout/IconCircleList"/>
    <dgm:cxn modelId="{5050F412-EB73-4B8D-B2D5-EBEFAEFF493A}" srcId="{006A0798-8D00-4C9B-A986-0B9BD0081880}" destId="{8E6C34BA-115F-4C38-89BD-8484050326E2}" srcOrd="1" destOrd="0" parTransId="{3A46CDDA-F17B-485B-B1C8-FB341CFCFC82}" sibTransId="{9EC7A346-366A-47FE-A435-E1AF9667804F}"/>
    <dgm:cxn modelId="{7127AE1E-2403-4F57-856D-502E2452DAAA}" srcId="{006A0798-8D00-4C9B-A986-0B9BD0081880}" destId="{C32D5306-1DD1-4570-913E-6E7E735A5BDB}" srcOrd="0" destOrd="0" parTransId="{A13C9E55-2FCE-4299-AB90-209C470F2EBC}" sibTransId="{39ED098E-5034-4601-90A2-537B95EFD238}"/>
    <dgm:cxn modelId="{3D50A326-DA72-42F1-9DD0-274E16636487}" type="presOf" srcId="{8E6C34BA-115F-4C38-89BD-8484050326E2}" destId="{DDD6976E-A864-4C42-818A-C50AAE0D535B}" srcOrd="0" destOrd="0" presId="urn:microsoft.com/office/officeart/2018/2/layout/IconCircleList"/>
    <dgm:cxn modelId="{CB470256-CDBF-49A7-A84E-FAB7616EF207}" type="presOf" srcId="{006A0798-8D00-4C9B-A986-0B9BD0081880}" destId="{EA485C64-97A1-4024-8EB8-EC5D7180D59C}" srcOrd="0" destOrd="0" presId="urn:microsoft.com/office/officeart/2018/2/layout/IconCircleList"/>
    <dgm:cxn modelId="{496FEFAC-3E20-4DB7-8C0D-E6080CD05F84}" type="presOf" srcId="{39ED098E-5034-4601-90A2-537B95EFD238}" destId="{C4833595-BD18-4182-8DA1-F150AA56DEE0}" srcOrd="0" destOrd="0" presId="urn:microsoft.com/office/officeart/2018/2/layout/IconCircleList"/>
    <dgm:cxn modelId="{CBFF3222-7AEC-49B3-89A0-04B9DB51CDB9}" type="presParOf" srcId="{EA485C64-97A1-4024-8EB8-EC5D7180D59C}" destId="{3125004E-46C2-42FB-BAEF-90182C4BEC3A}" srcOrd="0" destOrd="0" presId="urn:microsoft.com/office/officeart/2018/2/layout/IconCircleList"/>
    <dgm:cxn modelId="{46802425-9ED5-4E54-A445-F6D6BDEFA709}" type="presParOf" srcId="{3125004E-46C2-42FB-BAEF-90182C4BEC3A}" destId="{934E6A87-49C4-46D8-8B8A-D3E88905A216}" srcOrd="0" destOrd="0" presId="urn:microsoft.com/office/officeart/2018/2/layout/IconCircleList"/>
    <dgm:cxn modelId="{9E17C009-6D26-4358-B870-C1431D286911}" type="presParOf" srcId="{934E6A87-49C4-46D8-8B8A-D3E88905A216}" destId="{FF789E06-2C00-47B6-9DE4-54AA7E1B6029}" srcOrd="0" destOrd="0" presId="urn:microsoft.com/office/officeart/2018/2/layout/IconCircleList"/>
    <dgm:cxn modelId="{062E6C20-90F5-4268-9E4D-9698F3D5DCD2}" type="presParOf" srcId="{934E6A87-49C4-46D8-8B8A-D3E88905A216}" destId="{A09AB335-FEAD-4DE6-BA8C-B9D67F9DC524}" srcOrd="1" destOrd="0" presId="urn:microsoft.com/office/officeart/2018/2/layout/IconCircleList"/>
    <dgm:cxn modelId="{691AEB4F-BD16-438A-8B63-FE53423EF066}" type="presParOf" srcId="{934E6A87-49C4-46D8-8B8A-D3E88905A216}" destId="{7B11E4A2-50E7-42F1-9208-E372B77DC4AE}" srcOrd="2" destOrd="0" presId="urn:microsoft.com/office/officeart/2018/2/layout/IconCircleList"/>
    <dgm:cxn modelId="{0ABA9B28-3967-4D8C-8349-8439BF8E665A}" type="presParOf" srcId="{934E6A87-49C4-46D8-8B8A-D3E88905A216}" destId="{184008BE-DD40-41CB-B5F0-5FD4885402CA}" srcOrd="3" destOrd="0" presId="urn:microsoft.com/office/officeart/2018/2/layout/IconCircleList"/>
    <dgm:cxn modelId="{5BB23508-2720-4D9E-B23D-0E6CB08A255E}" type="presParOf" srcId="{3125004E-46C2-42FB-BAEF-90182C4BEC3A}" destId="{C4833595-BD18-4182-8DA1-F150AA56DEE0}" srcOrd="1" destOrd="0" presId="urn:microsoft.com/office/officeart/2018/2/layout/IconCircleList"/>
    <dgm:cxn modelId="{0A2FED50-4F54-4AEE-B8C0-C6613A6BA6E9}" type="presParOf" srcId="{3125004E-46C2-42FB-BAEF-90182C4BEC3A}" destId="{C8A48FDE-6F5A-4774-8A90-D0B7BECDC96D}" srcOrd="2" destOrd="0" presId="urn:microsoft.com/office/officeart/2018/2/layout/IconCircleList"/>
    <dgm:cxn modelId="{22C78060-99CD-44C8-BF68-30265B77F7C9}" type="presParOf" srcId="{C8A48FDE-6F5A-4774-8A90-D0B7BECDC96D}" destId="{9A4E4324-F7CE-4C13-9C6B-7EC1C03D73FB}" srcOrd="0" destOrd="0" presId="urn:microsoft.com/office/officeart/2018/2/layout/IconCircleList"/>
    <dgm:cxn modelId="{7BE5C506-0EF9-43A8-AB7E-FE43737983BF}" type="presParOf" srcId="{C8A48FDE-6F5A-4774-8A90-D0B7BECDC96D}" destId="{C72D668A-92CD-45CE-B035-EAB1954E571B}" srcOrd="1" destOrd="0" presId="urn:microsoft.com/office/officeart/2018/2/layout/IconCircleList"/>
    <dgm:cxn modelId="{8FB475A1-0A4E-453E-95D9-4623E3CBB65D}" type="presParOf" srcId="{C8A48FDE-6F5A-4774-8A90-D0B7BECDC96D}" destId="{D41AAEE5-37F7-4EDB-A701-9E663B081BE8}" srcOrd="2" destOrd="0" presId="urn:microsoft.com/office/officeart/2018/2/layout/IconCircleList"/>
    <dgm:cxn modelId="{D088CB44-6EAC-4C01-8991-767D1F4FD16D}" type="presParOf" srcId="{C8A48FDE-6F5A-4774-8A90-D0B7BECDC96D}" destId="{DDD6976E-A864-4C42-818A-C50AAE0D535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5660B-2499-40B4-BBD9-CDF692B6F558}">
      <dsp:nvSpPr>
        <dsp:cNvPr id="0" name=""/>
        <dsp:cNvSpPr/>
      </dsp:nvSpPr>
      <dsp:spPr>
        <a:xfrm>
          <a:off x="393080" y="872631"/>
          <a:ext cx="933695" cy="93369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0BCB94-C85A-4E4E-A983-9D2B9DEE2C2F}">
      <dsp:nvSpPr>
        <dsp:cNvPr id="0" name=""/>
        <dsp:cNvSpPr/>
      </dsp:nvSpPr>
      <dsp:spPr>
        <a:xfrm>
          <a:off x="589156" y="1068707"/>
          <a:ext cx="541543" cy="5415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97971D-E790-4E8B-8F0B-443E929A96CB}">
      <dsp:nvSpPr>
        <dsp:cNvPr id="0" name=""/>
        <dsp:cNvSpPr/>
      </dsp:nvSpPr>
      <dsp:spPr>
        <a:xfrm>
          <a:off x="1526853" y="872631"/>
          <a:ext cx="2200852" cy="933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NLP Disease Detection Model: </a:t>
          </a:r>
          <a:r>
            <a:rPr lang="en-US" sz="1100" kern="1200"/>
            <a:t>A fully trained NLP model for accurate disease identification from medical text data like EHRs or clinical notes.</a:t>
          </a:r>
        </a:p>
      </dsp:txBody>
      <dsp:txXfrm>
        <a:off x="1526853" y="872631"/>
        <a:ext cx="2200852" cy="933695"/>
      </dsp:txXfrm>
    </dsp:sp>
    <dsp:sp modelId="{4A9206E6-FA11-4B6B-9C34-8415BFA5C5DC}">
      <dsp:nvSpPr>
        <dsp:cNvPr id="0" name=""/>
        <dsp:cNvSpPr/>
      </dsp:nvSpPr>
      <dsp:spPr>
        <a:xfrm>
          <a:off x="4111187" y="872631"/>
          <a:ext cx="933695" cy="93369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AC7DC5-59CD-40F0-AD2F-1117E19C7E05}">
      <dsp:nvSpPr>
        <dsp:cNvPr id="0" name=""/>
        <dsp:cNvSpPr/>
      </dsp:nvSpPr>
      <dsp:spPr>
        <a:xfrm>
          <a:off x="4307263" y="1068707"/>
          <a:ext cx="541543" cy="5415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003171-0214-40D9-87B0-3B16AB887F35}">
      <dsp:nvSpPr>
        <dsp:cNvPr id="0" name=""/>
        <dsp:cNvSpPr/>
      </dsp:nvSpPr>
      <dsp:spPr>
        <a:xfrm>
          <a:off x="5244960" y="872631"/>
          <a:ext cx="2200852" cy="933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Documentation and User Manual: </a:t>
          </a:r>
          <a:r>
            <a:rPr lang="en-US" sz="1100" kern="1200"/>
            <a:t>Detailed documentation with deployment instructions for healthcare professionals and researchers.</a:t>
          </a:r>
        </a:p>
      </dsp:txBody>
      <dsp:txXfrm>
        <a:off x="5244960" y="872631"/>
        <a:ext cx="2200852" cy="933695"/>
      </dsp:txXfrm>
    </dsp:sp>
    <dsp:sp modelId="{19EAC272-D63B-4445-9A37-3EC1A6798437}">
      <dsp:nvSpPr>
        <dsp:cNvPr id="0" name=""/>
        <dsp:cNvSpPr/>
      </dsp:nvSpPr>
      <dsp:spPr>
        <a:xfrm>
          <a:off x="7829294" y="872631"/>
          <a:ext cx="933695" cy="93369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19A51-9B4F-4749-8421-4AAECF2626F8}">
      <dsp:nvSpPr>
        <dsp:cNvPr id="0" name=""/>
        <dsp:cNvSpPr/>
      </dsp:nvSpPr>
      <dsp:spPr>
        <a:xfrm>
          <a:off x="8025370" y="1068707"/>
          <a:ext cx="541543" cy="5415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B5E094-7914-4D98-9F1B-C8031B6134DD}">
      <dsp:nvSpPr>
        <dsp:cNvPr id="0" name=""/>
        <dsp:cNvSpPr/>
      </dsp:nvSpPr>
      <dsp:spPr>
        <a:xfrm>
          <a:off x="8963066" y="872631"/>
          <a:ext cx="2200852" cy="933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Validation Metrics: </a:t>
          </a:r>
          <a:r>
            <a:rPr lang="en-US" sz="1100" kern="1200"/>
            <a:t>Performance analysis including accuracy, precision, recall, and F1 score to showcase model effectiveness.</a:t>
          </a:r>
        </a:p>
      </dsp:txBody>
      <dsp:txXfrm>
        <a:off x="8963066" y="872631"/>
        <a:ext cx="2200852" cy="933695"/>
      </dsp:txXfrm>
    </dsp:sp>
    <dsp:sp modelId="{38343041-50A0-4E80-8EF3-17DE44251F02}">
      <dsp:nvSpPr>
        <dsp:cNvPr id="0" name=""/>
        <dsp:cNvSpPr/>
      </dsp:nvSpPr>
      <dsp:spPr>
        <a:xfrm>
          <a:off x="393080" y="2546268"/>
          <a:ext cx="933695" cy="93369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68D34A-2CC9-473E-BCE6-6A90D8675E25}">
      <dsp:nvSpPr>
        <dsp:cNvPr id="0" name=""/>
        <dsp:cNvSpPr/>
      </dsp:nvSpPr>
      <dsp:spPr>
        <a:xfrm>
          <a:off x="589156" y="2742344"/>
          <a:ext cx="541543" cy="5415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38CEEA-32CE-48A9-9915-E10E6AA3259C}">
      <dsp:nvSpPr>
        <dsp:cNvPr id="0" name=""/>
        <dsp:cNvSpPr/>
      </dsp:nvSpPr>
      <dsp:spPr>
        <a:xfrm>
          <a:off x="1526853" y="2546268"/>
          <a:ext cx="2200852" cy="933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Research Paper: </a:t>
          </a:r>
          <a:r>
            <a:rPr lang="en-US" sz="1100" kern="1200"/>
            <a:t>Summary of methodology, findings, and implications for medical informatics advancement.</a:t>
          </a:r>
        </a:p>
      </dsp:txBody>
      <dsp:txXfrm>
        <a:off x="1526853" y="2546268"/>
        <a:ext cx="2200852" cy="933695"/>
      </dsp:txXfrm>
    </dsp:sp>
    <dsp:sp modelId="{DBB4ED28-2C46-49BA-961A-6CECC1805FCB}">
      <dsp:nvSpPr>
        <dsp:cNvPr id="0" name=""/>
        <dsp:cNvSpPr/>
      </dsp:nvSpPr>
      <dsp:spPr>
        <a:xfrm>
          <a:off x="4111187" y="2546268"/>
          <a:ext cx="933695" cy="93369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B81D1D-B1CA-4993-BF66-0FD97C734C08}">
      <dsp:nvSpPr>
        <dsp:cNvPr id="0" name=""/>
        <dsp:cNvSpPr/>
      </dsp:nvSpPr>
      <dsp:spPr>
        <a:xfrm>
          <a:off x="4307263" y="2742344"/>
          <a:ext cx="541543" cy="5415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2EFB9F-3C9E-4A56-B7AC-25C482788938}">
      <dsp:nvSpPr>
        <dsp:cNvPr id="0" name=""/>
        <dsp:cNvSpPr/>
      </dsp:nvSpPr>
      <dsp:spPr>
        <a:xfrm>
          <a:off x="5244960" y="2546268"/>
          <a:ext cx="2200852" cy="933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Software Code: </a:t>
          </a:r>
          <a:r>
            <a:rPr lang="en-US" sz="1100" kern="1200"/>
            <a:t>Accessible codebase with implementation scripts and tools for integration into existing systems.</a:t>
          </a:r>
        </a:p>
      </dsp:txBody>
      <dsp:txXfrm>
        <a:off x="5244960" y="2546268"/>
        <a:ext cx="2200852" cy="933695"/>
      </dsp:txXfrm>
    </dsp:sp>
    <dsp:sp modelId="{23FEDFA8-B0B1-4B95-87F1-E822F4973051}">
      <dsp:nvSpPr>
        <dsp:cNvPr id="0" name=""/>
        <dsp:cNvSpPr/>
      </dsp:nvSpPr>
      <dsp:spPr>
        <a:xfrm>
          <a:off x="7829294" y="2546268"/>
          <a:ext cx="933695" cy="93369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70D824-BA8A-4F04-A703-A6BEC98D0B5C}">
      <dsp:nvSpPr>
        <dsp:cNvPr id="0" name=""/>
        <dsp:cNvSpPr/>
      </dsp:nvSpPr>
      <dsp:spPr>
        <a:xfrm>
          <a:off x="8025370" y="2742344"/>
          <a:ext cx="541543" cy="54154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895AE0-4BC7-4777-B2E5-40AE502E0618}">
      <dsp:nvSpPr>
        <dsp:cNvPr id="0" name=""/>
        <dsp:cNvSpPr/>
      </dsp:nvSpPr>
      <dsp:spPr>
        <a:xfrm>
          <a:off x="8963066" y="2546268"/>
          <a:ext cx="2200852" cy="933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Data Insights</a:t>
          </a:r>
          <a:r>
            <a:rPr lang="en-US" sz="1100" kern="1200"/>
            <a:t>: Visualizations and insights from medical text data analysis, aiding healthcare decision-making.</a:t>
          </a:r>
        </a:p>
      </dsp:txBody>
      <dsp:txXfrm>
        <a:off x="8963066" y="2546268"/>
        <a:ext cx="2200852" cy="933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89E06-2C00-47B6-9DE4-54AA7E1B6029}">
      <dsp:nvSpPr>
        <dsp:cNvPr id="0" name=""/>
        <dsp:cNvSpPr/>
      </dsp:nvSpPr>
      <dsp:spPr>
        <a:xfrm>
          <a:off x="170604" y="1528120"/>
          <a:ext cx="1139240" cy="11392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9AB335-FEAD-4DE6-BA8C-B9D67F9DC524}">
      <dsp:nvSpPr>
        <dsp:cNvPr id="0" name=""/>
        <dsp:cNvSpPr/>
      </dsp:nvSpPr>
      <dsp:spPr>
        <a:xfrm>
          <a:off x="409845" y="1767360"/>
          <a:ext cx="660759" cy="6607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4008BE-DD40-41CB-B5F0-5FD4885402CA}">
      <dsp:nvSpPr>
        <dsp:cNvPr id="0" name=""/>
        <dsp:cNvSpPr/>
      </dsp:nvSpPr>
      <dsp:spPr>
        <a:xfrm>
          <a:off x="1553967" y="1528120"/>
          <a:ext cx="2685351" cy="1139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Raparthi, Dodda, and Maruthi [1] in their abstract explore the synergy between Natural Language Processing (NLP) and Deep Learning (DL) techniques in the context of biomedical text mining, aiming to expedite the drug discovery process. Natural Language Processing, with its capacity to comprehend and interpret human language, serves as the foundational layer for extracting meaningful insights from biomedical texts. Leveraging advanced NLP algorithms, researchers can identify key entities such as genes, proteins, diseases, and their interactions, providing a comprehensive understanding of the biological landscape.</a:t>
          </a:r>
          <a:endParaRPr lang="en-US" sz="1100" kern="1200"/>
        </a:p>
      </dsp:txBody>
      <dsp:txXfrm>
        <a:off x="1553967" y="1528120"/>
        <a:ext cx="2685351" cy="1139240"/>
      </dsp:txXfrm>
    </dsp:sp>
    <dsp:sp modelId="{9A4E4324-F7CE-4C13-9C6B-7EC1C03D73FB}">
      <dsp:nvSpPr>
        <dsp:cNvPr id="0" name=""/>
        <dsp:cNvSpPr/>
      </dsp:nvSpPr>
      <dsp:spPr>
        <a:xfrm>
          <a:off x="4707221" y="1528120"/>
          <a:ext cx="1139240" cy="11392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2D668A-92CD-45CE-B035-EAB1954E571B}">
      <dsp:nvSpPr>
        <dsp:cNvPr id="0" name=""/>
        <dsp:cNvSpPr/>
      </dsp:nvSpPr>
      <dsp:spPr>
        <a:xfrm>
          <a:off x="4946462" y="1767360"/>
          <a:ext cx="660759" cy="6607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D6976E-A864-4C42-818A-C50AAE0D535B}">
      <dsp:nvSpPr>
        <dsp:cNvPr id="0" name=""/>
        <dsp:cNvSpPr/>
      </dsp:nvSpPr>
      <dsp:spPr>
        <a:xfrm>
          <a:off x="6090584" y="1528120"/>
          <a:ext cx="2685351" cy="1139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Nguyen et al. [2] conducted a critical analysis of 22 studies that utilized Deep Learning (DL) models to predict disease detection, subtype classification, and treatment responses using epigenomic data. The systematic review highlighted DNA methylation and RNA-sequencing as the most commonly employed data types for training predictive models. The reviewed models exhibited impressive accuracy, ranging from 88.3% to 100.0% for disease detection, 69.5% to 97.8% for subtype classification, and 80.0% to 93.0% for treatment response prediction. Furthermore, the article outlines a workflow for developing predictive models, encompassing tasks from defining disease-related objectives to evaluating model performance. DL demonstrates significant potential in extracting insights from extensive epigenomic datasets, thereby propelling translational epigenomics research forward.</a:t>
          </a:r>
          <a:endParaRPr lang="en-US" sz="1100" kern="1200"/>
        </a:p>
      </dsp:txBody>
      <dsp:txXfrm>
        <a:off x="6090584" y="1528120"/>
        <a:ext cx="2685351" cy="113924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479FB-1B2D-40FA-B84E-BA89E3EB13A3}"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82040-FB35-4C5E-87B3-75CF5F8ACA69}" type="slidenum">
              <a:rPr lang="en-US" smtClean="0"/>
              <a:t>‹#›</a:t>
            </a:fld>
            <a:endParaRPr lang="en-US"/>
          </a:p>
        </p:txBody>
      </p:sp>
    </p:spTree>
    <p:extLst>
      <p:ext uri="{BB962C8B-B14F-4D97-AF65-F5344CB8AC3E}">
        <p14:creationId xmlns:p14="http://schemas.microsoft.com/office/powerpoint/2010/main" val="1545860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382040-FB35-4C5E-87B3-75CF5F8ACA69}" type="slidenum">
              <a:rPr lang="en-US" smtClean="0"/>
              <a:t>2</a:t>
            </a:fld>
            <a:endParaRPr lang="en-US"/>
          </a:p>
        </p:txBody>
      </p:sp>
    </p:spTree>
    <p:extLst>
      <p:ext uri="{BB962C8B-B14F-4D97-AF65-F5344CB8AC3E}">
        <p14:creationId xmlns:p14="http://schemas.microsoft.com/office/powerpoint/2010/main" val="100196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35C191-5602-41C5-ABA4-52D99BB1B522}"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D7B2E-1912-43EA-928C-25010A36975E}" type="slidenum">
              <a:rPr lang="en-US" smtClean="0"/>
              <a:t>‹#›</a:t>
            </a:fld>
            <a:endParaRPr lang="en-US"/>
          </a:p>
        </p:txBody>
      </p:sp>
    </p:spTree>
    <p:extLst>
      <p:ext uri="{BB962C8B-B14F-4D97-AF65-F5344CB8AC3E}">
        <p14:creationId xmlns:p14="http://schemas.microsoft.com/office/powerpoint/2010/main" val="237758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35C191-5602-41C5-ABA4-52D99BB1B522}"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D7B2E-1912-43EA-928C-25010A36975E}" type="slidenum">
              <a:rPr lang="en-US" smtClean="0"/>
              <a:t>‹#›</a:t>
            </a:fld>
            <a:endParaRPr lang="en-US"/>
          </a:p>
        </p:txBody>
      </p:sp>
    </p:spTree>
    <p:extLst>
      <p:ext uri="{BB962C8B-B14F-4D97-AF65-F5344CB8AC3E}">
        <p14:creationId xmlns:p14="http://schemas.microsoft.com/office/powerpoint/2010/main" val="3841553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35C191-5602-41C5-ABA4-52D99BB1B522}"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D7B2E-1912-43EA-928C-25010A36975E}" type="slidenum">
              <a:rPr lang="en-US" smtClean="0"/>
              <a:t>‹#›</a:t>
            </a:fld>
            <a:endParaRPr lang="en-US"/>
          </a:p>
        </p:txBody>
      </p:sp>
    </p:spTree>
    <p:extLst>
      <p:ext uri="{BB962C8B-B14F-4D97-AF65-F5344CB8AC3E}">
        <p14:creationId xmlns:p14="http://schemas.microsoft.com/office/powerpoint/2010/main" val="597745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35C191-5602-41C5-ABA4-52D99BB1B522}"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D7B2E-1912-43EA-928C-25010A36975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66239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35C191-5602-41C5-ABA4-52D99BB1B522}"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D7B2E-1912-43EA-928C-25010A36975E}" type="slidenum">
              <a:rPr lang="en-US" smtClean="0"/>
              <a:t>‹#›</a:t>
            </a:fld>
            <a:endParaRPr lang="en-US"/>
          </a:p>
        </p:txBody>
      </p:sp>
    </p:spTree>
    <p:extLst>
      <p:ext uri="{BB962C8B-B14F-4D97-AF65-F5344CB8AC3E}">
        <p14:creationId xmlns:p14="http://schemas.microsoft.com/office/powerpoint/2010/main" val="53391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35C191-5602-41C5-ABA4-52D99BB1B522}" type="datetimeFigureOut">
              <a:rPr lang="en-US" smtClean="0"/>
              <a:t>4/29/2024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D7B2E-1912-43EA-928C-25010A36975E}" type="slidenum">
              <a:rPr lang="en-US" smtClean="0"/>
              <a:t>‹#›</a:t>
            </a:fld>
            <a:endParaRPr lang="en-US"/>
          </a:p>
        </p:txBody>
      </p:sp>
    </p:spTree>
    <p:extLst>
      <p:ext uri="{BB962C8B-B14F-4D97-AF65-F5344CB8AC3E}">
        <p14:creationId xmlns:p14="http://schemas.microsoft.com/office/powerpoint/2010/main" val="481282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35C191-5602-41C5-ABA4-52D99BB1B522}" type="datetimeFigureOut">
              <a:rPr lang="en-US" smtClean="0"/>
              <a:t>4/29/2024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D7B2E-1912-43EA-928C-25010A36975E}" type="slidenum">
              <a:rPr lang="en-US" smtClean="0"/>
              <a:t>‹#›</a:t>
            </a:fld>
            <a:endParaRPr lang="en-US"/>
          </a:p>
        </p:txBody>
      </p:sp>
    </p:spTree>
    <p:extLst>
      <p:ext uri="{BB962C8B-B14F-4D97-AF65-F5344CB8AC3E}">
        <p14:creationId xmlns:p14="http://schemas.microsoft.com/office/powerpoint/2010/main" val="349450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35C191-5602-41C5-ABA4-52D99BB1B522}"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D7B2E-1912-43EA-928C-25010A36975E}" type="slidenum">
              <a:rPr lang="en-US" smtClean="0"/>
              <a:t>‹#›</a:t>
            </a:fld>
            <a:endParaRPr lang="en-US"/>
          </a:p>
        </p:txBody>
      </p:sp>
    </p:spTree>
    <p:extLst>
      <p:ext uri="{BB962C8B-B14F-4D97-AF65-F5344CB8AC3E}">
        <p14:creationId xmlns:p14="http://schemas.microsoft.com/office/powerpoint/2010/main" val="2751888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35C191-5602-41C5-ABA4-52D99BB1B522}"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D7B2E-1912-43EA-928C-25010A36975E}" type="slidenum">
              <a:rPr lang="en-US" smtClean="0"/>
              <a:t>‹#›</a:t>
            </a:fld>
            <a:endParaRPr lang="en-US"/>
          </a:p>
        </p:txBody>
      </p:sp>
    </p:spTree>
    <p:extLst>
      <p:ext uri="{BB962C8B-B14F-4D97-AF65-F5344CB8AC3E}">
        <p14:creationId xmlns:p14="http://schemas.microsoft.com/office/powerpoint/2010/main" val="420681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235C191-5602-41C5-ABA4-52D99BB1B522}"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D7B2E-1912-43EA-928C-25010A36975E}" type="slidenum">
              <a:rPr lang="en-US" smtClean="0"/>
              <a:t>‹#›</a:t>
            </a:fld>
            <a:endParaRPr lang="en-US"/>
          </a:p>
        </p:txBody>
      </p:sp>
    </p:spTree>
    <p:extLst>
      <p:ext uri="{BB962C8B-B14F-4D97-AF65-F5344CB8AC3E}">
        <p14:creationId xmlns:p14="http://schemas.microsoft.com/office/powerpoint/2010/main" val="3466812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35C191-5602-41C5-ABA4-52D99BB1B522}"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D7B2E-1912-43EA-928C-25010A36975E}" type="slidenum">
              <a:rPr lang="en-US" smtClean="0"/>
              <a:t>‹#›</a:t>
            </a:fld>
            <a:endParaRPr lang="en-US"/>
          </a:p>
        </p:txBody>
      </p:sp>
    </p:spTree>
    <p:extLst>
      <p:ext uri="{BB962C8B-B14F-4D97-AF65-F5344CB8AC3E}">
        <p14:creationId xmlns:p14="http://schemas.microsoft.com/office/powerpoint/2010/main" val="1544122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5C191-5602-41C5-ABA4-52D99BB1B522}"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D7B2E-1912-43EA-928C-25010A36975E}" type="slidenum">
              <a:rPr lang="en-US" smtClean="0"/>
              <a:t>‹#›</a:t>
            </a:fld>
            <a:endParaRPr lang="en-US"/>
          </a:p>
        </p:txBody>
      </p:sp>
    </p:spTree>
    <p:extLst>
      <p:ext uri="{BB962C8B-B14F-4D97-AF65-F5344CB8AC3E}">
        <p14:creationId xmlns:p14="http://schemas.microsoft.com/office/powerpoint/2010/main" val="46035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35C191-5602-41C5-ABA4-52D99BB1B522}"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D7B2E-1912-43EA-928C-25010A36975E}" type="slidenum">
              <a:rPr lang="en-US" smtClean="0"/>
              <a:t>‹#›</a:t>
            </a:fld>
            <a:endParaRPr lang="en-US"/>
          </a:p>
        </p:txBody>
      </p:sp>
    </p:spTree>
    <p:extLst>
      <p:ext uri="{BB962C8B-B14F-4D97-AF65-F5344CB8AC3E}">
        <p14:creationId xmlns:p14="http://schemas.microsoft.com/office/powerpoint/2010/main" val="3740167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235C191-5602-41C5-ABA4-52D99BB1B522}" type="datetimeFigureOut">
              <a:rPr lang="en-US" smtClean="0"/>
              <a:t>4/29/2024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A6D7B2E-1912-43EA-928C-25010A36975E}" type="slidenum">
              <a:rPr lang="en-US" smtClean="0"/>
              <a:t>‹#›</a:t>
            </a:fld>
            <a:endParaRPr lang="en-US"/>
          </a:p>
        </p:txBody>
      </p:sp>
    </p:spTree>
    <p:extLst>
      <p:ext uri="{BB962C8B-B14F-4D97-AF65-F5344CB8AC3E}">
        <p14:creationId xmlns:p14="http://schemas.microsoft.com/office/powerpoint/2010/main" val="2831994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235C191-5602-41C5-ABA4-52D99BB1B522}" type="datetimeFigureOut">
              <a:rPr lang="en-US" smtClean="0"/>
              <a:t>4/29/2024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A6D7B2E-1912-43EA-928C-25010A36975E}" type="slidenum">
              <a:rPr lang="en-US" smtClean="0"/>
              <a:t>‹#›</a:t>
            </a:fld>
            <a:endParaRPr lang="en-US"/>
          </a:p>
        </p:txBody>
      </p:sp>
    </p:spTree>
    <p:extLst>
      <p:ext uri="{BB962C8B-B14F-4D97-AF65-F5344CB8AC3E}">
        <p14:creationId xmlns:p14="http://schemas.microsoft.com/office/powerpoint/2010/main" val="178815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235C191-5602-41C5-ABA4-52D99BB1B522}" type="datetimeFigureOut">
              <a:rPr lang="en-US" smtClean="0"/>
              <a:t>4/29/2024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A6D7B2E-1912-43EA-928C-25010A36975E}" type="slidenum">
              <a:rPr lang="en-US" smtClean="0"/>
              <a:t>‹#›</a:t>
            </a:fld>
            <a:endParaRPr lang="en-US"/>
          </a:p>
        </p:txBody>
      </p:sp>
    </p:spTree>
    <p:extLst>
      <p:ext uri="{BB962C8B-B14F-4D97-AF65-F5344CB8AC3E}">
        <p14:creationId xmlns:p14="http://schemas.microsoft.com/office/powerpoint/2010/main" val="390703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35C191-5602-41C5-ABA4-52D99BB1B522}"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D7B2E-1912-43EA-928C-25010A36975E}" type="slidenum">
              <a:rPr lang="en-US" smtClean="0"/>
              <a:t>‹#›</a:t>
            </a:fld>
            <a:endParaRPr lang="en-US"/>
          </a:p>
        </p:txBody>
      </p:sp>
    </p:spTree>
    <p:extLst>
      <p:ext uri="{BB962C8B-B14F-4D97-AF65-F5344CB8AC3E}">
        <p14:creationId xmlns:p14="http://schemas.microsoft.com/office/powerpoint/2010/main" val="2614436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235C191-5602-41C5-ABA4-52D99BB1B522}" type="datetimeFigureOut">
              <a:rPr lang="en-US" smtClean="0"/>
              <a:t>4/29/2024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A6D7B2E-1912-43EA-928C-25010A36975E}" type="slidenum">
              <a:rPr lang="en-US" smtClean="0"/>
              <a:t>‹#›</a:t>
            </a:fld>
            <a:endParaRPr lang="en-US"/>
          </a:p>
        </p:txBody>
      </p:sp>
    </p:spTree>
    <p:extLst>
      <p:ext uri="{BB962C8B-B14F-4D97-AF65-F5344CB8AC3E}">
        <p14:creationId xmlns:p14="http://schemas.microsoft.com/office/powerpoint/2010/main" val="36859959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DB70B8-E2EA-23C1-C6C4-DAE3149E6E5C}"/>
              </a:ext>
            </a:extLst>
          </p:cNvPr>
          <p:cNvSpPr>
            <a:spLocks noGrp="1"/>
          </p:cNvSpPr>
          <p:nvPr>
            <p:ph type="ctrTitle"/>
          </p:nvPr>
        </p:nvSpPr>
        <p:spPr>
          <a:xfrm>
            <a:off x="4872012" y="1447800"/>
            <a:ext cx="5222325" cy="3329581"/>
          </a:xfrm>
        </p:spPr>
        <p:txBody>
          <a:bodyPr>
            <a:normAutofit/>
          </a:bodyPr>
          <a:lstStyle/>
          <a:p>
            <a:pPr>
              <a:lnSpc>
                <a:spcPct val="90000"/>
              </a:lnSpc>
            </a:pPr>
            <a:r>
              <a:rPr lang="en-IN" sz="5600">
                <a:solidFill>
                  <a:srgbClr val="EBEBEB"/>
                </a:solidFill>
              </a:rPr>
              <a:t>DSCI 6004: Natural Language Processing</a:t>
            </a:r>
            <a:endParaRPr lang="en-US" sz="5600">
              <a:solidFill>
                <a:srgbClr val="EBEBEB"/>
              </a:solidFill>
            </a:endParaRPr>
          </a:p>
        </p:txBody>
      </p:sp>
      <p:sp>
        <p:nvSpPr>
          <p:cNvPr id="3" name="Subtitle 2">
            <a:extLst>
              <a:ext uri="{FF2B5EF4-FFF2-40B4-BE49-F238E27FC236}">
                <a16:creationId xmlns:a16="http://schemas.microsoft.com/office/drawing/2014/main" id="{259CBC09-2FA1-D61D-E397-EB3C207E08A2}"/>
              </a:ext>
            </a:extLst>
          </p:cNvPr>
          <p:cNvSpPr>
            <a:spLocks noGrp="1"/>
          </p:cNvSpPr>
          <p:nvPr>
            <p:ph type="subTitle" idx="1"/>
          </p:nvPr>
        </p:nvSpPr>
        <p:spPr>
          <a:xfrm>
            <a:off x="4872012" y="4777380"/>
            <a:ext cx="5222326" cy="861420"/>
          </a:xfrm>
        </p:spPr>
        <p:txBody>
          <a:bodyPr>
            <a:normAutofit/>
          </a:bodyPr>
          <a:lstStyle/>
          <a:p>
            <a:pPr>
              <a:lnSpc>
                <a:spcPct val="90000"/>
              </a:lnSpc>
            </a:pPr>
            <a:r>
              <a:rPr lang="en-US" sz="1100" b="1" u="sng">
                <a:solidFill>
                  <a:schemeClr val="tx2">
                    <a:lumMod val="40000"/>
                    <a:lumOff val="60000"/>
                  </a:schemeClr>
                </a:solidFill>
              </a:rPr>
              <a:t>Names</a:t>
            </a:r>
          </a:p>
          <a:p>
            <a:pPr>
              <a:lnSpc>
                <a:spcPct val="90000"/>
              </a:lnSpc>
            </a:pPr>
            <a:r>
              <a:rPr lang="en-US" sz="1100" b="1">
                <a:solidFill>
                  <a:schemeClr val="tx2">
                    <a:lumMod val="40000"/>
                    <a:lumOff val="60000"/>
                  </a:schemeClr>
                </a:solidFill>
              </a:rPr>
              <a:t>1.Anjalipriya Rajulagari</a:t>
            </a:r>
          </a:p>
          <a:p>
            <a:pPr>
              <a:lnSpc>
                <a:spcPct val="90000"/>
              </a:lnSpc>
            </a:pPr>
            <a:r>
              <a:rPr lang="en-US" sz="1100" b="1">
                <a:solidFill>
                  <a:schemeClr val="tx2">
                    <a:lumMod val="40000"/>
                    <a:lumOff val="60000"/>
                  </a:schemeClr>
                </a:solidFill>
              </a:rPr>
              <a:t>2.Divya  Mamuru</a:t>
            </a:r>
          </a:p>
        </p:txBody>
      </p:sp>
      <p:sp>
        <p:nvSpPr>
          <p:cNvPr id="11"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99D961F7-DDDF-877B-E483-77B81A763FA3}"/>
              </a:ext>
            </a:extLst>
          </p:cNvPr>
          <p:cNvPicPr>
            <a:picLocks noChangeAspect="1"/>
          </p:cNvPicPr>
          <p:nvPr/>
        </p:nvPicPr>
        <p:blipFill rotWithShape="1">
          <a:blip r:embed="rId3"/>
          <a:srcRect l="18935" r="1571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13" name="Rectangle 12">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40710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DC927-D4CC-6300-07EC-F6920C8373A7}"/>
              </a:ext>
            </a:extLst>
          </p:cNvPr>
          <p:cNvSpPr>
            <a:spLocks noGrp="1"/>
          </p:cNvSpPr>
          <p:nvPr>
            <p:ph type="title"/>
          </p:nvPr>
        </p:nvSpPr>
        <p:spPr/>
        <p:txBody>
          <a:bodyPr/>
          <a:lstStyle/>
          <a:p>
            <a:r>
              <a:rPr lang="en-US"/>
              <a:t>Evaluation Methodology</a:t>
            </a:r>
            <a:endParaRPr lang="en-US" dirty="0"/>
          </a:p>
        </p:txBody>
      </p:sp>
      <p:sp>
        <p:nvSpPr>
          <p:cNvPr id="3" name="Content Placeholder 2">
            <a:extLst>
              <a:ext uri="{FF2B5EF4-FFF2-40B4-BE49-F238E27FC236}">
                <a16:creationId xmlns:a16="http://schemas.microsoft.com/office/drawing/2014/main" id="{35242A11-034D-ADF8-2C73-38B0D1F3BB74}"/>
              </a:ext>
            </a:extLst>
          </p:cNvPr>
          <p:cNvSpPr>
            <a:spLocks noGrp="1"/>
          </p:cNvSpPr>
          <p:nvPr>
            <p:ph idx="1"/>
          </p:nvPr>
        </p:nvSpPr>
        <p:spPr>
          <a:xfrm>
            <a:off x="598620" y="1868288"/>
            <a:ext cx="10994760" cy="4352595"/>
          </a:xfrm>
        </p:spPr>
        <p:txBody>
          <a:bodyPr>
            <a:noAutofit/>
          </a:bodyPr>
          <a:lstStyle/>
          <a:p>
            <a:pPr algn="l">
              <a:buFont typeface="Arial" panose="020B0604020202020204" pitchFamily="34" charset="0"/>
              <a:buChar char="•"/>
            </a:pPr>
            <a:r>
              <a:rPr lang="en-US" sz="2000" dirty="0"/>
              <a:t>Cross-validation: Validates model robustness by splitting the dataset into training and testing sets multiple times and evaluating performance across iterations.</a:t>
            </a:r>
          </a:p>
          <a:p>
            <a:r>
              <a:rPr lang="en-US" sz="2000" dirty="0"/>
              <a:t>Receiver Operating Characteristic (ROC) Curve: Plots the true positive rate against the false positive rate, aiding in assessing model sensitivity and specificity.</a:t>
            </a:r>
          </a:p>
          <a:p>
            <a:r>
              <a:rPr lang="en-US" sz="2000" dirty="0"/>
              <a:t>Area Under the Curve (AUC): Quantifies the ROC curve's performance, with higher values indicating better model discrimination ability.</a:t>
            </a:r>
          </a:p>
          <a:p>
            <a:r>
              <a:rPr lang="en-US" sz="2000" dirty="0"/>
              <a:t>Accuracy: Measures the overall correctness of disease predictions made by the NLP model. Precision evaluates the proportion of correctly identified disease cases among all cases predicted as positive by the model, while recall determines the proportion of correctly identified disease cases among all actual positive cases in the data. The F1 Score is the harmonic mean of precision and recall, providing a balanced measure of model performance. The confusion matrix visualizes the model's performance in terms of true positives, true negatives, false positives, and false negatives.</a:t>
            </a:r>
          </a:p>
          <a:p>
            <a:pPr algn="l">
              <a:buFont typeface="Arial" panose="020B0604020202020204" pitchFamily="34" charset="0"/>
              <a:buChar char="•"/>
            </a:pPr>
            <a:r>
              <a:rPr lang="en-US" sz="2000" dirty="0"/>
              <a:t>Comparison with baseline models and existing NLP-based disease detection methods.</a:t>
            </a:r>
          </a:p>
          <a:p>
            <a:pPr algn="l">
              <a:buFont typeface="Arial" panose="020B0604020202020204" pitchFamily="34" charset="0"/>
              <a:buChar char="•"/>
            </a:pPr>
            <a:r>
              <a:rPr lang="en-US" sz="2000" dirty="0"/>
              <a:t>Feedback from domain experts and healthcare professionals on system usability and accuracy.</a:t>
            </a:r>
          </a:p>
          <a:p>
            <a:pPr marL="0" indent="0">
              <a:buNone/>
            </a:pPr>
            <a:endParaRPr lang="en-US" sz="2000" dirty="0"/>
          </a:p>
        </p:txBody>
      </p:sp>
    </p:spTree>
    <p:extLst>
      <p:ext uri="{BB962C8B-B14F-4D97-AF65-F5344CB8AC3E}">
        <p14:creationId xmlns:p14="http://schemas.microsoft.com/office/powerpoint/2010/main" val="3695738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CC1FF-B168-4FBB-BF21-50E5BE8DE07D}"/>
              </a:ext>
            </a:extLst>
          </p:cNvPr>
          <p:cNvSpPr>
            <a:spLocks noGrp="1"/>
          </p:cNvSpPr>
          <p:nvPr>
            <p:ph type="title"/>
          </p:nvPr>
        </p:nvSpPr>
        <p:spPr>
          <a:xfrm>
            <a:off x="635223" y="629266"/>
            <a:ext cx="3116690" cy="5594554"/>
          </a:xfrm>
        </p:spPr>
        <p:txBody>
          <a:bodyPr anchor="ctr">
            <a:normAutofit/>
          </a:bodyPr>
          <a:lstStyle/>
          <a:p>
            <a:r>
              <a:rPr lang="en-US" sz="4800" b="1">
                <a:solidFill>
                  <a:srgbClr val="EBEBEB"/>
                </a:solidFill>
              </a:rPr>
              <a:t>Results: Disease Detection Model </a:t>
            </a:r>
          </a:p>
        </p:txBody>
      </p:sp>
      <p:sp>
        <p:nvSpPr>
          <p:cNvPr id="18"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 name="Freeform: Shape 18">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20A9F1A-EA6E-716C-5077-A7AF27C37015}"/>
              </a:ext>
            </a:extLst>
          </p:cNvPr>
          <p:cNvSpPr>
            <a:spLocks noGrp="1"/>
          </p:cNvSpPr>
          <p:nvPr>
            <p:ph idx="1"/>
          </p:nvPr>
        </p:nvSpPr>
        <p:spPr>
          <a:xfrm>
            <a:off x="4928731" y="1382486"/>
            <a:ext cx="6495847" cy="3388995"/>
          </a:xfrm>
        </p:spPr>
        <p:txBody>
          <a:bodyPr>
            <a:normAutofit/>
          </a:bodyPr>
          <a:lstStyle/>
          <a:p>
            <a:pPr marL="0" indent="0" algn="just">
              <a:lnSpc>
                <a:spcPct val="90000"/>
              </a:lnSpc>
              <a:buNone/>
            </a:pPr>
            <a:r>
              <a:rPr lang="en-US" sz="1600" b="1" dirty="0"/>
              <a:t>The accuracy of 0.24 suggests that the model is performing poorly in accurately classifying diseases. It correctly predicts only about 24% of the samples, which is significantly below a satisfactory level.</a:t>
            </a:r>
          </a:p>
          <a:p>
            <a:pPr marL="0" indent="0" algn="just">
              <a:lnSpc>
                <a:spcPct val="90000"/>
              </a:lnSpc>
              <a:buNone/>
            </a:pPr>
            <a:r>
              <a:rPr lang="en-US" sz="1600" b="1" dirty="0"/>
              <a:t>The macro average scores (precision, recall, and F1-score) are all very low, around 0.08 or 8%. This indicates poor performance across all classes, with the model struggling to distinguish between different diseases.</a:t>
            </a:r>
          </a:p>
          <a:p>
            <a:pPr marL="0" indent="0" algn="just">
              <a:lnSpc>
                <a:spcPct val="90000"/>
              </a:lnSpc>
              <a:buNone/>
            </a:pPr>
            <a:r>
              <a:rPr lang="en-US" sz="1600" b="1" dirty="0"/>
              <a:t>The weighted average scores are slightly higher than the macro average but still very low, around 0.20 for precision and F1-score and 0.24 for recall. Weighted average considers the class imbalance, but even with this adjustment, the model's performance remains inadequate.</a:t>
            </a:r>
          </a:p>
          <a:p>
            <a:pPr>
              <a:lnSpc>
                <a:spcPct val="90000"/>
              </a:lnSpc>
            </a:pPr>
            <a:endParaRPr lang="en-US" sz="1400" dirty="0"/>
          </a:p>
        </p:txBody>
      </p:sp>
      <p:pic>
        <p:nvPicPr>
          <p:cNvPr id="4" name="Picture 3">
            <a:extLst>
              <a:ext uri="{FF2B5EF4-FFF2-40B4-BE49-F238E27FC236}">
                <a16:creationId xmlns:a16="http://schemas.microsoft.com/office/drawing/2014/main" id="{16A6B076-5638-05B9-1C86-253E64F6C4D3}"/>
              </a:ext>
            </a:extLst>
          </p:cNvPr>
          <p:cNvPicPr>
            <a:picLocks noChangeAspect="1"/>
          </p:cNvPicPr>
          <p:nvPr/>
        </p:nvPicPr>
        <p:blipFill>
          <a:blip r:embed="rId2"/>
          <a:stretch>
            <a:fillRect/>
          </a:stretch>
        </p:blipFill>
        <p:spPr>
          <a:xfrm>
            <a:off x="5060930" y="4771481"/>
            <a:ext cx="6495847" cy="1315409"/>
          </a:xfrm>
          <a:prstGeom prst="rect">
            <a:avLst/>
          </a:prstGeom>
          <a:effectLst/>
        </p:spPr>
      </p:pic>
    </p:spTree>
    <p:extLst>
      <p:ext uri="{BB962C8B-B14F-4D97-AF65-F5344CB8AC3E}">
        <p14:creationId xmlns:p14="http://schemas.microsoft.com/office/powerpoint/2010/main" val="264045129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FDA9F-CC4A-19E1-8987-C81AA21AE963}"/>
              </a:ext>
            </a:extLst>
          </p:cNvPr>
          <p:cNvSpPr>
            <a:spLocks noGrp="1"/>
          </p:cNvSpPr>
          <p:nvPr>
            <p:ph type="title"/>
          </p:nvPr>
        </p:nvSpPr>
        <p:spPr>
          <a:xfrm>
            <a:off x="648930" y="629266"/>
            <a:ext cx="5616217" cy="1622321"/>
          </a:xfrm>
        </p:spPr>
        <p:txBody>
          <a:bodyPr>
            <a:normAutofit/>
          </a:bodyPr>
          <a:lstStyle/>
          <a:p>
            <a:r>
              <a:rPr lang="en-US" b="1">
                <a:solidFill>
                  <a:srgbClr val="EBEBEB"/>
                </a:solidFill>
              </a:rPr>
              <a:t>Results: Information Classification Model </a:t>
            </a:r>
          </a:p>
        </p:txBody>
      </p:sp>
      <p:sp>
        <p:nvSpPr>
          <p:cNvPr id="18"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9" name="Freeform: Shape 18">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4" name="Picture 3">
            <a:extLst>
              <a:ext uri="{FF2B5EF4-FFF2-40B4-BE49-F238E27FC236}">
                <a16:creationId xmlns:a16="http://schemas.microsoft.com/office/drawing/2014/main" id="{8F42DA48-FEC1-0961-C2E0-134C5F337F8F}"/>
              </a:ext>
            </a:extLst>
          </p:cNvPr>
          <p:cNvPicPr>
            <a:picLocks noChangeAspect="1"/>
          </p:cNvPicPr>
          <p:nvPr/>
        </p:nvPicPr>
        <p:blipFill>
          <a:blip r:embed="rId2"/>
          <a:stretch>
            <a:fillRect/>
          </a:stretch>
        </p:blipFill>
        <p:spPr>
          <a:xfrm>
            <a:off x="7222516" y="794658"/>
            <a:ext cx="4321366" cy="5617028"/>
          </a:xfrm>
          <a:prstGeom prst="rect">
            <a:avLst/>
          </a:prstGeom>
          <a:effectLst/>
        </p:spPr>
      </p:pic>
      <p:sp>
        <p:nvSpPr>
          <p:cNvPr id="20" name="Rectangle 19">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5BF22FF-02C0-6129-0D62-B133CB375195}"/>
              </a:ext>
            </a:extLst>
          </p:cNvPr>
          <p:cNvSpPr>
            <a:spLocks noGrp="1"/>
          </p:cNvSpPr>
          <p:nvPr>
            <p:ph idx="1"/>
          </p:nvPr>
        </p:nvSpPr>
        <p:spPr>
          <a:xfrm>
            <a:off x="648931" y="2438400"/>
            <a:ext cx="5616216" cy="3785419"/>
          </a:xfrm>
        </p:spPr>
        <p:txBody>
          <a:bodyPr>
            <a:normAutofit/>
          </a:bodyPr>
          <a:lstStyle/>
          <a:p>
            <a:pPr>
              <a:lnSpc>
                <a:spcPct val="90000"/>
              </a:lnSpc>
            </a:pPr>
            <a:r>
              <a:rPr lang="en-US" sz="1700">
                <a:solidFill>
                  <a:srgbClr val="FFFFFF"/>
                </a:solidFill>
              </a:rPr>
              <a:t>The overall accuracy of 83% is quite good, especially considering the class imbalance in the dataset. </a:t>
            </a:r>
          </a:p>
          <a:p>
            <a:pPr>
              <a:lnSpc>
                <a:spcPct val="90000"/>
              </a:lnSpc>
              <a:buFont typeface="Arial" panose="020B0604020202020204" pitchFamily="34" charset="0"/>
              <a:buChar char="•"/>
            </a:pPr>
            <a:r>
              <a:rPr lang="en-US" sz="1700">
                <a:solidFill>
                  <a:srgbClr val="FFFFFF"/>
                </a:solidFill>
              </a:rPr>
              <a:t>For classes such as Bipolar disorder, Crohn's disease, Diabetes mellitus, Irritable bowel syndrome, Parkinson's disease, Stroke, and Type 1 diabetes, where precision, recall, and F1-scores are low, the model struggles to classify these conditions accurately. </a:t>
            </a:r>
          </a:p>
          <a:p>
            <a:pPr>
              <a:lnSpc>
                <a:spcPct val="90000"/>
              </a:lnSpc>
              <a:buFont typeface="Arial" panose="020B0604020202020204" pitchFamily="34" charset="0"/>
              <a:buChar char="•"/>
            </a:pPr>
            <a:r>
              <a:rPr lang="en-US" sz="1700">
                <a:solidFill>
                  <a:srgbClr val="FFFFFF"/>
                </a:solidFill>
              </a:rPr>
              <a:t>The weighted average F1-score of 79% indicates that there is room for improvement in overall model performance, particularly for classes with lower scores. </a:t>
            </a:r>
          </a:p>
          <a:p>
            <a:pPr marL="0" indent="0">
              <a:lnSpc>
                <a:spcPct val="90000"/>
              </a:lnSpc>
              <a:buNone/>
            </a:pPr>
            <a:endParaRPr lang="en-US" sz="1700">
              <a:solidFill>
                <a:srgbClr val="FFFFFF"/>
              </a:solidFill>
            </a:endParaRPr>
          </a:p>
        </p:txBody>
      </p:sp>
    </p:spTree>
    <p:extLst>
      <p:ext uri="{BB962C8B-B14F-4D97-AF65-F5344CB8AC3E}">
        <p14:creationId xmlns:p14="http://schemas.microsoft.com/office/powerpoint/2010/main" val="118866530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2AC74-E8C9-1EB6-E494-F0B03BB4F2D4}"/>
              </a:ext>
            </a:extLst>
          </p:cNvPr>
          <p:cNvSpPr>
            <a:spLocks noGrp="1"/>
          </p:cNvSpPr>
          <p:nvPr>
            <p:ph type="title"/>
          </p:nvPr>
        </p:nvSpPr>
        <p:spPr/>
        <p:txBody>
          <a:bodyPr/>
          <a:lstStyle/>
          <a:p>
            <a:r>
              <a:rPr lang="en-US" dirty="0"/>
              <a:t>Deliverables</a:t>
            </a:r>
          </a:p>
        </p:txBody>
      </p:sp>
      <p:graphicFrame>
        <p:nvGraphicFramePr>
          <p:cNvPr id="5" name="Content Placeholder 2">
            <a:extLst>
              <a:ext uri="{FF2B5EF4-FFF2-40B4-BE49-F238E27FC236}">
                <a16:creationId xmlns:a16="http://schemas.microsoft.com/office/drawing/2014/main" id="{815FA41C-6013-44B8-9CE6-F670C877F680}"/>
              </a:ext>
            </a:extLst>
          </p:cNvPr>
          <p:cNvGraphicFramePr>
            <a:graphicFrameLocks noGrp="1"/>
          </p:cNvGraphicFramePr>
          <p:nvPr>
            <p:ph idx="1"/>
          </p:nvPr>
        </p:nvGraphicFramePr>
        <p:xfrm>
          <a:off x="355600" y="1754904"/>
          <a:ext cx="11557000" cy="4352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7070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D88A67C2-4DF3-0764-CA01-66D8352F5894}"/>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Related Work</a:t>
            </a:r>
          </a:p>
        </p:txBody>
      </p:sp>
      <p:sp>
        <p:nvSpPr>
          <p:cNvPr id="3" name="Content Placeholder 2">
            <a:extLst>
              <a:ext uri="{FF2B5EF4-FFF2-40B4-BE49-F238E27FC236}">
                <a16:creationId xmlns:a16="http://schemas.microsoft.com/office/drawing/2014/main" id="{11547862-F0D0-1062-A83F-DE95E25A5884}"/>
              </a:ext>
            </a:extLst>
          </p:cNvPr>
          <p:cNvSpPr>
            <a:spLocks noGrp="1"/>
          </p:cNvSpPr>
          <p:nvPr>
            <p:ph idx="1"/>
          </p:nvPr>
        </p:nvSpPr>
        <p:spPr>
          <a:xfrm>
            <a:off x="1103312" y="2763520"/>
            <a:ext cx="8946541" cy="3484879"/>
          </a:xfrm>
        </p:spPr>
        <p:txBody>
          <a:bodyPr>
            <a:normAutofit/>
          </a:bodyPr>
          <a:lstStyle/>
          <a:p>
            <a:pPr marL="0" indent="0">
              <a:lnSpc>
                <a:spcPct val="90000"/>
              </a:lnSpc>
              <a:buNone/>
            </a:pPr>
            <a:r>
              <a:rPr lang="en-US" sz="1700" err="1"/>
              <a:t>Brunekreef</a:t>
            </a:r>
            <a:r>
              <a:rPr lang="en-US" sz="1700"/>
              <a:t> et al. [3] highlight the effectiveness of their text mining algorithm in diagnosing Systemic Lupus Erythematosus (SLE) with high accuracy, sensitivity, and specificity compared to assessments by medical experts. Their algorithm also outperforms previous algorithms used in similar studies. For example, Jorge et al. and </a:t>
            </a:r>
            <a:r>
              <a:rPr lang="en-US" sz="1700" err="1"/>
              <a:t>Barnado</a:t>
            </a:r>
            <a:r>
              <a:rPr lang="en-US" sz="1700"/>
              <a:t> et al. employed algorithms that processed structured parameters like ICD codes, laboratory results, and medication usage, achieving PPVs of 92% and 91% with sensitivities of 47% and 40% respectively. </a:t>
            </a:r>
          </a:p>
          <a:p>
            <a:pPr marL="0" indent="0">
              <a:lnSpc>
                <a:spcPct val="90000"/>
              </a:lnSpc>
              <a:buNone/>
            </a:pPr>
            <a:r>
              <a:rPr lang="en-US" sz="1700"/>
              <a:t>Jorge et al. also developed a hybrid algorithm incorporating natural language processing, but its performance slightly lagged behind the structured-only algorithm with a PPV of 90% and sensitivity of 41%. A combined structured parameters and a lupus search term in EHR notes, yielding results comparable to studies without the search term (PPV 85% and 98%, sensitivity 97% and 84%). Despite the success of these machine learning models, their limited portability remains a challenge, although recent improvements have addressed this issue to some extent.</a:t>
            </a:r>
          </a:p>
        </p:txBody>
      </p:sp>
    </p:spTree>
    <p:extLst>
      <p:ext uri="{BB962C8B-B14F-4D97-AF65-F5344CB8AC3E}">
        <p14:creationId xmlns:p14="http://schemas.microsoft.com/office/powerpoint/2010/main" val="207275665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2B1B2-37CB-8943-7E09-63556BCB5D52}"/>
              </a:ext>
            </a:extLst>
          </p:cNvPr>
          <p:cNvSpPr>
            <a:spLocks noGrp="1"/>
          </p:cNvSpPr>
          <p:nvPr>
            <p:ph type="title"/>
          </p:nvPr>
        </p:nvSpPr>
        <p:spPr/>
        <p:txBody>
          <a:bodyPr/>
          <a:lstStyle/>
          <a:p>
            <a:r>
              <a:rPr lang="en-US" dirty="0"/>
              <a:t>Related Work</a:t>
            </a:r>
          </a:p>
        </p:txBody>
      </p:sp>
      <p:graphicFrame>
        <p:nvGraphicFramePr>
          <p:cNvPr id="5" name="Content Placeholder 2">
            <a:extLst>
              <a:ext uri="{FF2B5EF4-FFF2-40B4-BE49-F238E27FC236}">
                <a16:creationId xmlns:a16="http://schemas.microsoft.com/office/drawing/2014/main" id="{8CD0AE2F-731E-91D2-2A17-8996045E731B}"/>
              </a:ext>
            </a:extLst>
          </p:cNvPr>
          <p:cNvGraphicFramePr>
            <a:graphicFrameLocks noGrp="1"/>
          </p:cNvGraphicFramePr>
          <p:nvPr>
            <p:ph idx="1"/>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6206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9D2A0-71FF-18DA-BACF-4652B8684C4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FF70AB7-444A-A100-56A1-C821A3EAB2D3}"/>
              </a:ext>
            </a:extLst>
          </p:cNvPr>
          <p:cNvSpPr>
            <a:spLocks noGrp="1"/>
          </p:cNvSpPr>
          <p:nvPr>
            <p:ph idx="1"/>
          </p:nvPr>
        </p:nvSpPr>
        <p:spPr/>
        <p:txBody>
          <a:bodyPr>
            <a:normAutofit/>
          </a:bodyPr>
          <a:lstStyle/>
          <a:p>
            <a:pPr algn="l">
              <a:buFont typeface="+mj-lt"/>
              <a:buAutoNum type="arabicPeriod"/>
            </a:pPr>
            <a:r>
              <a:rPr lang="en-US" dirty="0"/>
              <a:t>M. </a:t>
            </a:r>
            <a:r>
              <a:rPr lang="en-US" dirty="0" err="1"/>
              <a:t>Raparthi</a:t>
            </a:r>
            <a:r>
              <a:rPr lang="en-US" dirty="0"/>
              <a:t>, S. B. </a:t>
            </a:r>
            <a:r>
              <a:rPr lang="en-US" dirty="0" err="1"/>
              <a:t>Dodda</a:t>
            </a:r>
            <a:r>
              <a:rPr lang="en-US" dirty="0"/>
              <a:t>, and S. </a:t>
            </a:r>
            <a:r>
              <a:rPr lang="en-US" dirty="0" err="1"/>
              <a:t>Maruthi</a:t>
            </a:r>
            <a:r>
              <a:rPr lang="en-US" dirty="0"/>
              <a:t>, "Biomedical Text Mining for Drug Discovery using Natural Language Processing and Deep Learning," Journal of Ballistics, vol. 35, no. 1, pp. 52-61, Dec. 2023. DOI: 10.52783/dxjb.v35.114.</a:t>
            </a:r>
          </a:p>
          <a:p>
            <a:pPr algn="l">
              <a:buFont typeface="+mj-lt"/>
              <a:buAutoNum type="arabicPeriod"/>
            </a:pPr>
            <a:r>
              <a:rPr lang="en-US" dirty="0"/>
              <a:t>T. M. Nguyen et al., "Deep Learning for Human Disease Detection, Subtype Classification, and Treatment Response Prediction Using Epigenomic Data," Biomedicines, vol. 9, no. 11, Nov. 2021, Art. no. 1733. DOI: 10.3390/biomedicines9111733.</a:t>
            </a:r>
          </a:p>
          <a:p>
            <a:pPr algn="l">
              <a:buFont typeface="+mj-lt"/>
              <a:buAutoNum type="arabicPeriod"/>
            </a:pPr>
            <a:r>
              <a:rPr lang="en-US" dirty="0"/>
              <a:t>T. E. </a:t>
            </a:r>
            <a:r>
              <a:rPr lang="en-US" dirty="0" err="1"/>
              <a:t>Brunekreef</a:t>
            </a:r>
            <a:r>
              <a:rPr lang="en-US" dirty="0"/>
              <a:t> et al., "Text Mining of Electronic Health Records Can Accurately Identify and Characterize Patients With Systemic Lupus Erythematosus," ACR Open </a:t>
            </a:r>
            <a:r>
              <a:rPr lang="en-US" dirty="0" err="1"/>
              <a:t>Rheumatol</a:t>
            </a:r>
            <a:r>
              <a:rPr lang="en-US" dirty="0"/>
              <a:t>., vol. 3, no. 2, pp. 65-71, Feb. 2021. DOI: 10.1002/acr2.11211.</a:t>
            </a:r>
          </a:p>
          <a:p>
            <a:pPr marL="0" indent="0">
              <a:buNone/>
            </a:pPr>
            <a:endParaRPr lang="en-US" dirty="0"/>
          </a:p>
        </p:txBody>
      </p:sp>
    </p:spTree>
    <p:extLst>
      <p:ext uri="{BB962C8B-B14F-4D97-AF65-F5344CB8AC3E}">
        <p14:creationId xmlns:p14="http://schemas.microsoft.com/office/powerpoint/2010/main" val="169127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EC6FFF-3949-4638-A265-B1515909B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DB70B8-E2EA-23C1-C6C4-DAE3149E6E5C}"/>
              </a:ext>
            </a:extLst>
          </p:cNvPr>
          <p:cNvSpPr>
            <a:spLocks noGrp="1"/>
          </p:cNvSpPr>
          <p:nvPr>
            <p:ph type="ctrTitle"/>
          </p:nvPr>
        </p:nvSpPr>
        <p:spPr>
          <a:xfrm>
            <a:off x="988694" y="1063416"/>
            <a:ext cx="6034406" cy="4811730"/>
          </a:xfrm>
        </p:spPr>
        <p:txBody>
          <a:bodyPr anchor="ctr">
            <a:normAutofit/>
          </a:bodyPr>
          <a:lstStyle/>
          <a:p>
            <a:pPr algn="r">
              <a:lnSpc>
                <a:spcPct val="90000"/>
              </a:lnSpc>
            </a:pPr>
            <a:r>
              <a:rPr lang="en-US" sz="5100"/>
              <a:t>Medical Text Mining for Disease Detection using Natural Language Processing</a:t>
            </a:r>
            <a:br>
              <a:rPr lang="en-US" sz="5100"/>
            </a:br>
            <a:endParaRPr lang="en-US" sz="5100"/>
          </a:p>
        </p:txBody>
      </p:sp>
      <p:sp>
        <p:nvSpPr>
          <p:cNvPr id="10" name="Rectangle 9">
            <a:extLst>
              <a:ext uri="{FF2B5EF4-FFF2-40B4-BE49-F238E27FC236}">
                <a16:creationId xmlns:a16="http://schemas.microsoft.com/office/drawing/2014/main" id="{8C05BC5F-3118-49D0-B18C-5D9CC922C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59CBC09-2FA1-D61D-E397-EB3C207E08A2}"/>
              </a:ext>
            </a:extLst>
          </p:cNvPr>
          <p:cNvSpPr>
            <a:spLocks noGrp="1"/>
          </p:cNvSpPr>
          <p:nvPr>
            <p:ph type="subTitle" idx="1"/>
          </p:nvPr>
        </p:nvSpPr>
        <p:spPr>
          <a:xfrm>
            <a:off x="7885882" y="1063416"/>
            <a:ext cx="2591618" cy="4811730"/>
          </a:xfrm>
        </p:spPr>
        <p:txBody>
          <a:bodyPr anchor="ctr">
            <a:normAutofit/>
          </a:bodyPr>
          <a:lstStyle/>
          <a:p>
            <a:pPr>
              <a:lnSpc>
                <a:spcPct val="90000"/>
              </a:lnSpc>
            </a:pPr>
            <a:r>
              <a:rPr lang="en-US" sz="1300" i="1"/>
              <a:t>Medical text mining has emerged as a powerful tool in healthcare for extracting valuable information from vast amounts of textual data. With the advancement of Natural Language Processing (NLP) techniques, it is now possible to leverage these technologies for disease detection and diagnosis based on clinical texts. </a:t>
            </a:r>
          </a:p>
          <a:p>
            <a:pPr marL="571500" indent="-571500">
              <a:lnSpc>
                <a:spcPct val="90000"/>
              </a:lnSpc>
              <a:buFont typeface="Arial" panose="020B0604020202020204" pitchFamily="34" charset="0"/>
              <a:buChar char="•"/>
            </a:pPr>
            <a:r>
              <a:rPr lang="en-US" sz="1300" i="1"/>
              <a:t>This proposal outlines a project to develop and implement a medical text mining system using NLP for disease detection.</a:t>
            </a:r>
          </a:p>
          <a:p>
            <a:pPr>
              <a:lnSpc>
                <a:spcPct val="90000"/>
              </a:lnSpc>
            </a:pPr>
            <a:endParaRPr lang="en-US" sz="1300"/>
          </a:p>
        </p:txBody>
      </p:sp>
      <p:sp>
        <p:nvSpPr>
          <p:cNvPr id="12" name="Rectangle 11">
            <a:extLst>
              <a:ext uri="{FF2B5EF4-FFF2-40B4-BE49-F238E27FC236}">
                <a16:creationId xmlns:a16="http://schemas.microsoft.com/office/drawing/2014/main" id="{9A4B1E59-3C8A-453C-B841-6AB3B0CF7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332623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D263D-A1F8-0D11-7786-DE054DB514C8}"/>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76F69A20-08DE-665C-51C2-1152B575B7D4}"/>
              </a:ext>
            </a:extLst>
          </p:cNvPr>
          <p:cNvSpPr>
            <a:spLocks noGrp="1"/>
          </p:cNvSpPr>
          <p:nvPr>
            <p:ph idx="1"/>
          </p:nvPr>
        </p:nvSpPr>
        <p:spPr>
          <a:xfrm>
            <a:off x="1103312" y="2052918"/>
            <a:ext cx="10242467" cy="4195481"/>
          </a:xfrm>
        </p:spPr>
        <p:txBody>
          <a:bodyPr>
            <a:normAutofit/>
          </a:bodyPr>
          <a:lstStyle/>
          <a:p>
            <a:pPr marL="0" indent="0" algn="l">
              <a:buNone/>
            </a:pPr>
            <a:r>
              <a:rPr lang="en-US" dirty="0"/>
              <a:t>The primary objective of this project is to build a robust NLP-based system that can analyze medical texts, such as electronic health records (EHRs) and clinical notes, to identify and classify diseases accurately. Specific objectives include:</a:t>
            </a:r>
          </a:p>
          <a:p>
            <a:pPr algn="l">
              <a:buFont typeface="Arial" panose="020B0604020202020204" pitchFamily="34" charset="0"/>
              <a:buChar char="•"/>
            </a:pPr>
            <a:r>
              <a:rPr lang="en-US" dirty="0"/>
              <a:t>Developing NLP models for text preprocessing, feature extraction, and disease classification.</a:t>
            </a:r>
          </a:p>
          <a:p>
            <a:pPr algn="l">
              <a:buFont typeface="Arial" panose="020B0604020202020204" pitchFamily="34" charset="0"/>
              <a:buChar char="•"/>
            </a:pPr>
            <a:r>
              <a:rPr lang="en-US" dirty="0"/>
              <a:t>Integrating medical domain knowledge into the NLP models for improved accuracy.</a:t>
            </a:r>
          </a:p>
          <a:p>
            <a:pPr algn="l">
              <a:buFont typeface="Arial" panose="020B0604020202020204" pitchFamily="34" charset="0"/>
              <a:buChar char="•"/>
            </a:pPr>
            <a:r>
              <a:rPr lang="en-US" dirty="0"/>
              <a:t>Evaluating the performance of the system on real-world medical datasets.(https://www.helen-zhou.com/assets/pdf/emdot/paper.pdf)</a:t>
            </a:r>
          </a:p>
          <a:p>
            <a:pPr marL="0" indent="0">
              <a:buNone/>
            </a:pPr>
            <a:endParaRPr lang="en-US" dirty="0"/>
          </a:p>
        </p:txBody>
      </p:sp>
    </p:spTree>
    <p:extLst>
      <p:ext uri="{BB962C8B-B14F-4D97-AF65-F5344CB8AC3E}">
        <p14:creationId xmlns:p14="http://schemas.microsoft.com/office/powerpoint/2010/main" val="219360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F3F0F-9931-6038-C4DF-C42BF6CD5AA2}"/>
              </a:ext>
            </a:extLst>
          </p:cNvPr>
          <p:cNvSpPr>
            <a:spLocks noGrp="1"/>
          </p:cNvSpPr>
          <p:nvPr>
            <p:ph type="title"/>
          </p:nvPr>
        </p:nvSpPr>
        <p:spPr/>
        <p:txBody>
          <a:bodyPr/>
          <a:lstStyle/>
          <a:p>
            <a:r>
              <a:rPr lang="en-US" dirty="0"/>
              <a:t>Value Statement</a:t>
            </a:r>
          </a:p>
        </p:txBody>
      </p:sp>
      <p:sp>
        <p:nvSpPr>
          <p:cNvPr id="3" name="Content Placeholder 2">
            <a:extLst>
              <a:ext uri="{FF2B5EF4-FFF2-40B4-BE49-F238E27FC236}">
                <a16:creationId xmlns:a16="http://schemas.microsoft.com/office/drawing/2014/main" id="{331AFA70-578B-63F0-EEAF-85A6A23264EB}"/>
              </a:ext>
            </a:extLst>
          </p:cNvPr>
          <p:cNvSpPr>
            <a:spLocks noGrp="1"/>
          </p:cNvSpPr>
          <p:nvPr>
            <p:ph idx="1"/>
          </p:nvPr>
        </p:nvSpPr>
        <p:spPr/>
        <p:txBody>
          <a:bodyPr>
            <a:normAutofit lnSpcReduction="10000"/>
          </a:bodyPr>
          <a:lstStyle/>
          <a:p>
            <a:pPr marL="0" indent="0">
              <a:buNone/>
            </a:pPr>
            <a:r>
              <a:rPr lang="en-US" dirty="0"/>
              <a:t>The project on medical text mining for disease detection using Natural Language Processing (NLP) is highly valuable as it promises to enhance healthcare efficiency by automating disease diagnosis, thereby improving patient outcomes and reducing healthcare costs. By leveraging NLP techniques to analyze large volumes of medical text data such as electronic health records (EHRs) and clinical notes, this project aims to extract valuable insights that can inform medical decision-making, facilitate research and development in healthcare, and enable personalized medicine. </a:t>
            </a:r>
          </a:p>
          <a:p>
            <a:pPr marL="0" indent="0">
              <a:buNone/>
            </a:pPr>
            <a:r>
              <a:rPr lang="en-US" dirty="0"/>
              <a:t>NLP-based disease detection systems act as vital decision support tools for healthcare professionals, contributing to early disease detection, targeted treatment plans, and effective public health management, ultimately leading to improved healthcare outcomes and enhanced patient care.</a:t>
            </a:r>
          </a:p>
        </p:txBody>
      </p:sp>
    </p:spTree>
    <p:extLst>
      <p:ext uri="{BB962C8B-B14F-4D97-AF65-F5344CB8AC3E}">
        <p14:creationId xmlns:p14="http://schemas.microsoft.com/office/powerpoint/2010/main" val="1933738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B272-6F30-F123-B91B-38F2BA939798}"/>
              </a:ext>
            </a:extLst>
          </p:cNvPr>
          <p:cNvSpPr>
            <a:spLocks noGrp="1"/>
          </p:cNvSpPr>
          <p:nvPr>
            <p:ph type="title"/>
          </p:nvPr>
        </p:nvSpPr>
        <p:spPr/>
        <p:txBody>
          <a:bodyPr/>
          <a:lstStyle/>
          <a:p>
            <a:r>
              <a:rPr lang="en-US"/>
              <a:t>Approach</a:t>
            </a:r>
            <a:endParaRPr lang="en-US" dirty="0"/>
          </a:p>
        </p:txBody>
      </p:sp>
      <p:sp>
        <p:nvSpPr>
          <p:cNvPr id="3" name="Content Placeholder 2">
            <a:extLst>
              <a:ext uri="{FF2B5EF4-FFF2-40B4-BE49-F238E27FC236}">
                <a16:creationId xmlns:a16="http://schemas.microsoft.com/office/drawing/2014/main" id="{1671F784-0CAA-ED07-5D85-D14FBDA7D253}"/>
              </a:ext>
            </a:extLst>
          </p:cNvPr>
          <p:cNvSpPr>
            <a:spLocks noGrp="1"/>
          </p:cNvSpPr>
          <p:nvPr>
            <p:ph idx="1"/>
          </p:nvPr>
        </p:nvSpPr>
        <p:spPr>
          <a:xfrm>
            <a:off x="598620" y="2003755"/>
            <a:ext cx="11491780" cy="4515578"/>
          </a:xfrm>
        </p:spPr>
        <p:txBody>
          <a:bodyPr>
            <a:normAutofit fontScale="70000" lnSpcReduction="20000"/>
          </a:bodyPr>
          <a:lstStyle/>
          <a:p>
            <a:pPr marL="571500" indent="-571500" algn="l">
              <a:buFont typeface="+mj-lt"/>
              <a:buAutoNum type="romanLcPeriod"/>
            </a:pPr>
            <a:r>
              <a:rPr lang="en-US" sz="3300" b="1"/>
              <a:t>Data Collection: </a:t>
            </a:r>
            <a:r>
              <a:rPr lang="en-US" sz="3300"/>
              <a:t>Gather a diverse dataset of medical texts, including EHRs, clinical notes, and medical literature.</a:t>
            </a:r>
          </a:p>
          <a:p>
            <a:pPr marL="571500" indent="-571500" algn="l">
              <a:buFont typeface="+mj-lt"/>
              <a:buAutoNum type="romanLcPeriod"/>
            </a:pPr>
            <a:r>
              <a:rPr lang="en-US" sz="3300" b="1"/>
              <a:t>Preprocessing: </a:t>
            </a:r>
            <a:r>
              <a:rPr lang="en-US" sz="3300"/>
              <a:t>Clean and preprocess the text data to remove noise, standardize formats, and extract relevant features.</a:t>
            </a:r>
          </a:p>
          <a:p>
            <a:pPr marL="571500" indent="-571500" algn="l">
              <a:buFont typeface="+mj-lt"/>
              <a:buAutoNum type="romanLcPeriod"/>
            </a:pPr>
            <a:r>
              <a:rPr lang="en-US" sz="3300" b="1"/>
              <a:t>Feature Engineering: </a:t>
            </a:r>
            <a:r>
              <a:rPr lang="en-US" sz="3300"/>
              <a:t>Use NLP techniques to extract features such as medical terms, symptoms, and disease mentions.</a:t>
            </a:r>
          </a:p>
          <a:p>
            <a:pPr marL="571500" indent="-571500" algn="l">
              <a:buFont typeface="+mj-lt"/>
              <a:buAutoNum type="romanLcPeriod"/>
            </a:pPr>
            <a:r>
              <a:rPr lang="en-US" sz="3300" b="1"/>
              <a:t>Model Development: </a:t>
            </a:r>
            <a:r>
              <a:rPr lang="en-US" sz="3300"/>
              <a:t>Build and train NLP models, including BERT-based classifiers, to detect and classify diseases in the text.</a:t>
            </a:r>
          </a:p>
          <a:p>
            <a:pPr marL="571500" indent="-571500" algn="l">
              <a:buFont typeface="+mj-lt"/>
              <a:buAutoNum type="romanLcPeriod"/>
            </a:pPr>
            <a:r>
              <a:rPr lang="en-US" sz="3300" b="1"/>
              <a:t>Evaluation: </a:t>
            </a:r>
            <a:r>
              <a:rPr lang="en-US" sz="3300"/>
              <a:t>Evaluate the performance of the models using metrics such as accuracy, precision, recall, and F1 score.</a:t>
            </a:r>
          </a:p>
          <a:p>
            <a:pPr marL="571500" indent="-571500" algn="l">
              <a:buFont typeface="+mj-lt"/>
              <a:buAutoNum type="romanLcPeriod"/>
            </a:pPr>
            <a:r>
              <a:rPr lang="en-US" sz="3300" b="1"/>
              <a:t>Integration: </a:t>
            </a:r>
            <a:r>
              <a:rPr lang="en-US" sz="3300"/>
              <a:t>Integrate the NLP-based disease detection system into a user-friendly interface for healthcare professionals.</a:t>
            </a:r>
          </a:p>
          <a:p>
            <a:pPr marL="0" indent="0" algn="l">
              <a:buNone/>
            </a:pPr>
            <a:endParaRPr lang="en-US" dirty="0"/>
          </a:p>
        </p:txBody>
      </p:sp>
    </p:spTree>
    <p:extLst>
      <p:ext uri="{BB962C8B-B14F-4D97-AF65-F5344CB8AC3E}">
        <p14:creationId xmlns:p14="http://schemas.microsoft.com/office/powerpoint/2010/main" val="370198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798F-B741-587C-C7C9-3D9EBB184F3B}"/>
              </a:ext>
            </a:extLst>
          </p:cNvPr>
          <p:cNvSpPr>
            <a:spLocks noGrp="1"/>
          </p:cNvSpPr>
          <p:nvPr>
            <p:ph type="title"/>
          </p:nvPr>
        </p:nvSpPr>
        <p:spPr/>
        <p:txBody>
          <a:bodyPr/>
          <a:lstStyle/>
          <a:p>
            <a:r>
              <a:rPr lang="en-US" b="1" dirty="0"/>
              <a:t>Data Cleaning and Pre-processing</a:t>
            </a:r>
          </a:p>
        </p:txBody>
      </p:sp>
      <p:sp>
        <p:nvSpPr>
          <p:cNvPr id="3" name="Content Placeholder 2">
            <a:extLst>
              <a:ext uri="{FF2B5EF4-FFF2-40B4-BE49-F238E27FC236}">
                <a16:creationId xmlns:a16="http://schemas.microsoft.com/office/drawing/2014/main" id="{94FC04AB-D317-9916-4DC9-29F48AFA7E40}"/>
              </a:ext>
            </a:extLst>
          </p:cNvPr>
          <p:cNvSpPr>
            <a:spLocks noGrp="1"/>
          </p:cNvSpPr>
          <p:nvPr>
            <p:ph idx="1"/>
          </p:nvPr>
        </p:nvSpPr>
        <p:spPr/>
        <p:txBody>
          <a:bodyPr>
            <a:normAutofit fontScale="85000" lnSpcReduction="20000"/>
          </a:bodyPr>
          <a:lstStyle/>
          <a:p>
            <a:pPr algn="l">
              <a:buFont typeface="+mj-lt"/>
              <a:buAutoNum type="arabicPeriod"/>
            </a:pPr>
            <a:r>
              <a:rPr lang="en-US" sz="2000" b="1" dirty="0"/>
              <a:t>Data cleaning for disease detection involves lowercasing text, removing punctuation and </a:t>
            </a:r>
            <a:r>
              <a:rPr lang="en-US" sz="2000" b="1" dirty="0" err="1"/>
              <a:t>stopwords</a:t>
            </a:r>
            <a:r>
              <a:rPr lang="en-US" sz="2000" b="1" dirty="0"/>
              <a:t>, spell checking, and handling abbreviations and acronyms.</a:t>
            </a:r>
          </a:p>
          <a:p>
            <a:pPr algn="l">
              <a:buFont typeface="+mj-lt"/>
              <a:buAutoNum type="arabicPeriod"/>
            </a:pPr>
            <a:r>
              <a:rPr lang="en-US" sz="2000" b="1" dirty="0"/>
              <a:t>Tokenization is essential, including word tokenization to split text into words and sentence tokenization to separate text into sentences for analysis.</a:t>
            </a:r>
          </a:p>
          <a:p>
            <a:pPr algn="l">
              <a:buFont typeface="+mj-lt"/>
              <a:buAutoNum type="arabicPeriod"/>
            </a:pPr>
            <a:r>
              <a:rPr lang="en-US" sz="2000" b="1" dirty="0"/>
              <a:t>Normalization techniques like stemming and lemmatization help reduce words to their base forms, aiding in consistent analysis.</a:t>
            </a:r>
          </a:p>
          <a:p>
            <a:pPr algn="l">
              <a:buFont typeface="+mj-lt"/>
              <a:buAutoNum type="arabicPeriod"/>
            </a:pPr>
            <a:r>
              <a:rPr lang="en-US" sz="2000" b="1" dirty="0"/>
              <a:t>Recognizing entities such as diseases, symptoms, medications, and procedures through named entity recognition (NER) is crucial for accurate detection.</a:t>
            </a:r>
          </a:p>
          <a:p>
            <a:pPr algn="l">
              <a:buFont typeface="+mj-lt"/>
              <a:buAutoNum type="arabicPeriod"/>
            </a:pPr>
            <a:r>
              <a:rPr lang="en-US" sz="2000" b="1" dirty="0"/>
              <a:t>Vectorization techniques like TF-IDF or word embeddings convert text into numerical vectors, enabling machine learning models to process and learn from the data.</a:t>
            </a:r>
          </a:p>
          <a:p>
            <a:pPr algn="l">
              <a:buFont typeface="+mj-lt"/>
              <a:buAutoNum type="arabicPeriod"/>
            </a:pPr>
            <a:r>
              <a:rPr lang="en-US" sz="2000" b="1" dirty="0"/>
              <a:t>Quality assurance ensures data accuracy and validity, including checks for imbalanced data and the creation of relevant features based on domain knowledge.</a:t>
            </a:r>
          </a:p>
          <a:p>
            <a:endParaRPr lang="en-US" dirty="0"/>
          </a:p>
        </p:txBody>
      </p:sp>
    </p:spTree>
    <p:extLst>
      <p:ext uri="{BB962C8B-B14F-4D97-AF65-F5344CB8AC3E}">
        <p14:creationId xmlns:p14="http://schemas.microsoft.com/office/powerpoint/2010/main" val="137755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FB4B-A458-82C3-EC8A-F61E2BE4E2B7}"/>
              </a:ext>
            </a:extLst>
          </p:cNvPr>
          <p:cNvSpPr>
            <a:spLocks noGrp="1"/>
          </p:cNvSpPr>
          <p:nvPr>
            <p:ph type="title"/>
          </p:nvPr>
        </p:nvSpPr>
        <p:spPr/>
        <p:txBody>
          <a:bodyPr/>
          <a:lstStyle/>
          <a:p>
            <a:r>
              <a:rPr lang="en-US" b="1" dirty="0"/>
              <a:t>Models: Disease Detection Model</a:t>
            </a:r>
          </a:p>
        </p:txBody>
      </p:sp>
      <p:pic>
        <p:nvPicPr>
          <p:cNvPr id="4" name="Content Placeholder 3">
            <a:extLst>
              <a:ext uri="{FF2B5EF4-FFF2-40B4-BE49-F238E27FC236}">
                <a16:creationId xmlns:a16="http://schemas.microsoft.com/office/drawing/2014/main" id="{B56CDA2D-F805-EB8C-CCFF-1F491A09037B}"/>
              </a:ext>
            </a:extLst>
          </p:cNvPr>
          <p:cNvPicPr>
            <a:picLocks noGrp="1" noChangeAspect="1"/>
          </p:cNvPicPr>
          <p:nvPr>
            <p:ph idx="1"/>
          </p:nvPr>
        </p:nvPicPr>
        <p:blipFill>
          <a:blip r:embed="rId2"/>
          <a:stretch>
            <a:fillRect/>
          </a:stretch>
        </p:blipFill>
        <p:spPr>
          <a:xfrm>
            <a:off x="1023257" y="1513115"/>
            <a:ext cx="8458200" cy="4713514"/>
          </a:xfrm>
          <a:prstGeom prst="rect">
            <a:avLst/>
          </a:prstGeom>
        </p:spPr>
      </p:pic>
    </p:spTree>
    <p:extLst>
      <p:ext uri="{BB962C8B-B14F-4D97-AF65-F5344CB8AC3E}">
        <p14:creationId xmlns:p14="http://schemas.microsoft.com/office/powerpoint/2010/main" val="358610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03C61-FF23-A363-26A7-786CC3F20C10}"/>
              </a:ext>
            </a:extLst>
          </p:cNvPr>
          <p:cNvSpPr>
            <a:spLocks noGrp="1"/>
          </p:cNvSpPr>
          <p:nvPr>
            <p:ph type="title"/>
          </p:nvPr>
        </p:nvSpPr>
        <p:spPr>
          <a:xfrm>
            <a:off x="370114" y="398289"/>
            <a:ext cx="10907486" cy="1400530"/>
          </a:xfrm>
        </p:spPr>
        <p:txBody>
          <a:bodyPr/>
          <a:lstStyle/>
          <a:p>
            <a:r>
              <a:rPr lang="en-US" b="1" dirty="0"/>
              <a:t>Models: Information Classification Model</a:t>
            </a:r>
          </a:p>
        </p:txBody>
      </p:sp>
      <p:pic>
        <p:nvPicPr>
          <p:cNvPr id="4" name="Content Placeholder 3">
            <a:extLst>
              <a:ext uri="{FF2B5EF4-FFF2-40B4-BE49-F238E27FC236}">
                <a16:creationId xmlns:a16="http://schemas.microsoft.com/office/drawing/2014/main" id="{8656C29D-00BA-CBB4-5B36-38B004AE7C94}"/>
              </a:ext>
            </a:extLst>
          </p:cNvPr>
          <p:cNvPicPr>
            <a:picLocks noGrp="1" noChangeAspect="1"/>
          </p:cNvPicPr>
          <p:nvPr>
            <p:ph idx="1"/>
          </p:nvPr>
        </p:nvPicPr>
        <p:blipFill>
          <a:blip r:embed="rId2"/>
          <a:stretch>
            <a:fillRect/>
          </a:stretch>
        </p:blipFill>
        <p:spPr>
          <a:xfrm>
            <a:off x="827315" y="1632857"/>
            <a:ext cx="8795656" cy="4539343"/>
          </a:xfrm>
          <a:prstGeom prst="rect">
            <a:avLst/>
          </a:prstGeom>
        </p:spPr>
      </p:pic>
    </p:spTree>
    <p:extLst>
      <p:ext uri="{BB962C8B-B14F-4D97-AF65-F5344CB8AC3E}">
        <p14:creationId xmlns:p14="http://schemas.microsoft.com/office/powerpoint/2010/main" val="81986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58D2-66C1-CE57-D1F8-A6D05AAAFACB}"/>
              </a:ext>
            </a:extLst>
          </p:cNvPr>
          <p:cNvSpPr>
            <a:spLocks noGrp="1"/>
          </p:cNvSpPr>
          <p:nvPr>
            <p:ph type="title"/>
          </p:nvPr>
        </p:nvSpPr>
        <p:spPr/>
        <p:txBody>
          <a:bodyPr/>
          <a:lstStyle/>
          <a:p>
            <a:r>
              <a:rPr lang="en-US" b="1" dirty="0"/>
              <a:t>Finetuning</a:t>
            </a:r>
          </a:p>
        </p:txBody>
      </p:sp>
      <p:sp>
        <p:nvSpPr>
          <p:cNvPr id="3" name="Content Placeholder 2">
            <a:extLst>
              <a:ext uri="{FF2B5EF4-FFF2-40B4-BE49-F238E27FC236}">
                <a16:creationId xmlns:a16="http://schemas.microsoft.com/office/drawing/2014/main" id="{A5D771E7-7F5B-526E-732A-60219F455D69}"/>
              </a:ext>
            </a:extLst>
          </p:cNvPr>
          <p:cNvSpPr>
            <a:spLocks noGrp="1"/>
          </p:cNvSpPr>
          <p:nvPr>
            <p:ph idx="1"/>
          </p:nvPr>
        </p:nvSpPr>
        <p:spPr>
          <a:xfrm>
            <a:off x="645130" y="1524000"/>
            <a:ext cx="9404723" cy="4724399"/>
          </a:xfrm>
        </p:spPr>
        <p:txBody>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dirty="0"/>
              <a:t>Hidden Size: Set to 128.</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dirty="0"/>
              <a:t>Optimizer: Adam optimizer with a learning rate of 0.001.</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dirty="0"/>
              <a:t>Loss Function: </a:t>
            </a:r>
            <a:r>
              <a:rPr lang="en-US" altLang="en-US" sz="2400" dirty="0" err="1"/>
              <a:t>CrossEntropyLoss</a:t>
            </a:r>
            <a:r>
              <a:rPr lang="en-US" altLang="en-US" sz="2400" dirty="0"/>
              <a:t>.</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dirty="0"/>
              <a:t>Training Data: 80% of the data is used for training.</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dirty="0"/>
              <a:t>Testing Data: 20% of the data is used for testing after   filtering out rows with labels not present in the training data.</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dirty="0"/>
              <a:t>Batch Size: Set to 32 for both the training and testing data loaders Shuffle: Data is shuffled for the training loader</a:t>
            </a:r>
            <a:endParaRPr kumimoji="0" lang="en-US" altLang="en-US" sz="2400" i="0" u="none" strike="noStrike" cap="none" normalizeH="0" baseline="0" dirty="0">
              <a:ln>
                <a:noFill/>
              </a:ln>
              <a:solidFill>
                <a:schemeClr val="tx1"/>
              </a:solidFill>
              <a:effectLst/>
              <a:latin typeface="Arial" panose="020B0604020202020204" pitchFamily="34" charset="0"/>
            </a:endParaRPr>
          </a:p>
          <a:p>
            <a:pPr algn="just"/>
            <a:endParaRPr lang="en-US" dirty="0"/>
          </a:p>
        </p:txBody>
      </p:sp>
    </p:spTree>
    <p:extLst>
      <p:ext uri="{BB962C8B-B14F-4D97-AF65-F5344CB8AC3E}">
        <p14:creationId xmlns:p14="http://schemas.microsoft.com/office/powerpoint/2010/main" val="272308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354</TotalTime>
  <Words>1813</Words>
  <Application>Microsoft Office PowerPoint</Application>
  <PresentationFormat>Widescreen</PresentationFormat>
  <Paragraphs>71</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Century Gothic</vt:lpstr>
      <vt:lpstr>Wingdings 3</vt:lpstr>
      <vt:lpstr>Ion</vt:lpstr>
      <vt:lpstr>DSCI 6004: Natural Language Processing</vt:lpstr>
      <vt:lpstr>Medical Text Mining for Disease Detection using Natural Language Processing </vt:lpstr>
      <vt:lpstr>Objectives</vt:lpstr>
      <vt:lpstr>Value Statement</vt:lpstr>
      <vt:lpstr>Approach</vt:lpstr>
      <vt:lpstr>Data Cleaning and Pre-processing</vt:lpstr>
      <vt:lpstr>Models: Disease Detection Model</vt:lpstr>
      <vt:lpstr>Models: Information Classification Model</vt:lpstr>
      <vt:lpstr>Finetuning</vt:lpstr>
      <vt:lpstr>Evaluation Methodology</vt:lpstr>
      <vt:lpstr>Results: Disease Detection Model </vt:lpstr>
      <vt:lpstr>Results: Information Classification Model </vt:lpstr>
      <vt:lpstr>Deliverables</vt:lpstr>
      <vt:lpstr>Related Work</vt:lpstr>
      <vt:lpstr>Related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Rajulagari, Anjalipriya</cp:lastModifiedBy>
  <cp:revision>9</cp:revision>
  <dcterms:created xsi:type="dcterms:W3CDTF">2024-03-29T19:20:08Z</dcterms:created>
  <dcterms:modified xsi:type="dcterms:W3CDTF">2024-04-29T18:12:51Z</dcterms:modified>
</cp:coreProperties>
</file>