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8288000" cy="10287000"/>
  <p:notesSz cx="6858000" cy="9144000"/>
  <p:embeddedFontLst>
    <p:embeddedFont>
      <p:font typeface="DM Sans" pitchFamily="2" charset="0"/>
      <p:regular r:id="rId36"/>
      <p:bold r:id="rId37"/>
      <p:italic r:id="rId38"/>
      <p:boldItalic r:id="rId39"/>
    </p:embeddedFont>
    <p:embeddedFont>
      <p:font typeface="DM Sans Bold" charset="0"/>
      <p:regular r:id="rId40"/>
    </p:embeddedFont>
    <p:embeddedFont>
      <p:font typeface="Kollektif Bold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gif"/><Relationship Id="rId7" Type="http://schemas.openxmlformats.org/officeDocument/2006/relationships/image" Target="../media/image6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gif"/><Relationship Id="rId7" Type="http://schemas.openxmlformats.org/officeDocument/2006/relationships/image" Target="../media/image6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0.png"/><Relationship Id="rId7" Type="http://schemas.openxmlformats.org/officeDocument/2006/relationships/image" Target="../media/image6.sv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sv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35"/>
          <p:cNvSpPr/>
          <p:nvPr/>
        </p:nvSpPr>
        <p:spPr>
          <a:xfrm>
            <a:off x="8025738" y="1775188"/>
            <a:ext cx="1579163" cy="1547261"/>
          </a:xfrm>
          <a:custGeom>
            <a:avLst/>
            <a:gdLst/>
            <a:ahLst/>
            <a:cxnLst/>
            <a:rect l="l" t="t" r="r" b="b"/>
            <a:pathLst>
              <a:path w="1579163" h="1547261">
                <a:moveTo>
                  <a:pt x="0" y="0"/>
                </a:moveTo>
                <a:lnTo>
                  <a:pt x="1579164" y="0"/>
                </a:lnTo>
                <a:lnTo>
                  <a:pt x="1579164" y="1547262"/>
                </a:lnTo>
                <a:lnTo>
                  <a:pt x="0" y="1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TextBox 36"/>
          <p:cNvSpPr txBox="1"/>
          <p:nvPr/>
        </p:nvSpPr>
        <p:spPr>
          <a:xfrm>
            <a:off x="2985902" y="3312925"/>
            <a:ext cx="12191110" cy="1808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8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ATLIQ HARDWARE</a:t>
            </a:r>
          </a:p>
          <a:p>
            <a:pPr algn="ctr">
              <a:lnSpc>
                <a:spcPts val="5300"/>
              </a:lnSpc>
            </a:pPr>
            <a:r>
              <a:rPr lang="en-US" sz="5300" dirty="0">
                <a:solidFill>
                  <a:srgbClr val="50616C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AD-HOC INSIGHTS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216717" y="5555395"/>
            <a:ext cx="7197206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Domain: Consumer Goods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75685" y="9787675"/>
            <a:ext cx="5304459" cy="41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1"/>
              </a:lnSpc>
            </a:pPr>
            <a:r>
              <a:rPr lang="en-US" sz="2964">
                <a:solidFill>
                  <a:srgbClr val="8CA9AD"/>
                </a:solidFill>
                <a:latin typeface="DM Sans"/>
                <a:ea typeface="DM Sans"/>
                <a:cs typeface="DM Sans"/>
                <a:sym typeface="DM Sans"/>
              </a:rPr>
              <a:t>Created By: Divya Pardeshi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2401" y="3227985"/>
            <a:ext cx="13863198" cy="478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3"/>
              </a:lnSpc>
            </a:pPr>
            <a:r>
              <a:rPr lang="en-US" sz="8993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AD- HOC REQUESTS, QUERIED RESULTS, INSIGHTS &amp;</a:t>
            </a:r>
          </a:p>
          <a:p>
            <a:pPr algn="ctr">
              <a:lnSpc>
                <a:spcPts val="8993"/>
              </a:lnSpc>
            </a:pPr>
            <a:r>
              <a:rPr lang="en-US" sz="8993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VISUALISATIONS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856661">
            <a:off x="4087496" y="3602960"/>
            <a:ext cx="1723828" cy="166349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6120382" y="80359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3005214" y="5423179"/>
            <a:ext cx="11347209" cy="2698422"/>
          </a:xfrm>
          <a:custGeom>
            <a:avLst/>
            <a:gdLst/>
            <a:ahLst/>
            <a:cxnLst/>
            <a:rect l="l" t="t" r="r" b="b"/>
            <a:pathLst>
              <a:path w="11347209" h="2698422">
                <a:moveTo>
                  <a:pt x="0" y="0"/>
                </a:moveTo>
                <a:lnTo>
                  <a:pt x="11347209" y="0"/>
                </a:lnTo>
                <a:lnTo>
                  <a:pt x="11347209" y="2698421"/>
                </a:lnTo>
                <a:lnTo>
                  <a:pt x="0" y="26984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494607" y="1451700"/>
            <a:ext cx="13857816" cy="828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 the list of markets in which customer "</a:t>
            </a:r>
            <a:r>
              <a:rPr lang="en-US" sz="3200" dirty="0" err="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Atliq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Exclusive" operates its business in the APAC region.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85541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84380" y="381875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684431"/>
            <a:ext cx="4558388" cy="1002215"/>
            <a:chOff x="0" y="0"/>
            <a:chExt cx="1200563" cy="2639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0563" cy="263958"/>
            </a:xfrm>
            <a:custGeom>
              <a:avLst/>
              <a:gdLst/>
              <a:ahLst/>
              <a:cxnLst/>
              <a:rect l="l" t="t" r="r" b="b"/>
              <a:pathLst>
                <a:path w="1200563" h="263958">
                  <a:moveTo>
                    <a:pt x="86618" y="0"/>
                  </a:moveTo>
                  <a:lnTo>
                    <a:pt x="1113945" y="0"/>
                  </a:lnTo>
                  <a:cubicBezTo>
                    <a:pt x="1136918" y="0"/>
                    <a:pt x="1158949" y="9126"/>
                    <a:pt x="1175193" y="25370"/>
                  </a:cubicBezTo>
                  <a:cubicBezTo>
                    <a:pt x="1191437" y="41614"/>
                    <a:pt x="1200563" y="63645"/>
                    <a:pt x="1200563" y="86618"/>
                  </a:cubicBezTo>
                  <a:lnTo>
                    <a:pt x="1200563" y="177340"/>
                  </a:lnTo>
                  <a:cubicBezTo>
                    <a:pt x="1200563" y="200313"/>
                    <a:pt x="1191437" y="222344"/>
                    <a:pt x="1175193" y="238588"/>
                  </a:cubicBezTo>
                  <a:cubicBezTo>
                    <a:pt x="1158949" y="254832"/>
                    <a:pt x="1136918" y="263958"/>
                    <a:pt x="1113945" y="263958"/>
                  </a:cubicBezTo>
                  <a:lnTo>
                    <a:pt x="86618" y="263958"/>
                  </a:lnTo>
                  <a:cubicBezTo>
                    <a:pt x="63645" y="263958"/>
                    <a:pt x="41614" y="254832"/>
                    <a:pt x="25370" y="238588"/>
                  </a:cubicBezTo>
                  <a:cubicBezTo>
                    <a:pt x="9126" y="222344"/>
                    <a:pt x="0" y="200313"/>
                    <a:pt x="0" y="177340"/>
                  </a:cubicBezTo>
                  <a:lnTo>
                    <a:pt x="0" y="86618"/>
                  </a:lnTo>
                  <a:cubicBezTo>
                    <a:pt x="0" y="63645"/>
                    <a:pt x="9126" y="41614"/>
                    <a:pt x="25370" y="25370"/>
                  </a:cubicBezTo>
                  <a:cubicBezTo>
                    <a:pt x="41614" y="9126"/>
                    <a:pt x="63645" y="0"/>
                    <a:pt x="86618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200563" cy="244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127946" y="287284"/>
            <a:ext cx="10955230" cy="7551557"/>
          </a:xfrm>
          <a:custGeom>
            <a:avLst/>
            <a:gdLst/>
            <a:ahLst/>
            <a:cxnLst/>
            <a:rect l="l" t="t" r="r" b="b"/>
            <a:pathLst>
              <a:path w="10955230" h="7551557">
                <a:moveTo>
                  <a:pt x="0" y="0"/>
                </a:moveTo>
                <a:lnTo>
                  <a:pt x="10955230" y="0"/>
                </a:lnTo>
                <a:lnTo>
                  <a:pt x="10955230" y="7551557"/>
                </a:lnTo>
                <a:lnTo>
                  <a:pt x="0" y="7551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61" r="-10936"/>
            </a:stretch>
          </a:blipFill>
          <a:ln w="38100" cap="sq">
            <a:solidFill>
              <a:srgbClr val="A6A6A6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278068">
            <a:off x="5221610" y="1117737"/>
            <a:ext cx="2021429" cy="1950679"/>
          </a:xfrm>
          <a:prstGeom prst="rect">
            <a:avLst/>
          </a:prstGeom>
        </p:spPr>
      </p:pic>
      <p:sp>
        <p:nvSpPr>
          <p:cNvPr id="10" name="Freeform 10"/>
          <p:cNvSpPr/>
          <p:nvPr/>
        </p:nvSpPr>
        <p:spPr>
          <a:xfrm>
            <a:off x="1333319" y="2093077"/>
            <a:ext cx="3292605" cy="4974958"/>
          </a:xfrm>
          <a:custGeom>
            <a:avLst/>
            <a:gdLst/>
            <a:ahLst/>
            <a:cxnLst/>
            <a:rect l="l" t="t" r="r" b="b"/>
            <a:pathLst>
              <a:path w="3292605" h="4974958">
                <a:moveTo>
                  <a:pt x="0" y="0"/>
                </a:moveTo>
                <a:lnTo>
                  <a:pt x="3292605" y="0"/>
                </a:lnTo>
                <a:lnTo>
                  <a:pt x="3292605" y="4974957"/>
                </a:lnTo>
                <a:lnTo>
                  <a:pt x="0" y="49749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A6A6A6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2216731" y="7993088"/>
            <a:ext cx="2592647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6272" y="8825723"/>
            <a:ext cx="17131728" cy="91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2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the APAC region, our </a:t>
            </a:r>
            <a:r>
              <a:rPr lang="en-US" sz="32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Atliq</a:t>
            </a: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Exclusive store has established its presence in 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major markets.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6408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3295752" y="4259640"/>
            <a:ext cx="11696495" cy="6027360"/>
          </a:xfrm>
          <a:custGeom>
            <a:avLst/>
            <a:gdLst/>
            <a:ahLst/>
            <a:cxnLst/>
            <a:rect l="l" t="t" r="r" b="b"/>
            <a:pathLst>
              <a:path w="11696495" h="6027360">
                <a:moveTo>
                  <a:pt x="0" y="0"/>
                </a:moveTo>
                <a:lnTo>
                  <a:pt x="11696496" y="0"/>
                </a:lnTo>
                <a:lnTo>
                  <a:pt x="11696496" y="6027360"/>
                </a:lnTo>
                <a:lnTo>
                  <a:pt x="0" y="6027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174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494607" y="1451700"/>
            <a:ext cx="13857816" cy="2028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the percentage of unique product increase in 2021 vs. 2020? The final output contains these fields: </a:t>
            </a:r>
          </a:p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unique_products_2020, unique_products_2021 </a:t>
            </a:r>
          </a:p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&amp;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percentage_chg</a:t>
            </a: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9200" y="393022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061412">
            <a:off x="3666913" y="2996535"/>
            <a:ext cx="1723828" cy="1663494"/>
          </a:xfrm>
          <a:prstGeom prst="rect">
            <a:avLst/>
          </a:prstGeom>
        </p:spPr>
      </p:pic>
      <p:sp>
        <p:nvSpPr>
          <p:cNvPr id="21" name="Freeform 21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16120382" y="80359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278068">
            <a:off x="8222096" y="935901"/>
            <a:ext cx="2021429" cy="1950679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9232811" y="2254913"/>
            <a:ext cx="7872258" cy="5314604"/>
          </a:xfrm>
          <a:custGeom>
            <a:avLst/>
            <a:gdLst/>
            <a:ahLst/>
            <a:cxnLst/>
            <a:rect l="l" t="t" r="r" b="b"/>
            <a:pathLst>
              <a:path w="7872258" h="5314604">
                <a:moveTo>
                  <a:pt x="0" y="0"/>
                </a:moveTo>
                <a:lnTo>
                  <a:pt x="7872258" y="0"/>
                </a:lnTo>
                <a:lnTo>
                  <a:pt x="7872258" y="5314604"/>
                </a:lnTo>
                <a:lnTo>
                  <a:pt x="0" y="5314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" r="-41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762000" y="6252137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10624650">
            <a:off x="11656776" y="3055898"/>
            <a:ext cx="651765" cy="1231858"/>
          </a:xfrm>
          <a:custGeom>
            <a:avLst/>
            <a:gdLst/>
            <a:ahLst/>
            <a:cxnLst/>
            <a:rect l="l" t="t" r="r" b="b"/>
            <a:pathLst>
              <a:path w="651765" h="1231858">
                <a:moveTo>
                  <a:pt x="0" y="0"/>
                </a:moveTo>
                <a:lnTo>
                  <a:pt x="651765" y="0"/>
                </a:lnTo>
                <a:lnTo>
                  <a:pt x="651765" y="1231858"/>
                </a:lnTo>
                <a:lnTo>
                  <a:pt x="0" y="1231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>
            <a:off x="8885541" y="4000500"/>
            <a:ext cx="2740255" cy="0"/>
          </a:xfrm>
          <a:prstGeom prst="line">
            <a:avLst/>
          </a:prstGeom>
          <a:ln w="66675" cap="flat">
            <a:solidFill>
              <a:srgbClr val="8CA9AD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414226" y="2481269"/>
            <a:ext cx="8608605" cy="829107"/>
          </a:xfrm>
          <a:custGeom>
            <a:avLst/>
            <a:gdLst/>
            <a:ahLst/>
            <a:cxnLst/>
            <a:rect l="l" t="t" r="r" b="b"/>
            <a:pathLst>
              <a:path w="8608605" h="829107">
                <a:moveTo>
                  <a:pt x="0" y="0"/>
                </a:moveTo>
                <a:lnTo>
                  <a:pt x="8608605" y="0"/>
                </a:lnTo>
                <a:lnTo>
                  <a:pt x="8608605" y="829107"/>
                </a:lnTo>
                <a:lnTo>
                  <a:pt x="0" y="829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07708" y="6458096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0423" y="7588567"/>
            <a:ext cx="17361929" cy="270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3552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number of unique products grew from 245 in 2020 to 334 in 2021, marking a 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36.33%</a:t>
            </a: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increase.</a:t>
            </a:r>
          </a:p>
          <a:p>
            <a:pPr algn="just">
              <a:lnSpc>
                <a:spcPts val="3552"/>
              </a:lnSpc>
            </a:pPr>
            <a:endParaRPr lang="en-US" sz="32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90881" lvl="1" indent="-345440" algn="just">
              <a:lnSpc>
                <a:spcPts val="3552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This significant increase highlights the company's commitment to innovation and meeting diverse customer needs.</a:t>
            </a:r>
          </a:p>
          <a:p>
            <a:pPr algn="just">
              <a:lnSpc>
                <a:spcPts val="3552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6693" y="3845355"/>
            <a:ext cx="3548847" cy="732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6"/>
              </a:lnSpc>
            </a:pPr>
            <a:r>
              <a:rPr lang="en-US" sz="2600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Percentage Change </a:t>
            </a:r>
          </a:p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sz="25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36.33%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030590" y="5143500"/>
            <a:ext cx="14748765" cy="2655000"/>
          </a:xfrm>
          <a:custGeom>
            <a:avLst/>
            <a:gdLst/>
            <a:ahLst/>
            <a:cxnLst/>
            <a:rect l="l" t="t" r="r" b="b"/>
            <a:pathLst>
              <a:path w="14748765" h="2655000">
                <a:moveTo>
                  <a:pt x="0" y="0"/>
                </a:moveTo>
                <a:lnTo>
                  <a:pt x="14748764" y="0"/>
                </a:lnTo>
                <a:lnTo>
                  <a:pt x="14748764" y="2655000"/>
                </a:lnTo>
                <a:lnTo>
                  <a:pt x="0" y="265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927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494607" y="1451700"/>
            <a:ext cx="13857816" cy="162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 a report with all the unique product counts for each segment and sort them in descending order of product counts. The final output contains 2 fields: 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segment &amp;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product_count</a:t>
            </a: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84380" y="381875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856661">
            <a:off x="3905126" y="3452333"/>
            <a:ext cx="1723828" cy="166349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278068">
            <a:off x="6736436" y="597904"/>
            <a:ext cx="2021429" cy="195067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615979" y="5759144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067805" y="2328512"/>
            <a:ext cx="9823839" cy="4247779"/>
          </a:xfrm>
          <a:custGeom>
            <a:avLst/>
            <a:gdLst/>
            <a:ahLst/>
            <a:cxnLst/>
            <a:rect l="l" t="t" r="r" b="b"/>
            <a:pathLst>
              <a:path w="9823839" h="4247779">
                <a:moveTo>
                  <a:pt x="0" y="0"/>
                </a:moveTo>
                <a:lnTo>
                  <a:pt x="9823839" y="0"/>
                </a:lnTo>
                <a:lnTo>
                  <a:pt x="9823839" y="4247779"/>
                </a:lnTo>
                <a:lnTo>
                  <a:pt x="0" y="4247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19" r="-1419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2200264" y="1961529"/>
            <a:ext cx="5113994" cy="3409329"/>
          </a:xfrm>
          <a:custGeom>
            <a:avLst/>
            <a:gdLst/>
            <a:ahLst/>
            <a:cxnLst/>
            <a:rect l="l" t="t" r="r" b="b"/>
            <a:pathLst>
              <a:path w="5113994" h="3409329">
                <a:moveTo>
                  <a:pt x="0" y="0"/>
                </a:moveTo>
                <a:lnTo>
                  <a:pt x="5113994" y="0"/>
                </a:lnTo>
                <a:lnTo>
                  <a:pt x="5113994" y="3409329"/>
                </a:lnTo>
                <a:lnTo>
                  <a:pt x="0" y="3409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A6A6A6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8423" y="5960341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0367" y="7110863"/>
            <a:ext cx="17437633" cy="279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911" lvl="1" indent="-345456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Notebooks, Accessories, and Peripherals constitute the core of AtliQ’s product line, comprising a substantial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82.87%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of the product portfolio. </a:t>
            </a:r>
          </a:p>
          <a:p>
            <a:pPr marL="690911" lvl="1" indent="-345456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Desktops, Storage, and Networking currently represent a smaller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17.13%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share.</a:t>
            </a:r>
          </a:p>
          <a:p>
            <a:pPr marL="690911" lvl="1" indent="-345456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optimize growth, AtliQ should prioritize product offerings within the dominant segment that resonate with current market trends.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924555">
            <a:off x="3348326" y="2698163"/>
            <a:ext cx="1723828" cy="166349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5403893" y="3529910"/>
            <a:ext cx="11870475" cy="6024534"/>
          </a:xfrm>
          <a:custGeom>
            <a:avLst/>
            <a:gdLst/>
            <a:ahLst/>
            <a:cxnLst/>
            <a:rect l="l" t="t" r="r" b="b"/>
            <a:pathLst>
              <a:path w="11870475" h="6024534">
                <a:moveTo>
                  <a:pt x="0" y="0"/>
                </a:moveTo>
                <a:lnTo>
                  <a:pt x="11870474" y="0"/>
                </a:lnTo>
                <a:lnTo>
                  <a:pt x="11870474" y="6024534"/>
                </a:lnTo>
                <a:lnTo>
                  <a:pt x="0" y="6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1" r="-391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494607" y="1451700"/>
            <a:ext cx="13857816" cy="162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Follow-up: Which segment had the most increase in unique products in 2021 vs 2020? The final output contains these fields:</a:t>
            </a:r>
          </a:p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segment, product_count_2020, product_count_2021 &amp; difference</a:t>
            </a: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4380" y="381875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278068">
            <a:off x="7602270" y="737116"/>
            <a:ext cx="2021429" cy="195067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615979" y="5759144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80423" y="2263895"/>
            <a:ext cx="7928731" cy="2504649"/>
          </a:xfrm>
          <a:custGeom>
            <a:avLst/>
            <a:gdLst/>
            <a:ahLst/>
            <a:cxnLst/>
            <a:rect l="l" t="t" r="r" b="b"/>
            <a:pathLst>
              <a:path w="7928731" h="2504649">
                <a:moveTo>
                  <a:pt x="0" y="0"/>
                </a:moveTo>
                <a:lnTo>
                  <a:pt x="7928732" y="0"/>
                </a:lnTo>
                <a:lnTo>
                  <a:pt x="7928732" y="2504649"/>
                </a:lnTo>
                <a:lnTo>
                  <a:pt x="0" y="2504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78" b="-1578"/>
            </a:stretch>
          </a:blipFill>
          <a:ln w="38100" cap="sq">
            <a:solidFill>
              <a:srgbClr val="A6A6A6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8818212" y="1935970"/>
            <a:ext cx="8939074" cy="4640321"/>
          </a:xfrm>
          <a:custGeom>
            <a:avLst/>
            <a:gdLst/>
            <a:ahLst/>
            <a:cxnLst/>
            <a:rect l="l" t="t" r="r" b="b"/>
            <a:pathLst>
              <a:path w="8939074" h="4640321">
                <a:moveTo>
                  <a:pt x="0" y="0"/>
                </a:moveTo>
                <a:lnTo>
                  <a:pt x="8939074" y="0"/>
                </a:lnTo>
                <a:lnTo>
                  <a:pt x="8939074" y="4640321"/>
                </a:lnTo>
                <a:lnTo>
                  <a:pt x="0" y="4640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8423" y="5960341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5979" y="7358513"/>
            <a:ext cx="15627933" cy="2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911" lvl="1" indent="-345456" algn="l">
              <a:lnSpc>
                <a:spcPts val="355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Each division has seen an increase in the number of unique products from 2020 to 2021, indicating expansion and diversification in product offerings across all categories.</a:t>
            </a:r>
          </a:p>
          <a:p>
            <a:pPr marL="690911" lvl="1" indent="-345456" algn="l">
              <a:lnSpc>
                <a:spcPts val="355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Accessories have the most increased products from 2020 to 2021, with an increase of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34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new products.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917713">
            <a:off x="3130456" y="2617133"/>
            <a:ext cx="1723828" cy="166349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5186219" y="3828282"/>
            <a:ext cx="9565746" cy="6352253"/>
          </a:xfrm>
          <a:custGeom>
            <a:avLst/>
            <a:gdLst/>
            <a:ahLst/>
            <a:cxnLst/>
            <a:rect l="l" t="t" r="r" b="b"/>
            <a:pathLst>
              <a:path w="9565746" h="6352253">
                <a:moveTo>
                  <a:pt x="0" y="0"/>
                </a:moveTo>
                <a:lnTo>
                  <a:pt x="9565746" y="0"/>
                </a:lnTo>
                <a:lnTo>
                  <a:pt x="9565746" y="6352253"/>
                </a:lnTo>
                <a:lnTo>
                  <a:pt x="0" y="6352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494607" y="1451700"/>
            <a:ext cx="13857816" cy="162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Get the products that have the highest and lowest manufacturing costs. The final output should contain these fields:</a:t>
            </a:r>
          </a:p>
          <a:p>
            <a:pPr algn="l">
              <a:lnSpc>
                <a:spcPts val="3168"/>
              </a:lnSpc>
            </a:pP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product_code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, product &amp; product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manufacturing_cost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4380" y="381875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2372377" y="4520845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flipV="1">
            <a:off x="7535743" y="4520845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V="1">
            <a:off x="12598659" y="4520845"/>
            <a:ext cx="1153653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H="1" flipV="1">
            <a:off x="4995074" y="4520845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 flipH="1" flipV="1">
            <a:off x="10077040" y="4520845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029816" y="4771169"/>
            <a:ext cx="1424407" cy="1424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570667" y="3808641"/>
            <a:ext cx="1424407" cy="14244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11336" y="4773969"/>
            <a:ext cx="1424407" cy="1424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652633" y="3808641"/>
            <a:ext cx="1424407" cy="14244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174252" y="4771169"/>
            <a:ext cx="1424407" cy="14244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752312" y="3808641"/>
            <a:ext cx="1424407" cy="14244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343984" y="541968"/>
            <a:ext cx="7600032" cy="1213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CONTENT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20859" y="6233676"/>
            <a:ext cx="2042322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Company Overview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9816" y="516873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579540" y="4206202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098879" y="518305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665090" y="419188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186814" y="516873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752312" y="4206202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95187" y="2869879"/>
            <a:ext cx="213522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802378" y="6429059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83105" y="6243322"/>
            <a:ext cx="242054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Requests </a:t>
            </a:r>
          </a:p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&amp; Tools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203653" y="2869879"/>
            <a:ext cx="252172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Ad- hoc Requests &amp; Insights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578478" y="6455729"/>
            <a:ext cx="2677028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Freeform 39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0" name="Freeform 40"/>
          <p:cNvSpPr/>
          <p:nvPr/>
        </p:nvSpPr>
        <p:spPr>
          <a:xfrm>
            <a:off x="16120382" y="80359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1" name="Freeform 41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2" name="Freeform 42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3" name="Freeform 43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4" name="Group 44"/>
          <p:cNvGrpSpPr/>
          <p:nvPr/>
        </p:nvGrpSpPr>
        <p:grpSpPr>
          <a:xfrm>
            <a:off x="16468246" y="4995357"/>
            <a:ext cx="1424407" cy="1424407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6468246" y="5392918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07</a:t>
            </a:r>
          </a:p>
        </p:txBody>
      </p:sp>
      <p:sp>
        <p:nvSpPr>
          <p:cNvPr id="48" name="AutoShape 48"/>
          <p:cNvSpPr/>
          <p:nvPr/>
        </p:nvSpPr>
        <p:spPr>
          <a:xfrm>
            <a:off x="15186662" y="4682956"/>
            <a:ext cx="1281584" cy="784167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9" name="TextBox 49"/>
          <p:cNvSpPr txBox="1"/>
          <p:nvPr/>
        </p:nvSpPr>
        <p:spPr>
          <a:xfrm>
            <a:off x="8154562" y="2869879"/>
            <a:ext cx="242054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Database Overview</a:t>
            </a:r>
          </a:p>
        </p:txBody>
      </p:sp>
      <p:sp>
        <p:nvSpPr>
          <p:cNvPr id="50" name="Freeform 50"/>
          <p:cNvSpPr/>
          <p:nvPr/>
        </p:nvSpPr>
        <p:spPr>
          <a:xfrm>
            <a:off x="2167618" y="-1227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1" name="Freeform 51"/>
          <p:cNvSpPr/>
          <p:nvPr/>
        </p:nvSpPr>
        <p:spPr>
          <a:xfrm rot="5400000" flipH="1" flipV="1">
            <a:off x="2167618" y="107153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2" name="Freeform 52"/>
          <p:cNvSpPr/>
          <p:nvPr/>
        </p:nvSpPr>
        <p:spPr>
          <a:xfrm>
            <a:off x="1083809" y="-9794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3" name="Freeform 53"/>
          <p:cNvSpPr/>
          <p:nvPr/>
        </p:nvSpPr>
        <p:spPr>
          <a:xfrm rot="5400000">
            <a:off x="0" y="-1227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4" name="Freeform 54"/>
          <p:cNvSpPr/>
          <p:nvPr/>
        </p:nvSpPr>
        <p:spPr>
          <a:xfrm rot="-10800000">
            <a:off x="1083809" y="107153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5" name="Freeform 55"/>
          <p:cNvSpPr/>
          <p:nvPr/>
        </p:nvSpPr>
        <p:spPr>
          <a:xfrm rot="-10800000" flipH="1" flipV="1">
            <a:off x="0" y="107153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278068">
            <a:off x="4958209" y="294691"/>
            <a:ext cx="2021429" cy="195067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487712" y="6448379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 flipH="1">
            <a:off x="9034703" y="2871576"/>
            <a:ext cx="1210620" cy="1525874"/>
          </a:xfrm>
          <a:prstGeom prst="line">
            <a:avLst/>
          </a:prstGeom>
          <a:ln w="85725" cap="rnd">
            <a:solidFill>
              <a:srgbClr val="227C9D"/>
            </a:solidFill>
            <a:prstDash val="sysDash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>
            <a:off x="11831982" y="2844935"/>
            <a:ext cx="1079288" cy="1621428"/>
          </a:xfrm>
          <a:prstGeom prst="line">
            <a:avLst/>
          </a:prstGeom>
          <a:ln w="85725" cap="rnd">
            <a:solidFill>
              <a:srgbClr val="227C9D"/>
            </a:solidFill>
            <a:prstDash val="sysDash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6820636" y="1385911"/>
            <a:ext cx="9714851" cy="1485664"/>
          </a:xfrm>
          <a:custGeom>
            <a:avLst/>
            <a:gdLst/>
            <a:ahLst/>
            <a:cxnLst/>
            <a:rect l="l" t="t" r="r" b="b"/>
            <a:pathLst>
              <a:path w="9714851" h="1485664">
                <a:moveTo>
                  <a:pt x="0" y="0"/>
                </a:moveTo>
                <a:lnTo>
                  <a:pt x="9714851" y="0"/>
                </a:lnTo>
                <a:lnTo>
                  <a:pt x="9714851" y="1485665"/>
                </a:lnTo>
                <a:lnTo>
                  <a:pt x="0" y="1485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168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5968923" y="4397450"/>
            <a:ext cx="4718127" cy="2261651"/>
            <a:chOff x="0" y="0"/>
            <a:chExt cx="1035959" cy="49659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5959" cy="496591"/>
            </a:xfrm>
            <a:custGeom>
              <a:avLst/>
              <a:gdLst/>
              <a:ahLst/>
              <a:cxnLst/>
              <a:rect l="l" t="t" r="r" b="b"/>
              <a:pathLst>
                <a:path w="1035959" h="496591">
                  <a:moveTo>
                    <a:pt x="99643" y="0"/>
                  </a:moveTo>
                  <a:lnTo>
                    <a:pt x="936316" y="0"/>
                  </a:lnTo>
                  <a:cubicBezTo>
                    <a:pt x="991347" y="0"/>
                    <a:pt x="1035959" y="44611"/>
                    <a:pt x="1035959" y="99643"/>
                  </a:cubicBezTo>
                  <a:lnTo>
                    <a:pt x="1035959" y="396948"/>
                  </a:lnTo>
                  <a:cubicBezTo>
                    <a:pt x="1035959" y="423375"/>
                    <a:pt x="1025461" y="448719"/>
                    <a:pt x="1006774" y="467406"/>
                  </a:cubicBezTo>
                  <a:cubicBezTo>
                    <a:pt x="988088" y="486093"/>
                    <a:pt x="962743" y="496591"/>
                    <a:pt x="936316" y="496591"/>
                  </a:cubicBezTo>
                  <a:lnTo>
                    <a:pt x="99643" y="496591"/>
                  </a:lnTo>
                  <a:cubicBezTo>
                    <a:pt x="44611" y="496591"/>
                    <a:pt x="0" y="451979"/>
                    <a:pt x="0" y="396948"/>
                  </a:cubicBezTo>
                  <a:lnTo>
                    <a:pt x="0" y="99643"/>
                  </a:lnTo>
                  <a:cubicBezTo>
                    <a:pt x="0" y="44611"/>
                    <a:pt x="44611" y="0"/>
                    <a:pt x="9964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1035959" cy="477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758076" y="4397450"/>
            <a:ext cx="2134201" cy="2289100"/>
            <a:chOff x="0" y="0"/>
            <a:chExt cx="562094" cy="60289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62094" cy="602891"/>
            </a:xfrm>
            <a:custGeom>
              <a:avLst/>
              <a:gdLst/>
              <a:ahLst/>
              <a:cxnLst/>
              <a:rect l="l" t="t" r="r" b="b"/>
              <a:pathLst>
                <a:path w="562094" h="602891">
                  <a:moveTo>
                    <a:pt x="185005" y="0"/>
                  </a:moveTo>
                  <a:lnTo>
                    <a:pt x="377089" y="0"/>
                  </a:lnTo>
                  <a:cubicBezTo>
                    <a:pt x="479264" y="0"/>
                    <a:pt x="562094" y="82830"/>
                    <a:pt x="562094" y="185005"/>
                  </a:cubicBezTo>
                  <a:lnTo>
                    <a:pt x="562094" y="417886"/>
                  </a:lnTo>
                  <a:cubicBezTo>
                    <a:pt x="562094" y="466952"/>
                    <a:pt x="542602" y="514009"/>
                    <a:pt x="507907" y="548704"/>
                  </a:cubicBezTo>
                  <a:cubicBezTo>
                    <a:pt x="473212" y="583399"/>
                    <a:pt x="426155" y="602891"/>
                    <a:pt x="377089" y="602891"/>
                  </a:cubicBezTo>
                  <a:lnTo>
                    <a:pt x="185005" y="602891"/>
                  </a:lnTo>
                  <a:cubicBezTo>
                    <a:pt x="82830" y="602891"/>
                    <a:pt x="0" y="520061"/>
                    <a:pt x="0" y="417886"/>
                  </a:cubicBezTo>
                  <a:lnTo>
                    <a:pt x="0" y="185005"/>
                  </a:lnTo>
                  <a:cubicBezTo>
                    <a:pt x="0" y="82830"/>
                    <a:pt x="82830" y="0"/>
                    <a:pt x="185005" y="0"/>
                  </a:cubicBezTo>
                  <a:close/>
                </a:path>
              </a:pathLst>
            </a:custGeom>
            <a:solidFill>
              <a:srgbClr val="E0E0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562094" cy="583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335946" y="4370001"/>
            <a:ext cx="4718127" cy="2261651"/>
            <a:chOff x="0" y="0"/>
            <a:chExt cx="1035959" cy="49659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35959" cy="496591"/>
            </a:xfrm>
            <a:custGeom>
              <a:avLst/>
              <a:gdLst/>
              <a:ahLst/>
              <a:cxnLst/>
              <a:rect l="l" t="t" r="r" b="b"/>
              <a:pathLst>
                <a:path w="1035959" h="496591">
                  <a:moveTo>
                    <a:pt x="99643" y="0"/>
                  </a:moveTo>
                  <a:lnTo>
                    <a:pt x="936316" y="0"/>
                  </a:lnTo>
                  <a:cubicBezTo>
                    <a:pt x="991347" y="0"/>
                    <a:pt x="1035959" y="44611"/>
                    <a:pt x="1035959" y="99643"/>
                  </a:cubicBezTo>
                  <a:lnTo>
                    <a:pt x="1035959" y="396948"/>
                  </a:lnTo>
                  <a:cubicBezTo>
                    <a:pt x="1035959" y="423375"/>
                    <a:pt x="1025461" y="448719"/>
                    <a:pt x="1006774" y="467406"/>
                  </a:cubicBezTo>
                  <a:cubicBezTo>
                    <a:pt x="988088" y="486093"/>
                    <a:pt x="962743" y="496591"/>
                    <a:pt x="936316" y="496591"/>
                  </a:cubicBezTo>
                  <a:lnTo>
                    <a:pt x="99643" y="496591"/>
                  </a:lnTo>
                  <a:cubicBezTo>
                    <a:pt x="44611" y="496591"/>
                    <a:pt x="0" y="451979"/>
                    <a:pt x="0" y="396948"/>
                  </a:cubicBezTo>
                  <a:lnTo>
                    <a:pt x="0" y="99643"/>
                  </a:lnTo>
                  <a:cubicBezTo>
                    <a:pt x="0" y="44611"/>
                    <a:pt x="44611" y="0"/>
                    <a:pt x="9964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035959" cy="477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125099" y="4370001"/>
            <a:ext cx="2134201" cy="2289100"/>
            <a:chOff x="0" y="0"/>
            <a:chExt cx="562094" cy="60289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62094" cy="602891"/>
            </a:xfrm>
            <a:custGeom>
              <a:avLst/>
              <a:gdLst/>
              <a:ahLst/>
              <a:cxnLst/>
              <a:rect l="l" t="t" r="r" b="b"/>
              <a:pathLst>
                <a:path w="562094" h="602891">
                  <a:moveTo>
                    <a:pt x="185005" y="0"/>
                  </a:moveTo>
                  <a:lnTo>
                    <a:pt x="377089" y="0"/>
                  </a:lnTo>
                  <a:cubicBezTo>
                    <a:pt x="479264" y="0"/>
                    <a:pt x="562094" y="82830"/>
                    <a:pt x="562094" y="185005"/>
                  </a:cubicBezTo>
                  <a:lnTo>
                    <a:pt x="562094" y="417886"/>
                  </a:lnTo>
                  <a:cubicBezTo>
                    <a:pt x="562094" y="466952"/>
                    <a:pt x="542602" y="514009"/>
                    <a:pt x="507907" y="548704"/>
                  </a:cubicBezTo>
                  <a:cubicBezTo>
                    <a:pt x="473212" y="583399"/>
                    <a:pt x="426155" y="602891"/>
                    <a:pt x="377089" y="602891"/>
                  </a:cubicBezTo>
                  <a:lnTo>
                    <a:pt x="185005" y="602891"/>
                  </a:lnTo>
                  <a:cubicBezTo>
                    <a:pt x="82830" y="602891"/>
                    <a:pt x="0" y="520061"/>
                    <a:pt x="0" y="417886"/>
                  </a:cubicBezTo>
                  <a:lnTo>
                    <a:pt x="0" y="185005"/>
                  </a:lnTo>
                  <a:cubicBezTo>
                    <a:pt x="0" y="82830"/>
                    <a:pt x="82830" y="0"/>
                    <a:pt x="185005" y="0"/>
                  </a:cubicBezTo>
                  <a:close/>
                </a:path>
              </a:pathLst>
            </a:custGeom>
            <a:solidFill>
              <a:srgbClr val="E0E0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9050"/>
              <a:ext cx="562094" cy="583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7024909" y="4466363"/>
            <a:ext cx="1303078" cy="1341650"/>
          </a:xfrm>
          <a:custGeom>
            <a:avLst/>
            <a:gdLst/>
            <a:ahLst/>
            <a:cxnLst/>
            <a:rect l="l" t="t" r="r" b="b"/>
            <a:pathLst>
              <a:path w="1303078" h="1341650">
                <a:moveTo>
                  <a:pt x="0" y="0"/>
                </a:moveTo>
                <a:lnTo>
                  <a:pt x="1303078" y="0"/>
                </a:lnTo>
                <a:lnTo>
                  <a:pt x="1303078" y="1341651"/>
                </a:lnTo>
                <a:lnTo>
                  <a:pt x="0" y="1341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13162840" y="4512807"/>
            <a:ext cx="1532169" cy="1248762"/>
          </a:xfrm>
          <a:custGeom>
            <a:avLst/>
            <a:gdLst/>
            <a:ahLst/>
            <a:cxnLst/>
            <a:rect l="l" t="t" r="r" b="b"/>
            <a:pathLst>
              <a:path w="1532169" h="1248762">
                <a:moveTo>
                  <a:pt x="0" y="0"/>
                </a:moveTo>
                <a:lnTo>
                  <a:pt x="1532169" y="0"/>
                </a:lnTo>
                <a:lnTo>
                  <a:pt x="1532169" y="1248763"/>
                </a:lnTo>
                <a:lnTo>
                  <a:pt x="0" y="1248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TextBox 27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50156" y="6649576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595231" y="5020956"/>
            <a:ext cx="2459891" cy="978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Highest Manufacturing Cost Product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962254" y="5020956"/>
            <a:ext cx="2459891" cy="978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Lowest Manufacturing Cost Product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46223" y="8095373"/>
            <a:ext cx="17075922" cy="1704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911" lvl="1" indent="-345456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 Desktop: AQ Home Allin1 Gen2 (Variant: Plus3) has the </a:t>
            </a:r>
            <a:r>
              <a:rPr lang="en-US" sz="3200" dirty="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highest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manufacturing cost.</a:t>
            </a:r>
          </a:p>
          <a:p>
            <a:pPr marL="690911" lvl="1" indent="-345456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Mouse: AQ Master wired x1 </a:t>
            </a:r>
            <a:r>
              <a:rPr lang="en-US" sz="32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Ms</a:t>
            </a: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(Variant: Standard1) has the </a:t>
            </a:r>
            <a:r>
              <a:rPr lang="en-US" sz="3200" dirty="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lowest</a:t>
            </a:r>
            <a:r>
              <a:rPr lang="en-US" sz="32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manufacturing cost.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654673" y="5827064"/>
            <a:ext cx="1979578" cy="654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E6E6E6"/>
                </a:solidFill>
                <a:latin typeface="DM Sans"/>
                <a:ea typeface="DM Sans"/>
                <a:cs typeface="DM Sans"/>
                <a:sym typeface="DM Sans"/>
              </a:rPr>
              <a:t>AQ Home Allin1 Gen2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11270" y="5827064"/>
            <a:ext cx="1924811" cy="654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EAEAEA"/>
                </a:solidFill>
                <a:latin typeface="DM Sans"/>
                <a:ea typeface="DM Sans"/>
                <a:cs typeface="DM Sans"/>
                <a:sym typeface="DM Sans"/>
              </a:rPr>
              <a:t>AQ Master wired x1 Ms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812274">
            <a:off x="3640157" y="2785813"/>
            <a:ext cx="1723828" cy="166349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5082653" y="3828282"/>
            <a:ext cx="12009378" cy="5906251"/>
          </a:xfrm>
          <a:custGeom>
            <a:avLst/>
            <a:gdLst/>
            <a:ahLst/>
            <a:cxnLst/>
            <a:rect l="l" t="t" r="r" b="b"/>
            <a:pathLst>
              <a:path w="12009378" h="5906251">
                <a:moveTo>
                  <a:pt x="0" y="0"/>
                </a:moveTo>
                <a:lnTo>
                  <a:pt x="12009378" y="0"/>
                </a:lnTo>
                <a:lnTo>
                  <a:pt x="12009378" y="5906251"/>
                </a:lnTo>
                <a:lnTo>
                  <a:pt x="0" y="5906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494607" y="1451700"/>
            <a:ext cx="13857816" cy="2028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a report which contains the top 5 customers who received an average high </a:t>
            </a:r>
            <a:r>
              <a:rPr lang="en-US" sz="3200" dirty="0" err="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pre_invoice_discount_pct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for the fiscal year 2021 and in the Indian </a:t>
            </a:r>
            <a:r>
              <a:rPr lang="en-US" sz="3200" dirty="0" err="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market.The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final output contains these fields: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customer_code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, customer &amp;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average_discount_percentage</a:t>
            </a: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4380" y="381875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278068">
            <a:off x="7441892" y="916690"/>
            <a:ext cx="2021429" cy="195067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615979" y="6627155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24516" y="2420984"/>
            <a:ext cx="8128090" cy="2722516"/>
          </a:xfrm>
          <a:custGeom>
            <a:avLst/>
            <a:gdLst/>
            <a:ahLst/>
            <a:cxnLst/>
            <a:rect l="l" t="t" r="r" b="b"/>
            <a:pathLst>
              <a:path w="8128090" h="2722516">
                <a:moveTo>
                  <a:pt x="0" y="0"/>
                </a:moveTo>
                <a:lnTo>
                  <a:pt x="8128090" y="0"/>
                </a:lnTo>
                <a:lnTo>
                  <a:pt x="8128090" y="2722516"/>
                </a:lnTo>
                <a:lnTo>
                  <a:pt x="0" y="2722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A6A6A6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9464238" y="2114967"/>
            <a:ext cx="7968101" cy="5026123"/>
          </a:xfrm>
          <a:custGeom>
            <a:avLst/>
            <a:gdLst/>
            <a:ahLst/>
            <a:cxnLst/>
            <a:rect l="l" t="t" r="r" b="b"/>
            <a:pathLst>
              <a:path w="7968101" h="5026123">
                <a:moveTo>
                  <a:pt x="0" y="0"/>
                </a:moveTo>
                <a:lnTo>
                  <a:pt x="7968100" y="0"/>
                </a:lnTo>
                <a:lnTo>
                  <a:pt x="7968100" y="5026123"/>
                </a:lnTo>
                <a:lnTo>
                  <a:pt x="0" y="50261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807" b="-2807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8423" y="6828352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2497" y="660365"/>
            <a:ext cx="9679424" cy="91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2"/>
              </a:lnSpc>
              <a:spcBef>
                <a:spcPct val="0"/>
              </a:spcBef>
            </a:pP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Top 5 Indian 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customers with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highest 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average percentage discount for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FY 2021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4516" y="7474465"/>
            <a:ext cx="17924507" cy="223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endParaRPr/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Flipkart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is the most heavily discounted customer in the Indian market, with a pre-invoice discount percentage of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30.63%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least average pre-invoice discount percentage of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29.33%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was given to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Amazon</a:t>
            </a:r>
            <a:r>
              <a:rPr lang="en-US" sz="320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880837">
            <a:off x="3672985" y="2785813"/>
            <a:ext cx="1723828" cy="166349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4910183" y="3828282"/>
            <a:ext cx="12407223" cy="6155521"/>
          </a:xfrm>
          <a:custGeom>
            <a:avLst/>
            <a:gdLst/>
            <a:ahLst/>
            <a:cxnLst/>
            <a:rect l="l" t="t" r="r" b="b"/>
            <a:pathLst>
              <a:path w="12407223" h="6155521">
                <a:moveTo>
                  <a:pt x="0" y="0"/>
                </a:moveTo>
                <a:lnTo>
                  <a:pt x="12407223" y="0"/>
                </a:lnTo>
                <a:lnTo>
                  <a:pt x="12407223" y="6155522"/>
                </a:lnTo>
                <a:lnTo>
                  <a:pt x="0" y="6155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515632" y="1399788"/>
            <a:ext cx="17224302" cy="2066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Get the complete report of the Gross sales amount for the customer “</a:t>
            </a:r>
            <a:r>
              <a:rPr lang="en-US" sz="3200" dirty="0" err="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Atliq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Exclusive” for each month. This analysis helps to get an idea of low and high-performing months and take strategic decisions. The final report contains these columns:  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Month, Year &amp; Gross sales Amount</a:t>
            </a: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4380" y="381875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92695" y="761455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34391">
            <a:off x="7625539" y="53361"/>
            <a:ext cx="2021429" cy="195067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952217" y="3855592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161721" y="761455"/>
            <a:ext cx="5173573" cy="9174470"/>
          </a:xfrm>
          <a:custGeom>
            <a:avLst/>
            <a:gdLst/>
            <a:ahLst/>
            <a:cxnLst/>
            <a:rect l="l" t="t" r="r" b="b"/>
            <a:pathLst>
              <a:path w="5173573" h="9174470">
                <a:moveTo>
                  <a:pt x="0" y="0"/>
                </a:moveTo>
                <a:lnTo>
                  <a:pt x="5173573" y="0"/>
                </a:lnTo>
                <a:lnTo>
                  <a:pt x="5173573" y="9174470"/>
                </a:lnTo>
                <a:lnTo>
                  <a:pt x="0" y="9174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4359679" y="1019175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14662" y="4056789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2214" y="5076825"/>
            <a:ext cx="8294508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endParaRPr/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Atliq Exclusive saw the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highest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Gross sales in the month of 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November 2021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lowest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sales in the month of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March &amp; April 2020</a:t>
            </a:r>
          </a:p>
          <a:p>
            <a:pPr algn="l">
              <a:lnSpc>
                <a:spcPts val="4479"/>
              </a:lnSpc>
            </a:pPr>
            <a:endParaRPr lang="en-US" sz="3199">
              <a:solidFill>
                <a:srgbClr val="227C9D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7006334"/>
            <a:ext cx="4814923" cy="1027869"/>
            <a:chOff x="0" y="0"/>
            <a:chExt cx="1268128" cy="2707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188431"/>
            <a:ext cx="14892508" cy="6817902"/>
          </a:xfrm>
          <a:custGeom>
            <a:avLst/>
            <a:gdLst/>
            <a:ahLst/>
            <a:cxnLst/>
            <a:rect l="l" t="t" r="r" b="b"/>
            <a:pathLst>
              <a:path w="14892508" h="6817902">
                <a:moveTo>
                  <a:pt x="0" y="0"/>
                </a:moveTo>
                <a:lnTo>
                  <a:pt x="14892508" y="0"/>
                </a:lnTo>
                <a:lnTo>
                  <a:pt x="14892508" y="6817903"/>
                </a:lnTo>
                <a:lnTo>
                  <a:pt x="0" y="6817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82" b="-3029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191145" y="7207531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22451" y="269743"/>
            <a:ext cx="2631281" cy="91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Highest Gross</a:t>
            </a:r>
          </a:p>
          <a:p>
            <a:pPr algn="ctr">
              <a:lnSpc>
                <a:spcPts val="355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sales </a:t>
            </a:r>
            <a:r>
              <a:rPr lang="en-US" sz="3200">
                <a:solidFill>
                  <a:srgbClr val="05938F"/>
                </a:solidFill>
                <a:latin typeface="DM Sans Bold"/>
                <a:ea typeface="DM Sans Bold"/>
                <a:cs typeface="DM Sans Bold"/>
                <a:sym typeface="DM Sans Bold"/>
              </a:rPr>
              <a:t>32.25M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188431"/>
            <a:ext cx="1637250" cy="16372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6EC56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681178" y="4594236"/>
            <a:ext cx="1098528" cy="109852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DD3D4E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129896" y="3245091"/>
            <a:ext cx="2667543" cy="91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2"/>
              </a:lnSpc>
              <a:spcBef>
                <a:spcPct val="0"/>
              </a:spcBef>
            </a:pPr>
            <a:r>
              <a:rPr lang="en-US" sz="3200">
                <a:solidFill>
                  <a:srgbClr val="293237"/>
                </a:solidFill>
                <a:latin typeface="DM Sans"/>
                <a:ea typeface="DM Sans"/>
                <a:cs typeface="DM Sans"/>
                <a:sym typeface="DM Sans"/>
              </a:rPr>
              <a:t>Lowest Gross</a:t>
            </a:r>
          </a:p>
          <a:p>
            <a:pPr algn="ctr">
              <a:lnSpc>
                <a:spcPts val="3552"/>
              </a:lnSpc>
              <a:spcBef>
                <a:spcPct val="0"/>
              </a:spcBef>
            </a:pPr>
            <a:r>
              <a:rPr lang="en-US" sz="3200">
                <a:solidFill>
                  <a:srgbClr val="293237"/>
                </a:solidFill>
                <a:latin typeface="DM Sans"/>
                <a:ea typeface="DM Sans"/>
                <a:cs typeface="DM Sans"/>
                <a:sym typeface="DM Sans"/>
              </a:rPr>
              <a:t>sales </a:t>
            </a:r>
            <a:r>
              <a:rPr lang="en-US" sz="3200">
                <a:solidFill>
                  <a:srgbClr val="DD3D4E"/>
                </a:solidFill>
                <a:latin typeface="DM Sans Bold"/>
                <a:ea typeface="DM Sans Bold"/>
                <a:cs typeface="DM Sans Bold"/>
                <a:sym typeface="DM Sans Bold"/>
              </a:rPr>
              <a:t>0.8M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1746" y="7453593"/>
            <a:ext cx="17924507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endParaRPr/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decline in sales between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March and August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can be attributed to the impact of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COVID-19.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However, it’s encouraging to see that sales have steadily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climbed </a:t>
            </a: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since the pandemic and remain strong compared to 2020.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617560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700000">
            <a:off x="3130456" y="2620765"/>
            <a:ext cx="1723828" cy="166349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5189970" y="3520363"/>
            <a:ext cx="11581692" cy="5979233"/>
          </a:xfrm>
          <a:custGeom>
            <a:avLst/>
            <a:gdLst/>
            <a:ahLst/>
            <a:cxnLst/>
            <a:rect l="l" t="t" r="r" b="b"/>
            <a:pathLst>
              <a:path w="11581692" h="5979233">
                <a:moveTo>
                  <a:pt x="0" y="0"/>
                </a:moveTo>
                <a:lnTo>
                  <a:pt x="11581692" y="0"/>
                </a:lnTo>
                <a:lnTo>
                  <a:pt x="11581692" y="5979233"/>
                </a:lnTo>
                <a:lnTo>
                  <a:pt x="0" y="5979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515632" y="1399788"/>
            <a:ext cx="15243100" cy="122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In which quarter of 2020, got the maximum </a:t>
            </a:r>
            <a:r>
              <a:rPr lang="en-US" sz="3200" dirty="0" err="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total_sold_quantity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? The final output contains these fields sorted by the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total_sold_quantity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, Quarter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total_sold_quantity</a:t>
            </a: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4380" y="3818757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</p:spTree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278068">
            <a:off x="7665250" y="891036"/>
            <a:ext cx="2021429" cy="195067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615979" y="5759144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734160" y="2166385"/>
            <a:ext cx="7718446" cy="2977115"/>
          </a:xfrm>
          <a:custGeom>
            <a:avLst/>
            <a:gdLst/>
            <a:ahLst/>
            <a:cxnLst/>
            <a:rect l="l" t="t" r="r" b="b"/>
            <a:pathLst>
              <a:path w="7718446" h="2977115">
                <a:moveTo>
                  <a:pt x="0" y="0"/>
                </a:moveTo>
                <a:lnTo>
                  <a:pt x="7718446" y="0"/>
                </a:lnTo>
                <a:lnTo>
                  <a:pt x="7718446" y="2977115"/>
                </a:lnTo>
                <a:lnTo>
                  <a:pt x="0" y="2977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A6A6A6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0072814" y="1310193"/>
            <a:ext cx="7019387" cy="5476820"/>
          </a:xfrm>
          <a:custGeom>
            <a:avLst/>
            <a:gdLst/>
            <a:ahLst/>
            <a:cxnLst/>
            <a:rect l="l" t="t" r="r" b="b"/>
            <a:pathLst>
              <a:path w="7019387" h="5476820">
                <a:moveTo>
                  <a:pt x="0" y="0"/>
                </a:moveTo>
                <a:lnTo>
                  <a:pt x="7019387" y="0"/>
                </a:lnTo>
                <a:lnTo>
                  <a:pt x="7019387" y="5476820"/>
                </a:lnTo>
                <a:lnTo>
                  <a:pt x="0" y="5476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10621086" y="1347760"/>
            <a:ext cx="1637250" cy="163725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6EC56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78423" y="5960341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82074" y="283462"/>
            <a:ext cx="4501396" cy="745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Quarter 1</a:t>
            </a: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has the </a:t>
            </a:r>
            <a:r>
              <a:rPr lang="en-US" sz="27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maximum</a:t>
            </a:r>
          </a:p>
          <a:p>
            <a:pPr algn="ctr">
              <a:lnSpc>
                <a:spcPts val="299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sold quantity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288487" y="3823402"/>
            <a:ext cx="1637250" cy="16372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DD3D4E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6500" y="6967988"/>
            <a:ext cx="17924507" cy="323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Q1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of FY 2020 marked the peak sales period, demonstrating exceptional performance at the start of the financial year. 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AtliQ encountered a significant decline in sales during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Q3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(March, April, May), possibly due to the COVID-19 pandemic, reflecting challenging market conditions and shifting consumer behavior.</a:t>
            </a:r>
          </a:p>
          <a:p>
            <a:pPr algn="l">
              <a:lnSpc>
                <a:spcPts val="3414"/>
              </a:lnSpc>
            </a:pPr>
            <a:endParaRPr lang="en-US" sz="31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5632" y="2681263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861941" y="2824226"/>
            <a:ext cx="8388872" cy="7462774"/>
          </a:xfrm>
          <a:custGeom>
            <a:avLst/>
            <a:gdLst/>
            <a:ahLst/>
            <a:cxnLst/>
            <a:rect l="l" t="t" r="r" b="b"/>
            <a:pathLst>
              <a:path w="8388872" h="7462774">
                <a:moveTo>
                  <a:pt x="0" y="0"/>
                </a:moveTo>
                <a:lnTo>
                  <a:pt x="8388871" y="0"/>
                </a:lnTo>
                <a:lnTo>
                  <a:pt x="8388871" y="7462774"/>
                </a:lnTo>
                <a:lnTo>
                  <a:pt x="0" y="7462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3" b="-73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700000">
            <a:off x="3675763" y="2891274"/>
            <a:ext cx="1723828" cy="166349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15632" y="1399788"/>
            <a:ext cx="15243100" cy="162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Which channel helped to bring more gross sales in the fiscal year 2021 and the percentage of contribution? The final output contains these fields, </a:t>
            </a:r>
          </a:p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channel,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gross_sales_mln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 &amp; percentage</a:t>
            </a: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REQUEST- 9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1311" y="2882460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16120382" y="80359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278068">
            <a:off x="8838742" y="737116"/>
            <a:ext cx="2021429" cy="195067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615979" y="6273079"/>
            <a:ext cx="4814923" cy="1027869"/>
            <a:chOff x="0" y="0"/>
            <a:chExt cx="126812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557338" y="1822590"/>
            <a:ext cx="6881536" cy="4450489"/>
          </a:xfrm>
          <a:custGeom>
            <a:avLst/>
            <a:gdLst/>
            <a:ahLst/>
            <a:cxnLst/>
            <a:rect l="l" t="t" r="r" b="b"/>
            <a:pathLst>
              <a:path w="6881536" h="4450489">
                <a:moveTo>
                  <a:pt x="0" y="0"/>
                </a:moveTo>
                <a:lnTo>
                  <a:pt x="6881536" y="0"/>
                </a:lnTo>
                <a:lnTo>
                  <a:pt x="6881536" y="4450489"/>
                </a:lnTo>
                <a:lnTo>
                  <a:pt x="0" y="4450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91394" y="2525422"/>
            <a:ext cx="8452606" cy="3183771"/>
          </a:xfrm>
          <a:custGeom>
            <a:avLst/>
            <a:gdLst/>
            <a:ahLst/>
            <a:cxnLst/>
            <a:rect l="l" t="t" r="r" b="b"/>
            <a:pathLst>
              <a:path w="8452606" h="3183771">
                <a:moveTo>
                  <a:pt x="0" y="0"/>
                </a:moveTo>
                <a:lnTo>
                  <a:pt x="8452606" y="0"/>
                </a:lnTo>
                <a:lnTo>
                  <a:pt x="8452606" y="3183771"/>
                </a:lnTo>
                <a:lnTo>
                  <a:pt x="0" y="3183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19" r="-5219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8423" y="6474275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3284" y="6967988"/>
            <a:ext cx="17025590" cy="223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endParaRPr dirty="0"/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Retailers account for 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73.23% </a:t>
            </a:r>
            <a:r>
              <a:rPr lang="en-US" sz="32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of total sales which is the highest, indicating they are the primary sales channel for </a:t>
            </a:r>
            <a:r>
              <a:rPr lang="en-US" sz="3200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AtliQ</a:t>
            </a:r>
            <a:r>
              <a:rPr lang="en-US" sz="32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Hardwares</a:t>
            </a:r>
            <a:r>
              <a:rPr lang="en-US" sz="32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Direct sales contribute 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15.47%</a:t>
            </a:r>
            <a:r>
              <a:rPr lang="en-US" sz="32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, while distributor sales make up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11.3%</a:t>
            </a:r>
            <a:r>
              <a:rPr lang="en-US" sz="32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of the total sales.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631" y="2112509"/>
            <a:ext cx="16263412" cy="780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endParaRPr dirty="0"/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AtliQ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Hardwares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(a fictitious company) is a prominent computer hardware manufacturer based in India, with a robust presence in </a:t>
            </a:r>
            <a:r>
              <a:rPr lang="en-US" sz="3999" dirty="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India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3999" dirty="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international markets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company specializes in producing a wide range of products including peripherals, accessories, network and storage devices, and personal computers.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Known for its innovation and quality, </a:t>
            </a: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AtliQ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Hardwares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is committed to </a:t>
            </a:r>
            <a:r>
              <a:rPr lang="en-US" sz="3999" dirty="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delivering superior products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to its customers globally.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However, the company recognizes the need to enhance its data-driven decision-making capabilities to maintain and grow its competitive edge.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0800000">
            <a:off x="16303137" y="129965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3300427">
            <a:off x="11366629" y="131563"/>
            <a:ext cx="925285" cy="1347381"/>
          </a:xfrm>
          <a:custGeom>
            <a:avLst/>
            <a:gdLst/>
            <a:ahLst/>
            <a:cxnLst/>
            <a:rect l="l" t="t" r="r" b="b"/>
            <a:pathLst>
              <a:path w="1269428" h="2148263">
                <a:moveTo>
                  <a:pt x="0" y="0"/>
                </a:moveTo>
                <a:lnTo>
                  <a:pt x="1269428" y="0"/>
                </a:lnTo>
                <a:lnTo>
                  <a:pt x="1269428" y="2148263"/>
                </a:lnTo>
                <a:lnTo>
                  <a:pt x="0" y="21482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-381000" y="558413"/>
            <a:ext cx="12668340" cy="101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76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COMPANY OVERVIEW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316935" y="210722"/>
            <a:ext cx="6046286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2681263"/>
            <a:ext cx="2963671" cy="1027869"/>
            <a:chOff x="0" y="0"/>
            <a:chExt cx="780555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0555" cy="270714"/>
            </a:xfrm>
            <a:custGeom>
              <a:avLst/>
              <a:gdLst/>
              <a:ahLst/>
              <a:cxnLst/>
              <a:rect l="l" t="t" r="r" b="b"/>
              <a:pathLst>
                <a:path w="780555" h="270714">
                  <a:moveTo>
                    <a:pt x="133226" y="0"/>
                  </a:moveTo>
                  <a:lnTo>
                    <a:pt x="647329" y="0"/>
                  </a:lnTo>
                  <a:cubicBezTo>
                    <a:pt x="682663" y="0"/>
                    <a:pt x="716550" y="14036"/>
                    <a:pt x="741534" y="39021"/>
                  </a:cubicBezTo>
                  <a:cubicBezTo>
                    <a:pt x="766519" y="64006"/>
                    <a:pt x="780555" y="97892"/>
                    <a:pt x="780555" y="133226"/>
                  </a:cubicBezTo>
                  <a:lnTo>
                    <a:pt x="780555" y="137488"/>
                  </a:lnTo>
                  <a:cubicBezTo>
                    <a:pt x="780555" y="211067"/>
                    <a:pt x="720908" y="270714"/>
                    <a:pt x="647329" y="270714"/>
                  </a:cubicBezTo>
                  <a:lnTo>
                    <a:pt x="133226" y="270714"/>
                  </a:lnTo>
                  <a:cubicBezTo>
                    <a:pt x="59647" y="270714"/>
                    <a:pt x="0" y="211067"/>
                    <a:pt x="0" y="137488"/>
                  </a:cubicBezTo>
                  <a:lnTo>
                    <a:pt x="0" y="133226"/>
                  </a:lnTo>
                  <a:cubicBezTo>
                    <a:pt x="0" y="59647"/>
                    <a:pt x="59647" y="0"/>
                    <a:pt x="133226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78055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856661">
            <a:off x="4087496" y="2831599"/>
            <a:ext cx="1723828" cy="166349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1864245" y="4399296"/>
            <a:ext cx="12086478" cy="5657225"/>
          </a:xfrm>
          <a:custGeom>
            <a:avLst/>
            <a:gdLst/>
            <a:ahLst/>
            <a:cxnLst/>
            <a:rect l="l" t="t" r="r" b="b"/>
            <a:pathLst>
              <a:path w="12086478" h="5657225">
                <a:moveTo>
                  <a:pt x="0" y="0"/>
                </a:moveTo>
                <a:lnTo>
                  <a:pt x="12086478" y="0"/>
                </a:lnTo>
                <a:lnTo>
                  <a:pt x="12086478" y="5657225"/>
                </a:lnTo>
                <a:lnTo>
                  <a:pt x="0" y="5657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84" b="-1084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16120382" y="80359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515632" y="1399788"/>
            <a:ext cx="15243100" cy="2028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Get the Top 3 products in each division that have a high </a:t>
            </a:r>
            <a:r>
              <a:rPr lang="en-US" sz="3200" dirty="0" err="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total_sold_quantity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in the </a:t>
            </a:r>
            <a:r>
              <a:rPr lang="en-US" sz="3200" dirty="0" err="1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fiscal_year</a:t>
            </a:r>
            <a:r>
              <a:rPr lang="en-US" sz="3200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2021? The final output contains these fields, </a:t>
            </a:r>
          </a:p>
          <a:p>
            <a:pPr algn="l">
              <a:lnSpc>
                <a:spcPts val="3168"/>
              </a:lnSpc>
            </a:pP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division,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product_code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, product,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total_sold_quantity</a:t>
            </a:r>
            <a:r>
              <a:rPr lang="en-US" sz="3200" dirty="0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 &amp; </a:t>
            </a:r>
            <a:r>
              <a:rPr lang="en-US" sz="3200" dirty="0" err="1">
                <a:solidFill>
                  <a:srgbClr val="A6A6A6"/>
                </a:solidFill>
                <a:latin typeface="DM Sans"/>
                <a:ea typeface="DM Sans"/>
                <a:cs typeface="DM Sans"/>
                <a:sym typeface="DM Sans"/>
              </a:rPr>
              <a:t>rank_order</a:t>
            </a: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68"/>
              </a:lnSpc>
            </a:pPr>
            <a:endParaRPr lang="en-US" sz="3200" dirty="0">
              <a:solidFill>
                <a:srgbClr val="A6A6A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769974" y="412750"/>
            <a:ext cx="314020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REQUEST- 10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69974" y="2882460"/>
            <a:ext cx="165231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INPUT</a:t>
            </a:r>
          </a:p>
        </p:txBody>
      </p: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367" y="684586"/>
            <a:ext cx="3418090" cy="1027869"/>
            <a:chOff x="0" y="0"/>
            <a:chExt cx="9002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0238" cy="270714"/>
            </a:xfrm>
            <a:custGeom>
              <a:avLst/>
              <a:gdLst/>
              <a:ahLst/>
              <a:cxnLst/>
              <a:rect l="l" t="t" r="r" b="b"/>
              <a:pathLst>
                <a:path w="900238" h="270714">
                  <a:moveTo>
                    <a:pt x="115514" y="0"/>
                  </a:moveTo>
                  <a:lnTo>
                    <a:pt x="784723" y="0"/>
                  </a:lnTo>
                  <a:cubicBezTo>
                    <a:pt x="815360" y="0"/>
                    <a:pt x="844741" y="12170"/>
                    <a:pt x="866404" y="33833"/>
                  </a:cubicBezTo>
                  <a:cubicBezTo>
                    <a:pt x="888067" y="55496"/>
                    <a:pt x="900238" y="84878"/>
                    <a:pt x="900238" y="115514"/>
                  </a:cubicBezTo>
                  <a:lnTo>
                    <a:pt x="900238" y="155200"/>
                  </a:lnTo>
                  <a:cubicBezTo>
                    <a:pt x="900238" y="185836"/>
                    <a:pt x="888067" y="215218"/>
                    <a:pt x="866404" y="236881"/>
                  </a:cubicBezTo>
                  <a:cubicBezTo>
                    <a:pt x="844741" y="258544"/>
                    <a:pt x="815360" y="270714"/>
                    <a:pt x="784723" y="270714"/>
                  </a:cubicBezTo>
                  <a:lnTo>
                    <a:pt x="115514" y="270714"/>
                  </a:lnTo>
                  <a:cubicBezTo>
                    <a:pt x="84878" y="270714"/>
                    <a:pt x="55496" y="258544"/>
                    <a:pt x="33833" y="236881"/>
                  </a:cubicBezTo>
                  <a:cubicBezTo>
                    <a:pt x="12170" y="215218"/>
                    <a:pt x="0" y="185836"/>
                    <a:pt x="0" y="155200"/>
                  </a:cubicBezTo>
                  <a:lnTo>
                    <a:pt x="0" y="115514"/>
                  </a:lnTo>
                  <a:cubicBezTo>
                    <a:pt x="0" y="84878"/>
                    <a:pt x="12170" y="55496"/>
                    <a:pt x="33833" y="33833"/>
                  </a:cubicBezTo>
                  <a:cubicBezTo>
                    <a:pt x="55496" y="12170"/>
                    <a:pt x="84878" y="0"/>
                    <a:pt x="115514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9002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43046">
            <a:off x="4836809" y="737116"/>
            <a:ext cx="2021429" cy="1950679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2559412" y="2691868"/>
            <a:ext cx="13902915" cy="5376425"/>
          </a:xfrm>
          <a:custGeom>
            <a:avLst/>
            <a:gdLst/>
            <a:ahLst/>
            <a:cxnLst/>
            <a:rect l="l" t="t" r="r" b="b"/>
            <a:pathLst>
              <a:path w="13902915" h="5376425">
                <a:moveTo>
                  <a:pt x="0" y="0"/>
                </a:moveTo>
                <a:lnTo>
                  <a:pt x="13902915" y="0"/>
                </a:lnTo>
                <a:lnTo>
                  <a:pt x="13902915" y="5376425"/>
                </a:lnTo>
                <a:lnTo>
                  <a:pt x="0" y="5376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A6A6A6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519623" y="957293"/>
            <a:ext cx="2079579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18592" y="203325"/>
            <a:ext cx="4814923" cy="1027869"/>
            <a:chOff x="0" y="0"/>
            <a:chExt cx="1268128" cy="2707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8128" cy="270714"/>
            </a:xfrm>
            <a:custGeom>
              <a:avLst/>
              <a:gdLst/>
              <a:ahLst/>
              <a:cxnLst/>
              <a:rect l="l" t="t" r="r" b="b"/>
              <a:pathLst>
                <a:path w="1268128" h="270714">
                  <a:moveTo>
                    <a:pt x="82003" y="0"/>
                  </a:moveTo>
                  <a:lnTo>
                    <a:pt x="1186125" y="0"/>
                  </a:lnTo>
                  <a:cubicBezTo>
                    <a:pt x="1231414" y="0"/>
                    <a:pt x="1268128" y="36714"/>
                    <a:pt x="1268128" y="82003"/>
                  </a:cubicBezTo>
                  <a:lnTo>
                    <a:pt x="1268128" y="188711"/>
                  </a:lnTo>
                  <a:cubicBezTo>
                    <a:pt x="1268128" y="234000"/>
                    <a:pt x="1231414" y="270714"/>
                    <a:pt x="1186125" y="270714"/>
                  </a:cubicBezTo>
                  <a:lnTo>
                    <a:pt x="82003" y="270714"/>
                  </a:lnTo>
                  <a:cubicBezTo>
                    <a:pt x="36714" y="270714"/>
                    <a:pt x="0" y="234000"/>
                    <a:pt x="0" y="188711"/>
                  </a:cubicBezTo>
                  <a:lnTo>
                    <a:pt x="0" y="82003"/>
                  </a:lnTo>
                  <a:cubicBezTo>
                    <a:pt x="0" y="36714"/>
                    <a:pt x="36714" y="0"/>
                    <a:pt x="82003" y="0"/>
                  </a:cubicBezTo>
                  <a:close/>
                </a:path>
              </a:pathLst>
            </a:custGeom>
            <a:solidFill>
              <a:srgbClr val="6EC56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126812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05042" y="3630399"/>
            <a:ext cx="3748622" cy="6255368"/>
          </a:xfrm>
          <a:custGeom>
            <a:avLst/>
            <a:gdLst/>
            <a:ahLst/>
            <a:cxnLst/>
            <a:rect l="l" t="t" r="r" b="b"/>
            <a:pathLst>
              <a:path w="3748622" h="6255368">
                <a:moveTo>
                  <a:pt x="0" y="0"/>
                </a:moveTo>
                <a:lnTo>
                  <a:pt x="3748622" y="0"/>
                </a:lnTo>
                <a:lnTo>
                  <a:pt x="3748622" y="6255368"/>
                </a:lnTo>
                <a:lnTo>
                  <a:pt x="0" y="625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7" r="-657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938321" y="3716047"/>
            <a:ext cx="4411357" cy="6084072"/>
          </a:xfrm>
          <a:custGeom>
            <a:avLst/>
            <a:gdLst/>
            <a:ahLst/>
            <a:cxnLst/>
            <a:rect l="l" t="t" r="r" b="b"/>
            <a:pathLst>
              <a:path w="4411357" h="6084072">
                <a:moveTo>
                  <a:pt x="0" y="0"/>
                </a:moveTo>
                <a:lnTo>
                  <a:pt x="4411358" y="0"/>
                </a:lnTo>
                <a:lnTo>
                  <a:pt x="4411358" y="6084072"/>
                </a:lnTo>
                <a:lnTo>
                  <a:pt x="0" y="6084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59" r="-2559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930829" y="3630399"/>
            <a:ext cx="4075333" cy="6255368"/>
          </a:xfrm>
          <a:custGeom>
            <a:avLst/>
            <a:gdLst/>
            <a:ahLst/>
            <a:cxnLst/>
            <a:rect l="l" t="t" r="r" b="b"/>
            <a:pathLst>
              <a:path w="4075333" h="6030551">
                <a:moveTo>
                  <a:pt x="0" y="0"/>
                </a:moveTo>
                <a:lnTo>
                  <a:pt x="4075332" y="0"/>
                </a:lnTo>
                <a:lnTo>
                  <a:pt x="4075332" y="6030551"/>
                </a:lnTo>
                <a:lnTo>
                  <a:pt x="0" y="6030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881037" y="404522"/>
            <a:ext cx="249003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INSIGHTS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888" y="1325272"/>
            <a:ext cx="6141089" cy="239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sz="3199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top 3</a:t>
            </a:r>
            <a:r>
              <a:rPr lang="en-US" sz="3199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1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selling products in </a:t>
            </a:r>
          </a:p>
          <a:p>
            <a:pPr algn="l">
              <a:lnSpc>
                <a:spcPts val="3839"/>
              </a:lnSpc>
            </a:pPr>
            <a:r>
              <a:rPr lang="en-US" sz="31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N&amp;S division were </a:t>
            </a:r>
            <a:r>
              <a:rPr lang="en-US" sz="3199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pen drives,</a:t>
            </a:r>
            <a:r>
              <a:rPr lang="en-US" sz="31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which were around </a:t>
            </a:r>
            <a:r>
              <a:rPr lang="en-US" sz="3199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7 lakh</a:t>
            </a:r>
            <a:r>
              <a:rPr lang="en-US" sz="31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in quantity.</a:t>
            </a:r>
          </a:p>
          <a:p>
            <a:pPr algn="l">
              <a:lnSpc>
                <a:spcPts val="3497"/>
              </a:lnSpc>
            </a:pPr>
            <a:endParaRPr lang="en-US" sz="3199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67584" y="1221669"/>
            <a:ext cx="5679327" cy="195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top 3</a:t>
            </a:r>
            <a:r>
              <a:rPr lang="en-US" sz="32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selling products in P&amp;A division were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mouse,</a:t>
            </a:r>
            <a:r>
              <a:rPr lang="en-US" sz="32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which were around </a:t>
            </a:r>
            <a:r>
              <a:rPr lang="en-US" sz="320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4 lakh</a:t>
            </a:r>
            <a:r>
              <a:rPr lang="en-US" sz="32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in quantity.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23111" y="1221669"/>
            <a:ext cx="6141089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top 3</a:t>
            </a:r>
            <a:r>
              <a:rPr lang="en-US" sz="31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selling products in PC were personal 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laptops,</a:t>
            </a:r>
            <a:r>
              <a:rPr lang="en-US" sz="31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which were around</a:t>
            </a:r>
            <a:r>
              <a:rPr lang="en-US" sz="31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17000 </a:t>
            </a:r>
            <a:r>
              <a:rPr lang="en-US" sz="31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in quantity.</a:t>
            </a:r>
          </a:p>
          <a:p>
            <a:pPr algn="l">
              <a:lnSpc>
                <a:spcPts val="3497"/>
              </a:lnSpc>
            </a:pPr>
            <a:endParaRPr lang="en-US" sz="3199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F2D89B-5495-D18D-7FF0-DDC812383A59}"/>
              </a:ext>
            </a:extLst>
          </p:cNvPr>
          <p:cNvCxnSpPr>
            <a:cxnSpLocks/>
          </p:cNvCxnSpPr>
          <p:nvPr/>
        </p:nvCxnSpPr>
        <p:spPr>
          <a:xfrm>
            <a:off x="6096000" y="1465667"/>
            <a:ext cx="0" cy="8420100"/>
          </a:xfrm>
          <a:prstGeom prst="line">
            <a:avLst/>
          </a:prstGeom>
          <a:ln w="60325" cap="rnd">
            <a:solidFill>
              <a:schemeClr val="bg1">
                <a:lumMod val="50000"/>
                <a:alpha val="24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EF694B-0203-4FC1-00C2-5678F9351971}"/>
              </a:ext>
            </a:extLst>
          </p:cNvPr>
          <p:cNvCxnSpPr>
            <a:cxnSpLocks/>
          </p:cNvCxnSpPr>
          <p:nvPr/>
        </p:nvCxnSpPr>
        <p:spPr>
          <a:xfrm>
            <a:off x="12039600" y="1425940"/>
            <a:ext cx="0" cy="8420100"/>
          </a:xfrm>
          <a:prstGeom prst="line">
            <a:avLst/>
          </a:prstGeom>
          <a:ln w="60325" cap="rnd">
            <a:solidFill>
              <a:schemeClr val="bg1">
                <a:lumMod val="50000"/>
                <a:alpha val="24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2266" y="606361"/>
            <a:ext cx="7686586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RECOMMENDATIONS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A63418-7DB0-9A49-15DB-374A3DA7DC42}"/>
              </a:ext>
            </a:extLst>
          </p:cNvPr>
          <p:cNvSpPr txBox="1"/>
          <p:nvPr/>
        </p:nvSpPr>
        <p:spPr>
          <a:xfrm>
            <a:off x="457200" y="1714500"/>
            <a:ext cx="169926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Concentrate on expanding product lines within Notebooks, Accessories, and Peripherals, which comprise a significant portion of the product portfolio.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Since retailers account for the majority of sales, it is crucial to maintain and enhance relationships with retail partners.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Increase direct sales efforts to capture a larger market share, focusing on customer experience and personalized service.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Conduct regular market analysis to stay informed about changing market conditions and consumer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Adjust marketing strategies based on insights gained from market analysis to remain competitive and responsive to customer 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Implement targeted marketing and promotional campaigns during high-performing months to maximize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Strengthen the supply chain to ensure stability and reliability during unforeseen events.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Continuously review and optimize manufacturing costs to maintain competitive pricing without compromising quality.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9145" y="4259260"/>
            <a:ext cx="10620170" cy="175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15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0624" y="2114051"/>
            <a:ext cx="16109779" cy="7625111"/>
          </a:xfrm>
          <a:custGeom>
            <a:avLst/>
            <a:gdLst/>
            <a:ahLst/>
            <a:cxnLst/>
            <a:rect l="l" t="t" r="r" b="b"/>
            <a:pathLst>
              <a:path w="16109779" h="7625111">
                <a:moveTo>
                  <a:pt x="0" y="0"/>
                </a:moveTo>
                <a:lnTo>
                  <a:pt x="16109779" y="0"/>
                </a:lnTo>
                <a:lnTo>
                  <a:pt x="16109779" y="7625111"/>
                </a:lnTo>
                <a:lnTo>
                  <a:pt x="0" y="762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428369" y="379567"/>
            <a:ext cx="1552660" cy="1298266"/>
          </a:xfrm>
          <a:custGeom>
            <a:avLst/>
            <a:gdLst/>
            <a:ahLst/>
            <a:cxnLst/>
            <a:rect l="l" t="t" r="r" b="b"/>
            <a:pathLst>
              <a:path w="1552660" h="1298266">
                <a:moveTo>
                  <a:pt x="0" y="0"/>
                </a:moveTo>
                <a:lnTo>
                  <a:pt x="1552660" y="0"/>
                </a:lnTo>
                <a:lnTo>
                  <a:pt x="1552660" y="1298266"/>
                </a:lnTo>
                <a:lnTo>
                  <a:pt x="0" y="1298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163008" y="513240"/>
            <a:ext cx="15305011" cy="1164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ATLIQ’S MARKET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32">
            <a:extLst>
              <a:ext uri="{FF2B5EF4-FFF2-40B4-BE49-F238E27FC236}">
                <a16:creationId xmlns:a16="http://schemas.microsoft.com/office/drawing/2014/main" id="{CA3D179D-2F08-1D81-97E2-69E43E81D9AD}"/>
              </a:ext>
            </a:extLst>
          </p:cNvPr>
          <p:cNvCxnSpPr>
            <a:cxnSpLocks/>
          </p:cNvCxnSpPr>
          <p:nvPr/>
        </p:nvCxnSpPr>
        <p:spPr>
          <a:xfrm>
            <a:off x="5370115" y="3969780"/>
            <a:ext cx="3081969" cy="794378"/>
          </a:xfrm>
          <a:prstGeom prst="bentConnector3">
            <a:avLst>
              <a:gd name="adj1" fmla="val 40652"/>
            </a:avLst>
          </a:prstGeom>
          <a:ln>
            <a:solidFill>
              <a:srgbClr val="227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39311B-5C49-67AC-7DB8-1F1A4BDC99F1}"/>
              </a:ext>
            </a:extLst>
          </p:cNvPr>
          <p:cNvCxnSpPr>
            <a:cxnSpLocks/>
          </p:cNvCxnSpPr>
          <p:nvPr/>
        </p:nvCxnSpPr>
        <p:spPr>
          <a:xfrm flipV="1">
            <a:off x="6387739" y="6658835"/>
            <a:ext cx="3033150" cy="856277"/>
          </a:xfrm>
          <a:prstGeom prst="bentConnector3">
            <a:avLst>
              <a:gd name="adj1" fmla="val 50000"/>
            </a:avLst>
          </a:prstGeom>
          <a:ln>
            <a:solidFill>
              <a:srgbClr val="227C9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319B9305-9274-A639-2CCD-E9327B455E7A}"/>
              </a:ext>
            </a:extLst>
          </p:cNvPr>
          <p:cNvCxnSpPr>
            <a:cxnSpLocks/>
          </p:cNvCxnSpPr>
          <p:nvPr/>
        </p:nvCxnSpPr>
        <p:spPr>
          <a:xfrm rot="10800000">
            <a:off x="9134623" y="6678965"/>
            <a:ext cx="3064465" cy="816016"/>
          </a:xfrm>
          <a:prstGeom prst="bentConnector3">
            <a:avLst>
              <a:gd name="adj1" fmla="val 50000"/>
            </a:avLst>
          </a:prstGeom>
          <a:ln>
            <a:solidFill>
              <a:srgbClr val="227C9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2">
            <a:extLst>
              <a:ext uri="{FF2B5EF4-FFF2-40B4-BE49-F238E27FC236}">
                <a16:creationId xmlns:a16="http://schemas.microsoft.com/office/drawing/2014/main" id="{4097D41C-64ED-AD90-5909-B9FE9F60E9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11319" y="4035735"/>
            <a:ext cx="3066638" cy="1079509"/>
          </a:xfrm>
          <a:prstGeom prst="bentConnector3">
            <a:avLst>
              <a:gd name="adj1" fmla="val 34887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32">
            <a:extLst>
              <a:ext uri="{FF2B5EF4-FFF2-40B4-BE49-F238E27FC236}">
                <a16:creationId xmlns:a16="http://schemas.microsoft.com/office/drawing/2014/main" id="{23A61DEF-0243-7A02-CE12-74BCEF460D20}"/>
              </a:ext>
            </a:extLst>
          </p:cNvPr>
          <p:cNvCxnSpPr>
            <a:cxnSpLocks/>
          </p:cNvCxnSpPr>
          <p:nvPr/>
        </p:nvCxnSpPr>
        <p:spPr>
          <a:xfrm rot="10800000">
            <a:off x="10517164" y="5361189"/>
            <a:ext cx="3631881" cy="524238"/>
          </a:xfrm>
          <a:prstGeom prst="bentConnector3">
            <a:avLst>
              <a:gd name="adj1" fmla="val 58967"/>
            </a:avLst>
          </a:prstGeom>
          <a:ln>
            <a:solidFill>
              <a:srgbClr val="227C9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284AC8-C1F7-0B8D-F2B7-DF3187FD9566}"/>
              </a:ext>
            </a:extLst>
          </p:cNvPr>
          <p:cNvCxnSpPr>
            <a:cxnSpLocks/>
          </p:cNvCxnSpPr>
          <p:nvPr/>
        </p:nvCxnSpPr>
        <p:spPr>
          <a:xfrm flipV="1">
            <a:off x="5106883" y="5044905"/>
            <a:ext cx="2977374" cy="611582"/>
          </a:xfrm>
          <a:prstGeom prst="bentConnector3">
            <a:avLst>
              <a:gd name="adj1" fmla="val 50841"/>
            </a:avLst>
          </a:prstGeom>
          <a:ln>
            <a:solidFill>
              <a:srgbClr val="227C9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2"/>
          <p:cNvSpPr/>
          <p:nvPr/>
        </p:nvSpPr>
        <p:spPr>
          <a:xfrm rot="2446205">
            <a:off x="11649935" y="209442"/>
            <a:ext cx="1441895" cy="1638517"/>
          </a:xfrm>
          <a:custGeom>
            <a:avLst/>
            <a:gdLst/>
            <a:ahLst/>
            <a:cxnLst/>
            <a:rect l="l" t="t" r="r" b="b"/>
            <a:pathLst>
              <a:path w="1441895" h="1638517">
                <a:moveTo>
                  <a:pt x="0" y="0"/>
                </a:moveTo>
                <a:lnTo>
                  <a:pt x="1441895" y="0"/>
                </a:lnTo>
                <a:lnTo>
                  <a:pt x="1441895" y="1638516"/>
                </a:lnTo>
                <a:lnTo>
                  <a:pt x="0" y="1638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7640" y="329753"/>
            <a:ext cx="1330867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ATLIQ’S PRODUCT-LINE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12A3D6A-5062-C90C-6B02-A63E8B457A86}"/>
              </a:ext>
            </a:extLst>
          </p:cNvPr>
          <p:cNvSpPr/>
          <p:nvPr/>
        </p:nvSpPr>
        <p:spPr>
          <a:xfrm>
            <a:off x="12730575" y="3624340"/>
            <a:ext cx="2667000" cy="685800"/>
          </a:xfrm>
          <a:prstGeom prst="flowChartTerminator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Peripherals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DCE87A49-419D-53A5-3981-F3BB653D1848}"/>
              </a:ext>
            </a:extLst>
          </p:cNvPr>
          <p:cNvSpPr/>
          <p:nvPr/>
        </p:nvSpPr>
        <p:spPr>
          <a:xfrm>
            <a:off x="12879952" y="5368346"/>
            <a:ext cx="2667000" cy="685800"/>
          </a:xfrm>
          <a:prstGeom prst="flowChartTerminator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Accessories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6AD442D2-154C-A5B4-6504-48E0F83B94B0}"/>
              </a:ext>
            </a:extLst>
          </p:cNvPr>
          <p:cNvSpPr/>
          <p:nvPr/>
        </p:nvSpPr>
        <p:spPr>
          <a:xfrm>
            <a:off x="12199088" y="7226558"/>
            <a:ext cx="2667000" cy="685800"/>
          </a:xfrm>
          <a:prstGeom prst="flowChartTerminator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114C0600-4D6D-8834-8079-23D44079E000}"/>
              </a:ext>
            </a:extLst>
          </p:cNvPr>
          <p:cNvSpPr/>
          <p:nvPr/>
        </p:nvSpPr>
        <p:spPr>
          <a:xfrm>
            <a:off x="2828122" y="3687465"/>
            <a:ext cx="2667000" cy="685800"/>
          </a:xfrm>
          <a:prstGeom prst="flowChartTerminator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96AAABC0-4D18-3168-5DB7-B07998EF833A}"/>
              </a:ext>
            </a:extLst>
          </p:cNvPr>
          <p:cNvSpPr/>
          <p:nvPr/>
        </p:nvSpPr>
        <p:spPr>
          <a:xfrm>
            <a:off x="2730082" y="5245808"/>
            <a:ext cx="2667000" cy="685800"/>
          </a:xfrm>
          <a:prstGeom prst="flowChartTerminator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Notebook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24EC9AED-55C7-7A4F-0BC2-3231941E273F}"/>
              </a:ext>
            </a:extLst>
          </p:cNvPr>
          <p:cNvSpPr/>
          <p:nvPr/>
        </p:nvSpPr>
        <p:spPr>
          <a:xfrm>
            <a:off x="3773383" y="7262481"/>
            <a:ext cx="2667000" cy="685800"/>
          </a:xfrm>
          <a:prstGeom prst="flowChartTerminator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CD2B07-6543-C85D-4E39-400C00C69101}"/>
              </a:ext>
            </a:extLst>
          </p:cNvPr>
          <p:cNvSpPr txBox="1"/>
          <p:nvPr/>
        </p:nvSpPr>
        <p:spPr>
          <a:xfrm>
            <a:off x="15579768" y="3024175"/>
            <a:ext cx="236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HDD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Graphic Card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MotherBoard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BB0F4-2424-CC87-0E43-3AA25A5BC265}"/>
              </a:ext>
            </a:extLst>
          </p:cNvPr>
          <p:cNvSpPr txBox="1"/>
          <p:nvPr/>
        </p:nvSpPr>
        <p:spPr>
          <a:xfrm>
            <a:off x="16007720" y="5410200"/>
            <a:ext cx="151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Batteries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43D9D-438B-9B40-4697-D34189FFB1F8}"/>
              </a:ext>
            </a:extLst>
          </p:cNvPr>
          <p:cNvSpPr txBox="1"/>
          <p:nvPr/>
        </p:nvSpPr>
        <p:spPr>
          <a:xfrm>
            <a:off x="15163800" y="80391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Solid State Drives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USB Flash Drives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4EF65-F28B-B311-52CE-5536D50B6624}"/>
              </a:ext>
            </a:extLst>
          </p:cNvPr>
          <p:cNvSpPr txBox="1"/>
          <p:nvPr/>
        </p:nvSpPr>
        <p:spPr>
          <a:xfrm>
            <a:off x="1794164" y="7669768"/>
            <a:ext cx="25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 fi extender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605F0-0697-2038-1298-99C6BEB52DF1}"/>
              </a:ext>
            </a:extLst>
          </p:cNvPr>
          <p:cNvSpPr txBox="1"/>
          <p:nvPr/>
        </p:nvSpPr>
        <p:spPr>
          <a:xfrm>
            <a:off x="609600" y="5391933"/>
            <a:ext cx="2084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 Laptop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Laptop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Gaming Laptop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AF380-A180-29AB-B116-82D1A1C35453}"/>
              </a:ext>
            </a:extLst>
          </p:cNvPr>
          <p:cNvSpPr txBox="1"/>
          <p:nvPr/>
        </p:nvSpPr>
        <p:spPr>
          <a:xfrm>
            <a:off x="706429" y="3215066"/>
            <a:ext cx="236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Laptop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 Desktop</a:t>
            </a: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005D9AC7-2D6A-DE8D-57F0-3B5220EDAEFB}"/>
              </a:ext>
            </a:extLst>
          </p:cNvPr>
          <p:cNvSpPr/>
          <p:nvPr/>
        </p:nvSpPr>
        <p:spPr>
          <a:xfrm>
            <a:off x="7919525" y="4015229"/>
            <a:ext cx="2642622" cy="2670935"/>
          </a:xfrm>
          <a:prstGeom prst="donut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80E45-0474-67AD-8953-5A435C75712B}"/>
              </a:ext>
            </a:extLst>
          </p:cNvPr>
          <p:cNvSpPr txBox="1"/>
          <p:nvPr/>
        </p:nvSpPr>
        <p:spPr>
          <a:xfrm rot="16200000">
            <a:off x="7912687" y="4601109"/>
            <a:ext cx="85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EF7B43-EC9C-D1A8-28FB-3086ECFB5B91}"/>
              </a:ext>
            </a:extLst>
          </p:cNvPr>
          <p:cNvSpPr txBox="1"/>
          <p:nvPr/>
        </p:nvSpPr>
        <p:spPr>
          <a:xfrm>
            <a:off x="8704666" y="598815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N &amp; 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DA1D1-E158-4E43-4D86-E48B2E80C1F4}"/>
              </a:ext>
            </a:extLst>
          </p:cNvPr>
          <p:cNvSpPr txBox="1"/>
          <p:nvPr/>
        </p:nvSpPr>
        <p:spPr>
          <a:xfrm rot="5400000">
            <a:off x="9491440" y="471540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P &amp; A</a:t>
            </a:r>
          </a:p>
        </p:txBody>
      </p:sp>
      <p:sp>
        <p:nvSpPr>
          <p:cNvPr id="59" name="Double Bracket 58">
            <a:extLst>
              <a:ext uri="{FF2B5EF4-FFF2-40B4-BE49-F238E27FC236}">
                <a16:creationId xmlns:a16="http://schemas.microsoft.com/office/drawing/2014/main" id="{49B136E3-808F-D4AC-58A7-E97D642E62AD}"/>
              </a:ext>
            </a:extLst>
          </p:cNvPr>
          <p:cNvSpPr/>
          <p:nvPr/>
        </p:nvSpPr>
        <p:spPr>
          <a:xfrm>
            <a:off x="743315" y="2922899"/>
            <a:ext cx="2101698" cy="12952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Double Bracket 59">
            <a:extLst>
              <a:ext uri="{FF2B5EF4-FFF2-40B4-BE49-F238E27FC236}">
                <a16:creationId xmlns:a16="http://schemas.microsoft.com/office/drawing/2014/main" id="{72076C7B-83B3-7F0C-C8CC-D34372B65551}"/>
              </a:ext>
            </a:extLst>
          </p:cNvPr>
          <p:cNvSpPr/>
          <p:nvPr/>
        </p:nvSpPr>
        <p:spPr>
          <a:xfrm>
            <a:off x="618075" y="5159164"/>
            <a:ext cx="2101698" cy="12952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Double Bracket 60">
            <a:extLst>
              <a:ext uri="{FF2B5EF4-FFF2-40B4-BE49-F238E27FC236}">
                <a16:creationId xmlns:a16="http://schemas.microsoft.com/office/drawing/2014/main" id="{FAB80CBE-0A05-1DEB-AA7A-E1A9762394CC}"/>
              </a:ext>
            </a:extLst>
          </p:cNvPr>
          <p:cNvSpPr/>
          <p:nvPr/>
        </p:nvSpPr>
        <p:spPr>
          <a:xfrm>
            <a:off x="1576281" y="7269593"/>
            <a:ext cx="2101698" cy="12952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Double Bracket 92">
            <a:extLst>
              <a:ext uri="{FF2B5EF4-FFF2-40B4-BE49-F238E27FC236}">
                <a16:creationId xmlns:a16="http://schemas.microsoft.com/office/drawing/2014/main" id="{AF70C6EF-AD81-E9DC-025F-0D48FEE5843D}"/>
              </a:ext>
            </a:extLst>
          </p:cNvPr>
          <p:cNvSpPr/>
          <p:nvPr/>
        </p:nvSpPr>
        <p:spPr>
          <a:xfrm>
            <a:off x="15421170" y="2959987"/>
            <a:ext cx="2101698" cy="12952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Double Bracket 93">
            <a:extLst>
              <a:ext uri="{FF2B5EF4-FFF2-40B4-BE49-F238E27FC236}">
                <a16:creationId xmlns:a16="http://schemas.microsoft.com/office/drawing/2014/main" id="{C76913D9-5AB4-BE05-C43D-B8845C410FFB}"/>
              </a:ext>
            </a:extLst>
          </p:cNvPr>
          <p:cNvSpPr/>
          <p:nvPr/>
        </p:nvSpPr>
        <p:spPr>
          <a:xfrm>
            <a:off x="15631011" y="5277652"/>
            <a:ext cx="2101698" cy="12952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Double Bracket 94">
            <a:extLst>
              <a:ext uri="{FF2B5EF4-FFF2-40B4-BE49-F238E27FC236}">
                <a16:creationId xmlns:a16="http://schemas.microsoft.com/office/drawing/2014/main" id="{263F3847-4D94-CE4F-4EEE-B866777BE4D3}"/>
              </a:ext>
            </a:extLst>
          </p:cNvPr>
          <p:cNvSpPr/>
          <p:nvPr/>
        </p:nvSpPr>
        <p:spPr>
          <a:xfrm>
            <a:off x="15240000" y="7853030"/>
            <a:ext cx="2282868" cy="12952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434" y="2837049"/>
            <a:ext cx="15964096" cy="660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AtliQ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Hardwares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faces challenges in making prompt, wise, and data-informed decisions due to a lack of sufficient insights. This gap in actionable data affects the company's ability to optimize its strategies and operations.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To address this issue, </a:t>
            </a: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AtliQ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Hardwares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plans to expand its data analytics team by hiring junior data analysts.</a:t>
            </a:r>
            <a:r>
              <a:rPr lang="en-US" sz="3999" dirty="0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 Tony Sharma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, the Data Analytics Director, has designed a </a:t>
            </a:r>
            <a:r>
              <a:rPr lang="en-US" sz="3999" dirty="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SQL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challenge to evaluate the candidates' technical and soft skills.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company aims to gain valuable insights from this challenge, focusing on </a:t>
            </a:r>
            <a:r>
              <a:rPr lang="en-US" sz="3999" dirty="0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10 specific ad hoc requests</a:t>
            </a:r>
            <a:r>
              <a:rPr lang="en-US" sz="3999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to improve their strategic decision-making processes.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742057" y="356493"/>
            <a:ext cx="1918284" cy="1928805"/>
          </a:xfrm>
          <a:custGeom>
            <a:avLst/>
            <a:gdLst/>
            <a:ahLst/>
            <a:cxnLst/>
            <a:rect l="l" t="t" r="r" b="b"/>
            <a:pathLst>
              <a:path w="1918284" h="1928805">
                <a:moveTo>
                  <a:pt x="0" y="0"/>
                </a:moveTo>
                <a:lnTo>
                  <a:pt x="1918284" y="0"/>
                </a:lnTo>
                <a:lnTo>
                  <a:pt x="1918284" y="1928806"/>
                </a:lnTo>
                <a:lnTo>
                  <a:pt x="0" y="19288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-411378" y="846385"/>
            <a:ext cx="14608508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PROBLEM STATEMENT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207472" y="838846"/>
            <a:ext cx="2010640" cy="1615862"/>
          </a:xfrm>
          <a:custGeom>
            <a:avLst/>
            <a:gdLst/>
            <a:ahLst/>
            <a:cxnLst/>
            <a:rect l="l" t="t" r="r" b="b"/>
            <a:pathLst>
              <a:path w="2010640" h="1615862">
                <a:moveTo>
                  <a:pt x="0" y="0"/>
                </a:moveTo>
                <a:lnTo>
                  <a:pt x="2010640" y="0"/>
                </a:lnTo>
                <a:lnTo>
                  <a:pt x="2010640" y="1615862"/>
                </a:lnTo>
                <a:lnTo>
                  <a:pt x="0" y="16158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0" y="1232333"/>
            <a:ext cx="8082824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4776" y="3607613"/>
            <a:ext cx="15815180" cy="420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primary objective of this project is to fulfill </a:t>
            </a:r>
            <a:r>
              <a:rPr lang="en-US" sz="3999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10 </a:t>
            </a: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specific data requests by employing </a:t>
            </a:r>
            <a:r>
              <a:rPr lang="en-US" sz="3999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SQL </a:t>
            </a: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for data extraction and analysis, complemented by Power BI for data visualization.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This dual approach is designed to generate actionable insights, thereby enhancing AtliQ Hardwares' strategic decision-making processes and </a:t>
            </a:r>
            <a:r>
              <a:rPr lang="en-US" sz="3999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bolstering</a:t>
            </a: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the company's </a:t>
            </a:r>
            <a:r>
              <a:rPr lang="en-US" sz="3999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overall growth</a:t>
            </a: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3999">
                <a:solidFill>
                  <a:srgbClr val="227C9D"/>
                </a:solidFill>
                <a:latin typeface="DM Sans"/>
                <a:ea typeface="DM Sans"/>
                <a:cs typeface="DM Sans"/>
                <a:sym typeface="DM Sans"/>
              </a:rPr>
              <a:t>operational efficiency</a:t>
            </a: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820563" y="486796"/>
            <a:ext cx="1756293" cy="1664870"/>
          </a:xfrm>
          <a:custGeom>
            <a:avLst/>
            <a:gdLst/>
            <a:ahLst/>
            <a:cxnLst/>
            <a:rect l="l" t="t" r="r" b="b"/>
            <a:pathLst>
              <a:path w="1756293" h="1664870">
                <a:moveTo>
                  <a:pt x="0" y="0"/>
                </a:moveTo>
                <a:lnTo>
                  <a:pt x="1756293" y="0"/>
                </a:lnTo>
                <a:lnTo>
                  <a:pt x="1756293" y="1664869"/>
                </a:lnTo>
                <a:lnTo>
                  <a:pt x="0" y="16648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102598" y="2857500"/>
            <a:ext cx="12230100" cy="6430916"/>
          </a:xfrm>
          <a:custGeom>
            <a:avLst/>
            <a:gdLst/>
            <a:ahLst/>
            <a:cxnLst/>
            <a:rect l="l" t="t" r="r" b="b"/>
            <a:pathLst>
              <a:path w="9373878" h="6430916">
                <a:moveTo>
                  <a:pt x="0" y="0"/>
                </a:moveTo>
                <a:lnTo>
                  <a:pt x="9373878" y="0"/>
                </a:lnTo>
                <a:lnTo>
                  <a:pt x="9373878" y="6430916"/>
                </a:lnTo>
                <a:lnTo>
                  <a:pt x="0" y="643091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78871" y="477271"/>
            <a:ext cx="12441692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DATABASE OVERVIEW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065796" y="7869648"/>
            <a:ext cx="1609702" cy="1579983"/>
          </a:xfrm>
          <a:custGeom>
            <a:avLst/>
            <a:gdLst/>
            <a:ahLst/>
            <a:cxnLst/>
            <a:rect l="l" t="t" r="r" b="b"/>
            <a:pathLst>
              <a:path w="1609702" h="1588334">
                <a:moveTo>
                  <a:pt x="0" y="0"/>
                </a:moveTo>
                <a:lnTo>
                  <a:pt x="1609703" y="0"/>
                </a:lnTo>
                <a:lnTo>
                  <a:pt x="1609703" y="1588335"/>
                </a:lnTo>
                <a:lnTo>
                  <a:pt x="0" y="15883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127193" y="7869648"/>
            <a:ext cx="1609702" cy="1609702"/>
          </a:xfrm>
          <a:custGeom>
            <a:avLst/>
            <a:gdLst/>
            <a:ahLst/>
            <a:cxnLst/>
            <a:rect l="l" t="t" r="r" b="b"/>
            <a:pathLst>
              <a:path w="1609702" h="1609702">
                <a:moveTo>
                  <a:pt x="0" y="0"/>
                </a:moveTo>
                <a:lnTo>
                  <a:pt x="1609703" y="0"/>
                </a:lnTo>
                <a:lnTo>
                  <a:pt x="1609703" y="1609702"/>
                </a:lnTo>
                <a:lnTo>
                  <a:pt x="0" y="160970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649188" y="1865988"/>
            <a:ext cx="5795024" cy="6944476"/>
          </a:xfrm>
          <a:custGeom>
            <a:avLst/>
            <a:gdLst/>
            <a:ahLst/>
            <a:cxnLst/>
            <a:rect l="l" t="t" r="r" b="b"/>
            <a:pathLst>
              <a:path w="5795024" h="6944476">
                <a:moveTo>
                  <a:pt x="0" y="0"/>
                </a:moveTo>
                <a:lnTo>
                  <a:pt x="5795025" y="0"/>
                </a:lnTo>
                <a:lnTo>
                  <a:pt x="5795025" y="6944476"/>
                </a:lnTo>
                <a:lnTo>
                  <a:pt x="0" y="69444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263" r="-4537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6712217" y="2654413"/>
            <a:ext cx="5281224" cy="7219210"/>
          </a:xfrm>
          <a:custGeom>
            <a:avLst/>
            <a:gdLst/>
            <a:ahLst/>
            <a:cxnLst/>
            <a:rect l="l" t="t" r="r" b="b"/>
            <a:pathLst>
              <a:path w="5281224" h="7219210">
                <a:moveTo>
                  <a:pt x="0" y="0"/>
                </a:moveTo>
                <a:lnTo>
                  <a:pt x="5281224" y="0"/>
                </a:lnTo>
                <a:lnTo>
                  <a:pt x="5281224" y="7219211"/>
                </a:lnTo>
                <a:lnTo>
                  <a:pt x="0" y="72192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400"/>
            </a:stretch>
          </a:blipFill>
          <a:ln w="38100" cap="sq">
            <a:solidFill>
              <a:srgbClr val="8CA9AD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08341" y="395916"/>
            <a:ext cx="8514838" cy="125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82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REQUESTS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65083" y="729691"/>
            <a:ext cx="4366961" cy="125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82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TOOLS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68812" y="275186"/>
            <a:ext cx="1596271" cy="275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32"/>
              </a:lnSpc>
            </a:pPr>
            <a:r>
              <a:rPr lang="en-US" sz="18032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&amp;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7247B-3EA3-D88D-D99E-0BD8FC4E0187}"/>
              </a:ext>
            </a:extLst>
          </p:cNvPr>
          <p:cNvSpPr txBox="1"/>
          <p:nvPr/>
        </p:nvSpPr>
        <p:spPr>
          <a:xfrm>
            <a:off x="13399792" y="7487268"/>
            <a:ext cx="333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For Analysis &amp; Visualisation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1434</Words>
  <Application>Microsoft Office PowerPoint</Application>
  <PresentationFormat>Custom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Kollektif Bold</vt:lpstr>
      <vt:lpstr>Wingdings</vt:lpstr>
      <vt:lpstr>DM Sans</vt:lpstr>
      <vt:lpstr>DM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Divya Pardeshi</dc:creator>
  <cp:lastModifiedBy>Divya Pardeshi</cp:lastModifiedBy>
  <cp:revision>9</cp:revision>
  <dcterms:created xsi:type="dcterms:W3CDTF">2006-08-16T00:00:00Z</dcterms:created>
  <dcterms:modified xsi:type="dcterms:W3CDTF">2024-08-28T19:32:03Z</dcterms:modified>
  <dc:identifier>DAGNI1qwjb0</dc:identifier>
</cp:coreProperties>
</file>