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CCFF"/>
    <a:srgbClr val="CC9B00"/>
    <a:srgbClr val="F5F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15BFE88-D8A1-5D5C-E40B-4CB1DE1F64E3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2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85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2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09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22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3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7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8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9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A42500F-2DF7-734B-DF12-0756FA8EC106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6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91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5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8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5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34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260" y="1963271"/>
            <a:ext cx="8955740" cy="1380563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294" y="3343834"/>
            <a:ext cx="10425953" cy="1913966"/>
          </a:xfrm>
          <a:effectLst/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600" b="1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Web scraping to gain company insights</a:t>
            </a:r>
          </a:p>
          <a:p>
            <a:pPr algn="ctr"/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pPr algn="ctr"/>
            <a:r>
              <a:rPr lang="en-GB" sz="3300" dirty="0">
                <a:solidFill>
                  <a:srgbClr val="002060"/>
                </a:solidFill>
              </a:rPr>
              <a:t>Name : DIVYA PARDESHI</a:t>
            </a:r>
          </a:p>
          <a:p>
            <a:endParaRPr lang="en-GB" dirty="0"/>
          </a:p>
          <a:p>
            <a:pPr algn="ctr"/>
            <a:r>
              <a:rPr lang="en-GB" sz="2500" dirty="0"/>
              <a:t>14-02-2023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74"/>
            <a:ext cx="12192000" cy="1125722"/>
          </a:xfrm>
          <a:solidFill>
            <a:schemeClr val="tx2">
              <a:lumMod val="9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INSIGHTS FROM CUSTOMER REVIEWS: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73AC3-889B-ACB6-582B-C6DC93E39EE2}"/>
              </a:ext>
            </a:extLst>
          </p:cNvPr>
          <p:cNvSpPr txBox="1"/>
          <p:nvPr/>
        </p:nvSpPr>
        <p:spPr>
          <a:xfrm>
            <a:off x="0" y="1157591"/>
            <a:ext cx="2619376" cy="1520609"/>
          </a:xfrm>
          <a:prstGeom prst="rect">
            <a:avLst/>
          </a:prstGeom>
          <a:gradFill>
            <a:gsLst>
              <a:gs pos="0">
                <a:schemeClr val="accent1">
                  <a:lumMod val="39000"/>
                  <a:lumOff val="61000"/>
                </a:schemeClr>
              </a:gs>
              <a:gs pos="37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>
              <a:gsLst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chemeClr val="tx1"/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Overall Rating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4.84/10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623BF8-628F-9758-BF0F-A7CA670A14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4338025"/>
            <a:ext cx="2619375" cy="1491049"/>
          </a:xfrm>
          <a:prstGeom prst="rect">
            <a:avLst/>
          </a:prstGeom>
          <a:gradFill>
            <a:gsLst>
              <a:gs pos="0">
                <a:schemeClr val="accent1">
                  <a:lumMod val="39000"/>
                  <a:lumOff val="61000"/>
                </a:schemeClr>
              </a:gs>
              <a:gs pos="37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>
              <a:gsLst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chemeClr val="tx1"/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Collected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GB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 </a:t>
            </a: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3741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86C6E96-8B84-F0DD-98EE-65634E1692BF}"/>
              </a:ext>
            </a:extLst>
          </p:cNvPr>
          <p:cNvSpPr/>
          <p:nvPr/>
        </p:nvSpPr>
        <p:spPr>
          <a:xfrm>
            <a:off x="1724100" y="1632145"/>
            <a:ext cx="285750" cy="28575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AE642-2E17-D461-5EEB-16A03CE0E907}"/>
              </a:ext>
            </a:extLst>
          </p:cNvPr>
          <p:cNvSpPr txBox="1"/>
          <p:nvPr/>
        </p:nvSpPr>
        <p:spPr>
          <a:xfrm>
            <a:off x="0" y="2771878"/>
            <a:ext cx="2619375" cy="1491049"/>
          </a:xfrm>
          <a:prstGeom prst="rect">
            <a:avLst/>
          </a:prstGeom>
          <a:gradFill>
            <a:gsLst>
              <a:gs pos="0">
                <a:schemeClr val="accent1">
                  <a:lumMod val="39000"/>
                  <a:lumOff val="61000"/>
                </a:schemeClr>
              </a:gs>
              <a:gs pos="37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>
              <a:gsLst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chemeClr val="tx1"/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GB" sz="2400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 from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GB" sz="4800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69</a:t>
            </a:r>
            <a:r>
              <a:rPr lang="en-GB" sz="2400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Countries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660134-0F91-2529-8963-3413ED4D4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37" y="1256064"/>
            <a:ext cx="4588823" cy="3656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D46744-9744-5505-9E9E-85039255B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86" y="1157591"/>
            <a:ext cx="4628541" cy="37548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DFD97F-EA36-FB96-AA1E-4CFE49A90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9" y="1672104"/>
            <a:ext cx="323116" cy="3292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30F9EC-69E9-067E-8D25-0AE4491E8788}"/>
              </a:ext>
            </a:extLst>
          </p:cNvPr>
          <p:cNvSpPr txBox="1"/>
          <p:nvPr/>
        </p:nvSpPr>
        <p:spPr>
          <a:xfrm>
            <a:off x="3229582" y="5073036"/>
            <a:ext cx="7898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people who gave 10/10 </a:t>
            </a: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 ratings were fully satisfied with the services provided by the airlines.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People who gave ratings between 1-4 wrote dissatisfaction on congested middle seat and small screen while they liked the seats and the food.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Maximum number of reviews came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from United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Kingdom followed by United States, Australia, Canada and Germany.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74"/>
            <a:ext cx="12192000" cy="1125722"/>
          </a:xfrm>
          <a:solidFill>
            <a:schemeClr val="tx2">
              <a:lumMod val="9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INSIGHTS FROM CUSTOMER REVIEWS: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F5FDD0-3444-98C8-1CB6-C51AC2AC8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25" y="1282050"/>
            <a:ext cx="4780775" cy="55759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DDC9F-899E-9E7D-0B8D-C940DF34F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1276"/>
            <a:ext cx="7829550" cy="4276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B8FDF7-52E8-6AE7-1D7C-C162BAD5F9E6}"/>
              </a:ext>
            </a:extLst>
          </p:cNvPr>
          <p:cNvSpPr txBox="1"/>
          <p:nvPr/>
        </p:nvSpPr>
        <p:spPr>
          <a:xfrm>
            <a:off x="714374" y="1140948"/>
            <a:ext cx="86391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Mylius Modern" panose="020B0504020202020204"/>
              </a:rPr>
              <a:t>Customers liked Cabin crew service and staff, general economy seats.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Mylius Modern" panose="020B0504020202020204"/>
              </a:rPr>
              <a:t>Focus on – Economy class service, seats, enhance inflight entertainment experience and importantly Delays.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Mylius Modern" panose="020B0504020202020204"/>
              </a:rPr>
              <a:t>Enhance the experience of business class, it seems customers want value for money.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Mylius Modern" panose="020B0504020202020204"/>
              </a:rPr>
              <a:t> Improve Customer service on refund requests and process. 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4EE76-445C-DB02-4EAC-73516C241D6D}"/>
              </a:ext>
            </a:extLst>
          </p:cNvPr>
          <p:cNvSpPr txBox="1"/>
          <p:nvPr/>
        </p:nvSpPr>
        <p:spPr>
          <a:xfrm>
            <a:off x="8565000" y="1140948"/>
            <a:ext cx="3005846" cy="369332"/>
          </a:xfrm>
          <a:prstGeom prst="rect">
            <a:avLst/>
          </a:prstGeom>
          <a:gradFill>
            <a:gsLst>
              <a:gs pos="74000">
                <a:schemeClr val="accent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 Rounded MT Bold" panose="020F0704030504030204" pitchFamily="34" charset="0"/>
              </a:rPr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17494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74"/>
            <a:ext cx="12192000" cy="1125722"/>
          </a:xfrm>
          <a:solidFill>
            <a:schemeClr val="tx2">
              <a:lumMod val="9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INSIGHTS FROM CUSTOMER REVIEWS: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47C6235-EEE8-6D37-2AD3-1D2F04716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1" y="1490307"/>
            <a:ext cx="5598148" cy="536769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9F3E60-85E8-4177-1D4F-FBEF33BF0112}"/>
              </a:ext>
            </a:extLst>
          </p:cNvPr>
          <p:cNvSpPr txBox="1"/>
          <p:nvPr/>
        </p:nvSpPr>
        <p:spPr>
          <a:xfrm>
            <a:off x="876300" y="2152650"/>
            <a:ext cx="481965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latin typeface="Mylius Modern" panose="020B0504020202020204"/>
              </a:rPr>
              <a:t>By cleaning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ylius Modern" panose="020B0504020202020204"/>
              </a:rPr>
              <a:t>reviews given by the customers, we obtained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ylius Modern" panose="020B0504020202020204"/>
              </a:rPr>
              <a:t>Positive Reviews – 29.6%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ylius Modern" panose="020B0504020202020204"/>
              </a:rPr>
              <a:t>Negative Reviews – 19.9%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ylius Modern" panose="020B0504020202020204"/>
              </a:rPr>
              <a:t>Neutral Reviews – 50.5%</a:t>
            </a:r>
          </a:p>
        </p:txBody>
      </p:sp>
    </p:spTree>
    <p:extLst>
      <p:ext uri="{BB962C8B-B14F-4D97-AF65-F5344CB8AC3E}">
        <p14:creationId xmlns:p14="http://schemas.microsoft.com/office/powerpoint/2010/main" val="2051295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181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Rounded MT Bold</vt:lpstr>
      <vt:lpstr>Bahnschrift</vt:lpstr>
      <vt:lpstr>Bahnschrift SemiBold</vt:lpstr>
      <vt:lpstr>Bahnschrift SemiCondensed</vt:lpstr>
      <vt:lpstr>Calibri</vt:lpstr>
      <vt:lpstr>Copperplate Gothic Light</vt:lpstr>
      <vt:lpstr>Mylius Modern</vt:lpstr>
      <vt:lpstr>Tw Cen MT</vt:lpstr>
      <vt:lpstr>Wingdings</vt:lpstr>
      <vt:lpstr>Circuit</vt:lpstr>
      <vt:lpstr>BRITISH AIRWAYS</vt:lpstr>
      <vt:lpstr>INSIGHTS FROM CUSTOMER REVIEWS:</vt:lpstr>
      <vt:lpstr>INSIGHTS FROM CUSTOMER REVIEWS:</vt:lpstr>
      <vt:lpstr>INSIGHTS FROM CUSTOMER REVIEWS: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Divya</cp:lastModifiedBy>
  <cp:revision>8</cp:revision>
  <dcterms:created xsi:type="dcterms:W3CDTF">2022-12-06T11:13:27Z</dcterms:created>
  <dcterms:modified xsi:type="dcterms:W3CDTF">2023-02-14T17:13:28Z</dcterms:modified>
</cp:coreProperties>
</file>