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4" r:id="rId4"/>
    <p:sldId id="265" r:id="rId5"/>
    <p:sldId id="266" r:id="rId6"/>
    <p:sldId id="270" r:id="rId7"/>
    <p:sldId id="267" r:id="rId8"/>
    <p:sldId id="268" r:id="rId9"/>
    <p:sldId id="269" r:id="rId10"/>
    <p:sldId id="260" r:id="rId11"/>
    <p:sldId id="271" r:id="rId12"/>
    <p:sldId id="273" r:id="rId13"/>
    <p:sldId id="272" r:id="rId14"/>
    <p:sldId id="261" r:id="rId15"/>
    <p:sldId id="262"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divya\Downloads\kkk333.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ivya\Downloads\kkk333.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divya\Downloads\kkk333.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divya\Downloads\kkk333.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divya\Downloads\kkk333.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divya\Downloads\kkk333.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divya\Downloads\kkk333.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divya\Downloads\kkk33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[kkk333.xlsx]Pivot Table!PivotTable11</c:name>
    <c:fmtId val="6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Old</a:t>
            </a:r>
            <a:r>
              <a:rPr lang="en-US" baseline="0" dirty="0"/>
              <a:t> Customers' Age Distribution</a:t>
            </a:r>
            <a:endParaRPr lang="en-US" dirty="0"/>
          </a:p>
        </c:rich>
      </c:tx>
      <c:layout>
        <c:manualLayout>
          <c:xMode val="edge"/>
          <c:yMode val="edge"/>
          <c:x val="0.16975491947354129"/>
          <c:y val="2.75862068965517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183377077865266"/>
          <c:y val="0.19388670166229222"/>
          <c:w val="0.78106867891513554"/>
          <c:h val="0.60815252260134145"/>
        </c:manualLayout>
      </c:layout>
      <c:barChart>
        <c:barDir val="col"/>
        <c:grouping val="clustered"/>
        <c:varyColors val="0"/>
        <c:ser>
          <c:idx val="0"/>
          <c:order val="0"/>
          <c:tx>
            <c:strRef>
              <c:f>'Pivot Table'!$B$334</c:f>
              <c:strCache>
                <c:ptCount val="1"/>
                <c:pt idx="0">
                  <c:v>Total</c:v>
                </c:pt>
              </c:strCache>
            </c:strRef>
          </c:tx>
          <c:spPr>
            <a:solidFill>
              <a:schemeClr val="accent6"/>
            </a:solidFill>
            <a:ln>
              <a:noFill/>
            </a:ln>
            <a:effectLst/>
          </c:spPr>
          <c:invertIfNegative val="0"/>
          <c:cat>
            <c:strRef>
              <c:f>'Pivot Table'!$A$335:$A$342</c:f>
              <c:strCache>
                <c:ptCount val="7"/>
                <c:pt idx="0">
                  <c:v>20-29</c:v>
                </c:pt>
                <c:pt idx="1">
                  <c:v>30-39</c:v>
                </c:pt>
                <c:pt idx="2">
                  <c:v>40-49</c:v>
                </c:pt>
                <c:pt idx="3">
                  <c:v>50-59</c:v>
                </c:pt>
                <c:pt idx="4">
                  <c:v>60-69</c:v>
                </c:pt>
                <c:pt idx="5">
                  <c:v>70-79</c:v>
                </c:pt>
                <c:pt idx="6">
                  <c:v>80-89</c:v>
                </c:pt>
              </c:strCache>
            </c:strRef>
          </c:cat>
          <c:val>
            <c:numRef>
              <c:f>'Pivot Table'!$B$335:$B$342</c:f>
              <c:numCache>
                <c:formatCode>General</c:formatCode>
                <c:ptCount val="7"/>
                <c:pt idx="0">
                  <c:v>2104</c:v>
                </c:pt>
                <c:pt idx="1">
                  <c:v>3083</c:v>
                </c:pt>
                <c:pt idx="2">
                  <c:v>5120</c:v>
                </c:pt>
                <c:pt idx="3">
                  <c:v>3421</c:v>
                </c:pt>
                <c:pt idx="4">
                  <c:v>2703</c:v>
                </c:pt>
                <c:pt idx="5">
                  <c:v>271</c:v>
                </c:pt>
                <c:pt idx="6">
                  <c:v>17</c:v>
                </c:pt>
              </c:numCache>
            </c:numRef>
          </c:val>
          <c:extLst>
            <c:ext xmlns:c16="http://schemas.microsoft.com/office/drawing/2014/chart" uri="{C3380CC4-5D6E-409C-BE32-E72D297353CC}">
              <c16:uniqueId val="{00000000-CEAD-410E-9CBF-2AA3752E5B88}"/>
            </c:ext>
          </c:extLst>
        </c:ser>
        <c:dLbls>
          <c:showLegendKey val="0"/>
          <c:showVal val="0"/>
          <c:showCatName val="0"/>
          <c:showSerName val="0"/>
          <c:showPercent val="0"/>
          <c:showBubbleSize val="0"/>
        </c:dLbls>
        <c:gapWidth val="57"/>
        <c:overlap val="-27"/>
        <c:axId val="275403039"/>
        <c:axId val="275395839"/>
      </c:barChart>
      <c:catAx>
        <c:axId val="275403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a:t>
                </a:r>
                <a:r>
                  <a:rPr lang="en-IN" baseline="0"/>
                  <a:t> Distribution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395839"/>
        <c:crosses val="autoZero"/>
        <c:auto val="1"/>
        <c:lblAlgn val="ctr"/>
        <c:lblOffset val="100"/>
        <c:noMultiLvlLbl val="0"/>
      </c:catAx>
      <c:valAx>
        <c:axId val="27539583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People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403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[kkk333.xlsx]Sheet3!PivotTable10</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a:t>
            </a:r>
            <a:r>
              <a:rPr lang="en-US" baseline="0"/>
              <a:t> Customer's Age Distribution</a:t>
            </a:r>
            <a:endParaRPr lang="en-US"/>
          </a:p>
        </c:rich>
      </c:tx>
      <c:layout>
        <c:manualLayout>
          <c:xMode val="edge"/>
          <c:yMode val="edge"/>
          <c:x val="0.15838146819669319"/>
          <c:y val="2.750965399783947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59933978307155"/>
          <c:y val="0.2617243268411461"/>
          <c:w val="0.7794732554982351"/>
          <c:h val="0.48712474805044231"/>
        </c:manualLayout>
      </c:layout>
      <c:barChart>
        <c:barDir val="col"/>
        <c:grouping val="clustered"/>
        <c:varyColors val="0"/>
        <c:ser>
          <c:idx val="0"/>
          <c:order val="0"/>
          <c:tx>
            <c:strRef>
              <c:f>Sheet3!$B$3</c:f>
              <c:strCache>
                <c:ptCount val="1"/>
                <c:pt idx="0">
                  <c:v>Total</c:v>
                </c:pt>
              </c:strCache>
            </c:strRef>
          </c:tx>
          <c:spPr>
            <a:solidFill>
              <a:schemeClr val="accent6"/>
            </a:solidFill>
            <a:ln>
              <a:noFill/>
            </a:ln>
            <a:effectLst/>
          </c:spPr>
          <c:invertIfNegative val="0"/>
          <c:cat>
            <c:strRef>
              <c:f>Sheet3!$A$4:$A$11</c:f>
              <c:strCache>
                <c:ptCount val="7"/>
                <c:pt idx="0">
                  <c:v>20-29</c:v>
                </c:pt>
                <c:pt idx="1">
                  <c:v>30-39</c:v>
                </c:pt>
                <c:pt idx="2">
                  <c:v>40-49</c:v>
                </c:pt>
                <c:pt idx="3">
                  <c:v>50-59</c:v>
                </c:pt>
                <c:pt idx="4">
                  <c:v>60-69</c:v>
                </c:pt>
                <c:pt idx="5">
                  <c:v>70-79</c:v>
                </c:pt>
                <c:pt idx="6">
                  <c:v>80-89</c:v>
                </c:pt>
              </c:strCache>
            </c:strRef>
          </c:cat>
          <c:val>
            <c:numRef>
              <c:f>Sheet3!$B$4:$B$11</c:f>
              <c:numCache>
                <c:formatCode>General</c:formatCode>
                <c:ptCount val="7"/>
                <c:pt idx="0">
                  <c:v>115</c:v>
                </c:pt>
                <c:pt idx="1">
                  <c:v>108</c:v>
                </c:pt>
                <c:pt idx="2">
                  <c:v>171</c:v>
                </c:pt>
                <c:pt idx="3">
                  <c:v>168</c:v>
                </c:pt>
                <c:pt idx="4">
                  <c:v>153</c:v>
                </c:pt>
                <c:pt idx="5">
                  <c:v>108</c:v>
                </c:pt>
                <c:pt idx="6">
                  <c:v>55</c:v>
                </c:pt>
              </c:numCache>
            </c:numRef>
          </c:val>
          <c:extLst>
            <c:ext xmlns:c16="http://schemas.microsoft.com/office/drawing/2014/chart" uri="{C3380CC4-5D6E-409C-BE32-E72D297353CC}">
              <c16:uniqueId val="{00000000-1997-4916-8315-1E35CB17AE6C}"/>
            </c:ext>
          </c:extLst>
        </c:ser>
        <c:dLbls>
          <c:showLegendKey val="0"/>
          <c:showVal val="0"/>
          <c:showCatName val="0"/>
          <c:showSerName val="0"/>
          <c:showPercent val="0"/>
          <c:showBubbleSize val="0"/>
        </c:dLbls>
        <c:gapWidth val="57"/>
        <c:overlap val="-27"/>
        <c:axId val="375753071"/>
        <c:axId val="375753551"/>
      </c:barChart>
      <c:catAx>
        <c:axId val="3757530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a:t>
                </a:r>
                <a:r>
                  <a:rPr lang="en-IN" baseline="0"/>
                  <a:t> Distibution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53551"/>
        <c:crosses val="autoZero"/>
        <c:auto val="1"/>
        <c:lblAlgn val="ctr"/>
        <c:lblOffset val="100"/>
        <c:noMultiLvlLbl val="0"/>
      </c:catAx>
      <c:valAx>
        <c:axId val="3757535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Number</a:t>
                </a:r>
                <a:r>
                  <a:rPr lang="en-IN" baseline="0" dirty="0"/>
                  <a:t> Of People</a:t>
                </a:r>
                <a:endParaRPr lang="en-IN" dirty="0"/>
              </a:p>
            </c:rich>
          </c:tx>
          <c:layout>
            <c:manualLayout>
              <c:xMode val="edge"/>
              <c:yMode val="edge"/>
              <c:x val="4.3557168784029036E-2"/>
              <c:y val="0.2727438116254999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53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[kkk333.xlsx]Pivot Table!PivotTable6</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a:t>
            </a:r>
            <a:r>
              <a:rPr lang="en-US" baseline="0"/>
              <a:t> Trend by 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28575" cap="rnd">
            <a:solidFill>
              <a:schemeClr val="accent6"/>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142625109081095"/>
          <c:y val="0.21488095238095239"/>
          <c:w val="0.80693377453378867"/>
          <c:h val="0.65428571428571425"/>
        </c:manualLayout>
      </c:layout>
      <c:lineChart>
        <c:grouping val="standard"/>
        <c:varyColors val="0"/>
        <c:ser>
          <c:idx val="0"/>
          <c:order val="0"/>
          <c:tx>
            <c:strRef>
              <c:f>'Pivot Table'!$B$191</c:f>
              <c:strCache>
                <c:ptCount val="1"/>
                <c:pt idx="0">
                  <c:v>Total</c:v>
                </c:pt>
              </c:strCache>
            </c:strRef>
          </c:tx>
          <c:spPr>
            <a:ln w="28575" cap="rnd">
              <a:solidFill>
                <a:schemeClr val="accent6"/>
              </a:solidFill>
              <a:round/>
            </a:ln>
            <a:effectLst/>
          </c:spPr>
          <c:marker>
            <c:symbol val="none"/>
          </c:marker>
          <c:cat>
            <c:strRef>
              <c:f>'Pivot Table'!$A$192:$A$199</c:f>
              <c:strCache>
                <c:ptCount val="7"/>
                <c:pt idx="0">
                  <c:v>20-29</c:v>
                </c:pt>
                <c:pt idx="1">
                  <c:v>30-39</c:v>
                </c:pt>
                <c:pt idx="2">
                  <c:v>40-49</c:v>
                </c:pt>
                <c:pt idx="3">
                  <c:v>50-59</c:v>
                </c:pt>
                <c:pt idx="4">
                  <c:v>60-69</c:v>
                </c:pt>
                <c:pt idx="5">
                  <c:v>70-79</c:v>
                </c:pt>
                <c:pt idx="6">
                  <c:v>80-89</c:v>
                </c:pt>
              </c:strCache>
            </c:strRef>
          </c:cat>
          <c:val>
            <c:numRef>
              <c:f>'Pivot Table'!$B$192:$B$199</c:f>
              <c:numCache>
                <c:formatCode>General</c:formatCode>
                <c:ptCount val="7"/>
                <c:pt idx="0">
                  <c:v>1177145.4900000026</c:v>
                </c:pt>
                <c:pt idx="1">
                  <c:v>1701333.3449719031</c:v>
                </c:pt>
                <c:pt idx="2">
                  <c:v>2815669.3399999831</c:v>
                </c:pt>
                <c:pt idx="3">
                  <c:v>1904087.3600000052</c:v>
                </c:pt>
                <c:pt idx="4">
                  <c:v>1475404.5500000028</c:v>
                </c:pt>
                <c:pt idx="5">
                  <c:v>145917.81999999998</c:v>
                </c:pt>
                <c:pt idx="6">
                  <c:v>8364.67</c:v>
                </c:pt>
              </c:numCache>
            </c:numRef>
          </c:val>
          <c:smooth val="0"/>
          <c:extLst>
            <c:ext xmlns:c16="http://schemas.microsoft.com/office/drawing/2014/chart" uri="{C3380CC4-5D6E-409C-BE32-E72D297353CC}">
              <c16:uniqueId val="{00000000-27E0-4955-A6BB-EB170809F498}"/>
            </c:ext>
          </c:extLst>
        </c:ser>
        <c:dLbls>
          <c:showLegendKey val="0"/>
          <c:showVal val="0"/>
          <c:showCatName val="0"/>
          <c:showSerName val="0"/>
          <c:showPercent val="0"/>
          <c:showBubbleSize val="0"/>
        </c:dLbls>
        <c:smooth val="0"/>
        <c:axId val="393412479"/>
        <c:axId val="393415359"/>
      </c:lineChart>
      <c:catAx>
        <c:axId val="39341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415359"/>
        <c:crosses val="autoZero"/>
        <c:auto val="1"/>
        <c:lblAlgn val="ctr"/>
        <c:lblOffset val="100"/>
        <c:noMultiLvlLbl val="0"/>
      </c:catAx>
      <c:valAx>
        <c:axId val="3934153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41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[kkk333.xlsx]Pivot Table!PivotTable15</c:name>
    <c:fmtId val="8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Past</a:t>
            </a:r>
            <a:r>
              <a:rPr lang="en-US" baseline="0"/>
              <a:t> 3 Years Bike Related Purchases By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tint val="65000"/>
            </a:schemeClr>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6">
              <a:shade val="65000"/>
            </a:schemeClr>
          </a:solidFill>
          <a:ln w="19050">
            <a:solidFill>
              <a:schemeClr val="lt1"/>
            </a:solidFill>
          </a:ln>
          <a:effectLst/>
        </c:spPr>
      </c:pivotFmt>
      <c:pivotFmt>
        <c:idx val="5"/>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tint val="65000"/>
            </a:schemeClr>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hade val="65000"/>
            </a:schemeClr>
          </a:solidFill>
          <a:ln w="19050">
            <a:solidFill>
              <a:schemeClr val="lt1"/>
            </a:solidFill>
          </a:ln>
          <a:effectLst/>
        </c:spPr>
      </c:pivotFmt>
    </c:pivotFmts>
    <c:plotArea>
      <c:layout/>
      <c:doughnutChart>
        <c:varyColors val="1"/>
        <c:ser>
          <c:idx val="0"/>
          <c:order val="0"/>
          <c:tx>
            <c:strRef>
              <c:f>'Pivot Table'!$B$387</c:f>
              <c:strCache>
                <c:ptCount val="1"/>
                <c:pt idx="0">
                  <c:v>Total</c:v>
                </c:pt>
              </c:strCache>
            </c:strRef>
          </c:tx>
          <c:dPt>
            <c:idx val="0"/>
            <c:bubble3D val="0"/>
            <c:spPr>
              <a:solidFill>
                <a:schemeClr val="accent6">
                  <a:tint val="65000"/>
                </a:schemeClr>
              </a:solidFill>
              <a:ln w="19050">
                <a:solidFill>
                  <a:schemeClr val="lt1"/>
                </a:solidFill>
              </a:ln>
              <a:effectLst/>
            </c:spPr>
            <c:extLst>
              <c:ext xmlns:c16="http://schemas.microsoft.com/office/drawing/2014/chart" uri="{C3380CC4-5D6E-409C-BE32-E72D297353CC}">
                <c16:uniqueId val="{00000001-C45E-4F9D-8F31-D7989AF7D791}"/>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C45E-4F9D-8F31-D7989AF7D791}"/>
              </c:ext>
            </c:extLst>
          </c:dPt>
          <c:dPt>
            <c:idx val="2"/>
            <c:bubble3D val="0"/>
            <c:spPr>
              <a:solidFill>
                <a:schemeClr val="accent6">
                  <a:shade val="65000"/>
                </a:schemeClr>
              </a:solidFill>
              <a:ln w="19050">
                <a:solidFill>
                  <a:schemeClr val="lt1"/>
                </a:solidFill>
              </a:ln>
              <a:effectLst/>
            </c:spPr>
            <c:extLst>
              <c:ext xmlns:c16="http://schemas.microsoft.com/office/drawing/2014/chart" uri="{C3380CC4-5D6E-409C-BE32-E72D297353CC}">
                <c16:uniqueId val="{00000005-C45E-4F9D-8F31-D7989AF7D791}"/>
              </c:ext>
            </c:extLst>
          </c:dPt>
          <c:cat>
            <c:strRef>
              <c:f>'Pivot Table'!$A$388:$A$391</c:f>
              <c:strCache>
                <c:ptCount val="3"/>
                <c:pt idx="0">
                  <c:v>Female</c:v>
                </c:pt>
                <c:pt idx="1">
                  <c:v>Male</c:v>
                </c:pt>
                <c:pt idx="2">
                  <c:v>U</c:v>
                </c:pt>
              </c:strCache>
            </c:strRef>
          </c:cat>
          <c:val>
            <c:numRef>
              <c:f>'Pivot Table'!$B$388:$B$391</c:f>
              <c:numCache>
                <c:formatCode>General</c:formatCode>
                <c:ptCount val="3"/>
                <c:pt idx="0">
                  <c:v>9749</c:v>
                </c:pt>
                <c:pt idx="1">
                  <c:v>9258</c:v>
                </c:pt>
                <c:pt idx="2">
                  <c:v>438</c:v>
                </c:pt>
              </c:numCache>
            </c:numRef>
          </c:val>
          <c:extLst>
            <c:ext xmlns:c16="http://schemas.microsoft.com/office/drawing/2014/chart" uri="{C3380CC4-5D6E-409C-BE32-E72D297353CC}">
              <c16:uniqueId val="{00000006-C45E-4F9D-8F31-D7989AF7D791}"/>
            </c:ext>
          </c:extLst>
        </c:ser>
        <c:dLbls>
          <c:showLegendKey val="0"/>
          <c:showVal val="0"/>
          <c:showCatName val="0"/>
          <c:showSerName val="0"/>
          <c:showPercent val="0"/>
          <c:showBubbleSize val="0"/>
          <c:showLeaderLines val="1"/>
        </c:dLbls>
        <c:firstSliceAng val="0"/>
        <c:holeSize val="51"/>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[kkk333.xlsx]Pivot Table!PivotTable2</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Profit Distribution by Job Industry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471960821970428"/>
          <c:y val="0.11705455932850058"/>
          <c:w val="0.72205830651076242"/>
          <c:h val="0.63236689588009642"/>
        </c:manualLayout>
      </c:layout>
      <c:barChart>
        <c:barDir val="col"/>
        <c:grouping val="clustered"/>
        <c:varyColors val="0"/>
        <c:ser>
          <c:idx val="0"/>
          <c:order val="0"/>
          <c:tx>
            <c:strRef>
              <c:f>'Pivot Table'!$B$63</c:f>
              <c:strCache>
                <c:ptCount val="1"/>
                <c:pt idx="0">
                  <c:v>Total</c:v>
                </c:pt>
              </c:strCache>
            </c:strRef>
          </c:tx>
          <c:spPr>
            <a:solidFill>
              <a:schemeClr val="accent6"/>
            </a:solidFill>
            <a:ln>
              <a:noFill/>
            </a:ln>
            <a:effectLst/>
          </c:spPr>
          <c:invertIfNegative val="0"/>
          <c:cat>
            <c:strRef>
              <c:f>'Pivot Table'!$A$64:$A$73</c:f>
              <c:strCache>
                <c:ptCount val="9"/>
                <c:pt idx="0">
                  <c:v>Manufacturing</c:v>
                </c:pt>
                <c:pt idx="1">
                  <c:v>Financial Services</c:v>
                </c:pt>
                <c:pt idx="2">
                  <c:v>Health</c:v>
                </c:pt>
                <c:pt idx="3">
                  <c:v>Retail</c:v>
                </c:pt>
                <c:pt idx="4">
                  <c:v>Property</c:v>
                </c:pt>
                <c:pt idx="5">
                  <c:v>IT</c:v>
                </c:pt>
                <c:pt idx="6">
                  <c:v>Entertainment</c:v>
                </c:pt>
                <c:pt idx="7">
                  <c:v>Argiculture</c:v>
                </c:pt>
                <c:pt idx="8">
                  <c:v>Telecommunications</c:v>
                </c:pt>
              </c:strCache>
            </c:strRef>
          </c:cat>
          <c:val>
            <c:numRef>
              <c:f>'Pivot Table'!$B$64:$B$73</c:f>
              <c:numCache>
                <c:formatCode>General</c:formatCode>
                <c:ptCount val="9"/>
                <c:pt idx="0">
                  <c:v>2125108.2100000079</c:v>
                </c:pt>
                <c:pt idx="1">
                  <c:v>2114978.6600000067</c:v>
                </c:pt>
                <c:pt idx="2">
                  <c:v>1633504.4400000067</c:v>
                </c:pt>
                <c:pt idx="3">
                  <c:v>963206.73000000091</c:v>
                </c:pt>
                <c:pt idx="4">
                  <c:v>688763.64000000129</c:v>
                </c:pt>
                <c:pt idx="5">
                  <c:v>598669.45999999985</c:v>
                </c:pt>
                <c:pt idx="6">
                  <c:v>380207.90999999974</c:v>
                </c:pt>
                <c:pt idx="7">
                  <c:v>300566.23999999953</c:v>
                </c:pt>
                <c:pt idx="8">
                  <c:v>186662.43999999989</c:v>
                </c:pt>
              </c:numCache>
            </c:numRef>
          </c:val>
          <c:extLst>
            <c:ext xmlns:c16="http://schemas.microsoft.com/office/drawing/2014/chart" uri="{C3380CC4-5D6E-409C-BE32-E72D297353CC}">
              <c16:uniqueId val="{00000000-9646-4340-BC4A-EC5D8E195168}"/>
            </c:ext>
          </c:extLst>
        </c:ser>
        <c:dLbls>
          <c:showLegendKey val="0"/>
          <c:showVal val="0"/>
          <c:showCatName val="0"/>
          <c:showSerName val="0"/>
          <c:showPercent val="0"/>
          <c:showBubbleSize val="0"/>
        </c:dLbls>
        <c:gapWidth val="57"/>
        <c:overlap val="-27"/>
        <c:axId val="393412959"/>
        <c:axId val="393409599"/>
      </c:barChart>
      <c:catAx>
        <c:axId val="393412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Job</a:t>
                </a:r>
                <a:r>
                  <a:rPr lang="en-IN" baseline="0"/>
                  <a:t> Industry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393409599"/>
        <c:crosses val="autoZero"/>
        <c:auto val="1"/>
        <c:lblAlgn val="ctr"/>
        <c:lblOffset val="100"/>
        <c:noMultiLvlLbl val="0"/>
      </c:catAx>
      <c:valAx>
        <c:axId val="3934095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Sum</a:t>
                </a:r>
                <a:r>
                  <a:rPr lang="en-IN" baseline="0"/>
                  <a:t> of Profit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412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[kkk333.xlsx]Pivot Table!PivotTable8</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Profit  in each Wealth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293585470782215"/>
          <c:y val="0.15344404673433487"/>
          <c:w val="0.5881413419282725"/>
          <c:h val="0.70662692962569262"/>
        </c:manualLayout>
      </c:layout>
      <c:barChart>
        <c:barDir val="col"/>
        <c:grouping val="clustered"/>
        <c:varyColors val="0"/>
        <c:ser>
          <c:idx val="0"/>
          <c:order val="0"/>
          <c:tx>
            <c:strRef>
              <c:f>'Pivot Table'!$B$273:$B$274</c:f>
              <c:strCache>
                <c:ptCount val="1"/>
                <c:pt idx="0">
                  <c:v>Affluent Customer</c:v>
                </c:pt>
              </c:strCache>
            </c:strRef>
          </c:tx>
          <c:spPr>
            <a:solidFill>
              <a:schemeClr val="accent6">
                <a:shade val="65000"/>
              </a:schemeClr>
            </a:solidFill>
            <a:ln>
              <a:noFill/>
            </a:ln>
            <a:effectLst/>
          </c:spPr>
          <c:invertIfNegative val="0"/>
          <c:cat>
            <c:strRef>
              <c:f>'Pivot Table'!$A$275:$A$282</c:f>
              <c:strCache>
                <c:ptCount val="7"/>
                <c:pt idx="0">
                  <c:v>20-29</c:v>
                </c:pt>
                <c:pt idx="1">
                  <c:v>30-39</c:v>
                </c:pt>
                <c:pt idx="2">
                  <c:v>40-49</c:v>
                </c:pt>
                <c:pt idx="3">
                  <c:v>50-59</c:v>
                </c:pt>
                <c:pt idx="4">
                  <c:v>60-69</c:v>
                </c:pt>
                <c:pt idx="5">
                  <c:v>70-79</c:v>
                </c:pt>
                <c:pt idx="6">
                  <c:v>80-89</c:v>
                </c:pt>
              </c:strCache>
            </c:strRef>
          </c:cat>
          <c:val>
            <c:numRef>
              <c:f>'Pivot Table'!$B$275:$B$282</c:f>
              <c:numCache>
                <c:formatCode>General</c:formatCode>
                <c:ptCount val="7"/>
                <c:pt idx="0">
                  <c:v>333271.16000000003</c:v>
                </c:pt>
                <c:pt idx="1">
                  <c:v>410434.30497189955</c:v>
                </c:pt>
                <c:pt idx="2">
                  <c:v>674184.89000000071</c:v>
                </c:pt>
                <c:pt idx="3">
                  <c:v>469899.54000000015</c:v>
                </c:pt>
                <c:pt idx="4">
                  <c:v>380047.98000000016</c:v>
                </c:pt>
                <c:pt idx="5">
                  <c:v>21371.109999999997</c:v>
                </c:pt>
                <c:pt idx="6">
                  <c:v>2596.17</c:v>
                </c:pt>
              </c:numCache>
            </c:numRef>
          </c:val>
          <c:extLst>
            <c:ext xmlns:c16="http://schemas.microsoft.com/office/drawing/2014/chart" uri="{C3380CC4-5D6E-409C-BE32-E72D297353CC}">
              <c16:uniqueId val="{00000000-7E16-45E1-8D2D-D46AD8152C83}"/>
            </c:ext>
          </c:extLst>
        </c:ser>
        <c:ser>
          <c:idx val="1"/>
          <c:order val="1"/>
          <c:tx>
            <c:strRef>
              <c:f>'Pivot Table'!$C$273:$C$274</c:f>
              <c:strCache>
                <c:ptCount val="1"/>
                <c:pt idx="0">
                  <c:v>High Net Worth</c:v>
                </c:pt>
              </c:strCache>
            </c:strRef>
          </c:tx>
          <c:spPr>
            <a:solidFill>
              <a:schemeClr val="accent6"/>
            </a:solidFill>
            <a:ln>
              <a:noFill/>
            </a:ln>
            <a:effectLst/>
          </c:spPr>
          <c:invertIfNegative val="0"/>
          <c:cat>
            <c:strRef>
              <c:f>'Pivot Table'!$A$275:$A$282</c:f>
              <c:strCache>
                <c:ptCount val="7"/>
                <c:pt idx="0">
                  <c:v>20-29</c:v>
                </c:pt>
                <c:pt idx="1">
                  <c:v>30-39</c:v>
                </c:pt>
                <c:pt idx="2">
                  <c:v>40-49</c:v>
                </c:pt>
                <c:pt idx="3">
                  <c:v>50-59</c:v>
                </c:pt>
                <c:pt idx="4">
                  <c:v>60-69</c:v>
                </c:pt>
                <c:pt idx="5">
                  <c:v>70-79</c:v>
                </c:pt>
                <c:pt idx="6">
                  <c:v>80-89</c:v>
                </c:pt>
              </c:strCache>
            </c:strRef>
          </c:cat>
          <c:val>
            <c:numRef>
              <c:f>'Pivot Table'!$C$275:$C$282</c:f>
              <c:numCache>
                <c:formatCode>General</c:formatCode>
                <c:ptCount val="7"/>
                <c:pt idx="0">
                  <c:v>262475.88999999984</c:v>
                </c:pt>
                <c:pt idx="1">
                  <c:v>459894.40000000008</c:v>
                </c:pt>
                <c:pt idx="2">
                  <c:v>677799.85999999964</c:v>
                </c:pt>
                <c:pt idx="3">
                  <c:v>522012.26999999967</c:v>
                </c:pt>
                <c:pt idx="4">
                  <c:v>368211.4700000002</c:v>
                </c:pt>
                <c:pt idx="5">
                  <c:v>41119.69000000001</c:v>
                </c:pt>
                <c:pt idx="6">
                  <c:v>4523.2299999999996</c:v>
                </c:pt>
              </c:numCache>
            </c:numRef>
          </c:val>
          <c:extLst>
            <c:ext xmlns:c16="http://schemas.microsoft.com/office/drawing/2014/chart" uri="{C3380CC4-5D6E-409C-BE32-E72D297353CC}">
              <c16:uniqueId val="{00000001-7E16-45E1-8D2D-D46AD8152C83}"/>
            </c:ext>
          </c:extLst>
        </c:ser>
        <c:ser>
          <c:idx val="2"/>
          <c:order val="2"/>
          <c:tx>
            <c:strRef>
              <c:f>'Pivot Table'!$D$273:$D$274</c:f>
              <c:strCache>
                <c:ptCount val="1"/>
                <c:pt idx="0">
                  <c:v>Mass Customer</c:v>
                </c:pt>
              </c:strCache>
            </c:strRef>
          </c:tx>
          <c:spPr>
            <a:solidFill>
              <a:schemeClr val="accent6">
                <a:tint val="65000"/>
              </a:schemeClr>
            </a:solidFill>
            <a:ln>
              <a:noFill/>
            </a:ln>
            <a:effectLst/>
          </c:spPr>
          <c:invertIfNegative val="0"/>
          <c:cat>
            <c:strRef>
              <c:f>'Pivot Table'!$A$275:$A$282</c:f>
              <c:strCache>
                <c:ptCount val="7"/>
                <c:pt idx="0">
                  <c:v>20-29</c:v>
                </c:pt>
                <c:pt idx="1">
                  <c:v>30-39</c:v>
                </c:pt>
                <c:pt idx="2">
                  <c:v>40-49</c:v>
                </c:pt>
                <c:pt idx="3">
                  <c:v>50-59</c:v>
                </c:pt>
                <c:pt idx="4">
                  <c:v>60-69</c:v>
                </c:pt>
                <c:pt idx="5">
                  <c:v>70-79</c:v>
                </c:pt>
                <c:pt idx="6">
                  <c:v>80-89</c:v>
                </c:pt>
              </c:strCache>
            </c:strRef>
          </c:cat>
          <c:val>
            <c:numRef>
              <c:f>'Pivot Table'!$D$275:$D$282</c:f>
              <c:numCache>
                <c:formatCode>General</c:formatCode>
                <c:ptCount val="7"/>
                <c:pt idx="0">
                  <c:v>581398.44000000088</c:v>
                </c:pt>
                <c:pt idx="1">
                  <c:v>831004.64000000129</c:v>
                </c:pt>
                <c:pt idx="2">
                  <c:v>1463684.5900000085</c:v>
                </c:pt>
                <c:pt idx="3">
                  <c:v>912175.55000000133</c:v>
                </c:pt>
                <c:pt idx="4">
                  <c:v>727145.10000000056</c:v>
                </c:pt>
                <c:pt idx="5">
                  <c:v>83427.020000000033</c:v>
                </c:pt>
                <c:pt idx="6">
                  <c:v>1245.27</c:v>
                </c:pt>
              </c:numCache>
            </c:numRef>
          </c:val>
          <c:extLst>
            <c:ext xmlns:c16="http://schemas.microsoft.com/office/drawing/2014/chart" uri="{C3380CC4-5D6E-409C-BE32-E72D297353CC}">
              <c16:uniqueId val="{00000002-7E16-45E1-8D2D-D46AD8152C83}"/>
            </c:ext>
          </c:extLst>
        </c:ser>
        <c:dLbls>
          <c:showLegendKey val="0"/>
          <c:showVal val="0"/>
          <c:showCatName val="0"/>
          <c:showSerName val="0"/>
          <c:showPercent val="0"/>
          <c:showBubbleSize val="0"/>
        </c:dLbls>
        <c:gapWidth val="219"/>
        <c:overlap val="-27"/>
        <c:axId val="274506527"/>
        <c:axId val="274507007"/>
      </c:barChart>
      <c:catAx>
        <c:axId val="2745065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a:t>
                </a:r>
                <a:r>
                  <a:rPr lang="en-IN" baseline="0"/>
                  <a:t> Distribution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507007"/>
        <c:crosses val="autoZero"/>
        <c:auto val="1"/>
        <c:lblAlgn val="ctr"/>
        <c:lblOffset val="100"/>
        <c:noMultiLvlLbl val="0"/>
      </c:catAx>
      <c:valAx>
        <c:axId val="27450700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Sum</a:t>
                </a:r>
                <a:r>
                  <a:rPr lang="en-IN" baseline="0"/>
                  <a:t> of Profit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506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[kkk333.xlsx]Pivot Table!PivotTable16</c:name>
    <c:fmtId val="10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Bike</a:t>
            </a:r>
            <a:r>
              <a:rPr lang="en-US" baseline="0" dirty="0"/>
              <a:t> Related Purchase for the past 3 Years By State</a:t>
            </a:r>
            <a:endParaRPr lang="en-US" dirty="0"/>
          </a:p>
        </c:rich>
      </c:tx>
      <c:layout>
        <c:manualLayout>
          <c:xMode val="edge"/>
          <c:yMode val="edge"/>
          <c:x val="0.12371522309711286"/>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Table'!$B$412</c:f>
              <c:strCache>
                <c:ptCount val="1"/>
                <c:pt idx="0">
                  <c:v>Total</c:v>
                </c:pt>
              </c:strCache>
            </c:strRef>
          </c:tx>
          <c:spPr>
            <a:solidFill>
              <a:schemeClr val="accent6"/>
            </a:solidFill>
            <a:ln>
              <a:noFill/>
            </a:ln>
            <a:effectLst/>
          </c:spPr>
          <c:invertIfNegative val="0"/>
          <c:cat>
            <c:strRef>
              <c:f>'Pivot Table'!$A$413:$A$416</c:f>
              <c:strCache>
                <c:ptCount val="3"/>
                <c:pt idx="0">
                  <c:v>QLD</c:v>
                </c:pt>
                <c:pt idx="1">
                  <c:v>VIC</c:v>
                </c:pt>
                <c:pt idx="2">
                  <c:v>NSW</c:v>
                </c:pt>
              </c:strCache>
            </c:strRef>
          </c:cat>
          <c:val>
            <c:numRef>
              <c:f>'Pivot Table'!$B$413:$B$416</c:f>
              <c:numCache>
                <c:formatCode>General</c:formatCode>
                <c:ptCount val="3"/>
                <c:pt idx="0">
                  <c:v>4144</c:v>
                </c:pt>
                <c:pt idx="1">
                  <c:v>4908</c:v>
                </c:pt>
                <c:pt idx="2">
                  <c:v>10393</c:v>
                </c:pt>
              </c:numCache>
            </c:numRef>
          </c:val>
          <c:extLst>
            <c:ext xmlns:c16="http://schemas.microsoft.com/office/drawing/2014/chart" uri="{C3380CC4-5D6E-409C-BE32-E72D297353CC}">
              <c16:uniqueId val="{00000000-F4B3-4CC4-919F-4729CD099848}"/>
            </c:ext>
          </c:extLst>
        </c:ser>
        <c:dLbls>
          <c:showLegendKey val="0"/>
          <c:showVal val="0"/>
          <c:showCatName val="0"/>
          <c:showSerName val="0"/>
          <c:showPercent val="0"/>
          <c:showBubbleSize val="0"/>
        </c:dLbls>
        <c:gapWidth val="182"/>
        <c:axId val="243288431"/>
        <c:axId val="243289391"/>
      </c:barChart>
      <c:catAx>
        <c:axId val="24328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289391"/>
        <c:crosses val="autoZero"/>
        <c:auto val="1"/>
        <c:lblAlgn val="ctr"/>
        <c:lblOffset val="100"/>
        <c:noMultiLvlLbl val="0"/>
      </c:catAx>
      <c:valAx>
        <c:axId val="2432893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28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[kkk333.xlsx]Sheet1!PivotTable1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Customer</a:t>
            </a:r>
            <a:r>
              <a:rPr lang="en-IN" baseline="0"/>
              <a:t> Profile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145578101830926"/>
          <c:y val="0.15002344116268168"/>
          <c:w val="0.86085036198269782"/>
          <c:h val="0.74692920768870141"/>
        </c:manualLayout>
      </c:layout>
      <c:barChart>
        <c:barDir val="col"/>
        <c:grouping val="clustered"/>
        <c:varyColors val="0"/>
        <c:ser>
          <c:idx val="0"/>
          <c:order val="0"/>
          <c:tx>
            <c:strRef>
              <c:f>Sheet1!$B$3</c:f>
              <c:strCache>
                <c:ptCount val="1"/>
                <c:pt idx="0">
                  <c:v>Total</c:v>
                </c:pt>
              </c:strCache>
            </c:strRef>
          </c:tx>
          <c:spPr>
            <a:solidFill>
              <a:schemeClr val="accent6"/>
            </a:solidFill>
            <a:ln>
              <a:noFill/>
            </a:ln>
            <a:effectLst/>
          </c:spPr>
          <c:invertIfNegative val="0"/>
          <c:cat>
            <c:strRef>
              <c:f>Sheet1!$A$4:$A$8</c:f>
              <c:strCache>
                <c:ptCount val="4"/>
                <c:pt idx="0">
                  <c:v>Bronze</c:v>
                </c:pt>
                <c:pt idx="1">
                  <c:v>Gold</c:v>
                </c:pt>
                <c:pt idx="2">
                  <c:v>Platinum</c:v>
                </c:pt>
                <c:pt idx="3">
                  <c:v>Silver</c:v>
                </c:pt>
              </c:strCache>
            </c:strRef>
          </c:cat>
          <c:val>
            <c:numRef>
              <c:f>Sheet1!$B$4:$B$8</c:f>
              <c:numCache>
                <c:formatCode>General</c:formatCode>
                <c:ptCount val="4"/>
                <c:pt idx="0">
                  <c:v>136547</c:v>
                </c:pt>
                <c:pt idx="1">
                  <c:v>288519</c:v>
                </c:pt>
                <c:pt idx="2">
                  <c:v>353686</c:v>
                </c:pt>
                <c:pt idx="3">
                  <c:v>197139</c:v>
                </c:pt>
              </c:numCache>
            </c:numRef>
          </c:val>
          <c:extLst>
            <c:ext xmlns:c16="http://schemas.microsoft.com/office/drawing/2014/chart" uri="{C3380CC4-5D6E-409C-BE32-E72D297353CC}">
              <c16:uniqueId val="{00000000-BDE8-438B-B983-0F2927D49E62}"/>
            </c:ext>
          </c:extLst>
        </c:ser>
        <c:dLbls>
          <c:showLegendKey val="0"/>
          <c:showVal val="0"/>
          <c:showCatName val="0"/>
          <c:showSerName val="0"/>
          <c:showPercent val="0"/>
          <c:showBubbleSize val="0"/>
        </c:dLbls>
        <c:gapWidth val="219"/>
        <c:overlap val="-27"/>
        <c:axId val="249078943"/>
        <c:axId val="249081343"/>
      </c:barChart>
      <c:catAx>
        <c:axId val="24907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081343"/>
        <c:crosses val="autoZero"/>
        <c:auto val="1"/>
        <c:lblAlgn val="ctr"/>
        <c:lblOffset val="100"/>
        <c:noMultiLvlLbl val="0"/>
      </c:catAx>
      <c:valAx>
        <c:axId val="2490813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07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withinLinearReversed" id="26">
  <a:schemeClr val="accent6"/>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7386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Divya Pardeshi</a:t>
            </a:r>
          </a:p>
          <a:p>
            <a:r>
              <a:rPr lang="en-US" dirty="0"/>
              <a:t>Data Analytics Consulting Virtual Intern</a:t>
            </a:r>
          </a:p>
          <a:p>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C04B728E-C485-FC80-A09B-8BA0400A0122}"/>
              </a:ext>
            </a:extLst>
          </p:cNvPr>
          <p:cNvGraphicFramePr>
            <a:graphicFrameLocks/>
          </p:cNvGraphicFramePr>
          <p:nvPr>
            <p:extLst>
              <p:ext uri="{D42A27DB-BD31-4B8C-83A1-F6EECF244321}">
                <p14:modId xmlns:p14="http://schemas.microsoft.com/office/powerpoint/2010/main" val="3996219005"/>
              </p:ext>
            </p:extLst>
          </p:nvPr>
        </p:nvGraphicFramePr>
        <p:xfrm>
          <a:off x="5327650" y="1445895"/>
          <a:ext cx="3442975" cy="245935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4B41D9A8-FA2F-ACF4-FAF8-7C8CC7C67286}"/>
              </a:ext>
            </a:extLst>
          </p:cNvPr>
          <p:cNvSpPr txBox="1"/>
          <p:nvPr/>
        </p:nvSpPr>
        <p:spPr>
          <a:xfrm>
            <a:off x="205025" y="1370783"/>
            <a:ext cx="4927600" cy="3477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2000" b="0" i="0" u="none" strike="noStrike" cap="none" spc="0" normalizeH="0" baseline="0" dirty="0">
                <a:ln>
                  <a:noFill/>
                </a:ln>
                <a:solidFill>
                  <a:srgbClr val="000000"/>
                </a:solidFill>
                <a:effectLst/>
                <a:uFillTx/>
                <a:latin typeface="+mn-lt"/>
                <a:ea typeface="+mn-ea"/>
                <a:cs typeface="+mn-cs"/>
                <a:sym typeface="Arial"/>
              </a:rPr>
              <a:t>Based on the Recency of purchase of customers, Frequency of their purchases and Monetary from the purchases a customer profile was generated</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IN" sz="2000" dirty="0"/>
              <a:t>Most of the customers belong to the category Platinum with minimum RFM 344.</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2000" b="0" i="0" u="none" strike="noStrike" cap="none" spc="0" normalizeH="0" baseline="0" dirty="0">
                <a:ln>
                  <a:noFill/>
                </a:ln>
                <a:solidFill>
                  <a:srgbClr val="000000"/>
                </a:solidFill>
                <a:effectLst/>
                <a:uFillTx/>
                <a:latin typeface="+mn-lt"/>
                <a:ea typeface="+mn-ea"/>
                <a:cs typeface="+mn-cs"/>
                <a:sym typeface="Arial"/>
              </a:rPr>
              <a:t>G</a:t>
            </a:r>
            <a:r>
              <a:rPr lang="en-IN" sz="2000" dirty="0"/>
              <a:t>old customers being the second in the list followed by Silver and Bronze customers.</a:t>
            </a:r>
            <a:endParaRPr kumimoji="0" lang="en-IN" sz="20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9F1EEEA6-619B-1B8D-A624-17166E253FAC}"/>
              </a:ext>
            </a:extLst>
          </p:cNvPr>
          <p:cNvSpPr txBox="1"/>
          <p:nvPr/>
        </p:nvSpPr>
        <p:spPr>
          <a:xfrm>
            <a:off x="373375" y="852149"/>
            <a:ext cx="495427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RFM Analysis and Customer Profile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extBox 6">
            <a:extLst>
              <a:ext uri="{FF2B5EF4-FFF2-40B4-BE49-F238E27FC236}">
                <a16:creationId xmlns:a16="http://schemas.microsoft.com/office/drawing/2014/main" id="{9F1EEEA6-619B-1B8D-A624-17166E253FAC}"/>
              </a:ext>
            </a:extLst>
          </p:cNvPr>
          <p:cNvSpPr txBox="1"/>
          <p:nvPr/>
        </p:nvSpPr>
        <p:spPr>
          <a:xfrm>
            <a:off x="101600" y="862582"/>
            <a:ext cx="856560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Customer Classification and Actionable Steps:</a:t>
            </a:r>
          </a:p>
        </p:txBody>
      </p:sp>
      <p:sp>
        <p:nvSpPr>
          <p:cNvPr id="5" name="TextBox 4">
            <a:extLst>
              <a:ext uri="{FF2B5EF4-FFF2-40B4-BE49-F238E27FC236}">
                <a16:creationId xmlns:a16="http://schemas.microsoft.com/office/drawing/2014/main" id="{7E7B4671-73BA-97CC-99C5-98A5D1287AB7}"/>
              </a:ext>
            </a:extLst>
          </p:cNvPr>
          <p:cNvSpPr txBox="1"/>
          <p:nvPr/>
        </p:nvSpPr>
        <p:spPr>
          <a:xfrm>
            <a:off x="333375" y="1425198"/>
            <a:ext cx="8477250" cy="3170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Based on the data analysis, here are some customer classifications and recommended actions:</a:t>
            </a:r>
          </a:p>
          <a:p>
            <a:r>
              <a:rPr lang="en-US" sz="2000" b="1" dirty="0"/>
              <a:t>Customer Acquisition:</a:t>
            </a:r>
            <a:endParaRPr lang="en-US" sz="2000" dirty="0"/>
          </a:p>
          <a:p>
            <a:pPr marL="342900" indent="-342900">
              <a:buFont typeface="Wingdings" panose="05000000000000000000" pitchFamily="2" charset="2"/>
              <a:buChar char="v"/>
            </a:pPr>
            <a:r>
              <a:rPr lang="en-US" sz="2000" b="1" dirty="0"/>
              <a:t>Target Young Adults (20-29):</a:t>
            </a:r>
            <a:r>
              <a:rPr lang="en-US" sz="2000" dirty="0"/>
              <a:t> This demographic is the primary source of new customers. Develop marketing campaigns specifically tailored to their interests and needs. Explore social media marketing and highlight the social and health benefits of cycling.</a:t>
            </a:r>
          </a:p>
          <a:p>
            <a:pPr marL="342900" indent="-342900">
              <a:buFont typeface="Wingdings" panose="05000000000000000000" pitchFamily="2" charset="2"/>
              <a:buChar char="v"/>
            </a:pPr>
            <a:r>
              <a:rPr lang="en-US" sz="2000" b="1" dirty="0"/>
              <a:t>Expand to Emerging Markets:</a:t>
            </a:r>
            <a:r>
              <a:rPr lang="en-US" sz="2000" dirty="0"/>
              <a:t> States like Victoria (VIC) and Queensland (QLD) show potential for growth in bike purchases. Consider targeted marketing campaigns in these regions.</a:t>
            </a:r>
          </a:p>
        </p:txBody>
      </p:sp>
    </p:spTree>
    <p:extLst>
      <p:ext uri="{BB962C8B-B14F-4D97-AF65-F5344CB8AC3E}">
        <p14:creationId xmlns:p14="http://schemas.microsoft.com/office/powerpoint/2010/main" val="16359665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extBox 6">
            <a:extLst>
              <a:ext uri="{FF2B5EF4-FFF2-40B4-BE49-F238E27FC236}">
                <a16:creationId xmlns:a16="http://schemas.microsoft.com/office/drawing/2014/main" id="{9F1EEEA6-619B-1B8D-A624-17166E253FAC}"/>
              </a:ext>
            </a:extLst>
          </p:cNvPr>
          <p:cNvSpPr txBox="1"/>
          <p:nvPr/>
        </p:nvSpPr>
        <p:spPr>
          <a:xfrm>
            <a:off x="103425" y="864442"/>
            <a:ext cx="816328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Customer Classification and Actionable Steps:</a:t>
            </a:r>
          </a:p>
        </p:txBody>
      </p:sp>
      <p:sp>
        <p:nvSpPr>
          <p:cNvPr id="5" name="TextBox 4">
            <a:extLst>
              <a:ext uri="{FF2B5EF4-FFF2-40B4-BE49-F238E27FC236}">
                <a16:creationId xmlns:a16="http://schemas.microsoft.com/office/drawing/2014/main" id="{7E7B4671-73BA-97CC-99C5-98A5D1287AB7}"/>
              </a:ext>
            </a:extLst>
          </p:cNvPr>
          <p:cNvSpPr txBox="1"/>
          <p:nvPr/>
        </p:nvSpPr>
        <p:spPr>
          <a:xfrm>
            <a:off x="299725" y="1547278"/>
            <a:ext cx="757427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t>Customer Retention and Upselling:</a:t>
            </a:r>
          </a:p>
          <a:p>
            <a:pPr marL="342900" indent="-342900">
              <a:buFont typeface="Wingdings" panose="05000000000000000000" pitchFamily="2" charset="2"/>
              <a:buChar char="v"/>
            </a:pPr>
            <a:r>
              <a:rPr lang="en-US" sz="2000" b="1" dirty="0"/>
              <a:t>Focus on Loyal Customers (40-49 &amp; 50-59): </a:t>
            </a:r>
            <a:r>
              <a:rPr lang="en-US" sz="2000" dirty="0"/>
              <a:t>This age group represents the core customer base and generates the highest profits. Implement customer retention strategies like loyalty programs and exclusive offers. </a:t>
            </a:r>
          </a:p>
          <a:p>
            <a:pPr marL="342900" indent="-342900">
              <a:buFont typeface="Wingdings" panose="05000000000000000000" pitchFamily="2" charset="2"/>
              <a:buChar char="v"/>
            </a:pPr>
            <a:r>
              <a:rPr lang="en-US" sz="2000" b="1" dirty="0"/>
              <a:t>Engage High-Value Customers: </a:t>
            </a:r>
            <a:r>
              <a:rPr lang="en-US" sz="2000" dirty="0"/>
              <a:t>Mass customers generated significant profits. Develop targeted marketing campaigns offering premium products and services.</a:t>
            </a:r>
          </a:p>
        </p:txBody>
      </p:sp>
    </p:spTree>
    <p:extLst>
      <p:ext uri="{BB962C8B-B14F-4D97-AF65-F5344CB8AC3E}">
        <p14:creationId xmlns:p14="http://schemas.microsoft.com/office/powerpoint/2010/main" val="29974947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extBox 6">
            <a:extLst>
              <a:ext uri="{FF2B5EF4-FFF2-40B4-BE49-F238E27FC236}">
                <a16:creationId xmlns:a16="http://schemas.microsoft.com/office/drawing/2014/main" id="{9F1EEEA6-619B-1B8D-A624-17166E253FAC}"/>
              </a:ext>
            </a:extLst>
          </p:cNvPr>
          <p:cNvSpPr txBox="1"/>
          <p:nvPr/>
        </p:nvSpPr>
        <p:spPr>
          <a:xfrm>
            <a:off x="373375" y="852149"/>
            <a:ext cx="653542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IN" sz="2000" b="1" i="0" u="none" strike="noStrike" cap="none" spc="0" normalizeH="0" baseline="0" dirty="0">
                <a:ln>
                  <a:noFill/>
                </a:ln>
                <a:solidFill>
                  <a:srgbClr val="000000"/>
                </a:solidFill>
                <a:effectLst/>
                <a:uFillTx/>
                <a:latin typeface="+mn-lt"/>
                <a:ea typeface="+mn-ea"/>
                <a:cs typeface="+mn-cs"/>
                <a:sym typeface="Arial"/>
              </a:rPr>
              <a:t>Customer Classification and Actionable Steps:</a:t>
            </a:r>
          </a:p>
          <a:p>
            <a:pPr marL="0" marR="0" indent="0" algn="l" defTabSz="914400" rtl="0" fontAlgn="auto" latinLnBrk="0" hangingPunct="0">
              <a:lnSpc>
                <a:spcPct val="100000"/>
              </a:lnSpc>
              <a:spcBef>
                <a:spcPts val="0"/>
              </a:spcBef>
              <a:spcAft>
                <a:spcPts val="0"/>
              </a:spcAft>
              <a:buClrTx/>
              <a:buSzTx/>
              <a:buFontTx/>
              <a:buNone/>
              <a:tabLst/>
            </a:pPr>
            <a:endParaRPr kumimoji="0" lang="en-IN" sz="2000" b="1" i="0" u="none" strike="noStrike" cap="none" spc="0" normalizeH="0" baseline="0" dirty="0">
              <a:ln>
                <a:noFill/>
              </a:ln>
              <a:solidFill>
                <a:srgbClr val="000000"/>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8434F206-3C11-77BE-B877-C243D0BF04C3}"/>
              </a:ext>
            </a:extLst>
          </p:cNvPr>
          <p:cNvSpPr txBox="1"/>
          <p:nvPr/>
        </p:nvSpPr>
        <p:spPr>
          <a:xfrm>
            <a:off x="453559" y="1401651"/>
            <a:ext cx="8398341" cy="3477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t>Product Development:</a:t>
            </a:r>
          </a:p>
          <a:p>
            <a:pPr marL="342900" indent="-342900">
              <a:buFont typeface="Wingdings" panose="05000000000000000000" pitchFamily="2" charset="2"/>
              <a:buChar char="v"/>
            </a:pPr>
            <a:r>
              <a:rPr lang="en-US" sz="2000" dirty="0"/>
              <a:t>Cater to Female Cyclists: The data suggests a growing female customer base. Design and market products that cater specifically to their needs and preferences (e.g., women's specific bike styles, comfortable cycling apparel).</a:t>
            </a:r>
          </a:p>
          <a:p>
            <a:r>
              <a:rPr lang="en-US" sz="2000" b="1" dirty="0"/>
              <a:t>Customer Segmentation and RFM Analysis:</a:t>
            </a:r>
          </a:p>
          <a:p>
            <a:pPr marL="342900" indent="-342900">
              <a:buFont typeface="Wingdings" panose="05000000000000000000" pitchFamily="2" charset="2"/>
              <a:buChar char="v"/>
            </a:pPr>
            <a:r>
              <a:rPr lang="en-US" sz="2000" dirty="0"/>
              <a:t>Segment Customers by RFM: The data suggests a customer profile dominated by "Platinum" customers (high RFM scores). Develop targeted marketing strategies for each customer segment (Platinum, Gold, Silver, Bronze) based on their purchase behavior. This can involve offering personalized discounts or product recommendations.</a:t>
            </a:r>
          </a:p>
        </p:txBody>
      </p:sp>
    </p:spTree>
    <p:extLst>
      <p:ext uri="{BB962C8B-B14F-4D97-AF65-F5344CB8AC3E}">
        <p14:creationId xmlns:p14="http://schemas.microsoft.com/office/powerpoint/2010/main" val="192097402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0A6554B8-008B-9C03-99D3-AAFB1698036E}"/>
              </a:ext>
            </a:extLst>
          </p:cNvPr>
          <p:cNvPicPr>
            <a:picLocks noChangeAspect="1"/>
          </p:cNvPicPr>
          <p:nvPr/>
        </p:nvPicPr>
        <p:blipFill>
          <a:blip r:embed="rId2"/>
          <a:stretch>
            <a:fillRect/>
          </a:stretch>
        </p:blipFill>
        <p:spPr>
          <a:xfrm>
            <a:off x="213225" y="873072"/>
            <a:ext cx="4366975" cy="37798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4B2A7A4-EFBD-71B4-1A22-E801EB2EB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0" y="1303605"/>
            <a:ext cx="8680450" cy="3329154"/>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Introduction</a:t>
            </a:r>
            <a:endParaRPr dirty="0"/>
          </a:p>
        </p:txBody>
      </p:sp>
      <p:sp>
        <p:nvSpPr>
          <p:cNvPr id="118" name="Shape 65"/>
          <p:cNvSpPr/>
          <p:nvPr/>
        </p:nvSpPr>
        <p:spPr>
          <a:xfrm>
            <a:off x="205025" y="927100"/>
            <a:ext cx="8773875" cy="4616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Box 4">
            <a:extLst>
              <a:ext uri="{FF2B5EF4-FFF2-40B4-BE49-F238E27FC236}">
                <a16:creationId xmlns:a16="http://schemas.microsoft.com/office/drawing/2014/main" id="{935E1447-F013-71F8-66AF-009AC3C30458}"/>
              </a:ext>
            </a:extLst>
          </p:cNvPr>
          <p:cNvSpPr txBox="1"/>
          <p:nvPr/>
        </p:nvSpPr>
        <p:spPr>
          <a:xfrm>
            <a:off x="101600" y="1157916"/>
            <a:ext cx="8773874"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t>Objective: Driving Business Growth Through Data-Driven Customer Targeting</a:t>
            </a:r>
            <a:endParaRPr lang="en-US" sz="1600" dirty="0"/>
          </a:p>
          <a:p>
            <a:r>
              <a:rPr lang="en-US" sz="1600" b="1" dirty="0"/>
              <a:t>Client Overview:</a:t>
            </a:r>
            <a:endParaRPr lang="en-US" sz="1600" dirty="0"/>
          </a:p>
          <a:p>
            <a:pPr>
              <a:buFont typeface="Arial" panose="020B0604020202020204" pitchFamily="34" charset="0"/>
              <a:buChar char="•"/>
            </a:pPr>
            <a:r>
              <a:rPr lang="en-US" sz="1600" dirty="0"/>
              <a:t>Sprocket Central Pty Ltd, a long-standing KPMG client, specializes in high-quality bikes and cycling accessories.</a:t>
            </a:r>
          </a:p>
          <a:p>
            <a:pPr>
              <a:buFont typeface="Arial" panose="020B0604020202020204" pitchFamily="34" charset="0"/>
              <a:buChar char="•"/>
            </a:pPr>
            <a:r>
              <a:rPr lang="en-US" sz="1600" dirty="0"/>
              <a:t>Commitment to providing accessible products tailored to riders' needs.</a:t>
            </a:r>
          </a:p>
          <a:p>
            <a:r>
              <a:rPr lang="en-US" sz="1600" b="1" dirty="0"/>
              <a:t>Project Focus:</a:t>
            </a:r>
            <a:endParaRPr lang="en-US" sz="1600" dirty="0"/>
          </a:p>
          <a:p>
            <a:pPr>
              <a:buFont typeface="Arial" panose="020B0604020202020204" pitchFamily="34" charset="0"/>
              <a:buChar char="•"/>
            </a:pPr>
            <a:r>
              <a:rPr lang="en-US" sz="1600" dirty="0"/>
              <a:t>Boost business growth by leveraging existing customer datasets.</a:t>
            </a:r>
          </a:p>
          <a:p>
            <a:pPr>
              <a:buFont typeface="Arial" panose="020B0604020202020204" pitchFamily="34" charset="0"/>
              <a:buChar char="•"/>
            </a:pPr>
            <a:r>
              <a:rPr lang="en-US" sz="1600" dirty="0"/>
              <a:t>Analyze customer demographic, address, and transaction data to uncover trends and behaviors.</a:t>
            </a:r>
          </a:p>
          <a:p>
            <a:r>
              <a:rPr lang="en-US" sz="1600" b="1" dirty="0"/>
              <a:t>Key Deliverable:</a:t>
            </a:r>
            <a:endParaRPr lang="en-US" sz="1600" dirty="0"/>
          </a:p>
          <a:p>
            <a:pPr>
              <a:buFont typeface="Arial" panose="020B0604020202020204" pitchFamily="34" charset="0"/>
              <a:buChar char="•"/>
            </a:pPr>
            <a:r>
              <a:rPr lang="en-US" sz="1600" dirty="0"/>
              <a:t>Recommend top 1000 new customers for targeted marketing efforts.</a:t>
            </a:r>
          </a:p>
          <a:p>
            <a:pPr>
              <a:buFont typeface="Arial" panose="020B0604020202020204" pitchFamily="34" charset="0"/>
              <a:buChar char="•"/>
            </a:pPr>
            <a:r>
              <a:rPr lang="en-US" sz="1600" dirty="0"/>
              <a:t>Utilize labeled datasets to identify high-potential customer segments.</a:t>
            </a:r>
          </a:p>
          <a:p>
            <a:pPr>
              <a:buFont typeface="Arial" panose="020B0604020202020204" pitchFamily="34" charset="0"/>
              <a:buChar char="•"/>
            </a:pPr>
            <a:r>
              <a:rPr lang="en-US" sz="1600" dirty="0"/>
              <a:t>Drive maximum value by prioritizing customers likely to enhance business profitability and customer loyalty.</a:t>
            </a:r>
          </a:p>
        </p:txBody>
      </p:sp>
    </p:spTree>
    <p:extLst>
      <p:ext uri="{BB962C8B-B14F-4D97-AF65-F5344CB8AC3E}">
        <p14:creationId xmlns:p14="http://schemas.microsoft.com/office/powerpoint/2010/main" val="163739337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18" name="Shape 65"/>
          <p:cNvSpPr/>
          <p:nvPr/>
        </p:nvSpPr>
        <p:spPr>
          <a:xfrm>
            <a:off x="205025" y="927100"/>
            <a:ext cx="8773875"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Data Quality Assessment</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3">
            <a:extLst>
              <a:ext uri="{FF2B5EF4-FFF2-40B4-BE49-F238E27FC236}">
                <a16:creationId xmlns:a16="http://schemas.microsoft.com/office/drawing/2014/main" id="{A1333E3A-83D0-2BA9-F53F-81427A611603}"/>
              </a:ext>
            </a:extLst>
          </p:cNvPr>
          <p:cNvGraphicFramePr>
            <a:graphicFrameLocks noGrp="1"/>
          </p:cNvGraphicFramePr>
          <p:nvPr>
            <p:extLst>
              <p:ext uri="{D42A27DB-BD31-4B8C-83A1-F6EECF244321}">
                <p14:modId xmlns:p14="http://schemas.microsoft.com/office/powerpoint/2010/main" val="2633160951"/>
              </p:ext>
            </p:extLst>
          </p:nvPr>
        </p:nvGraphicFramePr>
        <p:xfrm>
          <a:off x="571500" y="1638300"/>
          <a:ext cx="7546974" cy="2552826"/>
        </p:xfrm>
        <a:graphic>
          <a:graphicData uri="http://schemas.openxmlformats.org/drawingml/2006/table">
            <a:tbl>
              <a:tblPr firstRow="1" bandRow="1">
                <a:tableStyleId>{BC89EF96-8CEA-46FF-86C4-4CE0E7609802}</a:tableStyleId>
              </a:tblPr>
              <a:tblGrid>
                <a:gridCol w="1495425">
                  <a:extLst>
                    <a:ext uri="{9D8B030D-6E8A-4147-A177-3AD203B41FA5}">
                      <a16:colId xmlns:a16="http://schemas.microsoft.com/office/drawing/2014/main" val="458487255"/>
                    </a:ext>
                  </a:extLst>
                </a:gridCol>
                <a:gridCol w="1171575">
                  <a:extLst>
                    <a:ext uri="{9D8B030D-6E8A-4147-A177-3AD203B41FA5}">
                      <a16:colId xmlns:a16="http://schemas.microsoft.com/office/drawing/2014/main" val="543323748"/>
                    </a:ext>
                  </a:extLst>
                </a:gridCol>
                <a:gridCol w="1065471">
                  <a:extLst>
                    <a:ext uri="{9D8B030D-6E8A-4147-A177-3AD203B41FA5}">
                      <a16:colId xmlns:a16="http://schemas.microsoft.com/office/drawing/2014/main" val="941400510"/>
                    </a:ext>
                  </a:extLst>
                </a:gridCol>
                <a:gridCol w="1271501">
                  <a:extLst>
                    <a:ext uri="{9D8B030D-6E8A-4147-A177-3AD203B41FA5}">
                      <a16:colId xmlns:a16="http://schemas.microsoft.com/office/drawing/2014/main" val="3687882568"/>
                    </a:ext>
                  </a:extLst>
                </a:gridCol>
                <a:gridCol w="1271501">
                  <a:extLst>
                    <a:ext uri="{9D8B030D-6E8A-4147-A177-3AD203B41FA5}">
                      <a16:colId xmlns:a16="http://schemas.microsoft.com/office/drawing/2014/main" val="467968818"/>
                    </a:ext>
                  </a:extLst>
                </a:gridCol>
                <a:gridCol w="1271501">
                  <a:extLst>
                    <a:ext uri="{9D8B030D-6E8A-4147-A177-3AD203B41FA5}">
                      <a16:colId xmlns:a16="http://schemas.microsoft.com/office/drawing/2014/main" val="2649419745"/>
                    </a:ext>
                  </a:extLst>
                </a:gridCol>
              </a:tblGrid>
              <a:tr h="495300">
                <a:tc>
                  <a:txBody>
                    <a:bodyPr/>
                    <a:lstStyle/>
                    <a:p>
                      <a:pPr algn="l"/>
                      <a:r>
                        <a:rPr lang="en-IN" dirty="0"/>
                        <a:t>Datasets</a:t>
                      </a:r>
                    </a:p>
                  </a:txBody>
                  <a:tcPr anchor="ctr"/>
                </a:tc>
                <a:tc>
                  <a:txBody>
                    <a:bodyPr/>
                    <a:lstStyle/>
                    <a:p>
                      <a:pPr algn="l"/>
                      <a:r>
                        <a:rPr lang="en-IN" dirty="0"/>
                        <a:t>Accuracy</a:t>
                      </a:r>
                    </a:p>
                  </a:txBody>
                  <a:tcPr/>
                </a:tc>
                <a:tc>
                  <a:txBody>
                    <a:bodyPr/>
                    <a:lstStyle/>
                    <a:p>
                      <a:pPr algn="l"/>
                      <a:r>
                        <a:rPr lang="en-IN" dirty="0"/>
                        <a:t>Completeness</a:t>
                      </a:r>
                    </a:p>
                  </a:txBody>
                  <a:tcPr/>
                </a:tc>
                <a:tc>
                  <a:txBody>
                    <a:bodyPr/>
                    <a:lstStyle/>
                    <a:p>
                      <a:pPr algn="l"/>
                      <a:r>
                        <a:rPr lang="en-IN" dirty="0"/>
                        <a:t>Relevancy</a:t>
                      </a:r>
                    </a:p>
                  </a:txBody>
                  <a:tcPr/>
                </a:tc>
                <a:tc>
                  <a:txBody>
                    <a:bodyPr/>
                    <a:lstStyle/>
                    <a:p>
                      <a:pPr algn="l"/>
                      <a:r>
                        <a:rPr lang="en-IN" dirty="0"/>
                        <a:t>Validity</a:t>
                      </a:r>
                    </a:p>
                  </a:txBody>
                  <a:tcPr/>
                </a:tc>
                <a:tc>
                  <a:txBody>
                    <a:bodyPr/>
                    <a:lstStyle/>
                    <a:p>
                      <a:pPr algn="l"/>
                      <a:r>
                        <a:rPr lang="en-IN" dirty="0"/>
                        <a:t>Consistency</a:t>
                      </a:r>
                    </a:p>
                  </a:txBody>
                  <a:tcPr/>
                </a:tc>
                <a:extLst>
                  <a:ext uri="{0D108BD9-81ED-4DB2-BD59-A6C34878D82A}">
                    <a16:rowId xmlns:a16="http://schemas.microsoft.com/office/drawing/2014/main" val="731108885"/>
                  </a:ext>
                </a:extLst>
              </a:tr>
              <a:tr h="539246">
                <a:tc>
                  <a:txBody>
                    <a:bodyPr/>
                    <a:lstStyle/>
                    <a:p>
                      <a:pPr algn="l"/>
                      <a:r>
                        <a:rPr lang="en-IN" dirty="0"/>
                        <a:t>Customer </a:t>
                      </a:r>
                      <a:br>
                        <a:rPr lang="en-IN" dirty="0"/>
                      </a:br>
                      <a:r>
                        <a:rPr lang="en-IN" dirty="0"/>
                        <a:t>Demographic</a:t>
                      </a:r>
                    </a:p>
                  </a:txBody>
                  <a:tcPr/>
                </a:tc>
                <a:tc>
                  <a:txBody>
                    <a:bodyPr/>
                    <a:lstStyle/>
                    <a:p>
                      <a:pPr algn="l"/>
                      <a:r>
                        <a:rPr lang="en-IN" dirty="0"/>
                        <a:t>Age: Missing</a:t>
                      </a:r>
                    </a:p>
                    <a:p>
                      <a:pPr algn="l"/>
                      <a:r>
                        <a:rPr lang="en-IN" dirty="0"/>
                        <a:t>DOB: Inaccurate</a:t>
                      </a:r>
                    </a:p>
                  </a:txBody>
                  <a:tcPr/>
                </a:tc>
                <a:tc>
                  <a:txBody>
                    <a:bodyPr/>
                    <a:lstStyle/>
                    <a:p>
                      <a:pPr algn="l"/>
                      <a:r>
                        <a:rPr lang="en-IN" dirty="0"/>
                        <a:t>Job Title: Blanks</a:t>
                      </a:r>
                      <a:br>
                        <a:rPr lang="en-IN" dirty="0"/>
                      </a:br>
                      <a:r>
                        <a:rPr lang="en-IN" dirty="0"/>
                        <a:t>Customer id: incomplete</a:t>
                      </a:r>
                    </a:p>
                  </a:txBody>
                  <a:tcPr/>
                </a:tc>
                <a:tc>
                  <a:txBody>
                    <a:bodyPr/>
                    <a:lstStyle/>
                    <a:p>
                      <a:pPr algn="l"/>
                      <a:r>
                        <a:rPr lang="en-IN" dirty="0"/>
                        <a:t>Default </a:t>
                      </a:r>
                      <a:br>
                        <a:rPr lang="en-IN" dirty="0"/>
                      </a:br>
                      <a:r>
                        <a:rPr lang="en-IN" dirty="0"/>
                        <a:t>column: Irrelevant</a:t>
                      </a:r>
                    </a:p>
                  </a:txBody>
                  <a:tcPr/>
                </a:tc>
                <a:tc>
                  <a:txBody>
                    <a:bodyPr/>
                    <a:lstStyle/>
                    <a:p>
                      <a:pPr algn="l"/>
                      <a:r>
                        <a:rPr lang="en-IN" dirty="0"/>
                        <a:t>Deceased </a:t>
                      </a:r>
                      <a:br>
                        <a:rPr lang="en-IN" dirty="0"/>
                      </a:br>
                      <a:r>
                        <a:rPr lang="en-IN" dirty="0"/>
                        <a:t>customers:</a:t>
                      </a:r>
                      <a:br>
                        <a:rPr lang="en-IN" dirty="0"/>
                      </a:br>
                      <a:r>
                        <a:rPr lang="en-IN" dirty="0"/>
                        <a:t>Filter out</a:t>
                      </a:r>
                    </a:p>
                  </a:txBody>
                  <a:tcPr/>
                </a:tc>
                <a:tc>
                  <a:txBody>
                    <a:bodyPr/>
                    <a:lstStyle/>
                    <a:p>
                      <a:pPr algn="l"/>
                      <a:r>
                        <a:rPr lang="en-IN" dirty="0"/>
                        <a:t>Gender: Inconsistent</a:t>
                      </a:r>
                    </a:p>
                  </a:txBody>
                  <a:tcPr/>
                </a:tc>
                <a:extLst>
                  <a:ext uri="{0D108BD9-81ED-4DB2-BD59-A6C34878D82A}">
                    <a16:rowId xmlns:a16="http://schemas.microsoft.com/office/drawing/2014/main" val="3855683763"/>
                  </a:ext>
                </a:extLst>
              </a:tr>
              <a:tr h="503046">
                <a:tc>
                  <a:txBody>
                    <a:bodyPr/>
                    <a:lstStyle/>
                    <a:p>
                      <a:pPr algn="l"/>
                      <a:r>
                        <a:rPr lang="en-IN" dirty="0"/>
                        <a:t>Transactions</a:t>
                      </a:r>
                    </a:p>
                  </a:txBody>
                  <a:tcPr/>
                </a:tc>
                <a:tc>
                  <a:txBody>
                    <a:bodyPr/>
                    <a:lstStyle/>
                    <a:p>
                      <a:pPr algn="l"/>
                      <a:r>
                        <a:rPr lang="en-IN" dirty="0"/>
                        <a:t>Profit: Missing</a:t>
                      </a:r>
                    </a:p>
                  </a:txBody>
                  <a:tcPr/>
                </a:tc>
                <a:tc>
                  <a:txBody>
                    <a:bodyPr/>
                    <a:lstStyle/>
                    <a:p>
                      <a:pPr algn="l"/>
                      <a:r>
                        <a:rPr lang="en-IN" dirty="0"/>
                        <a:t>Customer id: incomplete</a:t>
                      </a:r>
                      <a:br>
                        <a:rPr lang="en-IN" dirty="0"/>
                      </a:br>
                      <a:r>
                        <a:rPr lang="en-IN" dirty="0"/>
                        <a:t>Online orders: Blanks</a:t>
                      </a:r>
                      <a:br>
                        <a:rPr lang="en-IN" dirty="0"/>
                      </a:br>
                      <a:r>
                        <a:rPr lang="en-IN" dirty="0"/>
                        <a:t>Brands: Blanks</a:t>
                      </a:r>
                    </a:p>
                  </a:txBody>
                  <a:tcPr/>
                </a:tc>
                <a:tc>
                  <a:txBody>
                    <a:bodyPr/>
                    <a:lstStyle/>
                    <a:p>
                      <a:pPr algn="l"/>
                      <a:endParaRPr lang="en-IN" dirty="0"/>
                    </a:p>
                  </a:txBody>
                  <a:tcPr/>
                </a:tc>
                <a:tc>
                  <a:txBody>
                    <a:bodyPr/>
                    <a:lstStyle/>
                    <a:p>
                      <a:pPr algn="l"/>
                      <a:r>
                        <a:rPr lang="en-IN" dirty="0"/>
                        <a:t>List price: format Product sold: Format</a:t>
                      </a:r>
                    </a:p>
                  </a:txBody>
                  <a:tcPr/>
                </a:tc>
                <a:tc>
                  <a:txBody>
                    <a:bodyPr/>
                    <a:lstStyle/>
                    <a:p>
                      <a:pPr algn="l"/>
                      <a:endParaRPr lang="en-IN" dirty="0"/>
                    </a:p>
                  </a:txBody>
                  <a:tcPr/>
                </a:tc>
                <a:extLst>
                  <a:ext uri="{0D108BD9-81ED-4DB2-BD59-A6C34878D82A}">
                    <a16:rowId xmlns:a16="http://schemas.microsoft.com/office/drawing/2014/main" val="1615723945"/>
                  </a:ext>
                </a:extLst>
              </a:tr>
              <a:tr h="503046">
                <a:tc>
                  <a:txBody>
                    <a:bodyPr/>
                    <a:lstStyle/>
                    <a:p>
                      <a:pPr algn="l"/>
                      <a:r>
                        <a:rPr lang="en-IN" dirty="0"/>
                        <a:t>Customer Address</a:t>
                      </a:r>
                    </a:p>
                  </a:txBody>
                  <a:tcPr/>
                </a:tc>
                <a:tc>
                  <a:txBody>
                    <a:bodyPr/>
                    <a:lstStyle/>
                    <a:p>
                      <a:endParaRPr lang="en-IN" dirty="0"/>
                    </a:p>
                  </a:txBody>
                  <a:tcPr/>
                </a:tc>
                <a:tc>
                  <a:txBody>
                    <a:bodyPr/>
                    <a:lstStyle/>
                    <a:p>
                      <a:pPr algn="l"/>
                      <a:endParaRPr lang="en-IN"/>
                    </a:p>
                  </a:txBody>
                  <a:tcPr/>
                </a:tc>
                <a:tc>
                  <a:txBody>
                    <a:bodyPr/>
                    <a:lstStyle/>
                    <a:p>
                      <a:pPr algn="l"/>
                      <a:endParaRPr lang="en-IN" dirty="0"/>
                    </a:p>
                  </a:txBody>
                  <a:tcPr/>
                </a:tc>
                <a:tc>
                  <a:txBody>
                    <a:bodyPr/>
                    <a:lstStyle/>
                    <a:p>
                      <a:pPr algn="l"/>
                      <a:endParaRPr lang="en-IN"/>
                    </a:p>
                  </a:txBody>
                  <a:tcPr/>
                </a:tc>
                <a:tc>
                  <a:txBody>
                    <a:bodyPr/>
                    <a:lstStyle/>
                    <a:p>
                      <a:pPr algn="l"/>
                      <a:r>
                        <a:rPr lang="en-IN" dirty="0"/>
                        <a:t>States: Inconsistent</a:t>
                      </a:r>
                    </a:p>
                  </a:txBody>
                  <a:tcPr/>
                </a:tc>
                <a:extLst>
                  <a:ext uri="{0D108BD9-81ED-4DB2-BD59-A6C34878D82A}">
                    <a16:rowId xmlns:a16="http://schemas.microsoft.com/office/drawing/2014/main" val="2425631755"/>
                  </a:ext>
                </a:extLst>
              </a:tr>
            </a:tbl>
          </a:graphicData>
        </a:graphic>
      </p:graphicFrame>
    </p:spTree>
    <p:extLst>
      <p:ext uri="{BB962C8B-B14F-4D97-AF65-F5344CB8AC3E}">
        <p14:creationId xmlns:p14="http://schemas.microsoft.com/office/powerpoint/2010/main" val="18908830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18" name="Shape 65"/>
          <p:cNvSpPr/>
          <p:nvPr/>
        </p:nvSpPr>
        <p:spPr>
          <a:xfrm>
            <a:off x="205025" y="927100"/>
            <a:ext cx="8773875" cy="4616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7F6AC71B-1815-6DEA-6010-CE6D84AD67B3}"/>
              </a:ext>
            </a:extLst>
          </p:cNvPr>
          <p:cNvGraphicFramePr>
            <a:graphicFrameLocks/>
          </p:cNvGraphicFramePr>
          <p:nvPr>
            <p:extLst>
              <p:ext uri="{D42A27DB-BD31-4B8C-83A1-F6EECF244321}">
                <p14:modId xmlns:p14="http://schemas.microsoft.com/office/powerpoint/2010/main" val="284936173"/>
              </p:ext>
            </p:extLst>
          </p:nvPr>
        </p:nvGraphicFramePr>
        <p:xfrm>
          <a:off x="5105400" y="927100"/>
          <a:ext cx="3498850" cy="1841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3B591E5-8398-59CE-7268-1E065925B845}"/>
              </a:ext>
            </a:extLst>
          </p:cNvPr>
          <p:cNvGraphicFramePr>
            <a:graphicFrameLocks/>
          </p:cNvGraphicFramePr>
          <p:nvPr>
            <p:extLst>
              <p:ext uri="{D42A27DB-BD31-4B8C-83A1-F6EECF244321}">
                <p14:modId xmlns:p14="http://schemas.microsoft.com/office/powerpoint/2010/main" val="1390746598"/>
              </p:ext>
            </p:extLst>
          </p:nvPr>
        </p:nvGraphicFramePr>
        <p:xfrm>
          <a:off x="5105400" y="2933700"/>
          <a:ext cx="3498850" cy="194582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BC1BF70-8E9B-49A5-5554-8DF6036EB7FE}"/>
              </a:ext>
            </a:extLst>
          </p:cNvPr>
          <p:cNvSpPr txBox="1"/>
          <p:nvPr/>
        </p:nvSpPr>
        <p:spPr>
          <a:xfrm>
            <a:off x="101600" y="1320800"/>
            <a:ext cx="4806950"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sz="1800" dirty="0"/>
              <a:t>Old Customers: The chart for old customers shows that the company has a larger number of customers in the 40-49 and 50-59 age groups. There are also a significant number of customers in the 30-39 and 60-69 age groups.</a:t>
            </a:r>
          </a:p>
          <a:p>
            <a:pPr marL="285750" indent="-285750">
              <a:buFont typeface="Wingdings" panose="05000000000000000000" pitchFamily="2" charset="2"/>
              <a:buChar char="q"/>
            </a:pPr>
            <a:r>
              <a:rPr lang="en-US" sz="1800" dirty="0"/>
              <a:t>New Customers: The chart for new customers shows that the company is acquiring more customers in the 20-29 age group than any other age group. There are also a significant number of new customers in the 30-39 age group.</a:t>
            </a:r>
            <a:endParaRPr lang="en-IN" sz="1800" dirty="0"/>
          </a:p>
        </p:txBody>
      </p:sp>
    </p:spTree>
    <p:extLst>
      <p:ext uri="{BB962C8B-B14F-4D97-AF65-F5344CB8AC3E}">
        <p14:creationId xmlns:p14="http://schemas.microsoft.com/office/powerpoint/2010/main" val="26052770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18" name="Shape 65"/>
          <p:cNvSpPr/>
          <p:nvPr/>
        </p:nvSpPr>
        <p:spPr>
          <a:xfrm>
            <a:off x="205025" y="927100"/>
            <a:ext cx="8773875"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6" name="Chart 5">
            <a:extLst>
              <a:ext uri="{FF2B5EF4-FFF2-40B4-BE49-F238E27FC236}">
                <a16:creationId xmlns:a16="http://schemas.microsoft.com/office/drawing/2014/main" id="{DFC59430-551B-5E53-0162-F0757E09B886}"/>
              </a:ext>
            </a:extLst>
          </p:cNvPr>
          <p:cNvGraphicFramePr>
            <a:graphicFrameLocks/>
          </p:cNvGraphicFramePr>
          <p:nvPr>
            <p:extLst>
              <p:ext uri="{D42A27DB-BD31-4B8C-83A1-F6EECF244321}">
                <p14:modId xmlns:p14="http://schemas.microsoft.com/office/powerpoint/2010/main" val="4120005489"/>
              </p:ext>
            </p:extLst>
          </p:nvPr>
        </p:nvGraphicFramePr>
        <p:xfrm>
          <a:off x="5014810" y="866154"/>
          <a:ext cx="3964090" cy="18897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353BE49-8E6A-EC1C-B626-9EC0A8C14069}"/>
              </a:ext>
            </a:extLst>
          </p:cNvPr>
          <p:cNvGraphicFramePr>
            <a:graphicFrameLocks/>
          </p:cNvGraphicFramePr>
          <p:nvPr>
            <p:extLst>
              <p:ext uri="{D42A27DB-BD31-4B8C-83A1-F6EECF244321}">
                <p14:modId xmlns:p14="http://schemas.microsoft.com/office/powerpoint/2010/main" val="2212744809"/>
              </p:ext>
            </p:extLst>
          </p:nvPr>
        </p:nvGraphicFramePr>
        <p:xfrm>
          <a:off x="5162550" y="2929904"/>
          <a:ext cx="3067050" cy="188974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24AFD01-E0D1-7670-0620-454172152094}"/>
              </a:ext>
            </a:extLst>
          </p:cNvPr>
          <p:cNvSpPr txBox="1"/>
          <p:nvPr/>
        </p:nvSpPr>
        <p:spPr>
          <a:xfrm>
            <a:off x="102513" y="1190966"/>
            <a:ext cx="5014810" cy="3477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sz="2000" dirty="0"/>
              <a:t>This slide depicts the company's profit trends across various customer age groups.</a:t>
            </a:r>
          </a:p>
          <a:p>
            <a:pPr marL="285750" indent="-285750">
              <a:buFont typeface="Wingdings" panose="05000000000000000000" pitchFamily="2" charset="2"/>
              <a:buChar char="q"/>
            </a:pPr>
            <a:r>
              <a:rPr lang="en-US" sz="2000" dirty="0"/>
              <a:t>It shows a clear pattern, with profit increasing steadily from the 20-29 age group to a peak in the 40-49 and 50-59 age groups. Profit then declines gradually in the older age groups.</a:t>
            </a:r>
          </a:p>
          <a:p>
            <a:pPr marL="285750" indent="-285750">
              <a:buFont typeface="Wingdings" panose="05000000000000000000" pitchFamily="2" charset="2"/>
              <a:buChar char="q"/>
            </a:pPr>
            <a:r>
              <a:rPr lang="en-US" sz="2000" dirty="0"/>
              <a:t>The pie chart illustrates maximum number of bikes are purchased by Females.</a:t>
            </a:r>
            <a:endParaRPr lang="en-US" dirty="0"/>
          </a:p>
        </p:txBody>
      </p:sp>
    </p:spTree>
    <p:extLst>
      <p:ext uri="{BB962C8B-B14F-4D97-AF65-F5344CB8AC3E}">
        <p14:creationId xmlns:p14="http://schemas.microsoft.com/office/powerpoint/2010/main" val="19130194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18" name="Shape 65"/>
          <p:cNvSpPr/>
          <p:nvPr/>
        </p:nvSpPr>
        <p:spPr>
          <a:xfrm>
            <a:off x="205025" y="927100"/>
            <a:ext cx="8773875"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A450F547-7C95-6079-2812-B78E57249945}"/>
              </a:ext>
            </a:extLst>
          </p:cNvPr>
          <p:cNvGraphicFramePr>
            <a:graphicFrameLocks/>
          </p:cNvGraphicFramePr>
          <p:nvPr>
            <p:extLst>
              <p:ext uri="{D42A27DB-BD31-4B8C-83A1-F6EECF244321}">
                <p14:modId xmlns:p14="http://schemas.microsoft.com/office/powerpoint/2010/main" val="2530494312"/>
              </p:ext>
            </p:extLst>
          </p:nvPr>
        </p:nvGraphicFramePr>
        <p:xfrm>
          <a:off x="4487825" y="1256030"/>
          <a:ext cx="4165600" cy="33286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953BB2B-3432-73F1-280B-66EF8977AE83}"/>
              </a:ext>
            </a:extLst>
          </p:cNvPr>
          <p:cNvSpPr txBox="1"/>
          <p:nvPr/>
        </p:nvSpPr>
        <p:spPr>
          <a:xfrm>
            <a:off x="490575" y="1095737"/>
            <a:ext cx="3903625"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Bike Related purchase based on Job Industry</a:t>
            </a:r>
          </a:p>
        </p:txBody>
      </p:sp>
      <p:sp>
        <p:nvSpPr>
          <p:cNvPr id="6" name="TextBox 5">
            <a:extLst>
              <a:ext uri="{FF2B5EF4-FFF2-40B4-BE49-F238E27FC236}">
                <a16:creationId xmlns:a16="http://schemas.microsoft.com/office/drawing/2014/main" id="{5AA407E0-C796-AC0F-C911-533BAA267682}"/>
              </a:ext>
            </a:extLst>
          </p:cNvPr>
          <p:cNvSpPr txBox="1"/>
          <p:nvPr/>
        </p:nvSpPr>
        <p:spPr>
          <a:xfrm>
            <a:off x="571500" y="2146300"/>
            <a:ext cx="238125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2000" b="0" i="0" u="none" strike="noStrike" cap="none" spc="0" normalizeH="0" baseline="0" dirty="0">
                <a:ln>
                  <a:noFill/>
                </a:ln>
                <a:solidFill>
                  <a:srgbClr val="000000"/>
                </a:solidFill>
                <a:effectLst/>
                <a:uFillTx/>
                <a:latin typeface="+mn-lt"/>
                <a:ea typeface="+mn-ea"/>
                <a:cs typeface="+mn-cs"/>
                <a:sym typeface="Arial"/>
              </a:rPr>
              <a:t>Manufacturing,</a:t>
            </a:r>
          </a:p>
          <a:p>
            <a:pPr marR="0" algn="l" defTabSz="914400" rtl="0" fontAlgn="auto" latinLnBrk="0" hangingPunct="0">
              <a:lnSpc>
                <a:spcPct val="100000"/>
              </a:lnSpc>
              <a:spcBef>
                <a:spcPts val="0"/>
              </a:spcBef>
              <a:spcAft>
                <a:spcPts val="0"/>
              </a:spcAft>
              <a:buClrTx/>
              <a:buSzTx/>
              <a:tabLst/>
            </a:pPr>
            <a:r>
              <a:rPr kumimoji="0" lang="en-IN" sz="2000" b="0" i="0" u="none" strike="noStrike" cap="none" spc="0" normalizeH="0" baseline="0" dirty="0">
                <a:ln>
                  <a:noFill/>
                </a:ln>
                <a:solidFill>
                  <a:srgbClr val="000000"/>
                </a:solidFill>
                <a:effectLst/>
                <a:uFillTx/>
                <a:latin typeface="+mn-lt"/>
                <a:ea typeface="+mn-ea"/>
                <a:cs typeface="+mn-cs"/>
                <a:sym typeface="Arial"/>
              </a:rPr>
              <a:t>Financial Services and Health are the top three profit generating industries, followed by retail, property and IT.</a:t>
            </a:r>
          </a:p>
        </p:txBody>
      </p:sp>
    </p:spTree>
    <p:extLst>
      <p:ext uri="{BB962C8B-B14F-4D97-AF65-F5344CB8AC3E}">
        <p14:creationId xmlns:p14="http://schemas.microsoft.com/office/powerpoint/2010/main" val="32001905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18" name="Shape 65"/>
          <p:cNvSpPr/>
          <p:nvPr/>
        </p:nvSpPr>
        <p:spPr>
          <a:xfrm>
            <a:off x="205025" y="927100"/>
            <a:ext cx="8773875" cy="4616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4218DD85-5FAA-BDD5-4410-8028E8135DB3}"/>
              </a:ext>
            </a:extLst>
          </p:cNvPr>
          <p:cNvGraphicFramePr>
            <a:graphicFrameLocks/>
          </p:cNvGraphicFramePr>
          <p:nvPr>
            <p:extLst>
              <p:ext uri="{D42A27DB-BD31-4B8C-83A1-F6EECF244321}">
                <p14:modId xmlns:p14="http://schemas.microsoft.com/office/powerpoint/2010/main" val="3757237177"/>
              </p:ext>
            </p:extLst>
          </p:nvPr>
        </p:nvGraphicFramePr>
        <p:xfrm>
          <a:off x="4203700" y="1322704"/>
          <a:ext cx="4775200" cy="34016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B154D04-9A5A-75D4-2C37-DED063BC7B71}"/>
              </a:ext>
            </a:extLst>
          </p:cNvPr>
          <p:cNvSpPr txBox="1"/>
          <p:nvPr/>
        </p:nvSpPr>
        <p:spPr>
          <a:xfrm>
            <a:off x="312062" y="1034790"/>
            <a:ext cx="4329787"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Profit in each Wealth Segment Based on Age</a:t>
            </a:r>
          </a:p>
        </p:txBody>
      </p:sp>
      <p:sp>
        <p:nvSpPr>
          <p:cNvPr id="6" name="TextBox 5">
            <a:extLst>
              <a:ext uri="{FF2B5EF4-FFF2-40B4-BE49-F238E27FC236}">
                <a16:creationId xmlns:a16="http://schemas.microsoft.com/office/drawing/2014/main" id="{F621E56B-83F2-D329-3CFA-44C3F47BD548}"/>
              </a:ext>
            </a:extLst>
          </p:cNvPr>
          <p:cNvSpPr txBox="1"/>
          <p:nvPr/>
        </p:nvSpPr>
        <p:spPr>
          <a:xfrm>
            <a:off x="205025" y="1896743"/>
            <a:ext cx="3784599"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2000" b="0" i="0" u="none" strike="noStrike" cap="none" spc="0" normalizeH="0" baseline="0" dirty="0">
                <a:ln>
                  <a:noFill/>
                </a:ln>
                <a:solidFill>
                  <a:srgbClr val="000000"/>
                </a:solidFill>
                <a:effectLst/>
                <a:uFillTx/>
                <a:latin typeface="+mn-lt"/>
                <a:ea typeface="+mn-ea"/>
                <a:cs typeface="+mn-cs"/>
                <a:sym typeface="Arial"/>
              </a:rPr>
              <a:t>The graph indicates that Mass Customer and high net worth customers generate significantly higher profits compared to affluent customer.</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sz="2000" dirty="0"/>
              <a:t>The highest profit is observed for the age group of 40-49 wherein lowest was observed in 70-79.</a:t>
            </a:r>
            <a:endParaRPr kumimoji="0" lang="en-IN" sz="20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7063976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3701" y="2615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18" name="Shape 65"/>
          <p:cNvSpPr/>
          <p:nvPr/>
        </p:nvSpPr>
        <p:spPr>
          <a:xfrm>
            <a:off x="205025" y="927100"/>
            <a:ext cx="3884375" cy="4616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63A97AEB-1102-2C23-9404-E62A5C958682}"/>
              </a:ext>
            </a:extLst>
          </p:cNvPr>
          <p:cNvGraphicFramePr>
            <a:graphicFrameLocks/>
          </p:cNvGraphicFramePr>
          <p:nvPr>
            <p:extLst>
              <p:ext uri="{D42A27DB-BD31-4B8C-83A1-F6EECF244321}">
                <p14:modId xmlns:p14="http://schemas.microsoft.com/office/powerpoint/2010/main" val="3255282564"/>
              </p:ext>
            </p:extLst>
          </p:nvPr>
        </p:nvGraphicFramePr>
        <p:xfrm>
          <a:off x="5065475" y="1011568"/>
          <a:ext cx="3589574" cy="375093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55F6B83-9B9D-5BEC-4E88-3D169084DB9B}"/>
              </a:ext>
            </a:extLst>
          </p:cNvPr>
          <p:cNvSpPr txBox="1"/>
          <p:nvPr/>
        </p:nvSpPr>
        <p:spPr>
          <a:xfrm>
            <a:off x="393700" y="1284625"/>
            <a:ext cx="4057650" cy="4093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sz="2000" dirty="0"/>
              <a:t>This slide highlights the distribution of bike-related purchases across different states in Australia over the past three years (NSW, VIC, QLD).</a:t>
            </a:r>
          </a:p>
          <a:p>
            <a:pPr marL="285750" indent="-285750">
              <a:buFont typeface="Wingdings" panose="05000000000000000000" pitchFamily="2" charset="2"/>
              <a:buChar char="q"/>
            </a:pPr>
            <a:r>
              <a:rPr lang="en-US" sz="2000" dirty="0"/>
              <a:t>New South Wales (NSW) has the highest number of bike-related purchases, followed by Victoria (VIC) and Queensland (QLD).</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197924082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104</TotalTime>
  <Words>1365</Words>
  <Application>Microsoft Office PowerPoint</Application>
  <PresentationFormat>On-screen Show (16:9)</PresentationFormat>
  <Paragraphs>116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Divya Pardeshi</dc:creator>
  <cp:lastModifiedBy>Divya Pardeshi</cp:lastModifiedBy>
  <cp:revision>5</cp:revision>
  <dcterms:modified xsi:type="dcterms:W3CDTF">2024-07-11T20:21:08Z</dcterms:modified>
</cp:coreProperties>
</file>