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53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9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8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5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1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50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5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3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47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2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F3C0E-52F9-D1CE-E6EF-D935BD09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/>
                <a:sym typeface="Montserrat ExtraBold"/>
              </a:rPr>
              <a:t>Tata Data Visualization: Empowering Business with Effective Insights</a:t>
            </a:r>
            <a:endParaRPr lang="en-IN" sz="4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21DE8-318E-D78C-3315-2EDAA49E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5624" y="5835649"/>
            <a:ext cx="2883066" cy="2857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600" dirty="0"/>
              <a:t>Created by – Divya Pardeshi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951089B1-4786-1F08-D4FB-2EFBFD0B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43" r="2362" b="-3"/>
          <a:stretch/>
        </p:blipFill>
        <p:spPr>
          <a:xfrm>
            <a:off x="20" y="736601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987E-05AA-FA8B-B0F5-D0D0493D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" y="317814"/>
            <a:ext cx="11080242" cy="1700784"/>
          </a:xfrm>
        </p:spPr>
        <p:txBody>
          <a:bodyPr>
            <a:normAutofit/>
          </a:bodyPr>
          <a:lstStyle/>
          <a:p>
            <a:r>
              <a:rPr lang="en-IN" sz="32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51B8-2FC5-7083-802B-2CF55CAB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308860"/>
            <a:ext cx="11235690" cy="433197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bg1"/>
                </a:solidFill>
              </a:rPr>
              <a:t>Introduction</a:t>
            </a:r>
          </a:p>
          <a:p>
            <a:endParaRPr lang="en-US" sz="9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bg1"/>
                </a:solidFill>
              </a:rPr>
              <a:t>Revenue by Month, 2011</a:t>
            </a:r>
          </a:p>
          <a:p>
            <a:endParaRPr lang="en-US" sz="9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bg1"/>
                </a:solidFill>
              </a:rPr>
              <a:t>Top 10 Countries by Revenue and Their Quantities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bg1"/>
                </a:solidFill>
              </a:rPr>
              <a:t>Top 10 Customers by Revenue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bg1"/>
                </a:solidFill>
              </a:rPr>
              <a:t>Revenue by Country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8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708A-4275-ABB7-7167-C26CD7D2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317814"/>
            <a:ext cx="10988802" cy="1065216"/>
          </a:xfrm>
        </p:spPr>
        <p:txBody>
          <a:bodyPr>
            <a:normAutofit/>
          </a:bodyPr>
          <a:lstStyle/>
          <a:p>
            <a:r>
              <a:rPr lang="en-IN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8F4E-EE89-7D40-4C37-B18C749C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" y="2274570"/>
            <a:ext cx="11951970" cy="4503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I’m Divya Pardeshi, and I’m excited to share some insights about your business. Thank you also for the questions you asked since they provided a general direction for the kind of insights you are looking to get from this analysis. I hope you find the analysis compelling and helpful as you make decisions regarding future business opportunities.</a:t>
            </a:r>
          </a:p>
          <a:p>
            <a:r>
              <a:rPr lang="en-US" dirty="0">
                <a:solidFill>
                  <a:schemeClr val="bg1"/>
                </a:solidFill>
              </a:rPr>
              <a:t>  I’ve provided the most up to date and error free analysis. After I loaded the data into my software, I checked any records that have negative quantities and unit price, as these records needed to be removed in order to provide helpful analysis.</a:t>
            </a:r>
          </a:p>
          <a:p>
            <a:r>
              <a:rPr lang="en-US" dirty="0">
                <a:solidFill>
                  <a:schemeClr val="bg1"/>
                </a:solidFill>
              </a:rPr>
              <a:t>I appreciate the opportunity you gave me to dive into this data to gain insightful information about the store’s performance.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60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EEB2-0C3F-A1FD-06A0-9768FE39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562357"/>
            <a:ext cx="10268712" cy="1700784"/>
          </a:xfrm>
        </p:spPr>
        <p:txBody>
          <a:bodyPr>
            <a:normAutofit/>
          </a:bodyPr>
          <a:lstStyle/>
          <a:p>
            <a:r>
              <a:rPr lang="en-IN" sz="4000" dirty="0"/>
              <a:t>Revenue by Month, 2011</a:t>
            </a:r>
          </a:p>
        </p:txBody>
      </p:sp>
      <p:pic>
        <p:nvPicPr>
          <p:cNvPr id="5" name="Content Placeholder 4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35B872EA-F569-6E0A-CC29-E4E91B69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2263141"/>
            <a:ext cx="6606540" cy="4402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C4AB9-F8F3-AF0D-2518-809461B87352}"/>
              </a:ext>
            </a:extLst>
          </p:cNvPr>
          <p:cNvSpPr txBox="1"/>
          <p:nvPr/>
        </p:nvSpPr>
        <p:spPr>
          <a:xfrm>
            <a:off x="7132320" y="2686050"/>
            <a:ext cx="4286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remained relatively stable during the first eight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retail store experienced exceptional growth in the final four months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Starting in September, revenue surged, increasing by 40% compared to the previous month, and peaking at $1.5 million in November.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shows that the retail store sales are impacted by the seasonality which usually occurs in the last 4 months of the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1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4149-3C3B-8058-205D-8E92B37A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" y="1266504"/>
            <a:ext cx="12035790" cy="93948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Top 10 Countries by Revenue and their Quantity </a:t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C02B120E-D6CF-E29A-B5AD-1341C4AD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" y="2434591"/>
            <a:ext cx="6739891" cy="4089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431361-CBE8-014D-ABBB-D088654D1C3D}"/>
              </a:ext>
            </a:extLst>
          </p:cNvPr>
          <p:cNvSpPr txBox="1"/>
          <p:nvPr/>
        </p:nvSpPr>
        <p:spPr>
          <a:xfrm>
            <a:off x="7383780" y="3048367"/>
            <a:ext cx="44462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identifies 10 countries with potential for growth, excluding the UK due to its high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Netherlands, Ireland, Germany, and France stand out as countries with high volumes of units bought and revenue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countries represent significant opportunities for capturing and expanding market share.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05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10EE-46C2-33D8-2457-0A274833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633161"/>
            <a:ext cx="10268712" cy="1700784"/>
          </a:xfrm>
        </p:spPr>
        <p:txBody>
          <a:bodyPr>
            <a:normAutofit/>
          </a:bodyPr>
          <a:lstStyle/>
          <a:p>
            <a:r>
              <a:rPr lang="en-US" sz="4000" dirty="0"/>
              <a:t>Top 10 Customers by Revenue</a:t>
            </a:r>
            <a:br>
              <a:rPr lang="en-US" sz="4000" dirty="0"/>
            </a:br>
            <a:endParaRPr lang="en-IN" sz="4000" dirty="0"/>
          </a:p>
        </p:txBody>
      </p:sp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7F0998F8-3E9A-6612-9AFC-2CDBC59D5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333946"/>
            <a:ext cx="7824107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97ADD-5E9D-DEF2-D50C-784D123F34A5}"/>
              </a:ext>
            </a:extLst>
          </p:cNvPr>
          <p:cNvSpPr txBox="1"/>
          <p:nvPr/>
        </p:nvSpPr>
        <p:spPr>
          <a:xfrm>
            <a:off x="7852410" y="2590406"/>
            <a:ext cx="4080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shows that there is not much of a difference between the purchases made by the top 10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revenue generating customer only purchased 17% more than the 2nd highest which shows that the business is not relying only on a few customers to generate the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that the bargaining power of customers is low and the business is in a good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35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770D-B28A-1808-DBCD-43B8BF9A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619720"/>
            <a:ext cx="10268712" cy="1700784"/>
          </a:xfrm>
        </p:spPr>
        <p:txBody>
          <a:bodyPr>
            <a:normAutofit/>
          </a:bodyPr>
          <a:lstStyle/>
          <a:p>
            <a:r>
              <a:rPr lang="en-IN" sz="4000" dirty="0"/>
              <a:t>Revenue by Country</a:t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7" name="Picture 6" descr="A map of the world with blue circles&#10;&#10;Description automatically generated">
            <a:extLst>
              <a:ext uri="{FF2B5EF4-FFF2-40B4-BE49-F238E27FC236}">
                <a16:creationId xmlns:a16="http://schemas.microsoft.com/office/drawing/2014/main" id="{8A87C6F7-5080-C592-486F-E1B4C1B49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620"/>
            <a:ext cx="7463790" cy="4564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F542F0-1D16-8DAC-4A4A-B67349B5409B}"/>
              </a:ext>
            </a:extLst>
          </p:cNvPr>
          <p:cNvSpPr txBox="1"/>
          <p:nvPr/>
        </p:nvSpPr>
        <p:spPr>
          <a:xfrm>
            <a:off x="7623810" y="2834640"/>
            <a:ext cx="4297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Netherlands, Ireland, Germany, France, and Australia are generating substantial revenue and represent strong growth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sales are concentrated in Europe, with limited presence in the Americas and no demand in Africa, Asia, or Russia.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new regions like Africa, Asia, and Russia presents significant opportunities for boosting sales and profitability.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92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2E56-34B4-0E91-88EA-64A41F98DB8B}"/>
              </a:ext>
            </a:extLst>
          </p:cNvPr>
          <p:cNvSpPr txBox="1"/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spc="12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1275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465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Demi Cond</vt:lpstr>
      <vt:lpstr>Franklin Gothic Medium</vt:lpstr>
      <vt:lpstr>Montserrat ExtraBold</vt:lpstr>
      <vt:lpstr>Wingdings</vt:lpstr>
      <vt:lpstr>JuxtaposeVTI</vt:lpstr>
      <vt:lpstr>Tata Data Visualization: Empowering Business with Effective Insights</vt:lpstr>
      <vt:lpstr>Table of Contents</vt:lpstr>
      <vt:lpstr>Introduction</vt:lpstr>
      <vt:lpstr>Revenue by Month, 2011</vt:lpstr>
      <vt:lpstr>Top 10 Countries by Revenue and their Quantity  </vt:lpstr>
      <vt:lpstr>Top 10 Customers by Revenue </vt:lpstr>
      <vt:lpstr>Revenue by Country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Pardeshi</dc:creator>
  <cp:lastModifiedBy>Divya Pardeshi</cp:lastModifiedBy>
  <cp:revision>1</cp:revision>
  <dcterms:created xsi:type="dcterms:W3CDTF">2024-09-24T06:41:23Z</dcterms:created>
  <dcterms:modified xsi:type="dcterms:W3CDTF">2024-09-24T07:44:37Z</dcterms:modified>
</cp:coreProperties>
</file>