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62" r:id="rId5"/>
    <p:sldId id="263" r:id="rId6"/>
    <p:sldId id="261" r:id="rId7"/>
    <p:sldId id="259" r:id="rId8"/>
    <p:sldId id="260"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77B80-91CF-4C68-A8D1-DB9549309EA2}" type="datetimeFigureOut">
              <a:rPr lang="en-IN" smtClean="0"/>
              <a:t>26-03-2025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5F562-70D2-4502-A30C-B6631DC47E8E}" type="slidenum">
              <a:rPr lang="en-IN" smtClean="0"/>
              <a:t>‹#›</a:t>
            </a:fld>
            <a:endParaRPr lang="en-IN"/>
          </a:p>
        </p:txBody>
      </p:sp>
    </p:spTree>
    <p:extLst>
      <p:ext uri="{BB962C8B-B14F-4D97-AF65-F5344CB8AC3E}">
        <p14:creationId xmlns:p14="http://schemas.microsoft.com/office/powerpoint/2010/main" val="592721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B5CF00-48CE-46A0-904D-927BFFC5AA13}" type="datetime1">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645FC0-3198-4E1E-BB3D-0589556F20AD}" type="slidenum">
              <a:rPr lang="en-IN" smtClean="0"/>
              <a:t>‹#›</a:t>
            </a:fld>
            <a:endParaRPr lang="en-IN"/>
          </a:p>
        </p:txBody>
      </p:sp>
    </p:spTree>
    <p:extLst>
      <p:ext uri="{BB962C8B-B14F-4D97-AF65-F5344CB8AC3E}">
        <p14:creationId xmlns:p14="http://schemas.microsoft.com/office/powerpoint/2010/main" val="1410541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F04C3E-2FE5-49F6-84A4-03E5884A772E}" type="datetime1">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645FC0-3198-4E1E-BB3D-0589556F20AD}" type="slidenum">
              <a:rPr lang="en-IN" smtClean="0"/>
              <a:t>‹#›</a:t>
            </a:fld>
            <a:endParaRPr lang="en-IN"/>
          </a:p>
        </p:txBody>
      </p:sp>
    </p:spTree>
    <p:extLst>
      <p:ext uri="{BB962C8B-B14F-4D97-AF65-F5344CB8AC3E}">
        <p14:creationId xmlns:p14="http://schemas.microsoft.com/office/powerpoint/2010/main" val="2244061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3AF82-BA09-475C-A398-120B6EE97E82}" type="datetime1">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645FC0-3198-4E1E-BB3D-0589556F20AD}" type="slidenum">
              <a:rPr lang="en-IN" smtClean="0"/>
              <a:t>‹#›</a:t>
            </a:fld>
            <a:endParaRPr lang="en-IN"/>
          </a:p>
        </p:txBody>
      </p:sp>
    </p:spTree>
    <p:extLst>
      <p:ext uri="{BB962C8B-B14F-4D97-AF65-F5344CB8AC3E}">
        <p14:creationId xmlns:p14="http://schemas.microsoft.com/office/powerpoint/2010/main" val="1846391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CA61D2-0EC7-4BCB-BF2F-F7D692FF612D}" type="datetime1">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645FC0-3198-4E1E-BB3D-0589556F20AD}"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27287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1F0971-986C-4374-9B49-7FD7A809BD1B}" type="datetime1">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645FC0-3198-4E1E-BB3D-0589556F20AD}" type="slidenum">
              <a:rPr lang="en-IN" smtClean="0"/>
              <a:t>‹#›</a:t>
            </a:fld>
            <a:endParaRPr lang="en-IN"/>
          </a:p>
        </p:txBody>
      </p:sp>
    </p:spTree>
    <p:extLst>
      <p:ext uri="{BB962C8B-B14F-4D97-AF65-F5344CB8AC3E}">
        <p14:creationId xmlns:p14="http://schemas.microsoft.com/office/powerpoint/2010/main" val="1289085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38C498-FB62-4782-BE71-5F7B52C78467}" type="datetime1">
              <a:rPr lang="en-IN" smtClean="0"/>
              <a:t>26-03-2025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645FC0-3198-4E1E-BB3D-0589556F20AD}" type="slidenum">
              <a:rPr lang="en-IN" smtClean="0"/>
              <a:t>‹#›</a:t>
            </a:fld>
            <a:endParaRPr lang="en-IN"/>
          </a:p>
        </p:txBody>
      </p:sp>
    </p:spTree>
    <p:extLst>
      <p:ext uri="{BB962C8B-B14F-4D97-AF65-F5344CB8AC3E}">
        <p14:creationId xmlns:p14="http://schemas.microsoft.com/office/powerpoint/2010/main" val="512386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2DDD648-DC55-4455-B04A-5CCC8479C4D6}" type="datetime1">
              <a:rPr lang="en-IN" smtClean="0"/>
              <a:t>26-03-2025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645FC0-3198-4E1E-BB3D-0589556F20AD}" type="slidenum">
              <a:rPr lang="en-IN" smtClean="0"/>
              <a:t>‹#›</a:t>
            </a:fld>
            <a:endParaRPr lang="en-IN"/>
          </a:p>
        </p:txBody>
      </p:sp>
    </p:spTree>
    <p:extLst>
      <p:ext uri="{BB962C8B-B14F-4D97-AF65-F5344CB8AC3E}">
        <p14:creationId xmlns:p14="http://schemas.microsoft.com/office/powerpoint/2010/main" val="2291064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F96104-B06F-417F-BBD7-D37FEC0851A8}" type="datetime1">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645FC0-3198-4E1E-BB3D-0589556F20AD}" type="slidenum">
              <a:rPr lang="en-IN" smtClean="0"/>
              <a:t>‹#›</a:t>
            </a:fld>
            <a:endParaRPr lang="en-IN"/>
          </a:p>
        </p:txBody>
      </p:sp>
    </p:spTree>
    <p:extLst>
      <p:ext uri="{BB962C8B-B14F-4D97-AF65-F5344CB8AC3E}">
        <p14:creationId xmlns:p14="http://schemas.microsoft.com/office/powerpoint/2010/main" val="3698763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0C1ECE-F9B5-458F-9BEB-455D24701AC8}" type="datetime1">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645FC0-3198-4E1E-BB3D-0589556F20AD}" type="slidenum">
              <a:rPr lang="en-IN" smtClean="0"/>
              <a:t>‹#›</a:t>
            </a:fld>
            <a:endParaRPr lang="en-IN"/>
          </a:p>
        </p:txBody>
      </p:sp>
    </p:spTree>
    <p:extLst>
      <p:ext uri="{BB962C8B-B14F-4D97-AF65-F5344CB8AC3E}">
        <p14:creationId xmlns:p14="http://schemas.microsoft.com/office/powerpoint/2010/main" val="415882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31109C-FCEE-4F34-9A81-8AF8AD022443}" type="datetime1">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645FC0-3198-4E1E-BB3D-0589556F20AD}" type="slidenum">
              <a:rPr lang="en-IN" smtClean="0"/>
              <a:t>‹#›</a:t>
            </a:fld>
            <a:endParaRPr lang="en-IN"/>
          </a:p>
        </p:txBody>
      </p:sp>
    </p:spTree>
    <p:extLst>
      <p:ext uri="{BB962C8B-B14F-4D97-AF65-F5344CB8AC3E}">
        <p14:creationId xmlns:p14="http://schemas.microsoft.com/office/powerpoint/2010/main" val="395888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0E7F5-F831-43D6-9B1C-A57113928247}" type="datetime1">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645FC0-3198-4E1E-BB3D-0589556F20AD}" type="slidenum">
              <a:rPr lang="en-IN" smtClean="0"/>
              <a:t>‹#›</a:t>
            </a:fld>
            <a:endParaRPr lang="en-IN"/>
          </a:p>
        </p:txBody>
      </p:sp>
    </p:spTree>
    <p:extLst>
      <p:ext uri="{BB962C8B-B14F-4D97-AF65-F5344CB8AC3E}">
        <p14:creationId xmlns:p14="http://schemas.microsoft.com/office/powerpoint/2010/main" val="2470376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E7A92-BDD2-4BE5-8844-E0AD7799D1E7}" type="datetime1">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645FC0-3198-4E1E-BB3D-0589556F20AD}" type="slidenum">
              <a:rPr lang="en-IN" smtClean="0"/>
              <a:t>‹#›</a:t>
            </a:fld>
            <a:endParaRPr lang="en-IN"/>
          </a:p>
        </p:txBody>
      </p:sp>
    </p:spTree>
    <p:extLst>
      <p:ext uri="{BB962C8B-B14F-4D97-AF65-F5344CB8AC3E}">
        <p14:creationId xmlns:p14="http://schemas.microsoft.com/office/powerpoint/2010/main" val="300814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FACA00-16B2-42D5-9298-8D3313AFCBB1}" type="datetime1">
              <a:rPr lang="en-IN" smtClean="0"/>
              <a:t>26-03-2025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645FC0-3198-4E1E-BB3D-0589556F20AD}" type="slidenum">
              <a:rPr lang="en-IN" smtClean="0"/>
              <a:t>‹#›</a:t>
            </a:fld>
            <a:endParaRPr lang="en-IN"/>
          </a:p>
        </p:txBody>
      </p:sp>
    </p:spTree>
    <p:extLst>
      <p:ext uri="{BB962C8B-B14F-4D97-AF65-F5344CB8AC3E}">
        <p14:creationId xmlns:p14="http://schemas.microsoft.com/office/powerpoint/2010/main" val="453641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BBDD27-27EF-4EFF-A777-2C7DACD496A4}" type="datetime1">
              <a:rPr lang="en-IN" smtClean="0"/>
              <a:t>26-03-2025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645FC0-3198-4E1E-BB3D-0589556F20AD}" type="slidenum">
              <a:rPr lang="en-IN" smtClean="0"/>
              <a:t>‹#›</a:t>
            </a:fld>
            <a:endParaRPr lang="en-IN"/>
          </a:p>
        </p:txBody>
      </p:sp>
    </p:spTree>
    <p:extLst>
      <p:ext uri="{BB962C8B-B14F-4D97-AF65-F5344CB8AC3E}">
        <p14:creationId xmlns:p14="http://schemas.microsoft.com/office/powerpoint/2010/main" val="3059190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381733-EDA8-4E2E-9ABA-8C886963FABB}" type="datetime1">
              <a:rPr lang="en-IN" smtClean="0"/>
              <a:t>26-03-2025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645FC0-3198-4E1E-BB3D-0589556F20AD}" type="slidenum">
              <a:rPr lang="en-IN" smtClean="0"/>
              <a:t>‹#›</a:t>
            </a:fld>
            <a:endParaRPr lang="en-IN"/>
          </a:p>
        </p:txBody>
      </p:sp>
    </p:spTree>
    <p:extLst>
      <p:ext uri="{BB962C8B-B14F-4D97-AF65-F5344CB8AC3E}">
        <p14:creationId xmlns:p14="http://schemas.microsoft.com/office/powerpoint/2010/main" val="380174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348A7F-AF4B-489B-A471-38349DE68259}" type="datetime1">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645FC0-3198-4E1E-BB3D-0589556F20AD}" type="slidenum">
              <a:rPr lang="en-IN" smtClean="0"/>
              <a:t>‹#›</a:t>
            </a:fld>
            <a:endParaRPr lang="en-IN"/>
          </a:p>
        </p:txBody>
      </p:sp>
    </p:spTree>
    <p:extLst>
      <p:ext uri="{BB962C8B-B14F-4D97-AF65-F5344CB8AC3E}">
        <p14:creationId xmlns:p14="http://schemas.microsoft.com/office/powerpoint/2010/main" val="837726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31B58B-2012-4928-98C7-9393F0165D7C}" type="datetime1">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645FC0-3198-4E1E-BB3D-0589556F20AD}" type="slidenum">
              <a:rPr lang="en-IN" smtClean="0"/>
              <a:t>‹#›</a:t>
            </a:fld>
            <a:endParaRPr lang="en-IN"/>
          </a:p>
        </p:txBody>
      </p:sp>
    </p:spTree>
    <p:extLst>
      <p:ext uri="{BB962C8B-B14F-4D97-AF65-F5344CB8AC3E}">
        <p14:creationId xmlns:p14="http://schemas.microsoft.com/office/powerpoint/2010/main" val="2162587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FE99613-216C-4A03-87F8-36F56BFC7D2B}" type="datetime1">
              <a:rPr lang="en-IN" smtClean="0"/>
              <a:t>26-03-2025</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2645FC0-3198-4E1E-BB3D-0589556F20AD}" type="slidenum">
              <a:rPr lang="en-IN" smtClean="0"/>
              <a:t>‹#›</a:t>
            </a:fld>
            <a:endParaRPr lang="en-IN"/>
          </a:p>
        </p:txBody>
      </p:sp>
    </p:spTree>
    <p:extLst>
      <p:ext uri="{BB962C8B-B14F-4D97-AF65-F5344CB8AC3E}">
        <p14:creationId xmlns:p14="http://schemas.microsoft.com/office/powerpoint/2010/main" val="23950052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microsoft.com/en-us/security/business/solutions/ai-powered-unified-secops-platfor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632E7-44E4-B890-8E80-647DA914C4EA}"/>
              </a:ext>
            </a:extLst>
          </p:cNvPr>
          <p:cNvSpPr>
            <a:spLocks noGrp="1"/>
          </p:cNvSpPr>
          <p:nvPr>
            <p:ph type="ctrTitle"/>
          </p:nvPr>
        </p:nvSpPr>
        <p:spPr>
          <a:xfrm>
            <a:off x="1524000" y="1236825"/>
            <a:ext cx="9144000" cy="2387600"/>
          </a:xfrm>
        </p:spPr>
        <p:txBody>
          <a:bodyPr>
            <a:normAutofit/>
          </a:bodyPr>
          <a:lstStyle/>
          <a:p>
            <a:r>
              <a:rPr lang="en-IN" sz="5400" b="1" i="0" u="sng" dirty="0">
                <a:effectLst/>
                <a:latin typeface="Arial" panose="020B0604020202020204" pitchFamily="34" charset="0"/>
                <a:cs typeface="Arial" panose="020B0604020202020204" pitchFamily="34" charset="0"/>
              </a:rPr>
              <a:t>Cyber Kill Chain</a:t>
            </a:r>
            <a:endParaRPr lang="en-IN" sz="5400" b="1" u="sng"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9B9600D3-6967-C9A1-040A-BEB8ACFEADEC}"/>
              </a:ext>
            </a:extLst>
          </p:cNvPr>
          <p:cNvSpPr>
            <a:spLocks noGrp="1"/>
          </p:cNvSpPr>
          <p:nvPr>
            <p:ph type="subTitle" idx="1"/>
          </p:nvPr>
        </p:nvSpPr>
        <p:spPr>
          <a:xfrm>
            <a:off x="5414866" y="4292503"/>
            <a:ext cx="9144000" cy="1655762"/>
          </a:xfrm>
        </p:spPr>
        <p:txBody>
          <a:bodyPr/>
          <a:lstStyle/>
          <a:p>
            <a:r>
              <a:rPr lang="en-US" sz="2800" dirty="0"/>
              <a:t>Prepared By : S Divya</a:t>
            </a:r>
          </a:p>
          <a:p>
            <a:r>
              <a:rPr lang="en-US" dirty="0"/>
              <a:t>                        </a:t>
            </a:r>
            <a:endParaRPr lang="en-IN" dirty="0"/>
          </a:p>
        </p:txBody>
      </p:sp>
      <p:sp>
        <p:nvSpPr>
          <p:cNvPr id="4" name="TextBox 3">
            <a:extLst>
              <a:ext uri="{FF2B5EF4-FFF2-40B4-BE49-F238E27FC236}">
                <a16:creationId xmlns:a16="http://schemas.microsoft.com/office/drawing/2014/main" id="{2E5359EE-AE44-0CAA-1A92-CEDB02FB5B01}"/>
              </a:ext>
            </a:extLst>
          </p:cNvPr>
          <p:cNvSpPr txBox="1"/>
          <p:nvPr/>
        </p:nvSpPr>
        <p:spPr>
          <a:xfrm>
            <a:off x="4414935" y="1218164"/>
            <a:ext cx="5122506" cy="1015663"/>
          </a:xfrm>
          <a:prstGeom prst="rect">
            <a:avLst/>
          </a:prstGeom>
          <a:noFill/>
        </p:spPr>
        <p:txBody>
          <a:bodyPr wrap="square" rtlCol="0">
            <a:spAutoFit/>
          </a:bodyPr>
          <a:lstStyle/>
          <a:p>
            <a:r>
              <a:rPr lang="en-US" dirty="0"/>
              <a:t>     </a:t>
            </a:r>
            <a:r>
              <a:rPr lang="en-US" sz="6000" b="1" dirty="0">
                <a:latin typeface="Arial" panose="020B0604020202020204" pitchFamily="34" charset="0"/>
                <a:cs typeface="Arial" panose="020B0604020202020204" pitchFamily="34" charset="0"/>
              </a:rPr>
              <a:t>Task 13</a:t>
            </a:r>
            <a:endParaRPr lang="en-IN" sz="6000" b="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11FB7BEE-95D0-452D-2B89-E0B390D103FC}"/>
              </a:ext>
            </a:extLst>
          </p:cNvPr>
          <p:cNvSpPr>
            <a:spLocks noGrp="1"/>
          </p:cNvSpPr>
          <p:nvPr>
            <p:ph type="sldNum" sz="quarter" idx="12"/>
          </p:nvPr>
        </p:nvSpPr>
        <p:spPr/>
        <p:txBody>
          <a:bodyPr/>
          <a:lstStyle/>
          <a:p>
            <a:fld id="{02645FC0-3198-4E1E-BB3D-0589556F20AD}" type="slidenum">
              <a:rPr lang="en-IN" smtClean="0"/>
              <a:t>1</a:t>
            </a:fld>
            <a:endParaRPr lang="en-IN"/>
          </a:p>
        </p:txBody>
      </p:sp>
    </p:spTree>
    <p:extLst>
      <p:ext uri="{BB962C8B-B14F-4D97-AF65-F5344CB8AC3E}">
        <p14:creationId xmlns:p14="http://schemas.microsoft.com/office/powerpoint/2010/main" val="2577174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AF12-28D9-ED19-66E2-786DD28CA991}"/>
              </a:ext>
            </a:extLst>
          </p:cNvPr>
          <p:cNvSpPr>
            <a:spLocks noGrp="1"/>
          </p:cNvSpPr>
          <p:nvPr>
            <p:ph type="title"/>
          </p:nvPr>
        </p:nvSpPr>
        <p:spPr>
          <a:xfrm>
            <a:off x="537022" y="295484"/>
            <a:ext cx="10353761" cy="1326321"/>
          </a:xfrm>
        </p:spPr>
        <p:txBody>
          <a:bodyPr>
            <a:normAutofit/>
          </a:bodyPr>
          <a:lstStyle/>
          <a:p>
            <a:r>
              <a:rPr lang="en-US" sz="3200" dirty="0">
                <a:latin typeface="Arial" panose="020B0604020202020204" pitchFamily="34" charset="0"/>
                <a:cs typeface="Arial" panose="020B0604020202020204" pitchFamily="34" charset="0"/>
              </a:rPr>
              <a:t>How to implement cyber kill chain model</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ED16124-AD63-FD02-62E4-93ED0DE4BB64}"/>
              </a:ext>
            </a:extLst>
          </p:cNvPr>
          <p:cNvSpPr>
            <a:spLocks noGrp="1"/>
          </p:cNvSpPr>
          <p:nvPr>
            <p:ph idx="1"/>
          </p:nvPr>
        </p:nvSpPr>
        <p:spPr>
          <a:xfrm>
            <a:off x="913795" y="1730477"/>
            <a:ext cx="10353762" cy="4517923"/>
          </a:xfrm>
        </p:spPr>
        <p:txBody>
          <a:bodyPr>
            <a:normAutofit fontScale="77500" lnSpcReduction="20000"/>
          </a:bodyPr>
          <a:lstStyle/>
          <a:p>
            <a:pPr algn="l">
              <a:buFont typeface="Arial" panose="020B0604020202020204" pitchFamily="34" charset="0"/>
              <a:buChar char="•"/>
            </a:pPr>
            <a:r>
              <a:rPr lang="en-US" sz="2100" b="0" i="0" dirty="0">
                <a:effectLst/>
                <a:latin typeface="Arial" panose="020B0604020202020204" pitchFamily="34" charset="0"/>
                <a:cs typeface="Arial" panose="020B0604020202020204" pitchFamily="34" charset="0"/>
              </a:rPr>
              <a:t>Implementing the cyber kill chain model starts with analyzing each stage of the model as it relates to the affected organization. This will help security teams identify vulnerabilities and areas of greatest risk. </a:t>
            </a:r>
          </a:p>
          <a:p>
            <a:pPr algn="l">
              <a:buFont typeface="Arial" panose="020B0604020202020204" pitchFamily="34" charset="0"/>
              <a:buChar char="•"/>
            </a:pPr>
            <a:r>
              <a:rPr lang="en-US" sz="2100" b="0" i="0" dirty="0">
                <a:effectLst/>
                <a:latin typeface="Arial" panose="020B0604020202020204" pitchFamily="34" charset="0"/>
                <a:cs typeface="Arial" panose="020B0604020202020204" pitchFamily="34" charset="0"/>
              </a:rPr>
              <a:t>Once an organization knows what to prioritize, the following strategies and tools can help security teams detect and respond to sophisticated cyberthreats :-</a:t>
            </a:r>
          </a:p>
          <a:p>
            <a:pPr algn="l">
              <a:buFont typeface="Arial" panose="020B0604020202020204" pitchFamily="34" charset="0"/>
              <a:buChar char="•"/>
            </a:pPr>
            <a:r>
              <a:rPr lang="en-US" sz="2100" b="0" i="0" dirty="0">
                <a:effectLst/>
                <a:latin typeface="Arial" panose="020B0604020202020204" pitchFamily="34" charset="0"/>
                <a:cs typeface="Arial" panose="020B0604020202020204" pitchFamily="34" charset="0"/>
              </a:rPr>
              <a:t>Develop an end-to-end threat intelligence program.</a:t>
            </a:r>
          </a:p>
          <a:p>
            <a:pPr algn="l">
              <a:buFont typeface="Arial" panose="020B0604020202020204" pitchFamily="34" charset="0"/>
              <a:buChar char="•"/>
            </a:pPr>
            <a:r>
              <a:rPr lang="en-US" sz="2100" b="0" i="0" dirty="0">
                <a:effectLst/>
                <a:latin typeface="Arial" panose="020B0604020202020204" pitchFamily="34" charset="0"/>
                <a:cs typeface="Arial" panose="020B0604020202020204" pitchFamily="34" charset="0"/>
              </a:rPr>
              <a:t>Implement a SIEM solution.</a:t>
            </a:r>
          </a:p>
          <a:p>
            <a:pPr algn="l">
              <a:buFont typeface="Arial" panose="020B0604020202020204" pitchFamily="34" charset="0"/>
              <a:buChar char="•"/>
            </a:pPr>
            <a:r>
              <a:rPr lang="en-US" sz="2100" b="0" i="0" dirty="0">
                <a:effectLst/>
                <a:latin typeface="Arial" panose="020B0604020202020204" pitchFamily="34" charset="0"/>
                <a:cs typeface="Arial" panose="020B0604020202020204" pitchFamily="34" charset="0"/>
              </a:rPr>
              <a:t>Deploy an XDR solution.</a:t>
            </a:r>
          </a:p>
          <a:p>
            <a:pPr algn="l">
              <a:buFont typeface="Arial" panose="020B0604020202020204" pitchFamily="34" charset="0"/>
              <a:buChar char="•"/>
            </a:pPr>
            <a:r>
              <a:rPr lang="en-US" sz="2100" b="0" i="0" dirty="0">
                <a:effectLst/>
                <a:latin typeface="Arial" panose="020B0604020202020204" pitchFamily="34" charset="0"/>
                <a:cs typeface="Arial" panose="020B0604020202020204" pitchFamily="34" charset="0"/>
              </a:rPr>
              <a:t>Use a </a:t>
            </a:r>
            <a:r>
              <a:rPr lang="en-US" sz="2100" b="0" i="0"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unified SecOps platform</a:t>
            </a:r>
            <a:r>
              <a:rPr lang="en-US" sz="2100" b="0" i="0" dirty="0">
                <a:effectLst/>
                <a:latin typeface="Arial" panose="020B0604020202020204" pitchFamily="34" charset="0"/>
                <a:cs typeface="Arial" panose="020B0604020202020204" pitchFamily="34" charset="0"/>
              </a:rPr>
              <a:t> that includes an XDR solution and a SIEM solution in one platform. </a:t>
            </a:r>
          </a:p>
          <a:p>
            <a:pPr algn="l">
              <a:buFont typeface="Arial" panose="020B0604020202020204" pitchFamily="34" charset="0"/>
              <a:buChar char="•"/>
            </a:pPr>
            <a:r>
              <a:rPr lang="en-US" sz="2100" b="0" i="0" dirty="0">
                <a:effectLst/>
                <a:latin typeface="Arial" panose="020B0604020202020204" pitchFamily="34" charset="0"/>
                <a:cs typeface="Arial" panose="020B0604020202020204" pitchFamily="34" charset="0"/>
              </a:rPr>
              <a:t>Put in place comprehensive identity and access management.</a:t>
            </a:r>
          </a:p>
          <a:p>
            <a:pPr algn="l">
              <a:buFont typeface="Arial" panose="020B0604020202020204" pitchFamily="34" charset="0"/>
              <a:buChar char="•"/>
            </a:pPr>
            <a:r>
              <a:rPr lang="en-US" sz="2100" b="0" i="0" dirty="0">
                <a:effectLst/>
                <a:latin typeface="Arial" panose="020B0604020202020204" pitchFamily="34" charset="0"/>
                <a:cs typeface="Arial" panose="020B0604020202020204" pitchFamily="34" charset="0"/>
              </a:rPr>
              <a:t>Run regular security training for all employees.</a:t>
            </a:r>
          </a:p>
          <a:p>
            <a:pPr algn="l">
              <a:buFont typeface="Arial" panose="020B0604020202020204" pitchFamily="34" charset="0"/>
              <a:buChar char="•"/>
            </a:pPr>
            <a:r>
              <a:rPr lang="en-US" sz="2100" b="0" i="0" dirty="0">
                <a:effectLst/>
                <a:latin typeface="Arial" panose="020B0604020202020204" pitchFamily="34" charset="0"/>
                <a:cs typeface="Arial" panose="020B0604020202020204" pitchFamily="34" charset="0"/>
              </a:rPr>
              <a:t>Develop incident response playbooks.</a:t>
            </a:r>
          </a:p>
          <a:p>
            <a:endParaRPr lang="en-IN" dirty="0"/>
          </a:p>
        </p:txBody>
      </p:sp>
      <p:sp>
        <p:nvSpPr>
          <p:cNvPr id="4" name="Slide Number Placeholder 3">
            <a:extLst>
              <a:ext uri="{FF2B5EF4-FFF2-40B4-BE49-F238E27FC236}">
                <a16:creationId xmlns:a16="http://schemas.microsoft.com/office/drawing/2014/main" id="{AB501947-E6D6-69AE-6C16-93A817239010}"/>
              </a:ext>
            </a:extLst>
          </p:cNvPr>
          <p:cNvSpPr>
            <a:spLocks noGrp="1"/>
          </p:cNvSpPr>
          <p:nvPr>
            <p:ph type="sldNum" sz="quarter" idx="12"/>
          </p:nvPr>
        </p:nvSpPr>
        <p:spPr/>
        <p:txBody>
          <a:bodyPr/>
          <a:lstStyle/>
          <a:p>
            <a:fld id="{02645FC0-3198-4E1E-BB3D-0589556F20AD}" type="slidenum">
              <a:rPr lang="en-IN" smtClean="0"/>
              <a:t>10</a:t>
            </a:fld>
            <a:endParaRPr lang="en-IN"/>
          </a:p>
        </p:txBody>
      </p:sp>
    </p:spTree>
    <p:extLst>
      <p:ext uri="{BB962C8B-B14F-4D97-AF65-F5344CB8AC3E}">
        <p14:creationId xmlns:p14="http://schemas.microsoft.com/office/powerpoint/2010/main" val="3868330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17EAD5-194B-5926-0525-44E7A2E73065}"/>
              </a:ext>
            </a:extLst>
          </p:cNvPr>
          <p:cNvSpPr>
            <a:spLocks noGrp="1"/>
          </p:cNvSpPr>
          <p:nvPr>
            <p:ph type="sldNum" sz="quarter" idx="12"/>
          </p:nvPr>
        </p:nvSpPr>
        <p:spPr/>
        <p:txBody>
          <a:bodyPr/>
          <a:lstStyle/>
          <a:p>
            <a:fld id="{02645FC0-3198-4E1E-BB3D-0589556F20AD}" type="slidenum">
              <a:rPr lang="en-IN" smtClean="0"/>
              <a:t>11</a:t>
            </a:fld>
            <a:endParaRPr lang="en-IN"/>
          </a:p>
        </p:txBody>
      </p:sp>
      <p:pic>
        <p:nvPicPr>
          <p:cNvPr id="4" name="Picture 3">
            <a:extLst>
              <a:ext uri="{FF2B5EF4-FFF2-40B4-BE49-F238E27FC236}">
                <a16:creationId xmlns:a16="http://schemas.microsoft.com/office/drawing/2014/main" id="{ED02E216-EC91-AC6F-6FD0-30B411E45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039" y="857250"/>
            <a:ext cx="9556955" cy="5143500"/>
          </a:xfrm>
          <a:prstGeom prst="rect">
            <a:avLst/>
          </a:prstGeom>
        </p:spPr>
      </p:pic>
    </p:spTree>
    <p:extLst>
      <p:ext uri="{BB962C8B-B14F-4D97-AF65-F5344CB8AC3E}">
        <p14:creationId xmlns:p14="http://schemas.microsoft.com/office/powerpoint/2010/main" val="2030963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333E2-A5E5-3DE9-18AD-F7FAB2F9FC73}"/>
              </a:ext>
            </a:extLst>
          </p:cNvPr>
          <p:cNvSpPr>
            <a:spLocks noGrp="1"/>
          </p:cNvSpPr>
          <p:nvPr>
            <p:ph type="title"/>
          </p:nvPr>
        </p:nvSpPr>
        <p:spPr>
          <a:xfrm>
            <a:off x="-1426282" y="0"/>
            <a:ext cx="10353761" cy="1326321"/>
          </a:xfrm>
        </p:spPr>
        <p:txBody>
          <a:bodyPr>
            <a:normAutofit/>
          </a:bodyPr>
          <a:lstStyle/>
          <a:p>
            <a:r>
              <a:rPr lang="en-US" sz="3200" u="sng" dirty="0">
                <a:latin typeface="Arial" panose="020B0604020202020204" pitchFamily="34" charset="0"/>
                <a:cs typeface="Arial" panose="020B0604020202020204" pitchFamily="34" charset="0"/>
              </a:rPr>
              <a:t>How to Break the Chain</a:t>
            </a:r>
            <a:endParaRPr lang="en-IN" sz="3200"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1B3BFBE-3F6E-6891-2596-C736701FD6F5}"/>
              </a:ext>
            </a:extLst>
          </p:cNvPr>
          <p:cNvSpPr>
            <a:spLocks noGrp="1"/>
          </p:cNvSpPr>
          <p:nvPr>
            <p:ph idx="1"/>
          </p:nvPr>
        </p:nvSpPr>
        <p:spPr>
          <a:xfrm>
            <a:off x="913795" y="1219200"/>
            <a:ext cx="10353762" cy="4572000"/>
          </a:xfrm>
        </p:spPr>
        <p:txBody>
          <a:bodyPr>
            <a:normAutofit/>
          </a:bodyPr>
          <a:lstStyle/>
          <a:p>
            <a:r>
              <a:rPr lang="en-US" sz="1600" dirty="0">
                <a:latin typeface="Arial" panose="020B0604020202020204" pitchFamily="34" charset="0"/>
                <a:cs typeface="Arial" panose="020B0604020202020204" pitchFamily="34" charset="0"/>
              </a:rPr>
              <a:t>Apply protection for each of the stages.</a:t>
            </a:r>
          </a:p>
          <a:p>
            <a:r>
              <a:rPr lang="en-US" sz="1600" dirty="0">
                <a:latin typeface="Arial" panose="020B0604020202020204" pitchFamily="34" charset="0"/>
                <a:cs typeface="Arial" panose="020B0604020202020204" pitchFamily="34" charset="0"/>
              </a:rPr>
              <a:t>Take strong preventive defense before infection. Successful Defense with Checkpoint </a:t>
            </a:r>
          </a:p>
          <a:p>
            <a:pPr marL="0" indent="0">
              <a:buNone/>
            </a:pPr>
            <a:endParaRPr lang="en-IN" sz="16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F1CDD9E8-1C8A-E4BD-C1A1-7505860D06A6}"/>
              </a:ext>
            </a:extLst>
          </p:cNvPr>
          <p:cNvSpPr>
            <a:spLocks noGrp="1"/>
          </p:cNvSpPr>
          <p:nvPr>
            <p:ph type="sldNum" sz="quarter" idx="12"/>
          </p:nvPr>
        </p:nvSpPr>
        <p:spPr/>
        <p:txBody>
          <a:bodyPr/>
          <a:lstStyle/>
          <a:p>
            <a:fld id="{02645FC0-3198-4E1E-BB3D-0589556F20AD}" type="slidenum">
              <a:rPr lang="en-IN" smtClean="0"/>
              <a:t>12</a:t>
            </a:fld>
            <a:endParaRPr lang="en-IN"/>
          </a:p>
        </p:txBody>
      </p:sp>
      <p:pic>
        <p:nvPicPr>
          <p:cNvPr id="6" name="Picture 5">
            <a:extLst>
              <a:ext uri="{FF2B5EF4-FFF2-40B4-BE49-F238E27FC236}">
                <a16:creationId xmlns:a16="http://schemas.microsoft.com/office/drawing/2014/main" id="{3E9DF536-C277-E0B5-F35A-743368EE12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219" y="2025445"/>
            <a:ext cx="9596284" cy="4463845"/>
          </a:xfrm>
          <a:prstGeom prst="rect">
            <a:avLst/>
          </a:prstGeom>
        </p:spPr>
      </p:pic>
    </p:spTree>
    <p:extLst>
      <p:ext uri="{BB962C8B-B14F-4D97-AF65-F5344CB8AC3E}">
        <p14:creationId xmlns:p14="http://schemas.microsoft.com/office/powerpoint/2010/main" val="1423833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D681CC-F223-EE01-2007-17F4AB13F1E4}"/>
              </a:ext>
            </a:extLst>
          </p:cNvPr>
          <p:cNvSpPr>
            <a:spLocks noGrp="1"/>
          </p:cNvSpPr>
          <p:nvPr>
            <p:ph type="sldNum" sz="quarter" idx="12"/>
          </p:nvPr>
        </p:nvSpPr>
        <p:spPr/>
        <p:txBody>
          <a:bodyPr/>
          <a:lstStyle/>
          <a:p>
            <a:fld id="{02645FC0-3198-4E1E-BB3D-0589556F20AD}" type="slidenum">
              <a:rPr lang="en-IN" smtClean="0"/>
              <a:t>13</a:t>
            </a:fld>
            <a:endParaRPr lang="en-IN"/>
          </a:p>
        </p:txBody>
      </p:sp>
      <p:pic>
        <p:nvPicPr>
          <p:cNvPr id="4" name="Picture 3">
            <a:extLst>
              <a:ext uri="{FF2B5EF4-FFF2-40B4-BE49-F238E27FC236}">
                <a16:creationId xmlns:a16="http://schemas.microsoft.com/office/drawing/2014/main" id="{D8408FA2-FB56-F3ED-10E3-DA1AD2117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555" y="609600"/>
            <a:ext cx="10323871" cy="5358581"/>
          </a:xfrm>
          <a:prstGeom prst="rect">
            <a:avLst/>
          </a:prstGeom>
        </p:spPr>
      </p:pic>
    </p:spTree>
    <p:extLst>
      <p:ext uri="{BB962C8B-B14F-4D97-AF65-F5344CB8AC3E}">
        <p14:creationId xmlns:p14="http://schemas.microsoft.com/office/powerpoint/2010/main" val="1092818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F830-6FDF-9D51-A513-8CC2EEB567DD}"/>
              </a:ext>
            </a:extLst>
          </p:cNvPr>
          <p:cNvSpPr>
            <a:spLocks noGrp="1"/>
          </p:cNvSpPr>
          <p:nvPr>
            <p:ph type="title"/>
          </p:nvPr>
        </p:nvSpPr>
        <p:spPr>
          <a:xfrm>
            <a:off x="805640" y="2349910"/>
            <a:ext cx="10353761" cy="1326321"/>
          </a:xfrm>
        </p:spPr>
        <p:txBody>
          <a:bodyPr>
            <a:normAutofit/>
          </a:bodyPr>
          <a:lstStyle/>
          <a:p>
            <a:r>
              <a:rPr lang="en-US" sz="3600" dirty="0">
                <a:latin typeface="Arial" panose="020B0604020202020204" pitchFamily="34" charset="0"/>
                <a:cs typeface="Arial" panose="020B0604020202020204" pitchFamily="34" charset="0"/>
              </a:rPr>
              <a:t>Thankyou</a:t>
            </a:r>
            <a:endParaRPr lang="en-IN" sz="36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4D505AA8-BBCF-B221-1A6F-A4ACE5AD0CD3}"/>
              </a:ext>
            </a:extLst>
          </p:cNvPr>
          <p:cNvSpPr>
            <a:spLocks noGrp="1"/>
          </p:cNvSpPr>
          <p:nvPr>
            <p:ph type="sldNum" sz="quarter" idx="12"/>
          </p:nvPr>
        </p:nvSpPr>
        <p:spPr/>
        <p:txBody>
          <a:bodyPr/>
          <a:lstStyle/>
          <a:p>
            <a:fld id="{02645FC0-3198-4E1E-BB3D-0589556F20AD}" type="slidenum">
              <a:rPr lang="en-IN" smtClean="0"/>
              <a:t>14</a:t>
            </a:fld>
            <a:endParaRPr lang="en-IN"/>
          </a:p>
        </p:txBody>
      </p:sp>
    </p:spTree>
    <p:extLst>
      <p:ext uri="{BB962C8B-B14F-4D97-AF65-F5344CB8AC3E}">
        <p14:creationId xmlns:p14="http://schemas.microsoft.com/office/powerpoint/2010/main" val="3662904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23FF-4C7D-607E-02B5-1E75B929DE7F}"/>
              </a:ext>
            </a:extLst>
          </p:cNvPr>
          <p:cNvSpPr>
            <a:spLocks noGrp="1"/>
          </p:cNvSpPr>
          <p:nvPr>
            <p:ph type="title"/>
          </p:nvPr>
        </p:nvSpPr>
        <p:spPr>
          <a:xfrm>
            <a:off x="-1325552" y="488301"/>
            <a:ext cx="10353761" cy="1326321"/>
          </a:xfrm>
        </p:spPr>
        <p:txBody>
          <a:bodyPr>
            <a:normAutofit/>
          </a:bodyPr>
          <a:lstStyle/>
          <a:p>
            <a:r>
              <a:rPr lang="en-US" sz="3200" b="1" u="sng" dirty="0">
                <a:latin typeface="Arial" panose="020B0604020202020204" pitchFamily="34" charset="0"/>
                <a:cs typeface="Arial" panose="020B0604020202020204" pitchFamily="34" charset="0"/>
              </a:rPr>
              <a:t>What is Cyber Kill Chain</a:t>
            </a:r>
            <a:endParaRPr lang="en-IN" sz="3200" b="1"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DF77495-6653-F1D6-6128-C6E8F087E35B}"/>
              </a:ext>
            </a:extLst>
          </p:cNvPr>
          <p:cNvSpPr>
            <a:spLocks noGrp="1"/>
          </p:cNvSpPr>
          <p:nvPr>
            <p:ph idx="1"/>
          </p:nvPr>
        </p:nvSpPr>
        <p:spPr>
          <a:xfrm>
            <a:off x="919119" y="1722439"/>
            <a:ext cx="10353762" cy="3695136"/>
          </a:xfrm>
        </p:spPr>
        <p:txBody>
          <a:bodyPr>
            <a:noAutofit/>
          </a:bodyPr>
          <a:lstStyle/>
          <a:p>
            <a:r>
              <a:rPr lang="en-US" sz="1600" b="0" i="0" dirty="0">
                <a:effectLst/>
                <a:latin typeface="Arial" panose="020B0604020202020204" pitchFamily="34" charset="0"/>
                <a:cs typeface="Arial" panose="020B0604020202020204" pitchFamily="34" charset="0"/>
              </a:rPr>
              <a:t>The cyber kill chain is a model that outlines the stages of a cyberattack, from initial reconnaissance to data exfiltration, helping security teams understand and defend against sophisticated attacks. </a:t>
            </a:r>
          </a:p>
          <a:p>
            <a:r>
              <a:rPr lang="en-US" sz="1600" b="0" i="0" dirty="0">
                <a:effectLst/>
                <a:latin typeface="Segoe UI Variable Text" panose="020F0502020204030204" pitchFamily="2" charset="0"/>
              </a:rPr>
              <a:t>The cyber kill chain is a cybersecurity model that breaks down a typical cyberattack into stages to help security teams identify in-progress cyberattacks and stop them.</a:t>
            </a:r>
            <a:endParaRPr lang="en-US" sz="1600" b="0" i="0" dirty="0">
              <a:effectLst/>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Its purpose is to help organizations understand and defend against cyber threats.</a:t>
            </a:r>
          </a:p>
          <a:p>
            <a:r>
              <a:rPr lang="en-US" sz="1600" dirty="0">
                <a:latin typeface="Arial" panose="020B0604020202020204" pitchFamily="34" charset="0"/>
                <a:cs typeface="Arial" panose="020B0604020202020204" pitchFamily="34" charset="0"/>
              </a:rPr>
              <a:t>It is widely used by cybersecurity professionals to understand prevent, and </a:t>
            </a:r>
            <a:r>
              <a:rPr lang="en-US" sz="1600" dirty="0" err="1">
                <a:latin typeface="Arial" panose="020B0604020202020204" pitchFamily="34" charset="0"/>
                <a:cs typeface="Arial" panose="020B0604020202020204" pitchFamily="34" charset="0"/>
              </a:rPr>
              <a:t>repond</a:t>
            </a:r>
            <a:r>
              <a:rPr lang="en-US" sz="1600" dirty="0">
                <a:latin typeface="Arial" panose="020B0604020202020204" pitchFamily="34" charset="0"/>
                <a:cs typeface="Arial" panose="020B0604020202020204" pitchFamily="34" charset="0"/>
              </a:rPr>
              <a:t> to cyber threats.</a:t>
            </a:r>
          </a:p>
          <a:p>
            <a:r>
              <a:rPr lang="en-IN" sz="1600" dirty="0">
                <a:latin typeface="Arial" panose="020B0604020202020204" pitchFamily="34" charset="0"/>
                <a:cs typeface="Arial" panose="020B0604020202020204" pitchFamily="34" charset="0"/>
              </a:rPr>
              <a:t>It was developed by Lockheed Martin.</a:t>
            </a:r>
          </a:p>
          <a:p>
            <a:pPr marL="0" indent="0">
              <a:buNone/>
            </a:pPr>
            <a:endParaRPr lang="en-IN" sz="1600" dirty="0">
              <a:latin typeface="Arial" panose="020B0604020202020204" pitchFamily="34" charset="0"/>
              <a:cs typeface="Arial" panose="020B0604020202020204" pitchFamily="34" charset="0"/>
            </a:endParaRPr>
          </a:p>
          <a:p>
            <a:pPr>
              <a:buNone/>
            </a:pPr>
            <a:r>
              <a:rPr lang="en-US" sz="1600" b="1" u="sng" dirty="0">
                <a:latin typeface="Arial" panose="020B0604020202020204" pitchFamily="34" charset="0"/>
                <a:cs typeface="Arial" panose="020B0604020202020204" pitchFamily="34" charset="0"/>
              </a:rPr>
              <a:t>Importance of the Cyber Kill Chain</a:t>
            </a:r>
            <a:endParaRPr lang="en-US" sz="1600" u="sng"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Proactive Defense: It helps identify attack stages early.</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Mitigation: It allows for focused defensive measures at each phase.</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Incident Response: Improves response to ongoing attacks.</a:t>
            </a:r>
          </a:p>
        </p:txBody>
      </p:sp>
      <p:sp>
        <p:nvSpPr>
          <p:cNvPr id="4" name="Slide Number Placeholder 3">
            <a:extLst>
              <a:ext uri="{FF2B5EF4-FFF2-40B4-BE49-F238E27FC236}">
                <a16:creationId xmlns:a16="http://schemas.microsoft.com/office/drawing/2014/main" id="{A070249D-BC9A-F94F-D3DD-24026DC32B67}"/>
              </a:ext>
            </a:extLst>
          </p:cNvPr>
          <p:cNvSpPr>
            <a:spLocks noGrp="1"/>
          </p:cNvSpPr>
          <p:nvPr>
            <p:ph type="sldNum" sz="quarter" idx="12"/>
          </p:nvPr>
        </p:nvSpPr>
        <p:spPr/>
        <p:txBody>
          <a:bodyPr/>
          <a:lstStyle/>
          <a:p>
            <a:fld id="{02645FC0-3198-4E1E-BB3D-0589556F20AD}" type="slidenum">
              <a:rPr lang="en-IN" smtClean="0"/>
              <a:t>2</a:t>
            </a:fld>
            <a:endParaRPr lang="en-IN"/>
          </a:p>
        </p:txBody>
      </p:sp>
    </p:spTree>
    <p:extLst>
      <p:ext uri="{BB962C8B-B14F-4D97-AF65-F5344CB8AC3E}">
        <p14:creationId xmlns:p14="http://schemas.microsoft.com/office/powerpoint/2010/main" val="2414827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6881F-48F9-79AF-1AC6-6DE8DF812069}"/>
              </a:ext>
            </a:extLst>
          </p:cNvPr>
          <p:cNvSpPr>
            <a:spLocks noGrp="1"/>
          </p:cNvSpPr>
          <p:nvPr>
            <p:ph type="title"/>
          </p:nvPr>
        </p:nvSpPr>
        <p:spPr>
          <a:xfrm>
            <a:off x="-841310" y="365126"/>
            <a:ext cx="10515600" cy="959822"/>
          </a:xfrm>
        </p:spPr>
        <p:txBody>
          <a:bodyPr>
            <a:normAutofit/>
          </a:bodyPr>
          <a:lstStyle/>
          <a:p>
            <a:r>
              <a:rPr lang="en-US" sz="3200" b="1" u="sng" dirty="0">
                <a:latin typeface="Arial" panose="020B0604020202020204" pitchFamily="34" charset="0"/>
                <a:cs typeface="Arial" panose="020B0604020202020204" pitchFamily="34" charset="0"/>
              </a:rPr>
              <a:t>Overview of the Seven Stages</a:t>
            </a:r>
            <a:endParaRPr lang="en-IN" sz="3200" b="1"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29EDB71-AE17-B523-800E-EB1E596E7495}"/>
              </a:ext>
            </a:extLst>
          </p:cNvPr>
          <p:cNvSpPr>
            <a:spLocks noGrp="1"/>
          </p:cNvSpPr>
          <p:nvPr>
            <p:ph idx="1"/>
          </p:nvPr>
        </p:nvSpPr>
        <p:spPr>
          <a:xfrm>
            <a:off x="838200" y="1250302"/>
            <a:ext cx="10515600" cy="4926661"/>
          </a:xfrm>
        </p:spPr>
        <p:txBody>
          <a:bodyPr>
            <a:normAutofit/>
          </a:bodyPr>
          <a:lstStyle/>
          <a:p>
            <a:pPr marL="342900" indent="-342900">
              <a:buAutoNum type="arabicPeriod"/>
            </a:pPr>
            <a:endParaRPr lang="en-IN" sz="1800" dirty="0"/>
          </a:p>
          <a:p>
            <a:pPr marL="342900" indent="-342900">
              <a:buAutoNum type="arabicPeriod"/>
            </a:pPr>
            <a:endParaRPr lang="en-IN" sz="1800" dirty="0"/>
          </a:p>
          <a:p>
            <a:pPr marL="342900" indent="-342900">
              <a:buAutoNum type="arabicPeriod"/>
            </a:pPr>
            <a:r>
              <a:rPr lang="en-IN" sz="1800" dirty="0"/>
              <a:t>Reconnaissance</a:t>
            </a:r>
          </a:p>
          <a:p>
            <a:pPr marL="342900" indent="-342900">
              <a:buAutoNum type="arabicPeriod"/>
            </a:pPr>
            <a:r>
              <a:rPr lang="en-IN" sz="1800" dirty="0"/>
              <a:t>Weaponization</a:t>
            </a:r>
          </a:p>
          <a:p>
            <a:pPr marL="342900" indent="-342900">
              <a:buAutoNum type="arabicPeriod"/>
            </a:pPr>
            <a:r>
              <a:rPr lang="en-IN" sz="1800" dirty="0"/>
              <a:t>Delivery</a:t>
            </a:r>
          </a:p>
          <a:p>
            <a:pPr marL="342900" indent="-342900">
              <a:buAutoNum type="arabicPeriod"/>
            </a:pPr>
            <a:r>
              <a:rPr lang="en-IN" sz="1800" dirty="0"/>
              <a:t>Exploitation</a:t>
            </a:r>
          </a:p>
          <a:p>
            <a:pPr marL="342900" indent="-342900">
              <a:buAutoNum type="arabicPeriod"/>
            </a:pPr>
            <a:r>
              <a:rPr lang="en-IN" sz="1800" dirty="0"/>
              <a:t>Installation</a:t>
            </a:r>
          </a:p>
          <a:p>
            <a:pPr marL="342900" indent="-342900">
              <a:buAutoNum type="arabicPeriod"/>
            </a:pPr>
            <a:r>
              <a:rPr lang="en-IN" sz="1800" dirty="0"/>
              <a:t>Command and Control (C2)</a:t>
            </a:r>
          </a:p>
          <a:p>
            <a:pPr marL="342900" indent="-342900">
              <a:buAutoNum type="arabicPeriod"/>
            </a:pPr>
            <a:r>
              <a:rPr lang="en-IN" sz="1800" dirty="0"/>
              <a:t>Action on Objectives </a:t>
            </a:r>
          </a:p>
        </p:txBody>
      </p:sp>
      <p:pic>
        <p:nvPicPr>
          <p:cNvPr id="7" name="Picture 6">
            <a:extLst>
              <a:ext uri="{FF2B5EF4-FFF2-40B4-BE49-F238E27FC236}">
                <a16:creationId xmlns:a16="http://schemas.microsoft.com/office/drawing/2014/main" id="{E748C285-A01C-84BD-10C1-D02006D83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3463" y="1324948"/>
            <a:ext cx="6727997" cy="5189670"/>
          </a:xfrm>
          <a:prstGeom prst="rect">
            <a:avLst/>
          </a:prstGeom>
        </p:spPr>
      </p:pic>
      <p:sp>
        <p:nvSpPr>
          <p:cNvPr id="8" name="Slide Number Placeholder 7">
            <a:extLst>
              <a:ext uri="{FF2B5EF4-FFF2-40B4-BE49-F238E27FC236}">
                <a16:creationId xmlns:a16="http://schemas.microsoft.com/office/drawing/2014/main" id="{D7AD5A3A-240C-54EA-1234-FB9C1880E37D}"/>
              </a:ext>
            </a:extLst>
          </p:cNvPr>
          <p:cNvSpPr>
            <a:spLocks noGrp="1"/>
          </p:cNvSpPr>
          <p:nvPr>
            <p:ph type="sldNum" sz="quarter" idx="12"/>
          </p:nvPr>
        </p:nvSpPr>
        <p:spPr/>
        <p:txBody>
          <a:bodyPr/>
          <a:lstStyle/>
          <a:p>
            <a:fld id="{02645FC0-3198-4E1E-BB3D-0589556F20AD}" type="slidenum">
              <a:rPr lang="en-IN" smtClean="0"/>
              <a:t>3</a:t>
            </a:fld>
            <a:endParaRPr lang="en-IN"/>
          </a:p>
        </p:txBody>
      </p:sp>
    </p:spTree>
    <p:extLst>
      <p:ext uri="{BB962C8B-B14F-4D97-AF65-F5344CB8AC3E}">
        <p14:creationId xmlns:p14="http://schemas.microsoft.com/office/powerpoint/2010/main" val="3556805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61EAC-FA10-2F7B-F264-3CCDDA4F7050}"/>
              </a:ext>
            </a:extLst>
          </p:cNvPr>
          <p:cNvSpPr>
            <a:spLocks noGrp="1"/>
          </p:cNvSpPr>
          <p:nvPr>
            <p:ph type="title"/>
          </p:nvPr>
        </p:nvSpPr>
        <p:spPr>
          <a:xfrm>
            <a:off x="-757690" y="0"/>
            <a:ext cx="10353761" cy="1326321"/>
          </a:xfrm>
        </p:spPr>
        <p:txBody>
          <a:bodyPr>
            <a:normAutofit/>
          </a:bodyPr>
          <a:lstStyle/>
          <a:p>
            <a:r>
              <a:rPr lang="en-US" sz="3200" i="0" u="sng" dirty="0">
                <a:effectLst/>
                <a:latin typeface="Arial" panose="020B0604020202020204" pitchFamily="34" charset="0"/>
                <a:cs typeface="Arial" panose="020B0604020202020204" pitchFamily="34" charset="0"/>
              </a:rPr>
              <a:t>Stages of the cyber kill chain</a:t>
            </a:r>
            <a:endParaRPr lang="en-IN" sz="3200"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EC26881-A134-1EBC-BDBB-5F4D8E6E9CAC}"/>
              </a:ext>
            </a:extLst>
          </p:cNvPr>
          <p:cNvSpPr>
            <a:spLocks noGrp="1"/>
          </p:cNvSpPr>
          <p:nvPr>
            <p:ph idx="1"/>
          </p:nvPr>
        </p:nvSpPr>
        <p:spPr>
          <a:xfrm>
            <a:off x="801132" y="1047134"/>
            <a:ext cx="10348437" cy="5201266"/>
          </a:xfrm>
        </p:spPr>
        <p:txBody>
          <a:bodyPr>
            <a:normAutofit fontScale="25000" lnSpcReduction="20000"/>
          </a:bodyPr>
          <a:lstStyle/>
          <a:p>
            <a:pPr marL="0" indent="0" algn="l">
              <a:buNone/>
            </a:pPr>
            <a:r>
              <a:rPr lang="en-US" sz="6400" b="1" i="0" dirty="0">
                <a:effectLst/>
                <a:latin typeface="Arial" panose="020B0604020202020204" pitchFamily="34" charset="0"/>
                <a:cs typeface="Arial" panose="020B0604020202020204" pitchFamily="34" charset="0"/>
              </a:rPr>
              <a:t>1. </a:t>
            </a:r>
            <a:r>
              <a:rPr lang="en-US" sz="6400" b="1" i="0" u="sng" dirty="0">
                <a:effectLst/>
                <a:latin typeface="Arial" panose="020B0604020202020204" pitchFamily="34" charset="0"/>
                <a:cs typeface="Arial" panose="020B0604020202020204" pitchFamily="34" charset="0"/>
              </a:rPr>
              <a:t>Reconnaissance</a:t>
            </a:r>
            <a:br>
              <a:rPr lang="en-US" sz="6400" b="1" i="0" u="sng" dirty="0">
                <a:effectLst/>
                <a:latin typeface="Arial" panose="020B0604020202020204" pitchFamily="34" charset="0"/>
                <a:cs typeface="Arial" panose="020B0604020202020204" pitchFamily="34" charset="0"/>
              </a:rPr>
            </a:br>
            <a:br>
              <a:rPr lang="en-US" sz="6400" b="1" u="sng" dirty="0">
                <a:effectLst/>
                <a:latin typeface="Arial" panose="020B0604020202020204" pitchFamily="34" charset="0"/>
                <a:cs typeface="Arial" panose="020B0604020202020204" pitchFamily="34" charset="0"/>
              </a:rPr>
            </a:br>
            <a:r>
              <a:rPr lang="en-US" sz="6400" b="0" i="0" dirty="0">
                <a:effectLst/>
                <a:latin typeface="Arial" panose="020B0604020202020204" pitchFamily="34" charset="0"/>
                <a:cs typeface="Arial" panose="020B0604020202020204" pitchFamily="34" charset="0"/>
              </a:rPr>
              <a:t>The cyber kill chain defines a sequence of cyberattack phases with the goal of understanding the mindset of cyber attackers, including their motives, tools, methods, and techniques, how they make decisions, and how they evade detection. Understanding how the cyber kill chain works helps defenders stop cyberattacks in the earliest stages.</a:t>
            </a:r>
          </a:p>
          <a:p>
            <a:pPr marL="0" indent="0" algn="l">
              <a:buNone/>
            </a:pPr>
            <a:r>
              <a:rPr lang="en-US" sz="6400" b="1" i="0" dirty="0">
                <a:effectLst/>
                <a:latin typeface="Arial" panose="020B0604020202020204" pitchFamily="34" charset="0"/>
                <a:cs typeface="Arial" panose="020B0604020202020204" pitchFamily="34" charset="0"/>
              </a:rPr>
              <a:t>2. </a:t>
            </a:r>
            <a:r>
              <a:rPr lang="en-US" sz="6400" b="1" i="0" u="sng" dirty="0">
                <a:effectLst/>
                <a:latin typeface="Arial" panose="020B0604020202020204" pitchFamily="34" charset="0"/>
                <a:cs typeface="Arial" panose="020B0604020202020204" pitchFamily="34" charset="0"/>
              </a:rPr>
              <a:t>Weaponization</a:t>
            </a:r>
            <a:br>
              <a:rPr lang="en-US" sz="6400" b="1" i="0" u="sng" dirty="0">
                <a:effectLst/>
                <a:latin typeface="Arial" panose="020B0604020202020204" pitchFamily="34" charset="0"/>
                <a:cs typeface="Arial" panose="020B0604020202020204" pitchFamily="34" charset="0"/>
              </a:rPr>
            </a:br>
            <a:br>
              <a:rPr lang="en-US" sz="6400" b="1" i="0" dirty="0">
                <a:effectLst/>
                <a:latin typeface="Arial" panose="020B0604020202020204" pitchFamily="34" charset="0"/>
                <a:cs typeface="Arial" panose="020B0604020202020204" pitchFamily="34" charset="0"/>
              </a:rPr>
            </a:br>
            <a:r>
              <a:rPr lang="en-US" sz="6400" b="0" i="0" dirty="0">
                <a:effectLst/>
                <a:latin typeface="Arial" panose="020B0604020202020204" pitchFamily="34" charset="0"/>
                <a:cs typeface="Arial" panose="020B0604020202020204" pitchFamily="34" charset="0"/>
              </a:rPr>
              <a:t>During the weaponization phase, bad actors use the information uncovered during reconnaissance to create or modify malware to best exploit the targeted organization’s weaknesses.</a:t>
            </a:r>
          </a:p>
          <a:p>
            <a:pPr marL="0" indent="0" algn="l">
              <a:buNone/>
            </a:pPr>
            <a:r>
              <a:rPr lang="en-US" sz="6400" b="1" i="0" dirty="0">
                <a:effectLst/>
                <a:latin typeface="Arial" panose="020B0604020202020204" pitchFamily="34" charset="0"/>
                <a:cs typeface="Arial" panose="020B0604020202020204" pitchFamily="34" charset="0"/>
              </a:rPr>
              <a:t>3. </a:t>
            </a:r>
            <a:r>
              <a:rPr lang="en-US" sz="6400" b="1" i="0" u="sng" dirty="0">
                <a:effectLst/>
                <a:latin typeface="Arial" panose="020B0604020202020204" pitchFamily="34" charset="0"/>
                <a:cs typeface="Arial" panose="020B0604020202020204" pitchFamily="34" charset="0"/>
              </a:rPr>
              <a:t>Delivery</a:t>
            </a:r>
            <a:br>
              <a:rPr lang="en-US" sz="6400" b="1" i="0" u="sng" dirty="0">
                <a:effectLst/>
                <a:latin typeface="Arial" panose="020B0604020202020204" pitchFamily="34" charset="0"/>
                <a:cs typeface="Arial" panose="020B0604020202020204" pitchFamily="34" charset="0"/>
              </a:rPr>
            </a:br>
            <a:br>
              <a:rPr lang="en-US" sz="6400" b="1" u="sng" dirty="0">
                <a:effectLst/>
                <a:latin typeface="Arial" panose="020B0604020202020204" pitchFamily="34" charset="0"/>
                <a:cs typeface="Arial" panose="020B0604020202020204" pitchFamily="34" charset="0"/>
              </a:rPr>
            </a:br>
            <a:r>
              <a:rPr lang="en-US" sz="6400" b="0" i="0" dirty="0">
                <a:effectLst/>
                <a:latin typeface="Arial" panose="020B0604020202020204" pitchFamily="34" charset="0"/>
                <a:cs typeface="Arial" panose="020B0604020202020204" pitchFamily="34" charset="0"/>
              </a:rPr>
              <a:t>Once they’ve built malware, cyber attackers attempt to launch their attack. One of the most common methods is using social engineering techniques such as </a:t>
            </a:r>
            <a:r>
              <a:rPr lang="en-US" sz="6400" dirty="0">
                <a:effectLst/>
                <a:latin typeface="Arial" panose="020B0604020202020204" pitchFamily="34" charset="0"/>
                <a:cs typeface="Arial" panose="020B0604020202020204" pitchFamily="34" charset="0"/>
              </a:rPr>
              <a:t>phishing</a:t>
            </a:r>
            <a:r>
              <a:rPr lang="en-US" sz="6400" b="0" i="0" dirty="0">
                <a:effectLst/>
                <a:latin typeface="Arial" panose="020B0604020202020204" pitchFamily="34" charset="0"/>
                <a:cs typeface="Arial" panose="020B0604020202020204" pitchFamily="34" charset="0"/>
              </a:rPr>
              <a:t> to trick employees into handing over their sign-in credentials. Bad actors may also gain entry by taking advantage of a public wireless connection that isn’t very secure or exploiting a software or hardware vulnerability uncovered during reconnaissance.</a:t>
            </a:r>
          </a:p>
          <a:p>
            <a:pPr marL="0" indent="0" algn="l">
              <a:buNone/>
            </a:pPr>
            <a:r>
              <a:rPr lang="en-US" sz="6400" b="1" i="0" dirty="0">
                <a:effectLst/>
                <a:latin typeface="Arial" panose="020B0604020202020204" pitchFamily="34" charset="0"/>
                <a:cs typeface="Arial" panose="020B0604020202020204" pitchFamily="34" charset="0"/>
              </a:rPr>
              <a:t>4. </a:t>
            </a:r>
            <a:r>
              <a:rPr lang="en-US" sz="6400" b="1" i="0" u="sng" dirty="0">
                <a:effectLst/>
                <a:latin typeface="Arial" panose="020B0604020202020204" pitchFamily="34" charset="0"/>
                <a:cs typeface="Arial" panose="020B0604020202020204" pitchFamily="34" charset="0"/>
              </a:rPr>
              <a:t>Exploitation</a:t>
            </a:r>
            <a:br>
              <a:rPr lang="en-US" sz="6400" b="1" i="0" u="sng" dirty="0">
                <a:effectLst/>
                <a:latin typeface="Arial" panose="020B0604020202020204" pitchFamily="34" charset="0"/>
                <a:cs typeface="Arial" panose="020B0604020202020204" pitchFamily="34" charset="0"/>
              </a:rPr>
            </a:br>
            <a:br>
              <a:rPr lang="en-US" sz="6400" b="1" i="0" u="sng" dirty="0">
                <a:effectLst/>
                <a:latin typeface="Arial" panose="020B0604020202020204" pitchFamily="34" charset="0"/>
                <a:cs typeface="Arial" panose="020B0604020202020204" pitchFamily="34" charset="0"/>
              </a:rPr>
            </a:br>
            <a:r>
              <a:rPr lang="en-US" sz="6400" b="0" i="0" dirty="0">
                <a:effectLst/>
                <a:latin typeface="Arial" panose="020B0604020202020204" pitchFamily="34" charset="0"/>
                <a:cs typeface="Arial" panose="020B0604020202020204" pitchFamily="34" charset="0"/>
              </a:rPr>
              <a:t>After cyberthreat actors infiltrate the organization, they use their access to move laterally from system to system. Their goal is to find sensitive data, additional vulnerabilities, administrative accounts, or email servers that they can use to inflict damage on the organization.</a:t>
            </a:r>
          </a:p>
          <a:p>
            <a:pPr marL="0" indent="0" algn="l">
              <a:buNone/>
            </a:pPr>
            <a:endParaRPr lang="en-US" sz="2900" b="0" i="0" dirty="0">
              <a:effectLst/>
              <a:latin typeface="Segoe UI Variable Text" pitchFamily="2" charset="0"/>
            </a:endParaRPr>
          </a:p>
          <a:p>
            <a:pPr marL="342900" indent="-342900" algn="l">
              <a:buFont typeface="+mj-lt"/>
              <a:buAutoNum type="arabicPeriod"/>
            </a:pPr>
            <a:endParaRPr lang="en-IN" sz="1600" dirty="0"/>
          </a:p>
        </p:txBody>
      </p:sp>
      <p:sp>
        <p:nvSpPr>
          <p:cNvPr id="4" name="Slide Number Placeholder 3">
            <a:extLst>
              <a:ext uri="{FF2B5EF4-FFF2-40B4-BE49-F238E27FC236}">
                <a16:creationId xmlns:a16="http://schemas.microsoft.com/office/drawing/2014/main" id="{332242F7-A239-259E-2C97-E99F1017E657}"/>
              </a:ext>
            </a:extLst>
          </p:cNvPr>
          <p:cNvSpPr>
            <a:spLocks noGrp="1"/>
          </p:cNvSpPr>
          <p:nvPr>
            <p:ph type="sldNum" sz="quarter" idx="12"/>
          </p:nvPr>
        </p:nvSpPr>
        <p:spPr/>
        <p:txBody>
          <a:bodyPr/>
          <a:lstStyle/>
          <a:p>
            <a:fld id="{02645FC0-3198-4E1E-BB3D-0589556F20AD}" type="slidenum">
              <a:rPr lang="en-IN" smtClean="0"/>
              <a:t>4</a:t>
            </a:fld>
            <a:endParaRPr lang="en-IN"/>
          </a:p>
        </p:txBody>
      </p:sp>
    </p:spTree>
    <p:extLst>
      <p:ext uri="{BB962C8B-B14F-4D97-AF65-F5344CB8AC3E}">
        <p14:creationId xmlns:p14="http://schemas.microsoft.com/office/powerpoint/2010/main" val="2495955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80F01-7FDB-79F3-8C86-7A9599B57505}"/>
              </a:ext>
            </a:extLst>
          </p:cNvPr>
          <p:cNvSpPr>
            <a:spLocks noGrp="1"/>
          </p:cNvSpPr>
          <p:nvPr>
            <p:ph type="title"/>
          </p:nvPr>
        </p:nvSpPr>
        <p:spPr>
          <a:xfrm>
            <a:off x="766311" y="0"/>
            <a:ext cx="10353761" cy="28513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3DCFDA7-B057-02C6-98BF-D6C3027BA9B8}"/>
              </a:ext>
            </a:extLst>
          </p:cNvPr>
          <p:cNvSpPr>
            <a:spLocks noGrp="1"/>
          </p:cNvSpPr>
          <p:nvPr>
            <p:ph idx="1"/>
          </p:nvPr>
        </p:nvSpPr>
        <p:spPr>
          <a:xfrm>
            <a:off x="766311" y="701675"/>
            <a:ext cx="10501246" cy="5181600"/>
          </a:xfrm>
        </p:spPr>
        <p:txBody>
          <a:bodyPr>
            <a:normAutofit lnSpcReduction="10000"/>
          </a:bodyPr>
          <a:lstStyle/>
          <a:p>
            <a:pPr algn="l">
              <a:buNone/>
            </a:pPr>
            <a:r>
              <a:rPr lang="en-US" sz="1600" b="1" i="0" dirty="0">
                <a:effectLst/>
                <a:latin typeface="Arial" panose="020B0604020202020204" pitchFamily="34" charset="0"/>
                <a:cs typeface="Arial" panose="020B0604020202020204" pitchFamily="34" charset="0"/>
              </a:rPr>
              <a:t>5. </a:t>
            </a:r>
            <a:r>
              <a:rPr lang="en-US" sz="1600" b="1" i="0" u="sng" dirty="0">
                <a:effectLst/>
                <a:latin typeface="Arial" panose="020B0604020202020204" pitchFamily="34" charset="0"/>
                <a:cs typeface="Arial" panose="020B0604020202020204" pitchFamily="34" charset="0"/>
              </a:rPr>
              <a:t>Installation</a:t>
            </a:r>
          </a:p>
          <a:p>
            <a:pPr marL="0" indent="0" algn="l">
              <a:buNone/>
            </a:pPr>
            <a:r>
              <a:rPr lang="en-US" sz="1600" b="0" i="0" dirty="0">
                <a:effectLst/>
                <a:latin typeface="Arial" panose="020B0604020202020204" pitchFamily="34" charset="0"/>
                <a:cs typeface="Arial" panose="020B0604020202020204" pitchFamily="34" charset="0"/>
              </a:rPr>
              <a:t>In the installation stage, bad actors install malware that gives them control of more systems and accounts.</a:t>
            </a:r>
            <a:br>
              <a:rPr lang="en-US" sz="1600" b="0" i="0" dirty="0">
                <a:effectLst/>
                <a:latin typeface="Arial" panose="020B0604020202020204" pitchFamily="34" charset="0"/>
                <a:cs typeface="Arial" panose="020B0604020202020204" pitchFamily="34" charset="0"/>
              </a:rPr>
            </a:br>
            <a:endParaRPr lang="en-US" sz="1600" b="0" i="0" dirty="0">
              <a:effectLst/>
              <a:latin typeface="Arial" panose="020B0604020202020204" pitchFamily="34" charset="0"/>
              <a:cs typeface="Arial" panose="020B0604020202020204" pitchFamily="34" charset="0"/>
            </a:endParaRPr>
          </a:p>
          <a:p>
            <a:pPr algn="l">
              <a:buNone/>
            </a:pPr>
            <a:r>
              <a:rPr lang="en-US" sz="1600" b="1" i="0" dirty="0">
                <a:solidFill>
                  <a:schemeClr val="tx1">
                    <a:lumMod val="95000"/>
                  </a:schemeClr>
                </a:solidFill>
                <a:effectLst/>
                <a:latin typeface="Arial" panose="020B0604020202020204" pitchFamily="34" charset="0"/>
                <a:cs typeface="Arial" panose="020B0604020202020204" pitchFamily="34" charset="0"/>
              </a:rPr>
              <a:t>6. </a:t>
            </a:r>
            <a:r>
              <a:rPr lang="en-US" sz="1600" b="1" i="0" u="sng" dirty="0">
                <a:solidFill>
                  <a:schemeClr val="tx1">
                    <a:lumMod val="95000"/>
                  </a:schemeClr>
                </a:solidFill>
                <a:effectLst/>
                <a:latin typeface="Arial" panose="020B0604020202020204" pitchFamily="34" charset="0"/>
                <a:cs typeface="Arial" panose="020B0604020202020204" pitchFamily="34" charset="0"/>
              </a:rPr>
              <a:t>Command and control</a:t>
            </a:r>
          </a:p>
          <a:p>
            <a:pPr marL="0" indent="0" algn="l">
              <a:buNone/>
            </a:pPr>
            <a:r>
              <a:rPr lang="en-US" sz="1600" b="0" i="0" dirty="0">
                <a:solidFill>
                  <a:schemeClr val="tx1">
                    <a:lumMod val="95000"/>
                  </a:schemeClr>
                </a:solidFill>
                <a:effectLst/>
                <a:latin typeface="Arial" panose="020B0604020202020204" pitchFamily="34" charset="0"/>
                <a:cs typeface="Arial" panose="020B0604020202020204" pitchFamily="34" charset="0"/>
              </a:rPr>
              <a:t>After </a:t>
            </a:r>
            <a:r>
              <a:rPr lang="en-US" sz="1600" b="0" i="0" dirty="0" err="1">
                <a:solidFill>
                  <a:schemeClr val="tx1">
                    <a:lumMod val="95000"/>
                  </a:schemeClr>
                </a:solidFill>
                <a:effectLst/>
                <a:latin typeface="Arial" panose="020B0604020202020204" pitchFamily="34" charset="0"/>
                <a:cs typeface="Arial" panose="020B0604020202020204" pitchFamily="34" charset="0"/>
              </a:rPr>
              <a:t>cyberattackers</a:t>
            </a:r>
            <a:r>
              <a:rPr lang="en-US" sz="1600" b="0" i="0" dirty="0">
                <a:solidFill>
                  <a:schemeClr val="tx1">
                    <a:lumMod val="95000"/>
                  </a:schemeClr>
                </a:solidFill>
                <a:effectLst/>
                <a:latin typeface="Arial" panose="020B0604020202020204" pitchFamily="34" charset="0"/>
                <a:cs typeface="Arial" panose="020B0604020202020204" pitchFamily="34" charset="0"/>
              </a:rPr>
              <a:t> have gained control of a significant number of systems, they create a control center that allows them to operate remotely. During this stage they use obfuscation to cover their tracks and avoid detection. They also use denial-of-service attacks to distract security professionals from their true objective.</a:t>
            </a:r>
            <a:br>
              <a:rPr lang="en-US" sz="1600" b="0" i="0" dirty="0">
                <a:solidFill>
                  <a:schemeClr val="tx1">
                    <a:lumMod val="95000"/>
                  </a:schemeClr>
                </a:solidFill>
                <a:effectLst/>
                <a:latin typeface="Arial" panose="020B0604020202020204" pitchFamily="34" charset="0"/>
                <a:cs typeface="Arial" panose="020B0604020202020204" pitchFamily="34" charset="0"/>
              </a:rPr>
            </a:br>
            <a:endParaRPr lang="en-US" sz="1600" b="0" i="0" dirty="0">
              <a:solidFill>
                <a:schemeClr val="tx1">
                  <a:lumMod val="95000"/>
                </a:schemeClr>
              </a:solidFill>
              <a:effectLst/>
              <a:latin typeface="Arial" panose="020B0604020202020204" pitchFamily="34" charset="0"/>
              <a:cs typeface="Arial" panose="020B0604020202020204" pitchFamily="34" charset="0"/>
            </a:endParaRPr>
          </a:p>
          <a:p>
            <a:pPr algn="l">
              <a:buNone/>
            </a:pPr>
            <a:r>
              <a:rPr lang="en-US" sz="1600" b="1" dirty="0">
                <a:effectLst/>
                <a:latin typeface="Arial" panose="020B0604020202020204" pitchFamily="34" charset="0"/>
                <a:cs typeface="Arial" panose="020B0604020202020204" pitchFamily="34" charset="0"/>
              </a:rPr>
              <a:t>7. </a:t>
            </a:r>
            <a:r>
              <a:rPr lang="en-US" sz="1600" b="1" i="0" u="sng" dirty="0">
                <a:effectLst/>
                <a:latin typeface="Arial" panose="020B0604020202020204" pitchFamily="34" charset="0"/>
                <a:cs typeface="Arial" panose="020B0604020202020204" pitchFamily="34" charset="0"/>
              </a:rPr>
              <a:t>Actions on objectives</a:t>
            </a:r>
          </a:p>
          <a:p>
            <a:pPr marL="0" indent="0" algn="l">
              <a:buNone/>
            </a:pPr>
            <a:r>
              <a:rPr lang="en-US" sz="1600" b="0" i="0" dirty="0">
                <a:effectLst/>
                <a:latin typeface="Arial" panose="020B0604020202020204" pitchFamily="34" charset="0"/>
                <a:cs typeface="Arial" panose="020B0604020202020204" pitchFamily="34" charset="0"/>
              </a:rPr>
              <a:t>In this stage, </a:t>
            </a:r>
            <a:r>
              <a:rPr lang="en-US" sz="1600" b="0" i="0" dirty="0" err="1">
                <a:effectLst/>
                <a:latin typeface="Arial" panose="020B0604020202020204" pitchFamily="34" charset="0"/>
                <a:cs typeface="Arial" panose="020B0604020202020204" pitchFamily="34" charset="0"/>
              </a:rPr>
              <a:t>cyberattackers</a:t>
            </a:r>
            <a:r>
              <a:rPr lang="en-US" sz="1600" b="0" i="0" dirty="0">
                <a:effectLst/>
                <a:latin typeface="Arial" panose="020B0604020202020204" pitchFamily="34" charset="0"/>
                <a:cs typeface="Arial" panose="020B0604020202020204" pitchFamily="34" charset="0"/>
              </a:rPr>
              <a:t> take steps to achieve their primary goal, which could include supply chain attacks, data exfiltration, data encryption, or data destruction.</a:t>
            </a:r>
            <a:br>
              <a:rPr lang="en-US" sz="1600" b="0" i="0" dirty="0">
                <a:effectLst/>
                <a:latin typeface="Arial" panose="020B0604020202020204" pitchFamily="34" charset="0"/>
                <a:cs typeface="Arial" panose="020B0604020202020204" pitchFamily="34" charset="0"/>
              </a:rPr>
            </a:br>
            <a:endParaRPr lang="en-US" sz="1600" b="0" i="0" dirty="0">
              <a:effectLst/>
              <a:latin typeface="Arial" panose="020B0604020202020204" pitchFamily="34" charset="0"/>
              <a:cs typeface="Arial" panose="020B0604020202020204" pitchFamily="34" charset="0"/>
            </a:endParaRPr>
          </a:p>
          <a:p>
            <a:pPr marL="0" indent="0">
              <a:buNone/>
            </a:pPr>
            <a:r>
              <a:rPr lang="en-IN" sz="1600" b="1" i="0" dirty="0">
                <a:effectLst/>
                <a:latin typeface="Arial" panose="020B0604020202020204" pitchFamily="34" charset="0"/>
                <a:cs typeface="Arial" panose="020B0604020202020204" pitchFamily="34" charset="0"/>
              </a:rPr>
              <a:t>8. </a:t>
            </a:r>
            <a:r>
              <a:rPr lang="en-IN" sz="1600" b="1" i="0" u="sng" dirty="0">
                <a:effectLst/>
                <a:latin typeface="Arial" panose="020B0604020202020204" pitchFamily="34" charset="0"/>
                <a:cs typeface="Arial" panose="020B0604020202020204" pitchFamily="34" charset="0"/>
              </a:rPr>
              <a:t>Monetization</a:t>
            </a:r>
          </a:p>
          <a:p>
            <a:pPr marL="0" indent="0">
              <a:buNone/>
            </a:pPr>
            <a:r>
              <a:rPr lang="en-US" sz="1600" dirty="0">
                <a:effectLst/>
                <a:latin typeface="Arial" panose="020B0604020202020204" pitchFamily="34" charset="0"/>
                <a:cs typeface="Arial" panose="020B0604020202020204" pitchFamily="34" charset="0"/>
              </a:rPr>
              <a:t>This include </a:t>
            </a:r>
            <a:r>
              <a:rPr lang="en-US" sz="1600" b="0" i="0" dirty="0">
                <a:effectLst/>
                <a:latin typeface="Arial" panose="020B0604020202020204" pitchFamily="34" charset="0"/>
                <a:cs typeface="Arial" panose="020B0604020202020204" pitchFamily="34" charset="0"/>
              </a:rPr>
              <a:t>for the activities bad actors take to generate income from the attack, such as using ransomware to extract a payment from their victims or selling sensitive data on the dark web.</a:t>
            </a:r>
            <a:endParaRPr lang="en-IN" sz="1600" b="1" i="0" u="sng" dirty="0">
              <a:effectLst/>
              <a:latin typeface="Arial" panose="020B0604020202020204" pitchFamily="34" charset="0"/>
              <a:cs typeface="Arial" panose="020B0604020202020204" pitchFamily="34" charset="0"/>
            </a:endParaRPr>
          </a:p>
          <a:p>
            <a:pPr marL="0" indent="0" algn="l">
              <a:buNone/>
            </a:pPr>
            <a:endParaRPr lang="en-US" sz="1600" b="0" i="0" u="sng" dirty="0">
              <a:effectLst/>
              <a:latin typeface="Arial" panose="020B0604020202020204" pitchFamily="34" charset="0"/>
              <a:cs typeface="Arial" panose="020B0604020202020204" pitchFamily="34" charset="0"/>
            </a:endParaRPr>
          </a:p>
          <a:p>
            <a:pPr marL="0" indent="0" algn="l">
              <a:buNone/>
            </a:pPr>
            <a:endParaRPr lang="en-US" sz="1600" b="0" i="0" dirty="0">
              <a:solidFill>
                <a:schemeClr val="tx1">
                  <a:lumMod val="95000"/>
                </a:schemeClr>
              </a:solidFill>
              <a:effectLst/>
              <a:latin typeface="Arial" panose="020B0604020202020204" pitchFamily="34" charset="0"/>
              <a:cs typeface="Arial" panose="020B0604020202020204" pitchFamily="34" charset="0"/>
            </a:endParaRPr>
          </a:p>
          <a:p>
            <a:pPr algn="l">
              <a:buNone/>
            </a:pPr>
            <a:endParaRPr lang="en-IN" b="1" i="0" dirty="0">
              <a:effectLst/>
              <a:latin typeface="var(--root-font-family-base,var(--root-font-family-segoe-variable-text))"/>
            </a:endParaRPr>
          </a:p>
        </p:txBody>
      </p:sp>
      <p:sp>
        <p:nvSpPr>
          <p:cNvPr id="4" name="Slide Number Placeholder 3">
            <a:extLst>
              <a:ext uri="{FF2B5EF4-FFF2-40B4-BE49-F238E27FC236}">
                <a16:creationId xmlns:a16="http://schemas.microsoft.com/office/drawing/2014/main" id="{021A9862-1E60-BEFA-C5C5-11FCE4FF8EBC}"/>
              </a:ext>
            </a:extLst>
          </p:cNvPr>
          <p:cNvSpPr>
            <a:spLocks noGrp="1"/>
          </p:cNvSpPr>
          <p:nvPr>
            <p:ph type="sldNum" sz="quarter" idx="12"/>
          </p:nvPr>
        </p:nvSpPr>
        <p:spPr/>
        <p:txBody>
          <a:bodyPr/>
          <a:lstStyle/>
          <a:p>
            <a:fld id="{02645FC0-3198-4E1E-BB3D-0589556F20AD}" type="slidenum">
              <a:rPr lang="en-IN" smtClean="0"/>
              <a:t>5</a:t>
            </a:fld>
            <a:endParaRPr lang="en-IN"/>
          </a:p>
        </p:txBody>
      </p:sp>
    </p:spTree>
    <p:extLst>
      <p:ext uri="{BB962C8B-B14F-4D97-AF65-F5344CB8AC3E}">
        <p14:creationId xmlns:p14="http://schemas.microsoft.com/office/powerpoint/2010/main" val="781498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56CAED-6B11-192D-C017-101D0572930C}"/>
              </a:ext>
            </a:extLst>
          </p:cNvPr>
          <p:cNvSpPr>
            <a:spLocks noGrp="1"/>
          </p:cNvSpPr>
          <p:nvPr>
            <p:ph type="sldNum" sz="quarter" idx="12"/>
          </p:nvPr>
        </p:nvSpPr>
        <p:spPr/>
        <p:txBody>
          <a:bodyPr/>
          <a:lstStyle/>
          <a:p>
            <a:fld id="{02645FC0-3198-4E1E-BB3D-0589556F20AD}" type="slidenum">
              <a:rPr lang="en-IN" smtClean="0"/>
              <a:t>6</a:t>
            </a:fld>
            <a:endParaRPr lang="en-IN"/>
          </a:p>
        </p:txBody>
      </p:sp>
      <p:pic>
        <p:nvPicPr>
          <p:cNvPr id="4" name="Picture 3">
            <a:extLst>
              <a:ext uri="{FF2B5EF4-FFF2-40B4-BE49-F238E27FC236}">
                <a16:creationId xmlns:a16="http://schemas.microsoft.com/office/drawing/2014/main" id="{0F1F8DE7-8620-974F-B691-44CA5769B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077" y="413467"/>
            <a:ext cx="10451479" cy="5469808"/>
          </a:xfrm>
          <a:prstGeom prst="rect">
            <a:avLst/>
          </a:prstGeom>
        </p:spPr>
      </p:pic>
    </p:spTree>
    <p:extLst>
      <p:ext uri="{BB962C8B-B14F-4D97-AF65-F5344CB8AC3E}">
        <p14:creationId xmlns:p14="http://schemas.microsoft.com/office/powerpoint/2010/main" val="348675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0A581-90DC-6996-909E-872820721D4E}"/>
              </a:ext>
            </a:extLst>
          </p:cNvPr>
          <p:cNvSpPr>
            <a:spLocks noGrp="1"/>
          </p:cNvSpPr>
          <p:nvPr>
            <p:ph type="title"/>
          </p:nvPr>
        </p:nvSpPr>
        <p:spPr>
          <a:xfrm>
            <a:off x="363289" y="72986"/>
            <a:ext cx="11066711" cy="1326321"/>
          </a:xfrm>
        </p:spPr>
        <p:txBody>
          <a:bodyPr>
            <a:normAutofit/>
          </a:bodyPr>
          <a:lstStyle/>
          <a:p>
            <a:r>
              <a:rPr lang="en-US" sz="2800" dirty="0"/>
              <a:t>Attacks Based on each steps of Cyber kill chain</a:t>
            </a:r>
            <a:endParaRPr lang="en-IN" sz="2800" dirty="0"/>
          </a:p>
        </p:txBody>
      </p:sp>
      <p:sp>
        <p:nvSpPr>
          <p:cNvPr id="3" name="Content Placeholder 2">
            <a:extLst>
              <a:ext uri="{FF2B5EF4-FFF2-40B4-BE49-F238E27FC236}">
                <a16:creationId xmlns:a16="http://schemas.microsoft.com/office/drawing/2014/main" id="{DF81D175-A590-9F40-589D-BE47B69002DD}"/>
              </a:ext>
            </a:extLst>
          </p:cNvPr>
          <p:cNvSpPr>
            <a:spLocks noGrp="1"/>
          </p:cNvSpPr>
          <p:nvPr>
            <p:ph idx="1"/>
          </p:nvPr>
        </p:nvSpPr>
        <p:spPr>
          <a:xfrm>
            <a:off x="613209" y="1490276"/>
            <a:ext cx="10353762" cy="3695136"/>
          </a:xfrm>
        </p:spPr>
        <p:txBody>
          <a:bodyPr>
            <a:noAutofit/>
          </a:bodyPr>
          <a:lstStyle/>
          <a:p>
            <a:r>
              <a:rPr lang="en-IN" sz="1600" dirty="0">
                <a:latin typeface="Arial" panose="020B0604020202020204" pitchFamily="34" charset="0"/>
                <a:cs typeface="Arial" panose="020B0604020202020204" pitchFamily="34" charset="0"/>
              </a:rPr>
              <a:t> </a:t>
            </a:r>
            <a:r>
              <a:rPr lang="en-IN" sz="1600" u="sng" dirty="0">
                <a:latin typeface="Arial" panose="020B0604020202020204" pitchFamily="34" charset="0"/>
                <a:cs typeface="Arial" panose="020B0604020202020204" pitchFamily="34" charset="0"/>
              </a:rPr>
              <a:t>Reconnaissance </a:t>
            </a:r>
            <a:r>
              <a:rPr lang="en-IN" sz="1600" dirty="0">
                <a:latin typeface="Arial" panose="020B0604020202020204" pitchFamily="34" charset="0"/>
                <a:cs typeface="Arial" panose="020B0604020202020204" pitchFamily="34" charset="0"/>
              </a:rPr>
              <a:t>: In this stage,</a:t>
            </a:r>
            <a:r>
              <a:rPr lang="en-US" sz="1600" dirty="0">
                <a:effectLst/>
                <a:latin typeface="Arial" panose="020B0604020202020204" pitchFamily="34" charset="0"/>
                <a:cs typeface="Arial" panose="020B0604020202020204" pitchFamily="34" charset="0"/>
              </a:rPr>
              <a:t>a</a:t>
            </a:r>
            <a:r>
              <a:rPr lang="en-US" sz="1600" b="0" i="0" dirty="0">
                <a:effectLst/>
                <a:latin typeface="Arial" panose="020B0604020202020204" pitchFamily="34" charset="0"/>
                <a:cs typeface="Arial" panose="020B0604020202020204" pitchFamily="34" charset="0"/>
              </a:rPr>
              <a:t>ttackers gather information about the target organization, its systems, and potential vulnerabilities. Examples of attac</a:t>
            </a:r>
            <a:r>
              <a:rPr lang="en-US" sz="1600" dirty="0">
                <a:effectLst/>
                <a:latin typeface="Arial" panose="020B0604020202020204" pitchFamily="34" charset="0"/>
                <a:cs typeface="Arial" panose="020B0604020202020204" pitchFamily="34" charset="0"/>
              </a:rPr>
              <a:t>k at this stage include Phishing, Social Engineering.</a:t>
            </a:r>
          </a:p>
          <a:p>
            <a:pPr marL="0" indent="0">
              <a:buNone/>
            </a:pPr>
            <a:endParaRPr lang="en-US" sz="1600" dirty="0">
              <a:effectLst/>
              <a:latin typeface="Arial" panose="020B0604020202020204" pitchFamily="34" charset="0"/>
              <a:cs typeface="Arial" panose="020B0604020202020204" pitchFamily="34" charset="0"/>
            </a:endParaRPr>
          </a:p>
          <a:p>
            <a:r>
              <a:rPr lang="en-IN" sz="1600" u="sng" dirty="0">
                <a:latin typeface="Arial" panose="020B0604020202020204" pitchFamily="34" charset="0"/>
                <a:cs typeface="Arial" panose="020B0604020202020204" pitchFamily="34" charset="0"/>
              </a:rPr>
              <a:t>Weaponization</a:t>
            </a:r>
            <a:r>
              <a:rPr lang="en-IN" sz="1600" dirty="0">
                <a:latin typeface="Arial" panose="020B0604020202020204" pitchFamily="34" charset="0"/>
                <a:cs typeface="Arial" panose="020B0604020202020204" pitchFamily="34" charset="0"/>
              </a:rPr>
              <a:t> : In this stage </a:t>
            </a:r>
            <a:r>
              <a:rPr lang="en-US" sz="1600" dirty="0">
                <a:effectLst/>
                <a:latin typeface="Arial" panose="020B0604020202020204" pitchFamily="34" charset="0"/>
                <a:cs typeface="Arial" panose="020B0604020202020204" pitchFamily="34" charset="0"/>
              </a:rPr>
              <a:t>a</a:t>
            </a:r>
            <a:r>
              <a:rPr lang="en-US" sz="1600" b="0" i="0" dirty="0">
                <a:effectLst/>
                <a:latin typeface="Arial" panose="020B0604020202020204" pitchFamily="34" charset="0"/>
                <a:cs typeface="Arial" panose="020B0604020202020204" pitchFamily="34" charset="0"/>
              </a:rPr>
              <a:t>ttackers create or obtain a malicious payload such as a virus or Trojan horse and prepare to deliver it to the target designed to exploit identified vulnerabilities. (e.g., Malware, Exploit Kit)</a:t>
            </a:r>
            <a:br>
              <a:rPr lang="en-US" sz="1600" b="0" i="0" dirty="0">
                <a:effectLst/>
                <a:latin typeface="Arial" panose="020B0604020202020204" pitchFamily="34" charset="0"/>
                <a:cs typeface="Arial" panose="020B0604020202020204" pitchFamily="34" charset="0"/>
              </a:rPr>
            </a:br>
            <a:endParaRPr lang="en-US" sz="1600" b="0" i="0" dirty="0">
              <a:effectLst/>
              <a:latin typeface="Arial" panose="020B0604020202020204" pitchFamily="34" charset="0"/>
              <a:cs typeface="Arial" panose="020B0604020202020204" pitchFamily="34" charset="0"/>
            </a:endParaRPr>
          </a:p>
          <a:p>
            <a:r>
              <a:rPr lang="en-IN" sz="1600" b="1" i="0" u="sng" dirty="0">
                <a:effectLst/>
                <a:latin typeface="Arial" panose="020B0604020202020204" pitchFamily="34" charset="0"/>
                <a:cs typeface="Arial" panose="020B0604020202020204" pitchFamily="34" charset="0"/>
              </a:rPr>
              <a:t>Delivery </a:t>
            </a:r>
            <a:r>
              <a:rPr lang="en-IN" sz="1600" b="1" i="0" dirty="0">
                <a:effectLst/>
                <a:latin typeface="Arial" panose="020B0604020202020204" pitchFamily="34" charset="0"/>
                <a:cs typeface="Arial" panose="020B0604020202020204" pitchFamily="34" charset="0"/>
              </a:rPr>
              <a:t>: </a:t>
            </a:r>
            <a:r>
              <a:rPr lang="en-IN" sz="1600" i="0" dirty="0">
                <a:effectLst/>
                <a:latin typeface="Arial" panose="020B0604020202020204" pitchFamily="34" charset="0"/>
                <a:cs typeface="Arial" panose="020B0604020202020204" pitchFamily="34" charset="0"/>
              </a:rPr>
              <a:t>In this stage</a:t>
            </a:r>
            <a:r>
              <a:rPr lang="en-IN" sz="1600" b="1" i="0" dirty="0">
                <a:effectLst/>
                <a:latin typeface="Arial" panose="020B0604020202020204" pitchFamily="34" charset="0"/>
                <a:cs typeface="Arial" panose="020B0604020202020204" pitchFamily="34" charset="0"/>
              </a:rPr>
              <a:t> </a:t>
            </a:r>
            <a:r>
              <a:rPr lang="en-US" sz="1600" dirty="0">
                <a:effectLst/>
                <a:latin typeface="Arial" panose="020B0604020202020204" pitchFamily="34" charset="0"/>
                <a:cs typeface="Arial" panose="020B0604020202020204" pitchFamily="34" charset="0"/>
              </a:rPr>
              <a:t>t</a:t>
            </a:r>
            <a:r>
              <a:rPr lang="en-US" sz="1600" b="0" i="0" dirty="0">
                <a:effectLst/>
                <a:latin typeface="Arial" panose="020B0604020202020204" pitchFamily="34" charset="0"/>
                <a:cs typeface="Arial" panose="020B0604020202020204" pitchFamily="34" charset="0"/>
              </a:rPr>
              <a:t>he weaponized payload is delivered to the target, often through phishing emails, compromised websites, or other vectors. Examples of attacks at this stage include Email attacks and Drive by downloads.</a:t>
            </a:r>
            <a:br>
              <a:rPr lang="en-US" sz="1600" b="0" i="0" dirty="0">
                <a:effectLst/>
                <a:latin typeface="Arial" panose="020B0604020202020204" pitchFamily="34" charset="0"/>
                <a:cs typeface="Arial" panose="020B0604020202020204" pitchFamily="34" charset="0"/>
              </a:rPr>
            </a:br>
            <a:endParaRPr lang="en-US" sz="1600" b="0" i="0" dirty="0">
              <a:effectLst/>
              <a:latin typeface="Arial" panose="020B0604020202020204" pitchFamily="34" charset="0"/>
              <a:cs typeface="Arial" panose="020B0604020202020204" pitchFamily="34" charset="0"/>
            </a:endParaRPr>
          </a:p>
          <a:p>
            <a:r>
              <a:rPr lang="en-IN" sz="1600" b="1" i="0" u="sng" dirty="0">
                <a:effectLst/>
                <a:latin typeface="Arial" panose="020B0604020202020204" pitchFamily="34" charset="0"/>
                <a:cs typeface="Arial" panose="020B0604020202020204" pitchFamily="34" charset="0"/>
              </a:rPr>
              <a:t>Exploitation</a:t>
            </a:r>
            <a:r>
              <a:rPr lang="en-IN" sz="1600" b="1" i="0" dirty="0">
                <a:effectLst/>
                <a:latin typeface="Arial" panose="020B0604020202020204" pitchFamily="34" charset="0"/>
                <a:cs typeface="Arial" panose="020B0604020202020204" pitchFamily="34" charset="0"/>
              </a:rPr>
              <a:t> : </a:t>
            </a:r>
            <a:r>
              <a:rPr lang="en-IN" sz="1600" i="0" dirty="0">
                <a:effectLst/>
                <a:latin typeface="Arial" panose="020B0604020202020204" pitchFamily="34" charset="0"/>
                <a:cs typeface="Arial" panose="020B0604020202020204" pitchFamily="34" charset="0"/>
              </a:rPr>
              <a:t>In this stage </a:t>
            </a:r>
            <a:r>
              <a:rPr lang="en-US" sz="1600" dirty="0">
                <a:effectLst/>
                <a:latin typeface="Arial" panose="020B0604020202020204" pitchFamily="34" charset="0"/>
                <a:cs typeface="Arial" panose="020B0604020202020204" pitchFamily="34" charset="0"/>
              </a:rPr>
              <a:t>t</a:t>
            </a:r>
            <a:r>
              <a:rPr lang="en-US" sz="1600" b="0" i="0" dirty="0">
                <a:effectLst/>
                <a:latin typeface="Arial" panose="020B0604020202020204" pitchFamily="34" charset="0"/>
                <a:cs typeface="Arial" panose="020B0604020202020204" pitchFamily="34" charset="0"/>
              </a:rPr>
              <a:t>he payload is executed on the target system or network, exploiting vulnerabilities to gain access and establish a footho</a:t>
            </a:r>
            <a:r>
              <a:rPr lang="en-US" sz="1600" dirty="0">
                <a:effectLst/>
                <a:latin typeface="Arial" panose="020B0604020202020204" pitchFamily="34" charset="0"/>
                <a:cs typeface="Arial" panose="020B0604020202020204" pitchFamily="34" charset="0"/>
              </a:rPr>
              <a:t>ld in the system</a:t>
            </a:r>
            <a:r>
              <a:rPr lang="en-US" sz="1600" b="0" i="0" dirty="0">
                <a:effectLst/>
                <a:latin typeface="Arial" panose="020B0604020202020204" pitchFamily="34" charset="0"/>
                <a:cs typeface="Arial" panose="020B0604020202020204" pitchFamily="34" charset="0"/>
              </a:rPr>
              <a:t>. Examples of attacks at this stage include SQL Injection, </a:t>
            </a:r>
            <a:r>
              <a:rPr lang="en-IN" sz="1600" b="0" i="0" dirty="0">
                <a:effectLst/>
                <a:latin typeface="Arial" panose="020B0604020202020204" pitchFamily="34" charset="0"/>
                <a:cs typeface="Arial" panose="020B0604020202020204" pitchFamily="34" charset="0"/>
              </a:rPr>
              <a:t>Rem</a:t>
            </a:r>
            <a:r>
              <a:rPr lang="en-IN" sz="1600" dirty="0">
                <a:effectLst/>
                <a:latin typeface="Arial" panose="020B0604020202020204" pitchFamily="34" charset="0"/>
                <a:cs typeface="Arial" panose="020B0604020202020204" pitchFamily="34" charset="0"/>
              </a:rPr>
              <a:t>ote code execution.</a:t>
            </a:r>
            <a:endParaRPr lang="en-US" sz="1600" b="0" i="0" dirty="0">
              <a:effectLst/>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5DA730A8-A53D-398C-667F-9570A7B2CC4A}"/>
              </a:ext>
            </a:extLst>
          </p:cNvPr>
          <p:cNvSpPr>
            <a:spLocks noGrp="1"/>
          </p:cNvSpPr>
          <p:nvPr>
            <p:ph type="sldNum" sz="quarter" idx="12"/>
          </p:nvPr>
        </p:nvSpPr>
        <p:spPr/>
        <p:txBody>
          <a:bodyPr/>
          <a:lstStyle/>
          <a:p>
            <a:fld id="{02645FC0-3198-4E1E-BB3D-0589556F20AD}" type="slidenum">
              <a:rPr lang="en-IN" smtClean="0"/>
              <a:t>7</a:t>
            </a:fld>
            <a:endParaRPr lang="en-IN"/>
          </a:p>
        </p:txBody>
      </p:sp>
    </p:spTree>
    <p:extLst>
      <p:ext uri="{BB962C8B-B14F-4D97-AF65-F5344CB8AC3E}">
        <p14:creationId xmlns:p14="http://schemas.microsoft.com/office/powerpoint/2010/main" val="1693159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D70B7-3285-A489-6C65-0511856BF54F}"/>
              </a:ext>
            </a:extLst>
          </p:cNvPr>
          <p:cNvSpPr>
            <a:spLocks noGrp="1"/>
          </p:cNvSpPr>
          <p:nvPr>
            <p:ph type="title"/>
          </p:nvPr>
        </p:nvSpPr>
        <p:spPr>
          <a:xfrm>
            <a:off x="687653" y="78658"/>
            <a:ext cx="10579903" cy="688257"/>
          </a:xfrm>
        </p:spPr>
        <p:txBody>
          <a:bodyPr>
            <a:normAutofit/>
          </a:bodyPr>
          <a:lstStyle/>
          <a:p>
            <a:endParaRPr lang="en-IN" dirty="0"/>
          </a:p>
        </p:txBody>
      </p:sp>
      <p:sp>
        <p:nvSpPr>
          <p:cNvPr id="3" name="Content Placeholder 2">
            <a:extLst>
              <a:ext uri="{FF2B5EF4-FFF2-40B4-BE49-F238E27FC236}">
                <a16:creationId xmlns:a16="http://schemas.microsoft.com/office/drawing/2014/main" id="{806C5822-C696-97F3-DF8D-BB4C62CCC611}"/>
              </a:ext>
            </a:extLst>
          </p:cNvPr>
          <p:cNvSpPr>
            <a:spLocks noGrp="1"/>
          </p:cNvSpPr>
          <p:nvPr>
            <p:ph idx="1"/>
          </p:nvPr>
        </p:nvSpPr>
        <p:spPr>
          <a:xfrm>
            <a:off x="800723" y="1348813"/>
            <a:ext cx="10353762" cy="3695136"/>
          </a:xfrm>
        </p:spPr>
        <p:txBody>
          <a:bodyPr/>
          <a:lstStyle/>
          <a:p>
            <a:r>
              <a:rPr lang="en-US" sz="1600" b="1" u="sng" dirty="0">
                <a:latin typeface="Arial" panose="020B0604020202020204" pitchFamily="34" charset="0"/>
                <a:cs typeface="Arial" panose="020B0604020202020204" pitchFamily="34" charset="0"/>
              </a:rPr>
              <a:t>Installation </a:t>
            </a:r>
            <a:r>
              <a:rPr lang="en-US" sz="1600" dirty="0">
                <a:latin typeface="Arial" panose="020B0604020202020204" pitchFamily="34" charset="0"/>
                <a:cs typeface="Arial" panose="020B0604020202020204" pitchFamily="34" charset="0"/>
              </a:rPr>
              <a:t>: In this stage attackers install malware or other tools to maintain access and control over the compromised system. </a:t>
            </a:r>
            <a:r>
              <a:rPr lang="en-US" sz="1600" b="0" i="0" dirty="0">
                <a:effectLst/>
                <a:latin typeface="Arial" panose="020B0604020202020204" pitchFamily="34" charset="0"/>
                <a:cs typeface="Arial" panose="020B0604020202020204" pitchFamily="34" charset="0"/>
              </a:rPr>
              <a:t>Examples of attacks at this stage include Backdoors, Rootkits</a:t>
            </a:r>
            <a:br>
              <a:rPr lang="en-US" sz="1600" b="0" i="0" dirty="0">
                <a:effectLst/>
                <a:latin typeface="Arial" panose="020B0604020202020204" pitchFamily="34" charset="0"/>
                <a:cs typeface="Arial" panose="020B0604020202020204" pitchFamily="34" charset="0"/>
              </a:rPr>
            </a:br>
            <a:endParaRPr lang="en-US" sz="1600" b="0" i="0" dirty="0">
              <a:effectLst/>
              <a:latin typeface="Arial" panose="020B0604020202020204" pitchFamily="34" charset="0"/>
              <a:cs typeface="Arial" panose="020B0604020202020204" pitchFamily="34" charset="0"/>
            </a:endParaRPr>
          </a:p>
          <a:p>
            <a:r>
              <a:rPr lang="en-IN" sz="1600" b="1" u="sng" dirty="0">
                <a:latin typeface="Arial" panose="020B0604020202020204" pitchFamily="34" charset="0"/>
                <a:cs typeface="Arial" panose="020B0604020202020204" pitchFamily="34" charset="0"/>
              </a:rPr>
              <a:t>Command and Control (C2)</a:t>
            </a:r>
            <a:r>
              <a:rPr lang="en-US" sz="1600" dirty="0">
                <a:effectLst/>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rPr>
              <a:t>In this stage attackers establish a </a:t>
            </a:r>
            <a:r>
              <a:rPr lang="en-IN" sz="1600" dirty="0">
                <a:latin typeface="Arial" panose="020B0604020202020204" pitchFamily="34" charset="0"/>
                <a:cs typeface="Arial" panose="020B0604020202020204" pitchFamily="34" charset="0"/>
              </a:rPr>
              <a:t>Command-and-Control (C&amp;C) channel to communicate with the compromised system and issue commands. </a:t>
            </a:r>
            <a:r>
              <a:rPr lang="en-US" sz="1600" b="0" i="0" kern="1200" dirty="0">
                <a:solidFill>
                  <a:srgbClr val="FFFFFF"/>
                </a:solidFill>
                <a:effectLst/>
                <a:latin typeface="Arial" panose="020B0604020202020204" pitchFamily="34" charset="0"/>
                <a:cs typeface="Arial" panose="020B0604020202020204" pitchFamily="34" charset="0"/>
              </a:rPr>
              <a:t>Examples of attacks at this stage include Botnets, Remote access trojans (RATs).</a:t>
            </a:r>
            <a:br>
              <a:rPr lang="en-US" sz="1600" b="0" i="0" kern="1200" dirty="0">
                <a:solidFill>
                  <a:srgbClr val="FFFFFF"/>
                </a:solidFill>
                <a:effectLst/>
                <a:latin typeface="Arial" panose="020B0604020202020204" pitchFamily="34" charset="0"/>
                <a:cs typeface="Arial" panose="020B0604020202020204" pitchFamily="34" charset="0"/>
              </a:rPr>
            </a:br>
            <a:endParaRPr lang="en-US" sz="1600" b="0" i="0" kern="1200" dirty="0">
              <a:solidFill>
                <a:srgbClr val="FFFFFF"/>
              </a:solidFill>
              <a:effectLst/>
              <a:latin typeface="Arial" panose="020B0604020202020204" pitchFamily="34" charset="0"/>
              <a:cs typeface="Arial" panose="020B0604020202020204" pitchFamily="34" charset="0"/>
            </a:endParaRPr>
          </a:p>
          <a:p>
            <a:r>
              <a:rPr lang="en-IN" sz="1600" b="1" u="sng" dirty="0">
                <a:latin typeface="Arial" panose="020B0604020202020204" pitchFamily="34" charset="0"/>
                <a:cs typeface="Arial" panose="020B0604020202020204" pitchFamily="34" charset="0"/>
              </a:rPr>
              <a:t>Action on Objectives</a:t>
            </a:r>
            <a:r>
              <a:rPr lang="en-US" sz="1600" b="1" u="sng" dirty="0">
                <a:solidFill>
                  <a:srgbClr val="FFFFFF"/>
                </a:solidFill>
                <a:effectLst/>
                <a:latin typeface="Arial" panose="020B0604020202020204" pitchFamily="34" charset="0"/>
                <a:cs typeface="Arial" panose="020B0604020202020204" pitchFamily="34" charset="0"/>
              </a:rPr>
              <a:t> </a:t>
            </a:r>
            <a:r>
              <a:rPr lang="en-US" sz="1600" dirty="0">
                <a:solidFill>
                  <a:srgbClr val="FFFFFF"/>
                </a:solidFill>
                <a:effectLst/>
                <a:latin typeface="Arial" panose="020B0604020202020204" pitchFamily="34" charset="0"/>
                <a:cs typeface="Arial" panose="020B0604020202020204" pitchFamily="34" charset="0"/>
              </a:rPr>
              <a:t>: </a:t>
            </a:r>
            <a:r>
              <a:rPr lang="en-US" sz="1600" kern="1200" dirty="0">
                <a:solidFill>
                  <a:srgbClr val="FFFFFF"/>
                </a:solidFill>
                <a:effectLst>
                  <a:outerShdw blurRad="50800" dist="38100" dir="2700000" algn="tl" rotWithShape="0">
                    <a:srgbClr val="000000">
                      <a:alpha val="48000"/>
                    </a:srgbClr>
                  </a:outerShdw>
                </a:effectLst>
                <a:latin typeface="Arial" panose="020B0604020202020204" pitchFamily="34" charset="0"/>
                <a:cs typeface="Arial" panose="020B0604020202020204" pitchFamily="34" charset="0"/>
              </a:rPr>
              <a:t>In this stage attackers achieve their ultimate goal such as stealing data, disrupting operations, or causing damage to the system. </a:t>
            </a:r>
            <a:r>
              <a:rPr lang="en-US" sz="1600" b="0" i="0" kern="1200" dirty="0">
                <a:solidFill>
                  <a:srgbClr val="FFFFFF"/>
                </a:solidFill>
                <a:effectLst/>
                <a:latin typeface="Arial" panose="020B0604020202020204" pitchFamily="34" charset="0"/>
                <a:cs typeface="Arial" panose="020B0604020202020204" pitchFamily="34" charset="0"/>
              </a:rPr>
              <a:t>Examples of attacks at this stage include Data theft and Ransomware.</a:t>
            </a:r>
            <a:endParaRPr lang="en-US" sz="1600" b="0" i="0" dirty="0">
              <a:effectLst/>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8B63DC5-DF23-ACD8-42EE-6CB0EDF9ED87}"/>
              </a:ext>
            </a:extLst>
          </p:cNvPr>
          <p:cNvSpPr>
            <a:spLocks noGrp="1"/>
          </p:cNvSpPr>
          <p:nvPr>
            <p:ph type="sldNum" sz="quarter" idx="12"/>
          </p:nvPr>
        </p:nvSpPr>
        <p:spPr/>
        <p:txBody>
          <a:bodyPr/>
          <a:lstStyle/>
          <a:p>
            <a:fld id="{02645FC0-3198-4E1E-BB3D-0589556F20AD}" type="slidenum">
              <a:rPr lang="en-IN" smtClean="0"/>
              <a:t>8</a:t>
            </a:fld>
            <a:endParaRPr lang="en-IN"/>
          </a:p>
        </p:txBody>
      </p:sp>
    </p:spTree>
    <p:extLst>
      <p:ext uri="{BB962C8B-B14F-4D97-AF65-F5344CB8AC3E}">
        <p14:creationId xmlns:p14="http://schemas.microsoft.com/office/powerpoint/2010/main" val="451745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BC86B-1773-83DA-4B56-27EB58C73267}"/>
              </a:ext>
            </a:extLst>
          </p:cNvPr>
          <p:cNvSpPr>
            <a:spLocks noGrp="1"/>
          </p:cNvSpPr>
          <p:nvPr>
            <p:ph type="title"/>
          </p:nvPr>
        </p:nvSpPr>
        <p:spPr>
          <a:xfrm>
            <a:off x="687655" y="94441"/>
            <a:ext cx="10913595" cy="1326321"/>
          </a:xfrm>
        </p:spPr>
        <p:txBody>
          <a:bodyPr>
            <a:normAutofit/>
          </a:bodyPr>
          <a:lstStyle/>
          <a:p>
            <a:r>
              <a:rPr lang="en-US" sz="3200" i="0" u="sng" dirty="0">
                <a:effectLst/>
                <a:latin typeface="Segoe UI Variable Display" pitchFamily="2" charset="0"/>
              </a:rPr>
              <a:t>Impact of the cyber kill chain on cybersecurity</a:t>
            </a:r>
            <a:endParaRPr lang="en-IN" sz="3200" u="sng" dirty="0"/>
          </a:p>
        </p:txBody>
      </p:sp>
      <p:sp>
        <p:nvSpPr>
          <p:cNvPr id="3" name="Content Placeholder 2">
            <a:extLst>
              <a:ext uri="{FF2B5EF4-FFF2-40B4-BE49-F238E27FC236}">
                <a16:creationId xmlns:a16="http://schemas.microsoft.com/office/drawing/2014/main" id="{A0E7A2D4-9C1C-BA21-20F5-4C66AB0E8E32}"/>
              </a:ext>
            </a:extLst>
          </p:cNvPr>
          <p:cNvSpPr>
            <a:spLocks noGrp="1"/>
          </p:cNvSpPr>
          <p:nvPr>
            <p:ph idx="1"/>
          </p:nvPr>
        </p:nvSpPr>
        <p:spPr>
          <a:xfrm>
            <a:off x="687655" y="1525792"/>
            <a:ext cx="10353762" cy="5769744"/>
          </a:xfrm>
        </p:spPr>
        <p:txBody>
          <a:bodyPr>
            <a:normAutofit fontScale="47500" lnSpcReduction="20000"/>
          </a:bodyPr>
          <a:lstStyle/>
          <a:p>
            <a:r>
              <a:rPr lang="en-US" sz="3400" b="0" i="0" dirty="0">
                <a:effectLst/>
                <a:latin typeface="Arial" panose="020B0604020202020204" pitchFamily="34" charset="0"/>
                <a:cs typeface="Arial" panose="020B0604020202020204" pitchFamily="34" charset="0"/>
              </a:rPr>
              <a:t>Understanding how cyberthreat actors plan and conduct their attacks helps cybersecurity professionals find and mitigate vulnerabilities across the organization. </a:t>
            </a:r>
          </a:p>
          <a:p>
            <a:r>
              <a:rPr lang="en-US" sz="3400" b="0" i="0" dirty="0">
                <a:effectLst/>
                <a:latin typeface="Arial" panose="020B0604020202020204" pitchFamily="34" charset="0"/>
                <a:cs typeface="Arial" panose="020B0604020202020204" pitchFamily="34" charset="0"/>
              </a:rPr>
              <a:t>It also helps them identify indicators of compromise during the early stages of a cyberattack. </a:t>
            </a:r>
          </a:p>
          <a:p>
            <a:r>
              <a:rPr lang="en-US" sz="3400" b="0" i="0" dirty="0">
                <a:effectLst/>
                <a:latin typeface="Arial" panose="020B0604020202020204" pitchFamily="34" charset="0"/>
                <a:cs typeface="Arial" panose="020B0604020202020204" pitchFamily="34" charset="0"/>
              </a:rPr>
              <a:t>Many organizations use the cyber kill chain model to proactively put security measures in place and to guide incident response.</a:t>
            </a:r>
          </a:p>
          <a:p>
            <a:pPr marL="0" indent="0">
              <a:buNone/>
            </a:pPr>
            <a:endParaRPr lang="en-US" sz="3400" b="0" i="0" dirty="0">
              <a:effectLst/>
              <a:latin typeface="Arial" panose="020B0604020202020204" pitchFamily="34" charset="0"/>
              <a:cs typeface="Arial" panose="020B0604020202020204" pitchFamily="34" charset="0"/>
            </a:endParaRPr>
          </a:p>
          <a:p>
            <a:pPr marL="0" indent="0">
              <a:buNone/>
            </a:pPr>
            <a:r>
              <a:rPr lang="en-US" sz="4200" b="1" i="0" u="sng" dirty="0">
                <a:effectLst/>
                <a:latin typeface="Arial" panose="020B0604020202020204" pitchFamily="34" charset="0"/>
                <a:cs typeface="Arial" panose="020B0604020202020204" pitchFamily="34" charset="0"/>
              </a:rPr>
              <a:t>Benefits of the cyber kill chain model</a:t>
            </a:r>
          </a:p>
          <a:p>
            <a:r>
              <a:rPr lang="en-US" sz="3400" dirty="0">
                <a:effectLst/>
                <a:latin typeface="Arial" panose="020B0604020202020204" pitchFamily="34" charset="0"/>
                <a:cs typeface="Arial" panose="020B0604020202020204" pitchFamily="34" charset="0"/>
              </a:rPr>
              <a:t>Identify </a:t>
            </a:r>
            <a:r>
              <a:rPr lang="en-US" sz="3400" b="0" i="0" dirty="0">
                <a:effectLst/>
                <a:latin typeface="Arial" panose="020B0604020202020204" pitchFamily="34" charset="0"/>
                <a:cs typeface="Arial" panose="020B0604020202020204" pitchFamily="34" charset="0"/>
              </a:rPr>
              <a:t>threats at every stage of the cyber kill chain.</a:t>
            </a:r>
          </a:p>
          <a:p>
            <a:r>
              <a:rPr lang="en-US" sz="3400" b="0" i="0" dirty="0">
                <a:effectLst/>
                <a:latin typeface="Arial" panose="020B0604020202020204" pitchFamily="34" charset="0"/>
                <a:cs typeface="Arial" panose="020B0604020202020204" pitchFamily="34" charset="0"/>
              </a:rPr>
              <a:t>Make it harder for unauthorized users to gain access.</a:t>
            </a:r>
          </a:p>
          <a:p>
            <a:r>
              <a:rPr lang="en-US" sz="3400" b="0" i="0" dirty="0">
                <a:effectLst/>
                <a:latin typeface="Arial" panose="020B0604020202020204" pitchFamily="34" charset="0"/>
                <a:cs typeface="Arial" panose="020B0604020202020204" pitchFamily="34" charset="0"/>
              </a:rPr>
              <a:t>Harden privileged accounts, data, and systems.</a:t>
            </a:r>
          </a:p>
          <a:p>
            <a:r>
              <a:rPr lang="en-US" sz="3400" b="0" i="0" dirty="0">
                <a:effectLst/>
                <a:latin typeface="Arial" panose="020B0604020202020204" pitchFamily="34" charset="0"/>
                <a:cs typeface="Arial" panose="020B0604020202020204" pitchFamily="34" charset="0"/>
              </a:rPr>
              <a:t>Uncover and respond quickly to lateral movement.</a:t>
            </a:r>
          </a:p>
          <a:p>
            <a:r>
              <a:rPr lang="en-IN" sz="3400" b="0" i="0" dirty="0">
                <a:effectLst/>
                <a:latin typeface="Arial" panose="020B0604020202020204" pitchFamily="34" charset="0"/>
                <a:cs typeface="Arial" panose="020B0604020202020204" pitchFamily="34" charset="0"/>
              </a:rPr>
              <a:t>Stop in-progress cyberattacks.</a:t>
            </a:r>
          </a:p>
          <a:p>
            <a:pPr marL="0" indent="0">
              <a:buNone/>
            </a:pPr>
            <a:endParaRPr lang="en-IN" sz="1700" b="0" i="0" dirty="0">
              <a:effectLst/>
              <a:latin typeface="Arial" panose="020B0604020202020204" pitchFamily="34" charset="0"/>
              <a:cs typeface="Arial" panose="020B0604020202020204" pitchFamily="34" charset="0"/>
            </a:endParaRPr>
          </a:p>
          <a:p>
            <a:pPr marL="0" indent="0">
              <a:buNone/>
            </a:pPr>
            <a:endParaRPr lang="en-US" sz="1200" b="0" i="0" dirty="0">
              <a:effectLst/>
              <a:latin typeface="Segoe UI Variable Text" pitchFamily="2" charset="0"/>
            </a:endParaRPr>
          </a:p>
          <a:p>
            <a:pPr marL="0" indent="0">
              <a:buNone/>
            </a:pPr>
            <a:br>
              <a:rPr lang="en-US" sz="1200" b="0" i="0" dirty="0">
                <a:effectLst/>
                <a:latin typeface="Segoe UI Variable Text" pitchFamily="2" charset="0"/>
              </a:rPr>
            </a:br>
            <a:endParaRPr lang="en-US" sz="1200" b="0" i="0" dirty="0">
              <a:effectLst/>
              <a:latin typeface="Segoe UI Variable Text" pitchFamily="2" charset="0"/>
            </a:endParaRPr>
          </a:p>
          <a:p>
            <a:pPr marL="0" indent="0">
              <a:buNone/>
            </a:pPr>
            <a:br>
              <a:rPr lang="en-US" sz="1400" b="0" i="0" dirty="0">
                <a:effectLst/>
                <a:latin typeface="Segoe UI Variable Text" pitchFamily="2" charset="0"/>
              </a:rPr>
            </a:br>
            <a:endParaRPr lang="en-US" sz="1400" b="0" i="0" dirty="0">
              <a:effectLst/>
              <a:latin typeface="Segoe UI Variable Text" pitchFamily="2" charset="0"/>
            </a:endParaRPr>
          </a:p>
          <a:p>
            <a:pPr marL="0" indent="0">
              <a:buNone/>
            </a:pPr>
            <a:endParaRPr lang="en-IN" sz="16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96FD569-1916-E0C4-4A70-D41727FB99F9}"/>
              </a:ext>
            </a:extLst>
          </p:cNvPr>
          <p:cNvSpPr>
            <a:spLocks noGrp="1"/>
          </p:cNvSpPr>
          <p:nvPr>
            <p:ph type="sldNum" sz="quarter" idx="12"/>
          </p:nvPr>
        </p:nvSpPr>
        <p:spPr/>
        <p:txBody>
          <a:bodyPr/>
          <a:lstStyle/>
          <a:p>
            <a:fld id="{02645FC0-3198-4E1E-BB3D-0589556F20AD}" type="slidenum">
              <a:rPr lang="en-IN" smtClean="0"/>
              <a:t>9</a:t>
            </a:fld>
            <a:endParaRPr lang="en-IN"/>
          </a:p>
        </p:txBody>
      </p:sp>
    </p:spTree>
    <p:extLst>
      <p:ext uri="{BB962C8B-B14F-4D97-AF65-F5344CB8AC3E}">
        <p14:creationId xmlns:p14="http://schemas.microsoft.com/office/powerpoint/2010/main" val="34333388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399</TotalTime>
  <Words>1114</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Bookman Old Style</vt:lpstr>
      <vt:lpstr>Calibri</vt:lpstr>
      <vt:lpstr>Rockwell</vt:lpstr>
      <vt:lpstr>Segoe UI Variable Display</vt:lpstr>
      <vt:lpstr>Segoe UI Variable Text</vt:lpstr>
      <vt:lpstr>var(--root-font-family-base,var(--root-font-family-segoe-variable-text))</vt:lpstr>
      <vt:lpstr>Damask</vt:lpstr>
      <vt:lpstr>Cyber Kill Chain</vt:lpstr>
      <vt:lpstr>What is Cyber Kill Chain</vt:lpstr>
      <vt:lpstr>Overview of the Seven Stages</vt:lpstr>
      <vt:lpstr>Stages of the cyber kill chain</vt:lpstr>
      <vt:lpstr>PowerPoint Presentation</vt:lpstr>
      <vt:lpstr>PowerPoint Presentation</vt:lpstr>
      <vt:lpstr>Attacks Based on each steps of Cyber kill chain</vt:lpstr>
      <vt:lpstr>PowerPoint Presentation</vt:lpstr>
      <vt:lpstr>Impact of the cyber kill chain on cybersecurity</vt:lpstr>
      <vt:lpstr>How to implement cyber kill chain model</vt:lpstr>
      <vt:lpstr>PowerPoint Presentation</vt:lpstr>
      <vt:lpstr>How to Break the Chain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 delll</dc:creator>
  <cp:lastModifiedBy>dell delll</cp:lastModifiedBy>
  <cp:revision>4</cp:revision>
  <dcterms:created xsi:type="dcterms:W3CDTF">2025-03-26T06:11:43Z</dcterms:created>
  <dcterms:modified xsi:type="dcterms:W3CDTF">2025-03-26T12:51:14Z</dcterms:modified>
</cp:coreProperties>
</file>