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2D765F-BC0D-7640-B7A6-E2A110A1A99E}">
          <p14:sldIdLst>
            <p14:sldId id="256"/>
            <p14:sldId id="260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94682"/>
  </p:normalViewPr>
  <p:slideViewPr>
    <p:cSldViewPr snapToGrid="0">
      <p:cViewPr>
        <p:scale>
          <a:sx n="116" d="100"/>
          <a:sy n="116" d="100"/>
        </p:scale>
        <p:origin x="712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4F2B2-2999-B748-8787-633AC06AB289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2E2DA-B553-C145-9751-7DB4B9E4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5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2E2DA-B553-C145-9751-7DB4B9E4FC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9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2E2DA-B553-C145-9751-7DB4B9E4FC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0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435E-11E1-1D7E-1D58-1040327F6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B9CA9-CE23-C961-AAE9-220BA0AF3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6025-8228-F85A-6CFD-AAA521CB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FFEE-7959-AA4C-A2D8-929CA3571F8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B87B7-0E2B-A396-26F8-29EF44C2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D42A1-D914-B9DD-021B-D2946B6C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0621-C2A8-A040-9DF2-E84F62A7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9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31CD-B706-2018-9909-090C0B16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8B8E0-F13D-986C-C49D-36EBD938C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8E94-CDE2-B897-D4B9-9B4B572D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FFEE-7959-AA4C-A2D8-929CA3571F8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C5FDE-1DFA-AE03-1E79-C4DAC870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B36C-AA1A-481C-DD32-35EFD0A2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0621-C2A8-A040-9DF2-E84F62A7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2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15972-ABEC-68F2-C51A-B5228B9B9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EA9A4-6495-FCB7-A802-AA856415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65135-B216-123D-87B7-3C4DFC28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FFEE-7959-AA4C-A2D8-929CA3571F8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2294C-F3E0-3BEF-FB3E-E8105771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447D8-41B9-2D0C-B8C9-D40EE278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0621-C2A8-A040-9DF2-E84F62A7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A15F-AEEE-675C-8B5A-E7DDDFE0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B421-5C39-66A6-C5A5-CBB0E173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CAF4A-899A-A402-3D81-1480A54E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FFEE-7959-AA4C-A2D8-929CA3571F8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BB05A-3A9A-AB01-5336-A40A713B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E7BBB-32F7-B905-313A-1843034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0621-C2A8-A040-9DF2-E84F62A7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E4B7-C245-855D-67C5-20B54594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040B3-9D29-4590-CB13-BD5E7440B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6EE81-8789-CC1C-5E05-5DC78038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FFEE-7959-AA4C-A2D8-929CA3571F8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19320-29FE-CC30-67E8-2F10D01B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AF47-26D8-1D0C-B24A-C5D1415C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0621-C2A8-A040-9DF2-E84F62A7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BAED-ED11-1BC9-01FB-02B57FD3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824F-F2BE-8DAB-808C-C212051F7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910F0-F511-C0BC-7B3A-7D6D9466E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3CF18-FB44-6DCC-D6F1-1A4A6A04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FFEE-7959-AA4C-A2D8-929CA3571F8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D4C43-B4DE-D77A-63DF-34C69363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26FFF-4815-0158-5C1B-FCFB5250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0621-C2A8-A040-9DF2-E84F62A7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1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B4CA-E0BD-1C1B-996B-FC0C22EF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4BCCD-F89B-3E15-D8CF-E584A50C1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6C78-7062-613C-CDE3-22AB3E47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4E82E-AFD2-B97F-6620-9716AA85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2BA67-504C-C342-4BD4-F72047FC1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663C-33AE-055A-6E7A-BAB34471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FFEE-7959-AA4C-A2D8-929CA3571F8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E1286-9C21-DA0B-D6DC-1740CFA0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648FE-3E37-6D6A-FAFB-8D37AAEA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0621-C2A8-A040-9DF2-E84F62A7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1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6A2E-7FB3-F358-2921-E7636778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CB1E1-4C8D-5CD8-42AB-C15D818E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FFEE-7959-AA4C-A2D8-929CA3571F8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4A51C-4BDE-3BAA-3341-28C3CFE1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DB5EC-140B-08A2-A1D1-35A24C09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0621-C2A8-A040-9DF2-E84F62A7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7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9D599-8FF4-A262-914D-81A5FECA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FFEE-7959-AA4C-A2D8-929CA3571F8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EC487-A98F-B707-66E5-E749197A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28993-3526-1410-2EC4-0E6889B2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0621-C2A8-A040-9DF2-E84F62A7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9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D07B-6AC9-665E-C4A3-7B9BA2D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7FE28-585A-F4BD-0ADF-365AEAF3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6C918-28BD-4D43-CF5D-61C7D9C4D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83852-49E8-AD3F-8332-46E37E15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FFEE-7959-AA4C-A2D8-929CA3571F8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47F4A-30C3-97AA-C1E1-15C3B029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F944-FE73-54F0-8AB9-7DAFB6EE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0621-C2A8-A040-9DF2-E84F62A7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7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62B-00A7-3854-381B-9253683C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D6008-814A-74FC-D3E3-B27E9C26D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FBFB5-4FE9-B961-E15E-F5221ADAA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8AF30-105E-4AC7-3671-3720FE92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FFEE-7959-AA4C-A2D8-929CA3571F8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CDEB3-5E3B-F6D6-3494-584ADBAE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91DF0-CCA4-9B71-5C74-5E305B53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0621-C2A8-A040-9DF2-E84F62A7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3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68217-9444-EFFB-3DF9-4853DEB1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29AEE-3786-86F9-9BB1-A1E24BF0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4256F-6059-B7D0-5BC1-472E89F26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AFFEE-7959-AA4C-A2D8-929CA3571F8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25AD-1732-C786-0117-04576CFDB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2B4F-E99F-27C8-CFFA-B5E901499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070621-C2A8-A040-9DF2-E84F62A7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5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xplain-working-of-https/" TargetMode="External"/><Relationship Id="rId2" Type="http://schemas.openxmlformats.org/officeDocument/2006/relationships/hyperlink" Target="https://www.geeksforgeeks.org/http-full-for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introduction-to-telnet/" TargetMode="External"/><Relationship Id="rId4" Type="http://schemas.openxmlformats.org/officeDocument/2006/relationships/hyperlink" Target="https://www.geeksforgeeks.org/file-transfer-protocol-ftp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2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D32E7-4FFA-B9F2-5311-1669BD6B5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1790" y="2603351"/>
            <a:ext cx="5760846" cy="11591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Structure of URL</a:t>
            </a:r>
          </a:p>
        </p:txBody>
      </p:sp>
    </p:spTree>
    <p:extLst>
      <p:ext uri="{BB962C8B-B14F-4D97-AF65-F5344CB8AC3E}">
        <p14:creationId xmlns:p14="http://schemas.microsoft.com/office/powerpoint/2010/main" val="93474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CDEC-277A-04D2-6D9E-CCA3643BC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674" y="587829"/>
            <a:ext cx="5819886" cy="5167511"/>
          </a:xfrm>
        </p:spPr>
        <p:txBody>
          <a:bodyPr anchor="t">
            <a:noAutofit/>
          </a:bodyPr>
          <a:lstStyle/>
          <a:p>
            <a:pPr>
              <a:spcAft>
                <a:spcPts val="150"/>
              </a:spcAft>
            </a:pPr>
            <a:r>
              <a:rPr lang="en-US" sz="3200" b="1" dirty="0">
                <a:effectLst/>
                <a:latin typeface="Helvetica Neue" panose="02000503000000020004" pitchFamily="2" charset="0"/>
              </a:rPr>
              <a:t>6. Fragment (Optional)</a:t>
            </a:r>
            <a:endParaRPr lang="en-US" sz="3200" dirty="0">
              <a:effectLst/>
              <a:latin typeface="Helvetica Neue" panose="02000503000000020004" pitchFamily="2" charset="0"/>
            </a:endParaRPr>
          </a:p>
          <a:p>
            <a:pPr>
              <a:spcAft>
                <a:spcPts val="150"/>
              </a:spcAft>
            </a:pPr>
            <a:r>
              <a:rPr lang="en-US" sz="2400" dirty="0">
                <a:effectLst/>
                <a:latin typeface="Helvetica Neue" panose="02000503000000020004" pitchFamily="2" charset="0"/>
              </a:rPr>
              <a:t>Definition: The fragments appear at the end of a URL starts with a Hashtag(#) 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symbol.Fragments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are used to help browsers scroll directly to a specific part of the page without reloading it.</a:t>
            </a:r>
          </a:p>
          <a:p>
            <a:pPr>
              <a:spcAft>
                <a:spcPts val="150"/>
              </a:spcAft>
            </a:pPr>
            <a:r>
              <a:rPr lang="en-US" sz="2400" dirty="0">
                <a:effectLst/>
                <a:latin typeface="Helvetica Neue" panose="02000503000000020004" pitchFamily="2" charset="0"/>
              </a:rPr>
              <a:t>Example:</a:t>
            </a:r>
          </a:p>
          <a:p>
            <a:pPr>
              <a:spcAft>
                <a:spcPts val="150"/>
              </a:spcAft>
            </a:pPr>
            <a:r>
              <a:rPr lang="en-US" sz="2400" dirty="0">
                <a:effectLst/>
                <a:latin typeface="Helvetica Neue" panose="02000503000000020004" pitchFamily="2" charset="0"/>
              </a:rPr>
              <a:t>https://example.com/page#section2</a:t>
            </a:r>
          </a:p>
          <a:p>
            <a:pPr>
              <a:spcAft>
                <a:spcPts val="150"/>
              </a:spcAft>
            </a:pPr>
            <a:r>
              <a:rPr lang="en-US" sz="2400" dirty="0">
                <a:effectLst/>
                <a:latin typeface="Helvetica Neue" panose="02000503000000020004" pitchFamily="2" charset="0"/>
              </a:rPr>
              <a:t>#section2 refers to a specific section on the page.</a:t>
            </a:r>
          </a:p>
        </p:txBody>
      </p:sp>
    </p:spTree>
    <p:extLst>
      <p:ext uri="{BB962C8B-B14F-4D97-AF65-F5344CB8AC3E}">
        <p14:creationId xmlns:p14="http://schemas.microsoft.com/office/powerpoint/2010/main" val="2555630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7846F9-7B6A-6CB3-9045-E53FC66F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0F34-3088-971D-BDB6-E2A9DB04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Presented by Sinduja Reddy</a:t>
            </a:r>
          </a:p>
        </p:txBody>
      </p:sp>
    </p:spTree>
    <p:extLst>
      <p:ext uri="{BB962C8B-B14F-4D97-AF65-F5344CB8AC3E}">
        <p14:creationId xmlns:p14="http://schemas.microsoft.com/office/powerpoint/2010/main" val="156580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CCA0D-A3CB-07AD-E5F6-CE0DE718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597433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What is URL (Uniform Resource Locator) ?</a:t>
            </a:r>
            <a:br>
              <a:rPr lang="en-US" sz="3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153B-2765-940F-F693-3833BE40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Aft>
                <a:spcPts val="150"/>
              </a:spcAft>
            </a:pPr>
            <a:r>
              <a:rPr lang="en-US" sz="2400" b="1" dirty="0">
                <a:effectLst/>
                <a:latin typeface="Helvetica Neue" panose="02000503000000020004" pitchFamily="2" charset="0"/>
              </a:rPr>
              <a:t>A URL or Uniform Resource Locator is a Unique identifier that is contained by all the resources available on the internet. It helps users and browsers communicate with servers to access webpages, files, or other resources.</a:t>
            </a:r>
            <a:br>
              <a:rPr lang="en-US" sz="2400" dirty="0">
                <a:effectLst/>
                <a:latin typeface="Helvetica Neue" panose="02000503000000020004" pitchFamily="2" charset="0"/>
              </a:rPr>
            </a:br>
            <a:endParaRPr lang="en-US" sz="2400" dirty="0">
              <a:effectLst/>
              <a:latin typeface="Helvetica Neue" panose="02000503000000020004" pitchFamily="2" charset="0"/>
            </a:endParaRPr>
          </a:p>
          <a:p>
            <a:pPr>
              <a:spcAft>
                <a:spcPts val="150"/>
              </a:spcAft>
            </a:pPr>
            <a:r>
              <a:rPr lang="en-US" sz="2400" b="1" dirty="0">
                <a:effectLst/>
                <a:latin typeface="Helvetica Neue" panose="02000503000000020004" pitchFamily="2" charset="0"/>
              </a:rPr>
              <a:t>A URL is composed of several parts, each serving a unique purpose.</a:t>
            </a:r>
            <a:br>
              <a:rPr lang="en-US" sz="2400" dirty="0">
                <a:effectLst/>
                <a:latin typeface="Helvetica Neue" panose="02000503000000020004" pitchFamily="2" charset="0"/>
              </a:rPr>
            </a:br>
            <a:endParaRPr lang="en-US" sz="2400" dirty="0">
              <a:effectLst/>
              <a:latin typeface="Helvetica Neue" panose="02000503000000020004" pitchFamily="2" charset="0"/>
            </a:endParaRPr>
          </a:p>
          <a:p>
            <a:pPr>
              <a:spcAft>
                <a:spcPts val="150"/>
              </a:spcAft>
            </a:pPr>
            <a:r>
              <a:rPr lang="en-US" sz="2400" b="1" dirty="0">
                <a:effectLst/>
                <a:latin typeface="Helvetica Neue" panose="02000503000000020004" pitchFamily="2" charset="0"/>
              </a:rPr>
              <a:t>Let’s break it down the components.</a:t>
            </a:r>
            <a:endParaRPr lang="en-US" sz="2400" dirty="0">
              <a:effectLst/>
              <a:latin typeface="Helvetica Neue" panose="02000503000000020004" pitchFamily="2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556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url parts&#10;&#10;AI-generated content may be incorrect.">
            <a:extLst>
              <a:ext uri="{FF2B5EF4-FFF2-40B4-BE49-F238E27FC236}">
                <a16:creationId xmlns:a16="http://schemas.microsoft.com/office/drawing/2014/main" id="{80DDD65F-5BEB-3006-3BB5-767F6DD1BA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926" b="13297"/>
          <a:stretch/>
        </p:blipFill>
        <p:spPr>
          <a:xfrm>
            <a:off x="1940256" y="456436"/>
            <a:ext cx="8311487" cy="310754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D56298-2F69-23D7-A763-A95B00336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953" y="3563977"/>
            <a:ext cx="9747115" cy="1416586"/>
          </a:xfrm>
        </p:spPr>
        <p:txBody>
          <a:bodyPr anchor="ctr">
            <a:normAutofit fontScale="92500"/>
          </a:bodyPr>
          <a:lstStyle/>
          <a:p>
            <a:pPr>
              <a:spcAft>
                <a:spcPts val="150"/>
              </a:spcAft>
            </a:pPr>
            <a:r>
              <a:rPr lang="en-US" sz="2400" b="1" dirty="0">
                <a:effectLst/>
                <a:latin typeface="Helvetica Neue" panose="02000503000000020004" pitchFamily="2" charset="0"/>
              </a:rPr>
              <a:t>Reference URL:</a:t>
            </a:r>
            <a:endParaRPr lang="en-US" sz="2400" dirty="0">
              <a:effectLst/>
              <a:latin typeface="Helvetica Neue" panose="02000503000000020004" pitchFamily="2" charset="0"/>
            </a:endParaRPr>
          </a:p>
          <a:p>
            <a:pPr marL="0" indent="0">
              <a:spcAft>
                <a:spcPts val="150"/>
              </a:spcAft>
              <a:buNone/>
            </a:pPr>
            <a:endParaRPr lang="en-US" sz="2000" b="1" dirty="0">
              <a:effectLst/>
              <a:latin typeface="Helvetica Neue" panose="02000503000000020004" pitchFamily="2" charset="0"/>
            </a:endParaRPr>
          </a:p>
          <a:p>
            <a:pPr marL="0" indent="0">
              <a:spcAft>
                <a:spcPts val="150"/>
              </a:spcAft>
              <a:buNone/>
            </a:pPr>
            <a:r>
              <a:rPr lang="en-US" sz="2000" b="1" dirty="0">
                <a:effectLst/>
                <a:latin typeface="Helvetica Neue" panose="02000503000000020004" pitchFamily="2" charset="0"/>
              </a:rPr>
              <a:t>https://www.example.com:8080/products/shoes?brand=nike&amp;color=red#reviews</a:t>
            </a:r>
            <a:endParaRPr lang="en-US" sz="2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3085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response&#10;&#10;AI-generated content may be incorrect.">
            <a:extLst>
              <a:ext uri="{FF2B5EF4-FFF2-40B4-BE49-F238E27FC236}">
                <a16:creationId xmlns:a16="http://schemas.microsoft.com/office/drawing/2014/main" id="{333EE491-84EA-7AF2-8BBF-9525C8BE1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20724"/>
            <a:ext cx="10905066" cy="441655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0DF59-B140-8008-DC98-A5A5421D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157" y="720762"/>
            <a:ext cx="8365788" cy="2366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effectLst/>
                <a:latin typeface="Helvetica Neue" panose="02000503000000020004" pitchFamily="2" charset="0"/>
              </a:rPr>
              <a:t>Components of a URL</a:t>
            </a:r>
            <a:br>
              <a:rPr lang="en-US" sz="2000" b="1" dirty="0">
                <a:effectLst/>
                <a:latin typeface="Helvetica Neue" panose="02000503000000020004" pitchFamily="2" charset="0"/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4ED1-9BAE-F7E6-3B01-826A4421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87" y="1430767"/>
            <a:ext cx="10316582" cy="5427156"/>
          </a:xfrm>
        </p:spPr>
        <p:txBody>
          <a:bodyPr anchor="t">
            <a:normAutofit/>
          </a:bodyPr>
          <a:lstStyle/>
          <a:p>
            <a:pPr>
              <a:spcAft>
                <a:spcPts val="150"/>
              </a:spcAft>
            </a:pPr>
            <a:r>
              <a:rPr lang="en-US" sz="3500" b="1" dirty="0">
                <a:effectLst/>
                <a:latin typeface="Helvetica Neue" panose="02000503000000020004" pitchFamily="2" charset="0"/>
              </a:rPr>
              <a:t>1. Protocol (or Scheme)</a:t>
            </a:r>
            <a:endParaRPr lang="en-US" sz="3500" dirty="0">
              <a:effectLst/>
              <a:latin typeface="Helvetica Neue" panose="02000503000000020004" pitchFamily="2" charset="0"/>
            </a:endParaRPr>
          </a:p>
          <a:p>
            <a:pPr>
              <a:spcAft>
                <a:spcPts val="150"/>
              </a:spcAft>
            </a:pPr>
            <a:r>
              <a:rPr lang="en-US" sz="2400" dirty="0">
                <a:effectLst/>
                <a:latin typeface="Helvetica Neue" panose="02000503000000020004" pitchFamily="2" charset="0"/>
              </a:rPr>
              <a:t>Definition: The protocol specifies how the browser should communicate with the server to fetch the resource.</a:t>
            </a:r>
          </a:p>
          <a:p>
            <a:pPr>
              <a:spcAft>
                <a:spcPts val="150"/>
              </a:spcAft>
            </a:pPr>
            <a:r>
              <a:rPr lang="en-US" sz="2400" dirty="0">
                <a:effectLst/>
                <a:latin typeface="Helvetica Neue" panose="02000503000000020004" pitchFamily="2" charset="0"/>
              </a:rPr>
              <a:t>It uses multiple protocols like </a:t>
            </a:r>
            <a:r>
              <a:rPr lang="en-US" sz="2400" u="sng" dirty="0">
                <a:effectLst/>
                <a:latin typeface="Helvetica Neue" panose="02000503000000020004" pitchFamily="2" charset="0"/>
                <a:hlinkClick r:id="rId2"/>
              </a:rPr>
              <a:t>HTTP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 (Hypertext Transfer Protocol), </a:t>
            </a:r>
            <a:r>
              <a:rPr lang="en-US" sz="2400" u="sng" dirty="0">
                <a:effectLst/>
                <a:latin typeface="Helvetica Neue" panose="02000503000000020004" pitchFamily="2" charset="0"/>
                <a:hlinkClick r:id="rId3"/>
              </a:rPr>
              <a:t>HTTPS Protocol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 (Secured HTTP), mailto for emails, </a:t>
            </a:r>
            <a:r>
              <a:rPr lang="en-US" sz="2400" u="sng" dirty="0">
                <a:effectLst/>
                <a:latin typeface="Helvetica Neue" panose="02000503000000020004" pitchFamily="2" charset="0"/>
                <a:hlinkClick r:id="rId4"/>
              </a:rPr>
              <a:t>FTP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 (File Transfer Protocol) for files, and </a:t>
            </a:r>
            <a:r>
              <a:rPr lang="en-US" sz="2400" u="sng" dirty="0">
                <a:effectLst/>
                <a:latin typeface="Helvetica Neue" panose="02000503000000020004" pitchFamily="2" charset="0"/>
                <a:hlinkClick r:id="rId5"/>
              </a:rPr>
              <a:t>TELNET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 to access remote computers. </a:t>
            </a:r>
          </a:p>
          <a:p>
            <a:pPr>
              <a:spcAft>
                <a:spcPts val="150"/>
              </a:spcAft>
            </a:pPr>
            <a:r>
              <a:rPr lang="en-US" sz="2400" dirty="0">
                <a:effectLst/>
                <a:latin typeface="Helvetica Neue" panose="02000503000000020004" pitchFamily="2" charset="0"/>
              </a:rPr>
              <a:t>Examples: http, https, ftp, mailto, etc.</a:t>
            </a:r>
          </a:p>
          <a:p>
            <a:pPr>
              <a:spcAft>
                <a:spcPts val="150"/>
              </a:spcAft>
            </a:pPr>
            <a:r>
              <a:rPr lang="en-US" sz="2400" dirty="0">
                <a:effectLst/>
                <a:latin typeface="Helvetica Neue" panose="02000503000000020004" pitchFamily="2" charset="0"/>
              </a:rPr>
              <a:t>Purpose: Determines whether the connection is secure (e.g., https is secure while http is not).</a:t>
            </a:r>
          </a:p>
          <a:p>
            <a:pPr>
              <a:spcAft>
                <a:spcPts val="150"/>
              </a:spcAft>
            </a:pPr>
            <a:r>
              <a:rPr lang="en-US" sz="2400" dirty="0">
                <a:effectLst/>
                <a:latin typeface="Helvetica Neue" panose="02000503000000020004" pitchFamily="2" charset="0"/>
              </a:rPr>
              <a:t>Example:</a:t>
            </a:r>
          </a:p>
          <a:p>
            <a:pPr>
              <a:spcAft>
                <a:spcPts val="150"/>
              </a:spcAft>
            </a:pPr>
            <a:r>
              <a:rPr lang="en-US" sz="2400" dirty="0">
                <a:effectLst/>
                <a:latin typeface="Helvetica Neue" panose="02000503000000020004" pitchFamily="2" charset="0"/>
              </a:rPr>
              <a:t>https:// in https://www.example.com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6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F53A-E4DB-673F-3700-82E8ABD9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713" y="1546386"/>
            <a:ext cx="8602399" cy="4088776"/>
          </a:xfrm>
        </p:spPr>
        <p:txBody>
          <a:bodyPr>
            <a:noAutofit/>
          </a:bodyPr>
          <a:lstStyle/>
          <a:p>
            <a:pPr>
              <a:spcAft>
                <a:spcPts val="150"/>
              </a:spcAft>
            </a:pPr>
            <a:r>
              <a:rPr lang="en-US" b="1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2. Domain Name (or Host)</a:t>
            </a:r>
            <a:endParaRPr lang="en-US" dirty="0">
              <a:solidFill>
                <a:schemeClr val="tx2"/>
              </a:solidFill>
              <a:effectLst/>
              <a:latin typeface="Helvetica Neue" panose="02000503000000020004" pitchFamily="2" charset="0"/>
            </a:endParaRPr>
          </a:p>
          <a:p>
            <a:pPr>
              <a:spcAft>
                <a:spcPts val="15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Definition: The domain name identifies the website’s address on the internet. It’s made of three parts:</a:t>
            </a:r>
          </a:p>
          <a:p>
            <a:pPr>
              <a:spcAft>
                <a:spcPts val="15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Subdomain: An optional prefix such as www or blog.</a:t>
            </a:r>
          </a:p>
          <a:p>
            <a:pPr>
              <a:spcAft>
                <a:spcPts val="15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Second-Level Domain (SLD): The main name of the website (e.g., example).</a:t>
            </a:r>
          </a:p>
          <a:p>
            <a:pPr>
              <a:spcAft>
                <a:spcPts val="15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Top-Level Domain (TLD): The suffix such as .com, .org, or .edu.</a:t>
            </a:r>
          </a:p>
          <a:p>
            <a:pPr>
              <a:spcAft>
                <a:spcPts val="15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Example:</a:t>
            </a:r>
          </a:p>
          <a:p>
            <a:pPr>
              <a:spcAft>
                <a:spcPts val="15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In https://www.example.com, the domain name is www.example.com.</a:t>
            </a:r>
          </a:p>
          <a:p>
            <a:pPr>
              <a:spcAft>
                <a:spcPts val="15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example is the SLD.</a:t>
            </a:r>
          </a:p>
          <a:p>
            <a:pPr>
              <a:spcAft>
                <a:spcPts val="15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.com is the TLD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848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52E2-518A-AC90-6A89-870B14C2B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466" y="1355464"/>
            <a:ext cx="5732209" cy="4054736"/>
          </a:xfrm>
        </p:spPr>
        <p:txBody>
          <a:bodyPr anchor="t">
            <a:normAutofit lnSpcReduction="10000"/>
          </a:bodyPr>
          <a:lstStyle/>
          <a:p>
            <a:pPr>
              <a:spcAft>
                <a:spcPts val="150"/>
              </a:spcAft>
            </a:pPr>
            <a:r>
              <a:rPr lang="en-US" sz="3200" b="1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3.Port (Optional)</a:t>
            </a:r>
          </a:p>
          <a:p>
            <a:pPr>
              <a:spcAft>
                <a:spcPts val="150"/>
              </a:spcAft>
            </a:pPr>
            <a:endParaRPr lang="en-US" sz="3200" dirty="0">
              <a:solidFill>
                <a:schemeClr val="tx2"/>
              </a:solidFill>
              <a:effectLst/>
              <a:latin typeface="Helvetica Neue" panose="02000503000000020004" pitchFamily="2" charset="0"/>
            </a:endParaRPr>
          </a:p>
          <a:p>
            <a:pPr>
              <a:spcAft>
                <a:spcPts val="150"/>
              </a:spcAft>
            </a:pPr>
            <a:r>
              <a:rPr lang="en-US" sz="24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Definition: The port is the endpoint for communication with the server.kr55r55rrrr</a:t>
            </a:r>
          </a:p>
          <a:p>
            <a:pPr>
              <a:spcAft>
                <a:spcPts val="150"/>
              </a:spcAft>
            </a:pPr>
            <a:r>
              <a:rPr lang="en-US" sz="24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Custom Ports: Shown with a colon (:) after the domain.</a:t>
            </a:r>
          </a:p>
          <a:p>
            <a:pPr>
              <a:spcAft>
                <a:spcPts val="150"/>
              </a:spcAft>
            </a:pPr>
            <a:r>
              <a:rPr lang="en-US" sz="24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Example:</a:t>
            </a:r>
          </a:p>
          <a:p>
            <a:pPr>
              <a:spcAft>
                <a:spcPts val="150"/>
              </a:spcAft>
            </a:pPr>
            <a:r>
              <a:rPr lang="en-US" sz="24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http://example.com:8080 (port 8080 is specified).</a:t>
            </a:r>
          </a:p>
          <a:p>
            <a:endParaRPr lang="en-US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95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AF8E-186B-2BD4-9010-702B65C6B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871" y="1640053"/>
            <a:ext cx="9719551" cy="3577893"/>
          </a:xfrm>
        </p:spPr>
        <p:txBody>
          <a:bodyPr>
            <a:normAutofit/>
          </a:bodyPr>
          <a:lstStyle/>
          <a:p>
            <a:pPr>
              <a:spcAft>
                <a:spcPts val="150"/>
              </a:spcAft>
            </a:pPr>
            <a:r>
              <a:rPr lang="en-US" sz="3200" b="1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4.Path</a:t>
            </a:r>
            <a:endParaRPr lang="en-US" sz="3200" dirty="0">
              <a:solidFill>
                <a:schemeClr val="tx2"/>
              </a:solidFill>
              <a:effectLst/>
              <a:latin typeface="Helvetica Neue" panose="02000503000000020004" pitchFamily="2" charset="0"/>
            </a:endParaRPr>
          </a:p>
          <a:p>
            <a:pPr>
              <a:spcAft>
                <a:spcPts val="150"/>
              </a:spcAft>
            </a:pPr>
            <a:r>
              <a:rPr lang="en-US" sz="24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Definition: The path specifies the location of the resource (e.g., a specific file or webpage) on the server.</a:t>
            </a:r>
          </a:p>
          <a:p>
            <a:pPr>
              <a:spcAft>
                <a:spcPts val="150"/>
              </a:spcAft>
            </a:pPr>
            <a:r>
              <a:rPr lang="en-US" sz="24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Example:</a:t>
            </a:r>
          </a:p>
          <a:p>
            <a:pPr>
              <a:spcAft>
                <a:spcPts val="150"/>
              </a:spcAft>
            </a:pPr>
            <a:r>
              <a:rPr lang="en-US" sz="24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https://example.com/products/shoes</a:t>
            </a:r>
          </a:p>
          <a:p>
            <a:pPr>
              <a:spcAft>
                <a:spcPts val="150"/>
              </a:spcAft>
            </a:pPr>
            <a:r>
              <a:rPr lang="en-US" sz="24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/products/shoes is the path, directing the browser to the “shoes” page within the “products” section.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8756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C924-771D-9AF0-6EC5-A7CA27C5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645459"/>
            <a:ext cx="6051907" cy="4974449"/>
          </a:xfrm>
        </p:spPr>
        <p:txBody>
          <a:bodyPr anchor="ctr">
            <a:noAutofit/>
          </a:bodyPr>
          <a:lstStyle/>
          <a:p>
            <a:pPr>
              <a:spcAft>
                <a:spcPts val="150"/>
              </a:spcAft>
            </a:pPr>
            <a:r>
              <a:rPr lang="en-US" b="1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5. Query String (Optional)</a:t>
            </a:r>
            <a:endParaRPr lang="en-US" dirty="0">
              <a:solidFill>
                <a:schemeClr val="tx2"/>
              </a:solidFill>
              <a:effectLst/>
              <a:latin typeface="Helvetica Neue" panose="02000503000000020004" pitchFamily="2" charset="0"/>
            </a:endParaRPr>
          </a:p>
          <a:p>
            <a:pPr>
              <a:spcAft>
                <a:spcPts val="15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Definition: A query string provides additional data to the server. It starts with a question mark (?) and consists of key-value pairs separated by &amp;.</a:t>
            </a:r>
          </a:p>
          <a:p>
            <a:pPr>
              <a:spcAft>
                <a:spcPts val="15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Structure:</a:t>
            </a:r>
          </a:p>
          <a:p>
            <a:pPr>
              <a:spcAft>
                <a:spcPts val="15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?key1=value1&amp;key2=value2</a:t>
            </a:r>
          </a:p>
          <a:p>
            <a:pPr>
              <a:spcAft>
                <a:spcPts val="15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Example:</a:t>
            </a:r>
          </a:p>
          <a:p>
            <a:pPr>
              <a:spcAft>
                <a:spcPts val="15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https://example.com/search?q=shoes&amp;color=red</a:t>
            </a:r>
          </a:p>
          <a:p>
            <a:pPr lvl="1">
              <a:spcAft>
                <a:spcPts val="150"/>
              </a:spcAft>
            </a:pPr>
            <a:r>
              <a:rPr lang="en-US" sz="16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Query: ?brand=nike&amp;color=red</a:t>
            </a:r>
          </a:p>
          <a:p>
            <a:pPr>
              <a:spcAft>
                <a:spcPts val="15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brand=nike  Searching for nike brand</a:t>
            </a:r>
          </a:p>
          <a:p>
            <a:pPr>
              <a:spcAft>
                <a:spcPts val="15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color=red: Filtering results by color red.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F8F43D0F-E421-279A-9620-6B7202615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923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592</Words>
  <Application>Microsoft Macintosh PowerPoint</Application>
  <PresentationFormat>Widescreen</PresentationFormat>
  <Paragraphs>54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Helvetica Neue</vt:lpstr>
      <vt:lpstr>Office Theme</vt:lpstr>
      <vt:lpstr>Structure of URL</vt:lpstr>
      <vt:lpstr>What is URL (Uniform Resource Locator) ? </vt:lpstr>
      <vt:lpstr>PowerPoint Presentation</vt:lpstr>
      <vt:lpstr>PowerPoint Presentation</vt:lpstr>
      <vt:lpstr>Components of a URL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Nagarjuna Gangavarapu</dc:creator>
  <cp:lastModifiedBy>Nagarjuna Gangavarapu</cp:lastModifiedBy>
  <cp:revision>2</cp:revision>
  <dcterms:created xsi:type="dcterms:W3CDTF">2025-01-23T11:41:10Z</dcterms:created>
  <dcterms:modified xsi:type="dcterms:W3CDTF">2025-01-24T13:31:57Z</dcterms:modified>
</cp:coreProperties>
</file>