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80" r:id="rId17"/>
    <p:sldId id="271" r:id="rId18"/>
    <p:sldId id="272" r:id="rId19"/>
    <p:sldId id="273" r:id="rId20"/>
    <p:sldId id="274" r:id="rId21"/>
    <p:sldId id="278" r:id="rId22"/>
    <p:sldId id="25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 Black" panose="020F0502020204030203" pitchFamily="34" charset="0"/>
      <p:bold r:id="rId29"/>
      <p:boldItalic r:id="rId30"/>
    </p:embeddedFont>
    <p:embeddedFont>
      <p:font typeface="Libre Baskerville" panose="02000000000000000000" pitchFamily="2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D69"/>
    <a:srgbClr val="0E7855"/>
    <a:srgbClr val="3D0505"/>
    <a:srgbClr val="07412E"/>
    <a:srgbClr val="7F3B8D"/>
    <a:srgbClr val="0F7F5A"/>
    <a:srgbClr val="129A6D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34C84-6E80-4F8F-85EC-38EDD396D602}" v="4" dt="2023-01-06T16:44:19.631"/>
    <p1510:client id="{5D047716-71AF-4D50-825F-1AA06D35DF32}" v="1740" dt="2023-01-06T16:35:48.970"/>
    <p1510:client id="{741EB70B-5F9F-4D80-AA08-F8A6D6D449B0}" v="386" dt="2023-01-06T12:13:42.849"/>
    <p1510:client id="{E12FB0AF-50C3-45EA-BB87-4DD78C031518}" v="9" dt="2023-01-07T09:07:2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344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75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55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61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15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99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30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36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38400" y="4038600"/>
            <a:ext cx="795067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"Scraping </a:t>
            </a: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Real Estate </a:t>
            </a:r>
            <a:r>
              <a:rPr lang="en-US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Website </a:t>
            </a:r>
            <a:r>
              <a:rPr lang="en-US" sz="32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Makaan</a:t>
            </a: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"</a:t>
            </a:r>
            <a:endParaRPr lang="en-US" sz="32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81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Exploratory Data Analysis </a:t>
            </a:r>
          </a:p>
          <a:p>
            <a:endParaRPr lang="en-US" sz="3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72390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Data Cleaning Steps:</a:t>
            </a:r>
          </a:p>
          <a:p>
            <a:pPr lvl="0"/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Check for Duplicates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Drop the duplicate column and unnecessary columns.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Checking and removing special characters.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Identifying and imputing missing values.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Type conversion.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1F33B78-0018-8B8C-3287-64BF1442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32" y="1408532"/>
            <a:ext cx="3393954" cy="36239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7FAB6-A0A0-437C-0EA1-6BAA50B18F23}"/>
              </a:ext>
            </a:extLst>
          </p:cNvPr>
          <p:cNvSpPr txBox="1"/>
          <p:nvPr/>
        </p:nvSpPr>
        <p:spPr>
          <a:xfrm>
            <a:off x="4572000" y="533400"/>
            <a:ext cx="2684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IN" sz="32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6032" t="33333" r="9590" b="15625"/>
          <a:stretch>
            <a:fillRect/>
          </a:stretch>
        </p:blipFill>
        <p:spPr bwMode="auto">
          <a:xfrm>
            <a:off x="685800" y="1600200"/>
            <a:ext cx="108623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ACA3A-A801-2D02-B754-1BA13F1935EB}"/>
              </a:ext>
            </a:extLst>
          </p:cNvPr>
          <p:cNvSpPr txBox="1"/>
          <p:nvPr/>
        </p:nvSpPr>
        <p:spPr>
          <a:xfrm>
            <a:off x="4178559" y="522515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11201400" cy="710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err="1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Analysis :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analysis explores each variable in a data set, separately.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Categorical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Analysis :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Bivariate analysis is a kind of statistical analysis in which two variables  are observed against each other.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Categorical &amp; Categorical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Categorical &amp; Numerical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Numerical &amp; Categorical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Multi-</a:t>
            </a:r>
            <a:r>
              <a:rPr lang="en-IN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I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analysis is a kind of statistical analysis in which more than two variables are observed against each other.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</a:pP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AutoShape 1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2" name="AutoShape 2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4" name="AutoShape 28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6" name="AutoShape 30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8" name="AutoShape 3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0" name="AutoShape 3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2" name="AutoShape 3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4" name="AutoShape 38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6" name="AutoShape 40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8" name="AutoShape 4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0" name="AutoShape 4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2" name="AutoShape 4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43" name="Picture 47"/>
          <p:cNvPicPr>
            <a:picLocks noChangeAspect="1" noChangeArrowheads="1"/>
          </p:cNvPicPr>
          <p:nvPr/>
        </p:nvPicPr>
        <p:blipFill>
          <a:blip r:embed="rId2"/>
          <a:srcRect l="34060" t="33272" r="27472" b="12500"/>
          <a:stretch>
            <a:fillRect/>
          </a:stretch>
        </p:blipFill>
        <p:spPr bwMode="auto">
          <a:xfrm>
            <a:off x="3656162" y="156713"/>
            <a:ext cx="5638800" cy="413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4951562" y="4521680"/>
            <a:ext cx="2895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  Of  Different Cities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479" y="5076645"/>
            <a:ext cx="1155442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Observation : 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000" dirty="0">
                <a:latin typeface="Times New Roman"/>
                <a:cs typeface="Times New Roman"/>
              </a:rPr>
              <a:t>We can see that,</a:t>
            </a:r>
            <a:endParaRPr lang="en-US" sz="2000">
              <a:latin typeface="Times New Roman"/>
            </a:endParaRPr>
          </a:p>
          <a:p>
            <a:pPr marL="342900" lvl="3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Properties available in Pune, Nashik, Nagpur, Mumbai contributes  high (20.49 %) .</a:t>
            </a:r>
          </a:p>
          <a:p>
            <a:pPr marL="342900" lvl="3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Kolhapur contributes less (4.10 %) in the </a:t>
            </a:r>
            <a:r>
              <a:rPr lang="en-US" sz="2000" dirty="0" err="1">
                <a:latin typeface="Times New Roman"/>
                <a:cs typeface="Times New Roman"/>
              </a:rPr>
              <a:t>DataFrame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/>
          </a:p>
        </p:txBody>
      </p:sp>
      <p:sp>
        <p:nvSpPr>
          <p:cNvPr id="33" name="TextBox 32"/>
          <p:cNvSpPr txBox="1"/>
          <p:nvPr/>
        </p:nvSpPr>
        <p:spPr>
          <a:xfrm>
            <a:off x="533400" y="304800"/>
            <a:ext cx="31242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Univariate Analysis : </a:t>
            </a:r>
            <a:endParaRPr lang="en-US" sz="25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0"/>
          <p:cNvPicPr>
            <a:picLocks noChangeAspect="1" noChangeArrowheads="1"/>
          </p:cNvPicPr>
          <p:nvPr/>
        </p:nvPicPr>
        <p:blipFill>
          <a:blip r:embed="rId2"/>
          <a:srcRect l="16398" t="32292" r="10981" b="17708"/>
          <a:stretch>
            <a:fillRect/>
          </a:stretch>
        </p:blipFill>
        <p:spPr bwMode="auto">
          <a:xfrm>
            <a:off x="914400" y="381000"/>
            <a:ext cx="10363200" cy="470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5334000"/>
            <a:ext cx="11554422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Observation :</a:t>
            </a: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We can see that more affordable  properties available are in the range of  10 lakh to 1 crore.</a:t>
            </a:r>
            <a:r>
              <a:rPr lang="en-US" sz="1800" dirty="0">
                <a:latin typeface="Times New Roman"/>
                <a:cs typeface="Times New Roman"/>
              </a:rPr>
              <a:t>  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/>
          <a:srcRect l="19495" t="19646" r="9899" b="10216"/>
          <a:stretch/>
        </p:blipFill>
        <p:spPr bwMode="auto">
          <a:xfrm>
            <a:off x="1419045" y="652732"/>
            <a:ext cx="9357123" cy="458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6937" y="4768970"/>
            <a:ext cx="1155442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  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Here we can observe that if area </a:t>
            </a:r>
            <a:r>
              <a:rPr lang="en-US" sz="2000" dirty="0" err="1">
                <a:latin typeface="Times New Roman"/>
                <a:cs typeface="Times New Roman"/>
              </a:rPr>
              <a:t>sqft</a:t>
            </a:r>
            <a:r>
              <a:rPr lang="en-US" sz="2000" dirty="0">
                <a:latin typeface="Times New Roman"/>
                <a:cs typeface="Times New Roman"/>
              </a:rPr>
              <a:t> increases then price also increases.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The cluster of dots shows that more number of properties available in the range of 10 lakh to 1 crore.</a:t>
            </a: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28600"/>
            <a:ext cx="32766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 </a:t>
            </a:r>
            <a:r>
              <a:rPr lang="en-US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Bivariate Analysis : </a:t>
            </a:r>
            <a:endParaRPr lang="en-US" sz="25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42151836553068675/1053393458657771520/AeSLCoRYAAAAASUVORK5CY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9372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578" y="5257800"/>
            <a:ext cx="11554422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  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Here we can observe that Mumbai has higher price.</a:t>
            </a:r>
          </a:p>
          <a:p>
            <a:pPr marL="342900" indent="-342900">
              <a:buAutoNum type="arabicParenR"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7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9327" t="29167" r="13323" b="10417"/>
          <a:stretch>
            <a:fillRect/>
          </a:stretch>
        </p:blipFill>
        <p:spPr bwMode="auto">
          <a:xfrm>
            <a:off x="395377" y="80513"/>
            <a:ext cx="10573110" cy="51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65691" y="4783347"/>
            <a:ext cx="11554422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</a:t>
            </a:r>
            <a:r>
              <a:rPr lang="en-US" sz="1600" b="1" dirty="0">
                <a:latin typeface="Times New Roman"/>
                <a:cs typeface="Times New Roman"/>
              </a:rPr>
              <a:t>  </a:t>
            </a:r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We can easily observe that Mumbai and Pune have more apartments than other property types. </a:t>
            </a:r>
            <a:endParaRPr lang="en-US" sz="2000">
              <a:latin typeface="Times New Roman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The numbers of apartments available in Mumbai, Nashik, and Pune are 98, 81, and 99, respectively. 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In Mumbai or Pune, there are no villas or independent houses available. </a:t>
            </a:r>
            <a:endParaRPr lang="en-US" sz="2000" dirty="0">
              <a:latin typeface="Times New Roman"/>
              <a:cs typeface="Times New Roman" pitchFamily="18" charset="0"/>
            </a:endParaRPr>
          </a:p>
          <a:p>
            <a:pPr marL="342900" indent="-342900">
              <a:buAutoNum type="arabicParenR"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 l="16984" t="20833" r="10981" b="6250"/>
          <a:stretch>
            <a:fillRect/>
          </a:stretch>
        </p:blipFill>
        <p:spPr bwMode="auto">
          <a:xfrm>
            <a:off x="1324155" y="593785"/>
            <a:ext cx="9372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304800"/>
            <a:ext cx="34290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Multi-variate </a:t>
            </a:r>
            <a:r>
              <a:rPr lang="en-US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Analysis</a:t>
            </a:r>
            <a:r>
              <a:rPr lang="en-IN"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 :</a:t>
            </a:r>
            <a:endParaRPr lang="en-US" sz="25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6" y="5013385"/>
            <a:ext cx="11554422" cy="36779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Here we can see that if area increases in sq ft, then price also increases.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More properties are available in the cities of Mumbai, Nagpur, Nashik, and Pune, ranging from 10 lakhs to 1 crore, which are shown in different colors.</a:t>
            </a:r>
          </a:p>
          <a:p>
            <a:pPr marL="342900" indent="-342900">
              <a:buAutoNum type="arabicParenR"/>
            </a:pPr>
            <a:endParaRPr lang="en-US" sz="2000" dirty="0">
              <a:latin typeface="Times New Roman"/>
            </a:endParaRPr>
          </a:p>
          <a:p>
            <a:pPr>
              <a:buChar char="•"/>
            </a:pPr>
            <a:endParaRPr lang="en-US" sz="1800" dirty="0"/>
          </a:p>
          <a:p>
            <a:endParaRPr lang="en-US" sz="1800"/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 l="21083" t="30208" r="14495" b="20833"/>
          <a:stretch>
            <a:fillRect/>
          </a:stretch>
        </p:blipFill>
        <p:spPr bwMode="auto">
          <a:xfrm>
            <a:off x="1019355" y="231475"/>
            <a:ext cx="1016540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0672" y="4524555"/>
            <a:ext cx="11554422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Here we can see that in Mumbai city, the maximum number of apartments are available. There is no villa, residential plot, or independent house available. 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2000" dirty="0">
              <a:latin typeface="Times New Roman" pitchFamily="18" charset="0"/>
            </a:endParaRP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3D0505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About </a:t>
            </a:r>
            <a:r>
              <a:rPr lang="en-IN" sz="3200">
                <a:solidFill>
                  <a:srgbClr val="3D0505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us</a:t>
            </a:r>
            <a:endParaRPr sz="1800" b="0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6" name="Google Shape;104;p3"/>
          <p:cNvSpPr txBox="1"/>
          <p:nvPr/>
        </p:nvSpPr>
        <p:spPr>
          <a:xfrm>
            <a:off x="762000" y="1524000"/>
            <a:ext cx="4876800" cy="553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i="0" u="none" strike="noStrike" cap="none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Name : </a:t>
            </a:r>
            <a:r>
              <a:rPr lang="en-US" sz="2200" b="1" i="0" u="none" strike="noStrike" cap="none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Divya</a:t>
            </a:r>
            <a:r>
              <a:rPr lang="en-US" sz="2200" b="1" i="0" u="none" strike="noStrike" cap="none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G. </a:t>
            </a:r>
            <a:r>
              <a:rPr lang="en-US" sz="2200" b="1" i="0" u="none" strike="noStrike" cap="none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Shriwas</a:t>
            </a:r>
            <a:endParaRPr lang="en-US" sz="2200" b="1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i="0" u="none" strike="noStrike" cap="none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Qualification : </a:t>
            </a:r>
            <a:r>
              <a:rPr lang="en-US" sz="2200" b="1" i="0" u="none" strike="noStrike" cap="none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M.Sc. Electronics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00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Any work experience : </a:t>
            </a:r>
            <a:r>
              <a:rPr lang="en-IN" sz="2200" b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Fresher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200" b="1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lvl="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400">
                <a:solidFill>
                  <a:srgbClr val="3D0505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     </a:t>
            </a:r>
            <a:endParaRPr lang="en-US" sz="2400">
              <a:solidFill>
                <a:srgbClr val="3D0505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200" b="1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00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en-IN" sz="2000" b="1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000" b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endParaRPr sz="1800" b="1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" name="Google Shape;104;p3"/>
          <p:cNvSpPr txBox="1"/>
          <p:nvPr/>
        </p:nvSpPr>
        <p:spPr>
          <a:xfrm>
            <a:off x="6172200" y="1447800"/>
            <a:ext cx="4876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Name : </a:t>
            </a:r>
            <a:r>
              <a:rPr lang="en-US" sz="2200" b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Varsha J. Deheriya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Qualification : </a:t>
            </a:r>
            <a:r>
              <a:rPr lang="en-US" sz="2200" b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M.Sc. </a:t>
            </a:r>
            <a:r>
              <a:rPr lang="en-US" sz="2200" b="1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Electronics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00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Any work experience : </a:t>
            </a:r>
            <a:r>
              <a:rPr lang="en-IN" sz="2200" b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Fresher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endParaRPr sz="1800" b="1" i="0" u="none" strike="noStrike" cap="none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36576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</a:t>
            </a:r>
            <a:r>
              <a:rPr lang="en-IN" sz="200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want to learn data science for skills and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career transition. 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It has great job opportunities.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32044-C609-F056-BA1C-70760BE0734B}"/>
              </a:ext>
            </a:extLst>
          </p:cNvPr>
          <p:cNvSpPr txBox="1"/>
          <p:nvPr/>
        </p:nvSpPr>
        <p:spPr>
          <a:xfrm>
            <a:off x="766313" y="3657599"/>
            <a:ext cx="4572000" cy="2991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/>
                <a:ea typeface="Calibri"/>
                <a:sym typeface="Calibri"/>
              </a:rPr>
              <a:t>I want to learn data science because I want to build my </a:t>
            </a:r>
            <a:r>
              <a:rPr lang="en-IN" sz="2000" dirty="0">
                <a:latin typeface="Times New Roman"/>
              </a:rPr>
              <a:t>career in this digital data world . data science has huge demand in the market and great job opportunities. </a:t>
            </a:r>
            <a:endParaRPr lang="en-US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SzPts val="1800"/>
            </a:pPr>
            <a:endParaRPr lang="en-IN" sz="20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578" y="5029200"/>
            <a:ext cx="11554422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Here we can see that in Mumbai, Nagpur, Nashik, and Pune, Pune apartments prices are more.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/>
              <a:t>There are fewer villas available in all cities. 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871" t="35417" r="10395" b="21707"/>
          <a:stretch>
            <a:fillRect/>
          </a:stretch>
        </p:blipFill>
        <p:spPr bwMode="auto">
          <a:xfrm>
            <a:off x="533400" y="304800"/>
            <a:ext cx="1142307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81600" y="4724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Property type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1223" y="253582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Price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327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>
                <a:latin typeface="Times New Roman" pitchFamily="18" charset="0"/>
                <a:cs typeface="Times New Roman" pitchFamily="18" charset="0"/>
              </a:rPr>
              <a:t>Conclusion : 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7874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 We can conclude that  in Mumbai, Nagpur ,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Nashik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 and Pune  apartments prices  are higher as compared to other cities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We can conclude that if area increases  in sq. feet  then price also increases.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We can conclude that the more affordable  properties available are in the range of  10 lakh to 1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crore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C89AB81-A66A-98AB-704C-547FBF53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57" y="1422910"/>
            <a:ext cx="2574445" cy="26894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295400"/>
            <a:ext cx="10515600" cy="497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Objective of the Project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Web Scraping</a:t>
            </a:r>
          </a:p>
          <a:p>
            <a:pPr indent="-457200">
              <a:buSzPct val="100000"/>
              <a:buFont typeface="Wingdings"/>
              <a:buChar char="§"/>
            </a:pPr>
            <a:r>
              <a:rPr lang="en-IN" dirty="0"/>
              <a:t>Summary of the Data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IN" b="1" u="sng" dirty="0">
                <a:solidFill>
                  <a:srgbClr val="0E7855"/>
                </a:solidFill>
              </a:rPr>
              <a:t>Exploratory Data Analysis: 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>
              <a:solidFill>
                <a:srgbClr val="0E7855"/>
              </a:solidFill>
            </a:endParaRPr>
          </a:p>
          <a:p>
            <a:pPr marL="514350" indent="-514350" algn="just">
              <a:buSzPct val="100000"/>
              <a:buFont typeface="Wingdings"/>
              <a:buChar char="§"/>
            </a:pPr>
            <a:r>
              <a:rPr lang="en-IN" dirty="0"/>
              <a:t>Data Cleaning  </a:t>
            </a:r>
            <a:endParaRPr lang="en-IN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Data Manipulation </a:t>
            </a:r>
            <a:endParaRPr lang="en-IN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Univariate Analysis  </a:t>
            </a:r>
            <a:endParaRPr/>
          </a:p>
          <a:p>
            <a:pPr marL="514350" indent="-514350" algn="just">
              <a:buSzPct val="100000"/>
              <a:buFont typeface="Wingdings"/>
              <a:buChar char="§"/>
            </a:pPr>
            <a:r>
              <a:rPr lang="en-IN" dirty="0"/>
              <a:t>Bivariate Analysis   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multivariate Analysis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Conclusion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1D47D-C992-8990-7AB7-C053CBF73E31}"/>
              </a:ext>
            </a:extLst>
          </p:cNvPr>
          <p:cNvSpPr txBox="1"/>
          <p:nvPr/>
        </p:nvSpPr>
        <p:spPr>
          <a:xfrm>
            <a:off x="684192" y="632039"/>
            <a:ext cx="20686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solidFill>
                  <a:srgbClr val="0E7855"/>
                </a:solidFill>
                <a:latin typeface="Times New Roman"/>
                <a:cs typeface="Times New Roman"/>
              </a:rPr>
              <a:t>Agenda</a:t>
            </a:r>
            <a:endParaRPr lang="en-GB" sz="3200" b="1" dirty="0"/>
          </a:p>
          <a:p>
            <a:pPr algn="l"/>
            <a:endParaRPr lang="en-GB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86868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endParaRPr lang="en-US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Find which type of properties available in cities.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Find in which price range affordable properties are available.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Find a best Property according to price and based on city.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661C7-B7F9-B497-D1C6-43297E038F39}"/>
              </a:ext>
            </a:extLst>
          </p:cNvPr>
          <p:cNvSpPr txBox="1"/>
          <p:nvPr/>
        </p:nvSpPr>
        <p:spPr>
          <a:xfrm>
            <a:off x="1066800" y="3429000"/>
            <a:ext cx="1028700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Objective of the Project :</a:t>
            </a:r>
          </a:p>
          <a:p>
            <a:endParaRPr lang="en-IN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/>
                <a:cs typeface="Times New Roman"/>
              </a:rPr>
              <a:t> Finding a desired Property in the affordable price with respect to City.</a:t>
            </a:r>
            <a:endParaRPr lang="en-IN" sz="250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/>
                <a:cs typeface="Times New Roman"/>
              </a:rPr>
              <a:t> To visualize the data using various techniques.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500" dirty="0">
              <a:latin typeface="Times New Roman"/>
              <a:cs typeface="Times New Roman"/>
            </a:endParaRPr>
          </a:p>
          <a:p>
            <a:endParaRPr lang="en-IN" sz="25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0FF65D50-64C8-10D1-E475-548DC92E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514" y="216403"/>
            <a:ext cx="2771954" cy="1695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D608F-228D-2A71-440B-D075D4B81928}"/>
              </a:ext>
            </a:extLst>
          </p:cNvPr>
          <p:cNvSpPr txBox="1"/>
          <p:nvPr/>
        </p:nvSpPr>
        <p:spPr>
          <a:xfrm>
            <a:off x="3581400" y="533400"/>
            <a:ext cx="4428343" cy="5847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3D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 ?</a:t>
            </a:r>
            <a:endParaRPr lang="en-IN" sz="3200" b="1">
              <a:solidFill>
                <a:srgbClr val="3D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24001"/>
            <a:ext cx="11125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8000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Web scraping, also known as data mining, is the process of collecting  large amounts of data from the website.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It takes the unstructured data into structured data that can be stored and analyzed ,</a:t>
            </a:r>
            <a:r>
              <a:rPr lang="en-US" sz="2400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 the data in a CSV file or some other structured format.</a:t>
            </a:r>
          </a:p>
          <a:p>
            <a:pPr algn="just">
              <a:buSzPct val="98000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Make a request to these URLs to get the HTML of the page.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i="1"/>
              <a:t> </a:t>
            </a:r>
            <a:r>
              <a:rPr 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 a Python library for pulling data out of HTML and XML files.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AC4663-E80F-9CFC-6E1D-CC63E743322A}"/>
              </a:ext>
            </a:extLst>
          </p:cNvPr>
          <p:cNvSpPr txBox="1"/>
          <p:nvPr/>
        </p:nvSpPr>
        <p:spPr>
          <a:xfrm>
            <a:off x="2249631" y="707590"/>
            <a:ext cx="1765314" cy="1243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A93C92-4788-4E02-B21F-E060AB4290D2}"/>
              </a:ext>
            </a:extLst>
          </p:cNvPr>
          <p:cNvSpPr txBox="1"/>
          <p:nvPr/>
        </p:nvSpPr>
        <p:spPr>
          <a:xfrm>
            <a:off x="2249630" y="2591023"/>
            <a:ext cx="1750936" cy="1099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A9BCB-35BE-FC63-B28F-36151A2BBB38}"/>
              </a:ext>
            </a:extLst>
          </p:cNvPr>
          <p:cNvSpPr txBox="1"/>
          <p:nvPr/>
        </p:nvSpPr>
        <p:spPr>
          <a:xfrm>
            <a:off x="251470" y="6703"/>
            <a:ext cx="610385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C00000"/>
                </a:solidFill>
                <a:latin typeface="Times New Roman"/>
                <a:ea typeface="Lato Black"/>
                <a:cs typeface="Times New Roman"/>
              </a:rPr>
              <a:t>Web Scraping used tools</a:t>
            </a:r>
            <a:endParaRPr lang="en-IN" sz="2400">
              <a:solidFill>
                <a:srgbClr val="C00000"/>
              </a:solidFill>
              <a:latin typeface="Times New Roman"/>
              <a:ea typeface="Lato Black"/>
              <a:cs typeface="Times New Roman"/>
            </a:endParaRPr>
          </a:p>
        </p:txBody>
      </p:sp>
      <p:pic>
        <p:nvPicPr>
          <p:cNvPr id="4" name="Picture 3" descr="Python &amp; Django Development - LogiCore Tech - Professional Services">
            <a:extLst>
              <a:ext uri="{FF2B5EF4-FFF2-40B4-BE49-F238E27FC236}">
                <a16:creationId xmlns:a16="http://schemas.microsoft.com/office/drawing/2014/main" id="{394D3DAC-475E-1EDA-76D9-AFFFBCDE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6" y="786406"/>
            <a:ext cx="1533370" cy="11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 Introduction to Selenium Open Source Automation Tool">
            <a:extLst>
              <a:ext uri="{FF2B5EF4-FFF2-40B4-BE49-F238E27FC236}">
                <a16:creationId xmlns:a16="http://schemas.microsoft.com/office/drawing/2014/main" id="{8E1AA691-3470-CA95-1041-5EED37FD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r="23129" b="-1191"/>
          <a:stretch/>
        </p:blipFill>
        <p:spPr bwMode="auto">
          <a:xfrm>
            <a:off x="2328071" y="2635209"/>
            <a:ext cx="1604029" cy="105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quests (software) - Wikipedia">
            <a:extLst>
              <a:ext uri="{FF2B5EF4-FFF2-40B4-BE49-F238E27FC236}">
                <a16:creationId xmlns:a16="http://schemas.microsoft.com/office/drawing/2014/main" id="{3BA4FF1A-64A2-AF5A-289D-497DBF91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12" y="4414827"/>
            <a:ext cx="1368366" cy="11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eautiful Soup | Great Learning">
            <a:extLst>
              <a:ext uri="{FF2B5EF4-FFF2-40B4-BE49-F238E27FC236}">
                <a16:creationId xmlns:a16="http://schemas.microsoft.com/office/drawing/2014/main" id="{56A01EC5-69F2-6A98-2DCF-0BEC93E20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46" y="4425684"/>
            <a:ext cx="1262750" cy="11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NumPy - Wikipedia">
            <a:extLst>
              <a:ext uri="{FF2B5EF4-FFF2-40B4-BE49-F238E27FC236}">
                <a16:creationId xmlns:a16="http://schemas.microsoft.com/office/drawing/2014/main" id="{B3A5D03F-3A34-E99D-EB1B-7843765D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00" y="4384638"/>
            <a:ext cx="1581912" cy="72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andas - Python Data Analysis Library">
            <a:extLst>
              <a:ext uri="{FF2B5EF4-FFF2-40B4-BE49-F238E27FC236}">
                <a16:creationId xmlns:a16="http://schemas.microsoft.com/office/drawing/2014/main" id="{8F7EE113-4030-B53C-439C-5A0C7388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99" y="5018868"/>
            <a:ext cx="1653799" cy="58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itHub - matplotlib/matplotlib: matplotlib: plotting with Python">
            <a:extLst>
              <a:ext uri="{FF2B5EF4-FFF2-40B4-BE49-F238E27FC236}">
                <a16:creationId xmlns:a16="http://schemas.microsoft.com/office/drawing/2014/main" id="{3E5D1642-A710-7667-E698-30EEBC42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106" y="4457140"/>
            <a:ext cx="1150366" cy="4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iting and logo — seaborn 0.12.1 documentation">
            <a:extLst>
              <a:ext uri="{FF2B5EF4-FFF2-40B4-BE49-F238E27FC236}">
                <a16:creationId xmlns:a16="http://schemas.microsoft.com/office/drawing/2014/main" id="{6DA23AD7-04D5-34CB-153D-8386E64F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33" y="4482284"/>
            <a:ext cx="1304337" cy="4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800D4-D20E-FEEF-9E57-42B25271A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22776" r="2273" b="21608"/>
          <a:stretch/>
        </p:blipFill>
        <p:spPr bwMode="auto">
          <a:xfrm>
            <a:off x="9649489" y="5089580"/>
            <a:ext cx="1696468" cy="4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6443EAE9-0036-F3C6-1B22-52D8DC5668AC}"/>
              </a:ext>
            </a:extLst>
          </p:cNvPr>
          <p:cNvSpPr txBox="1"/>
          <p:nvPr/>
        </p:nvSpPr>
        <p:spPr>
          <a:xfrm>
            <a:off x="89313" y="2589347"/>
            <a:ext cx="134290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Web scraping Tools</a:t>
            </a:r>
            <a:endParaRPr lang="en-IN" sz="2000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82D83243-2BDA-CAD6-C6D8-C33F3D1EED81}"/>
              </a:ext>
            </a:extLst>
          </p:cNvPr>
          <p:cNvSpPr txBox="1"/>
          <p:nvPr/>
        </p:nvSpPr>
        <p:spPr>
          <a:xfrm>
            <a:off x="8387054" y="5716568"/>
            <a:ext cx="38281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Data visualization</a:t>
            </a:r>
            <a:endParaRPr lang="en-IN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68FAD-5991-A763-4220-63484AEF10CA}"/>
              </a:ext>
            </a:extLst>
          </p:cNvPr>
          <p:cNvSpPr txBox="1"/>
          <p:nvPr/>
        </p:nvSpPr>
        <p:spPr>
          <a:xfrm>
            <a:off x="8877593" y="4402571"/>
            <a:ext cx="2857994" cy="12288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9623A-2574-2B8E-378B-68A87D03697A}"/>
              </a:ext>
            </a:extLst>
          </p:cNvPr>
          <p:cNvSpPr txBox="1"/>
          <p:nvPr/>
        </p:nvSpPr>
        <p:spPr>
          <a:xfrm>
            <a:off x="1890196" y="4388193"/>
            <a:ext cx="2613580" cy="1315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0E098-EC77-06AD-1AC0-F4656A43ECB9}"/>
              </a:ext>
            </a:extLst>
          </p:cNvPr>
          <p:cNvSpPr txBox="1"/>
          <p:nvPr/>
        </p:nvSpPr>
        <p:spPr>
          <a:xfrm>
            <a:off x="5268875" y="4345060"/>
            <a:ext cx="2613580" cy="1315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321BCA-57B3-823E-1077-1EE4654F3C1F}"/>
              </a:ext>
            </a:extLst>
          </p:cNvPr>
          <p:cNvCxnSpPr/>
          <p:nvPr/>
        </p:nvCxnSpPr>
        <p:spPr>
          <a:xfrm>
            <a:off x="1295939" y="3200939"/>
            <a:ext cx="425570" cy="1015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F21537-9EDB-18C1-7696-47FE6FC632AB}"/>
              </a:ext>
            </a:extLst>
          </p:cNvPr>
          <p:cNvCxnSpPr>
            <a:cxnSpLocks/>
          </p:cNvCxnSpPr>
          <p:nvPr/>
        </p:nvCxnSpPr>
        <p:spPr>
          <a:xfrm>
            <a:off x="1339072" y="3172185"/>
            <a:ext cx="727494" cy="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F18B26-7AB3-CD50-DA39-FB2AE4EA24F0}"/>
              </a:ext>
            </a:extLst>
          </p:cNvPr>
          <p:cNvCxnSpPr>
            <a:cxnSpLocks/>
          </p:cNvCxnSpPr>
          <p:nvPr/>
        </p:nvCxnSpPr>
        <p:spPr>
          <a:xfrm flipV="1">
            <a:off x="1295939" y="2275037"/>
            <a:ext cx="612474" cy="88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556A36B3-ACA7-8104-AD88-B63692046B01}"/>
              </a:ext>
            </a:extLst>
          </p:cNvPr>
          <p:cNvSpPr txBox="1"/>
          <p:nvPr/>
        </p:nvSpPr>
        <p:spPr>
          <a:xfrm>
            <a:off x="4418659" y="5715060"/>
            <a:ext cx="43292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Data Cleaning </a:t>
            </a:r>
            <a:endPara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&amp; Manipulating</a:t>
            </a:r>
            <a:endParaRPr lang="en-IN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1D177C4-6D1E-7382-C25A-EE8208B1E9A6}"/>
              </a:ext>
            </a:extLst>
          </p:cNvPr>
          <p:cNvSpPr/>
          <p:nvPr/>
        </p:nvSpPr>
        <p:spPr>
          <a:xfrm rot="5400000">
            <a:off x="2930162" y="2150964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66C2DD6-9911-2CEC-A80F-4BB793E4132E}"/>
              </a:ext>
            </a:extLst>
          </p:cNvPr>
          <p:cNvSpPr/>
          <p:nvPr/>
        </p:nvSpPr>
        <p:spPr>
          <a:xfrm rot="5400000">
            <a:off x="2915784" y="3905001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9175BB0-28A4-7193-AB97-E2683277231D}"/>
              </a:ext>
            </a:extLst>
          </p:cNvPr>
          <p:cNvSpPr/>
          <p:nvPr/>
        </p:nvSpPr>
        <p:spPr>
          <a:xfrm>
            <a:off x="4727332" y="4940171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12927C9-3EF1-BFD7-52BF-1DCDAE66B794}"/>
              </a:ext>
            </a:extLst>
          </p:cNvPr>
          <p:cNvSpPr/>
          <p:nvPr/>
        </p:nvSpPr>
        <p:spPr>
          <a:xfrm>
            <a:off x="8120388" y="4925793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886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000" b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Summary of the Data </a:t>
            </a:r>
            <a:endParaRPr lang="en-IN" sz="300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00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10820400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 We have selected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Makaan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website</a:t>
            </a:r>
            <a:r>
              <a:rPr lang="en-US" sz="2000" b="1" dirty="0">
                <a:solidFill>
                  <a:srgbClr val="07412E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 our web scraping project.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Request to the website</a:t>
            </a:r>
          </a:p>
          <a:p>
            <a:pPr>
              <a:buSzPct val="98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   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page = </a:t>
            </a:r>
            <a:r>
              <a:rPr lang="fr-FR" sz="1600" b="1" i="1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requests.get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('https://</a:t>
            </a:r>
            <a:r>
              <a:rPr lang="fr-FR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www.makaan.com/nagpur-residential-property/buy-property-in-nagpur-city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')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fr-FR" sz="16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fr-FR" sz="2400" dirty="0">
                <a:latin typeface="Times New Roman"/>
                <a:cs typeface="Times New Roman"/>
              </a:rPr>
              <a:t>Import </a:t>
            </a:r>
            <a:r>
              <a:rPr lang="en-US" sz="2400" dirty="0">
                <a:latin typeface="Times New Roman"/>
                <a:cs typeface="Times New Roman"/>
              </a:rPr>
              <a:t>Beautiful Soup and all the necessary libraries for scraping data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check length of all columns  and create the </a:t>
            </a:r>
            <a:r>
              <a:rPr lang="en-US" sz="2400" dirty="0" err="1">
                <a:latin typeface="Times New Roman"/>
                <a:cs typeface="Times New Roman"/>
              </a:rPr>
              <a:t>DataFrame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Export into .csv format and read csv file  and  clean the Data</a:t>
            </a:r>
          </a:p>
          <a:p>
            <a:pPr>
              <a:buSzPct val="98000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analysis of Univariate, Bivariate and Multivariate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E09E7-C1FF-E143-9287-8F1B1F5608F4}"/>
              </a:ext>
            </a:extLst>
          </p:cNvPr>
          <p:cNvSpPr txBox="1"/>
          <p:nvPr/>
        </p:nvSpPr>
        <p:spPr>
          <a:xfrm>
            <a:off x="3505200" y="152400"/>
            <a:ext cx="467385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Used  for Scraping</a:t>
            </a:r>
            <a:endParaRPr lang="en-IN" sz="3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4" t="4779" r="1136" b="12133"/>
          <a:stretch/>
        </p:blipFill>
        <p:spPr>
          <a:xfrm>
            <a:off x="0" y="685800"/>
            <a:ext cx="12192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81000"/>
            <a:ext cx="739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Raw Data  From </a:t>
            </a:r>
            <a:r>
              <a:rPr lang="en-US" sz="3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Makaan</a:t>
            </a:r>
            <a:r>
              <a:rPr lang="en-US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6398" t="19792" r="10396" b="6250"/>
          <a:stretch>
            <a:fillRect/>
          </a:stretch>
        </p:blipFill>
        <p:spPr bwMode="auto">
          <a:xfrm>
            <a:off x="838200" y="1143000"/>
            <a:ext cx="10591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Application>Microsoft Office PowerPoint</Application>
  <PresentationFormat>Widescreen</PresentationFormat>
  <Slides>22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revision>297</cp:revision>
  <dcterms:created xsi:type="dcterms:W3CDTF">2021-02-16T05:19:01Z</dcterms:created>
  <dcterms:modified xsi:type="dcterms:W3CDTF">2023-01-07T09:13:56Z</dcterms:modified>
</cp:coreProperties>
</file>