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amp;ehk=X8RIaEauMKEKoSDBeZ4S9Q&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22"/>
  </p:notesMasterIdLst>
  <p:sldIdLst>
    <p:sldId id="256" r:id="rId2"/>
    <p:sldId id="257" r:id="rId3"/>
    <p:sldId id="258" r:id="rId4"/>
    <p:sldId id="262" r:id="rId5"/>
    <p:sldId id="259" r:id="rId6"/>
    <p:sldId id="263" r:id="rId7"/>
    <p:sldId id="273" r:id="rId8"/>
    <p:sldId id="260" r:id="rId9"/>
    <p:sldId id="275" r:id="rId10"/>
    <p:sldId id="261" r:id="rId11"/>
    <p:sldId id="264" r:id="rId12"/>
    <p:sldId id="267" r:id="rId13"/>
    <p:sldId id="268" r:id="rId14"/>
    <p:sldId id="270" r:id="rId15"/>
    <p:sldId id="271" r:id="rId16"/>
    <p:sldId id="269" r:id="rId17"/>
    <p:sldId id="272" r:id="rId18"/>
    <p:sldId id="274" r:id="rId19"/>
    <p:sldId id="26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82" d="100"/>
          <a:sy n="82" d="100"/>
        </p:scale>
        <p:origin x="149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B236A-FE41-49C8-A727-CE98DC208F12}" type="datetimeFigureOut">
              <a:rPr lang="en-IN" smtClean="0"/>
              <a:t>04-05-2017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3C6FF-938F-4239-AAB6-EA1D28E2DF3A}" type="slidenum">
              <a:rPr lang="en-IN" smtClean="0"/>
              <a:t>‹#›</a:t>
            </a:fld>
            <a:endParaRPr lang="en-IN"/>
          </a:p>
        </p:txBody>
      </p:sp>
    </p:spTree>
    <p:extLst>
      <p:ext uri="{BB962C8B-B14F-4D97-AF65-F5344CB8AC3E}">
        <p14:creationId xmlns:p14="http://schemas.microsoft.com/office/powerpoint/2010/main" val="63744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73C6FF-938F-4239-AAB6-EA1D28E2DF3A}" type="slidenum">
              <a:rPr lang="en-IN" smtClean="0"/>
              <a:t>1</a:t>
            </a:fld>
            <a:endParaRPr lang="en-IN"/>
          </a:p>
        </p:txBody>
      </p:sp>
    </p:spTree>
    <p:extLst>
      <p:ext uri="{BB962C8B-B14F-4D97-AF65-F5344CB8AC3E}">
        <p14:creationId xmlns:p14="http://schemas.microsoft.com/office/powerpoint/2010/main" val="160278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760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629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576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55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77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105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66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654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876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420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281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5/4/2017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5353865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vidhya.com/blog/2016/01/12-pandas-techniques-python-data-manipulation/" TargetMode="External"/><Relationship Id="rId2" Type="http://schemas.openxmlformats.org/officeDocument/2006/relationships/hyperlink" Target="https://jeffdelaney.me/blog/useful-snippets-in-pandas/" TargetMode="External"/><Relationship Id="rId1" Type="http://schemas.openxmlformats.org/officeDocument/2006/relationships/slideLayout" Target="../slideLayouts/slideLayout2.xml"/><Relationship Id="rId5" Type="http://schemas.openxmlformats.org/officeDocument/2006/relationships/hyperlink" Target="http://stackoverflow.com/" TargetMode="External"/><Relationship Id="rId4" Type="http://schemas.openxmlformats.org/officeDocument/2006/relationships/hyperlink" Target="https://dev.socrata.com/blog/2014/11/04/data-visualization-with-pyth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amp;ehk=X8RIaEauMKEKoSDBeZ4S9Q&amp;r=0&amp;pid=OfficeInsert"/><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6858000" cy="2387600"/>
          </a:xfrm>
        </p:spPr>
        <p:txBody>
          <a:bodyPr>
            <a:normAutofit fontScale="90000"/>
          </a:bodyPr>
          <a:lstStyle/>
          <a:p>
            <a:r>
              <a:rPr lang="en-IN" dirty="0"/>
              <a:t>Comprehensive data analysis of traffic violation data for the City of Denton in 2016</a:t>
            </a:r>
            <a:br>
              <a:rPr lang="en-IN" dirty="0"/>
            </a:br>
            <a:endParaRPr lang="en-IN" dirty="0"/>
          </a:p>
        </p:txBody>
      </p:sp>
      <p:sp>
        <p:nvSpPr>
          <p:cNvPr id="3" name="Subtitle 2"/>
          <p:cNvSpPr>
            <a:spLocks noGrp="1"/>
          </p:cNvSpPr>
          <p:nvPr>
            <p:ph type="subTitle" idx="1"/>
          </p:nvPr>
        </p:nvSpPr>
        <p:spPr>
          <a:xfrm>
            <a:off x="228600" y="2971800"/>
            <a:ext cx="6858000" cy="2971800"/>
          </a:xfrm>
        </p:spPr>
        <p:txBody>
          <a:bodyPr>
            <a:normAutofit/>
          </a:bodyPr>
          <a:lstStyle/>
          <a:p>
            <a:r>
              <a:rPr lang="en-IN" sz="2000" dirty="0"/>
              <a:t>Analysis by:</a:t>
            </a:r>
          </a:p>
          <a:p>
            <a:r>
              <a:rPr lang="en-IN" sz="2000" dirty="0"/>
              <a:t>Divya Yerramsetty</a:t>
            </a:r>
          </a:p>
          <a:p>
            <a:r>
              <a:rPr lang="en-IN" sz="2000" dirty="0"/>
              <a:t>Amruta Mungikar</a:t>
            </a:r>
          </a:p>
          <a:p>
            <a:endParaRPr lang="en-IN" dirty="0"/>
          </a:p>
          <a:p>
            <a:endParaRPr lang="en-IN" dirty="0"/>
          </a:p>
          <a:p>
            <a:r>
              <a:rPr lang="en-IN" i="1" dirty="0"/>
              <a:t>INFO 5731- Computational methods for Information Systems </a:t>
            </a:r>
            <a:br>
              <a:rPr lang="en-IN" i="1" dirty="0"/>
            </a:br>
            <a:r>
              <a:rPr lang="en-IN" i="1" dirty="0"/>
              <a:t>Spring 2017</a:t>
            </a:r>
            <a:br>
              <a:rPr lang="en-IN" i="1" dirty="0"/>
            </a:br>
            <a:r>
              <a:rPr lang="en-IN" i="1" dirty="0"/>
              <a:t>Dr. Jiangping Chen</a:t>
            </a:r>
          </a:p>
          <a:p>
            <a:endParaRPr lang="en-IN" dirty="0"/>
          </a:p>
        </p:txBody>
      </p:sp>
    </p:spTree>
    <p:extLst>
      <p:ext uri="{BB962C8B-B14F-4D97-AF65-F5344CB8AC3E}">
        <p14:creationId xmlns:p14="http://schemas.microsoft.com/office/powerpoint/2010/main" val="419591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57200"/>
            <a:ext cx="7886700" cy="5719763"/>
          </a:xfrm>
        </p:spPr>
        <p:txBody>
          <a:bodyPr>
            <a:normAutofit/>
          </a:bodyPr>
          <a:lstStyle/>
          <a:p>
            <a:pPr marL="0" indent="0">
              <a:buNone/>
            </a:pPr>
            <a:r>
              <a:rPr lang="en-IN" dirty="0"/>
              <a:t>5. Status-wise Violations:</a:t>
            </a:r>
          </a:p>
          <a:p>
            <a:pPr lvl="1"/>
            <a:r>
              <a:rPr lang="en-IN" dirty="0"/>
              <a:t>There are a total number of 11 different kinds of status descriptions for the traffic violations. </a:t>
            </a:r>
          </a:p>
          <a:p>
            <a:pPr lvl="1"/>
            <a:r>
              <a:rPr lang="en-IN" dirty="0"/>
              <a:t>The number of violations for each status description is analysed to know about what status is given more number of times when traffic rules are violated. </a:t>
            </a:r>
          </a:p>
          <a:p>
            <a:pPr lvl="1"/>
            <a:r>
              <a:rPr lang="en-IN" dirty="0"/>
              <a:t>Function used: </a:t>
            </a:r>
          </a:p>
          <a:p>
            <a:pPr marL="342900" lvl="1" indent="0">
              <a:buNone/>
            </a:pPr>
            <a:r>
              <a:rPr lang="en-IN" dirty="0"/>
              <a:t>	</a:t>
            </a:r>
            <a:r>
              <a:rPr lang="en-IN" dirty="0" err="1"/>
              <a:t>df_viol</a:t>
            </a:r>
            <a:r>
              <a:rPr lang="en-IN" dirty="0"/>
              <a:t> = </a:t>
            </a:r>
            <a:r>
              <a:rPr lang="en-IN" dirty="0" err="1"/>
              <a:t>df_date_filtered</a:t>
            </a:r>
            <a:r>
              <a:rPr lang="en-IN" dirty="0"/>
              <a:t>[['Date','nam_r_city','viol_status','</a:t>
            </a:r>
            <a:r>
              <a:rPr lang="en-IN" dirty="0" err="1"/>
              <a:t>stc_desc</a:t>
            </a:r>
            <a:r>
              <a:rPr lang="en-IN" dirty="0"/>
              <a:t>']]</a:t>
            </a:r>
          </a:p>
          <a:p>
            <a:pPr marL="342900" lvl="1" indent="0">
              <a:buNone/>
            </a:pPr>
            <a:r>
              <a:rPr lang="en-IN" dirty="0"/>
              <a:t>	</a:t>
            </a:r>
            <a:r>
              <a:rPr lang="en-IN" dirty="0" err="1"/>
              <a:t>viol_status</a:t>
            </a:r>
            <a:r>
              <a:rPr lang="en-IN" dirty="0"/>
              <a:t> = (</a:t>
            </a:r>
            <a:r>
              <a:rPr lang="en-IN" dirty="0" err="1"/>
              <a:t>df_viol.stc_desc.unique</a:t>
            </a:r>
            <a:r>
              <a:rPr lang="en-IN" dirty="0"/>
              <a:t>())</a:t>
            </a:r>
          </a:p>
          <a:p>
            <a:pPr marL="0" indent="0">
              <a:buNone/>
            </a:pPr>
            <a:endParaRPr lang="en-IN" dirty="0"/>
          </a:p>
          <a:p>
            <a:pPr marL="0" indent="0">
              <a:buNone/>
            </a:pPr>
            <a:r>
              <a:rPr lang="en-IN" dirty="0"/>
              <a:t>6. Speed violations:</a:t>
            </a:r>
          </a:p>
          <a:p>
            <a:pPr lvl="1"/>
            <a:r>
              <a:rPr lang="en-IN" dirty="0"/>
              <a:t>There are 6 different kinds of speeding violations mentioned in the data.</a:t>
            </a:r>
          </a:p>
          <a:p>
            <a:pPr lvl="1"/>
            <a:r>
              <a:rPr lang="en-IN" dirty="0"/>
              <a:t>The number of each kind of speeding violation would be monitored and the highest number of violations for each kind can be found out.</a:t>
            </a:r>
          </a:p>
          <a:p>
            <a:pPr lvl="1"/>
            <a:r>
              <a:rPr lang="en-IN" dirty="0"/>
              <a:t>Function used:</a:t>
            </a:r>
          </a:p>
          <a:p>
            <a:pPr marL="342900" lvl="1" indent="0">
              <a:buNone/>
            </a:pPr>
            <a:r>
              <a:rPr lang="en-IN" dirty="0"/>
              <a:t>	</a:t>
            </a:r>
            <a:r>
              <a:rPr lang="en-IN" dirty="0" err="1"/>
              <a:t>df_speeding</a:t>
            </a:r>
            <a:r>
              <a:rPr lang="en-IN" dirty="0"/>
              <a:t> = </a:t>
            </a:r>
            <a:r>
              <a:rPr lang="en-IN" dirty="0" err="1"/>
              <a:t>df_speed</a:t>
            </a:r>
            <a:r>
              <a:rPr lang="en-IN" dirty="0"/>
              <a:t>[(</a:t>
            </a:r>
            <a:r>
              <a:rPr lang="en-IN" dirty="0" err="1"/>
              <a:t>df_speed</a:t>
            </a:r>
            <a:r>
              <a:rPr lang="en-IN" dirty="0"/>
              <a:t>['cod_desc1'].</a:t>
            </a:r>
            <a:r>
              <a:rPr lang="en-IN" dirty="0" err="1"/>
              <a:t>str.contains</a:t>
            </a:r>
            <a:r>
              <a:rPr lang="en-IN" dirty="0"/>
              <a:t>("SPEEDING"))]</a:t>
            </a:r>
          </a:p>
          <a:p>
            <a:pPr marL="342900" lvl="1" indent="0">
              <a:buNone/>
            </a:pPr>
            <a:r>
              <a:rPr lang="en-IN" dirty="0"/>
              <a:t>	</a:t>
            </a:r>
            <a:r>
              <a:rPr lang="en-IN" dirty="0" err="1"/>
              <a:t>speed_status</a:t>
            </a:r>
            <a:r>
              <a:rPr lang="en-IN" dirty="0"/>
              <a:t> = (df_speeding.cod_desc1.unique())</a:t>
            </a:r>
          </a:p>
        </p:txBody>
      </p:sp>
    </p:spTree>
    <p:extLst>
      <p:ext uri="{BB962C8B-B14F-4D97-AF65-F5344CB8AC3E}">
        <p14:creationId xmlns:p14="http://schemas.microsoft.com/office/powerpoint/2010/main" val="139984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Output plots</a:t>
            </a:r>
          </a:p>
        </p:txBody>
      </p:sp>
      <p:sp>
        <p:nvSpPr>
          <p:cNvPr id="3" name="Content Placeholder 2"/>
          <p:cNvSpPr>
            <a:spLocks noGrp="1"/>
          </p:cNvSpPr>
          <p:nvPr>
            <p:ph idx="1"/>
          </p:nvPr>
        </p:nvSpPr>
        <p:spPr>
          <a:xfrm>
            <a:off x="628650" y="1683655"/>
            <a:ext cx="7886700" cy="4729162"/>
          </a:xfrm>
        </p:spPr>
        <p:txBody>
          <a:bodyPr>
            <a:normAutofit fontScale="92500" lnSpcReduction="20000"/>
          </a:bodyPr>
          <a:lstStyle/>
          <a:p>
            <a:pPr marL="0" indent="0">
              <a:buNone/>
            </a:pPr>
            <a:r>
              <a:rPr lang="en-IN" sz="2200" u="sng" dirty="0"/>
              <a:t>Date-wise Violations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Analysis Results:</a:t>
            </a:r>
          </a:p>
          <a:p>
            <a:r>
              <a:rPr lang="en-IN" dirty="0"/>
              <a:t>More number of violations recorded on dates 13th </a:t>
            </a:r>
            <a:r>
              <a:rPr lang="en-IN" dirty="0" err="1"/>
              <a:t>dec</a:t>
            </a:r>
            <a:r>
              <a:rPr lang="en-IN" dirty="0"/>
              <a:t>, 6th </a:t>
            </a:r>
            <a:r>
              <a:rPr lang="en-IN" dirty="0" err="1"/>
              <a:t>dec</a:t>
            </a:r>
            <a:r>
              <a:rPr lang="en-IN" dirty="0"/>
              <a:t> and 1st </a:t>
            </a:r>
            <a:r>
              <a:rPr lang="en-IN" dirty="0" err="1"/>
              <a:t>dec</a:t>
            </a:r>
            <a:r>
              <a:rPr lang="en-IN" dirty="0"/>
              <a:t> with 43, 40 and 34 violations respectively. </a:t>
            </a:r>
          </a:p>
          <a:p>
            <a:r>
              <a:rPr lang="en-IN" dirty="0"/>
              <a:t>Least was recorded on 25th </a:t>
            </a:r>
            <a:r>
              <a:rPr lang="en-IN" dirty="0" err="1"/>
              <a:t>dec</a:t>
            </a:r>
            <a:r>
              <a:rPr lang="en-IN" dirty="0"/>
              <a:t>, only 1 violation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35204"/>
            <a:ext cx="7677150" cy="3043195"/>
          </a:xfrm>
          <a:prstGeom prst="rect">
            <a:avLst/>
          </a:prstGeom>
        </p:spPr>
      </p:pic>
    </p:spTree>
    <p:extLst>
      <p:ext uri="{BB962C8B-B14F-4D97-AF65-F5344CB8AC3E}">
        <p14:creationId xmlns:p14="http://schemas.microsoft.com/office/powerpoint/2010/main" val="2411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0"/>
            <a:ext cx="7886700" cy="5414963"/>
          </a:xfrm>
        </p:spPr>
        <p:txBody>
          <a:bodyPr>
            <a:normAutofit lnSpcReduction="10000"/>
          </a:bodyPr>
          <a:lstStyle/>
          <a:p>
            <a:endParaRPr lang="en-IN" dirty="0"/>
          </a:p>
          <a:p>
            <a:pPr marL="0" indent="0">
              <a:buNone/>
            </a:pPr>
            <a:r>
              <a:rPr lang="en-IN" u="sng" dirty="0"/>
              <a:t>Day-wise Violations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Analysis Results:</a:t>
            </a:r>
          </a:p>
          <a:p>
            <a:r>
              <a:rPr lang="en-IN" dirty="0"/>
              <a:t>The highest number of violations in the month according to the days in the week is recorded on Thursdays with 130 violations.</a:t>
            </a:r>
          </a:p>
          <a:p>
            <a:r>
              <a:rPr lang="en-IN" dirty="0"/>
              <a:t> Least violations are recorded on Saturday and Sunday with 20 violations on each day.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524000"/>
            <a:ext cx="6324600" cy="2827468"/>
          </a:xfrm>
          <a:prstGeom prst="rect">
            <a:avLst/>
          </a:prstGeom>
        </p:spPr>
      </p:pic>
    </p:spTree>
    <p:extLst>
      <p:ext uri="{BB962C8B-B14F-4D97-AF65-F5344CB8AC3E}">
        <p14:creationId xmlns:p14="http://schemas.microsoft.com/office/powerpoint/2010/main" val="391733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09600"/>
            <a:ext cx="7886700" cy="5567363"/>
          </a:xfrm>
        </p:spPr>
        <p:txBody>
          <a:bodyPr>
            <a:normAutofit lnSpcReduction="10000"/>
          </a:bodyPr>
          <a:lstStyle/>
          <a:p>
            <a:pPr marL="0" indent="0">
              <a:buNone/>
            </a:pPr>
            <a:endParaRPr lang="en-IN" dirty="0"/>
          </a:p>
          <a:p>
            <a:pPr marL="0" indent="0">
              <a:buNone/>
            </a:pPr>
            <a:r>
              <a:rPr lang="en-IN" u="sng" dirty="0"/>
              <a:t>Time-wise Violations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Analysis Results</a:t>
            </a:r>
          </a:p>
          <a:p>
            <a:r>
              <a:rPr lang="en-IN" dirty="0"/>
              <a:t>The maximum number of violation occurred in the Mid-days hours; 1pm being the highest in the month with 56 violations followed by 2pm with 44 violations and 11am 39 violations. </a:t>
            </a:r>
          </a:p>
          <a:p>
            <a:r>
              <a:rPr lang="en-IN" dirty="0"/>
              <a:t>Least number of violations are recorded in the early hours from 2 am to 6am ranging from 2 to 5 violations.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400800" cy="2895600"/>
          </a:xfrm>
          <a:prstGeom prst="rect">
            <a:avLst/>
          </a:prstGeom>
        </p:spPr>
      </p:pic>
    </p:spTree>
    <p:extLst>
      <p:ext uri="{BB962C8B-B14F-4D97-AF65-F5344CB8AC3E}">
        <p14:creationId xmlns:p14="http://schemas.microsoft.com/office/powerpoint/2010/main" val="391969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0"/>
            <a:ext cx="7886700" cy="5414963"/>
          </a:xfrm>
        </p:spPr>
        <p:txBody>
          <a:bodyPr>
            <a:normAutofit fontScale="92500" lnSpcReduction="10000"/>
          </a:bodyPr>
          <a:lstStyle/>
          <a:p>
            <a:endParaRPr lang="en-IN" dirty="0"/>
          </a:p>
          <a:p>
            <a:pPr marL="0" indent="0">
              <a:buNone/>
            </a:pPr>
            <a:r>
              <a:rPr lang="en-IN" u="sng" dirty="0"/>
              <a:t>Status wise violations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Analysis Result:</a:t>
            </a:r>
          </a:p>
          <a:p>
            <a:r>
              <a:rPr lang="en-IN" dirty="0"/>
              <a:t>The most repeated status given to violations by the police is INITIAL ARRAIGNMENT. There are 399 cases with the IA Status. </a:t>
            </a:r>
          </a:p>
          <a:p>
            <a:r>
              <a:rPr lang="en-IN" dirty="0"/>
              <a:t>The least number of punishments given by the police are JAIL ARRAIGNMENT and PENDING DISMISSAL.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7010400" cy="2971800"/>
          </a:xfrm>
          <a:prstGeom prst="rect">
            <a:avLst/>
          </a:prstGeom>
        </p:spPr>
      </p:pic>
    </p:spTree>
    <p:extLst>
      <p:ext uri="{BB962C8B-B14F-4D97-AF65-F5344CB8AC3E}">
        <p14:creationId xmlns:p14="http://schemas.microsoft.com/office/powerpoint/2010/main" val="366866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33400"/>
            <a:ext cx="7886700" cy="5643563"/>
          </a:xfrm>
        </p:spPr>
        <p:txBody>
          <a:bodyPr>
            <a:normAutofit fontScale="92500" lnSpcReduction="10000"/>
          </a:bodyPr>
          <a:lstStyle/>
          <a:p>
            <a:endParaRPr lang="en-IN" dirty="0"/>
          </a:p>
          <a:p>
            <a:pPr marL="0" indent="0">
              <a:buNone/>
            </a:pPr>
            <a:r>
              <a:rPr lang="en-IN" u="sng" dirty="0"/>
              <a:t>Speed-wise violations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Analysis Result:</a:t>
            </a:r>
          </a:p>
          <a:p>
            <a:r>
              <a:rPr lang="en-IN" dirty="0"/>
              <a:t>The frequently violated speeding violation is the SPEEDING IN 30 MILE HOUR ZONE. There are 82 violations based on this speeding violation condition. </a:t>
            </a:r>
          </a:p>
          <a:p>
            <a:r>
              <a:rPr lang="en-IN" dirty="0"/>
              <a:t>The least speeding violation recorded is CONST ZONE SPEEDING 30 MPH ZN.</a:t>
            </a:r>
          </a:p>
          <a:p>
            <a:pPr marL="0" indent="0">
              <a:buNone/>
            </a:pPr>
            <a:r>
              <a:rPr lang="en-IN" sz="1700" dirty="0"/>
              <a:t>(Legend: ZS30-</a:t>
            </a:r>
            <a:r>
              <a:rPr lang="nl-NL" sz="1700" dirty="0"/>
              <a:t>CONST ZONE SPEEDING 30 MPH ZN, ZSI35-CONST ZONE SPEEDING INTERSTATE 35, S-SPEEDING, S30M-</a:t>
            </a:r>
            <a:r>
              <a:rPr lang="en-IN" sz="1700" dirty="0"/>
              <a:t>SPEEDING IN 30 MILE HOUR ZONE, SIH35-SPEEDING INTERSTATE HWY 35, SSZ- SPEEDING SCHOOL ZONE.)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199"/>
            <a:ext cx="7132270" cy="2914261"/>
          </a:xfrm>
          <a:prstGeom prst="rect">
            <a:avLst/>
          </a:prstGeom>
        </p:spPr>
      </p:pic>
    </p:spTree>
    <p:extLst>
      <p:ext uri="{BB962C8B-B14F-4D97-AF65-F5344CB8AC3E}">
        <p14:creationId xmlns:p14="http://schemas.microsoft.com/office/powerpoint/2010/main" val="146174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33400"/>
            <a:ext cx="7886700" cy="5643563"/>
          </a:xfrm>
        </p:spPr>
        <p:txBody>
          <a:bodyPr>
            <a:normAutofit/>
          </a:bodyPr>
          <a:lstStyle/>
          <a:p>
            <a:endParaRPr lang="en-IN" dirty="0"/>
          </a:p>
          <a:p>
            <a:pPr marL="0" indent="0">
              <a:buNone/>
            </a:pPr>
            <a:r>
              <a:rPr lang="en-IN" u="sng" dirty="0"/>
              <a:t>Place-wise Violations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Analysis Result:</a:t>
            </a:r>
          </a:p>
          <a:p>
            <a:r>
              <a:rPr lang="en-IN" dirty="0"/>
              <a:t>The place in Denton which has highest number of violations are from people living in </a:t>
            </a:r>
            <a:r>
              <a:rPr lang="en-IN" dirty="0" err="1"/>
              <a:t>pincode</a:t>
            </a:r>
            <a:r>
              <a:rPr lang="en-IN" dirty="0"/>
              <a:t> 76209 with a total of 119 violations.</a:t>
            </a:r>
          </a:p>
          <a:p>
            <a:r>
              <a:rPr lang="en-IN" dirty="0"/>
              <a:t> The least number of violations are recorded from the places of people living in </a:t>
            </a:r>
            <a:r>
              <a:rPr lang="en-IN" dirty="0" err="1"/>
              <a:t>pincodes</a:t>
            </a:r>
            <a:r>
              <a:rPr lang="en-IN" dirty="0"/>
              <a:t> 76202 and 76203 with only 1 violation.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71600"/>
            <a:ext cx="6629400" cy="3048000"/>
          </a:xfrm>
          <a:prstGeom prst="rect">
            <a:avLst/>
          </a:prstGeom>
        </p:spPr>
      </p:pic>
    </p:spTree>
    <p:extLst>
      <p:ext uri="{BB962C8B-B14F-4D97-AF65-F5344CB8AC3E}">
        <p14:creationId xmlns:p14="http://schemas.microsoft.com/office/powerpoint/2010/main" val="291659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33400"/>
            <a:ext cx="7905750" cy="6019800"/>
          </a:xfrm>
        </p:spPr>
        <p:txBody>
          <a:bodyPr/>
          <a:lstStyle/>
          <a:p>
            <a:endParaRPr lang="en-IN" dirty="0"/>
          </a:p>
          <a:p>
            <a:pPr marL="0" indent="0">
              <a:buNone/>
            </a:pPr>
            <a:r>
              <a:rPr lang="en-IN" u="sng" dirty="0"/>
              <a:t>Geographical representation of the Zip codes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37" y="1524000"/>
            <a:ext cx="4386264" cy="19680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886200"/>
            <a:ext cx="4243386" cy="2562225"/>
          </a:xfrm>
          <a:prstGeom prst="rect">
            <a:avLst/>
          </a:prstGeom>
        </p:spPr>
      </p:pic>
      <p:sp>
        <p:nvSpPr>
          <p:cNvPr id="2" name="TextBox 1"/>
          <p:cNvSpPr txBox="1"/>
          <p:nvPr/>
        </p:nvSpPr>
        <p:spPr>
          <a:xfrm>
            <a:off x="5683460" y="4013150"/>
            <a:ext cx="2438400" cy="2308324"/>
          </a:xfrm>
          <a:prstGeom prst="rect">
            <a:avLst/>
          </a:prstGeom>
          <a:noFill/>
          <a:ln>
            <a:solidFill>
              <a:schemeClr val="tx1">
                <a:lumMod val="95000"/>
                <a:lumOff val="5000"/>
              </a:schemeClr>
            </a:solidFill>
          </a:ln>
        </p:spPr>
        <p:txBody>
          <a:bodyPr wrap="square" rtlCol="0">
            <a:spAutoFit/>
          </a:bodyPr>
          <a:lstStyle/>
          <a:p>
            <a:r>
              <a:rPr lang="en-IN" sz="1600" dirty="0"/>
              <a:t>Legend:</a:t>
            </a:r>
          </a:p>
          <a:p>
            <a:r>
              <a:rPr lang="en-IN" sz="1600" dirty="0"/>
              <a:t>76201-red</a:t>
            </a:r>
          </a:p>
          <a:p>
            <a:r>
              <a:rPr lang="en-IN" sz="1600" dirty="0"/>
              <a:t>76202- green</a:t>
            </a:r>
          </a:p>
          <a:p>
            <a:r>
              <a:rPr lang="en-IN" sz="1600" dirty="0"/>
              <a:t>76203-blue</a:t>
            </a:r>
          </a:p>
          <a:p>
            <a:r>
              <a:rPr lang="en-IN" sz="1600" dirty="0"/>
              <a:t>76205-cyan</a:t>
            </a:r>
          </a:p>
          <a:p>
            <a:r>
              <a:rPr lang="en-IN" sz="1600" dirty="0"/>
              <a:t>76207-magenta</a:t>
            </a:r>
          </a:p>
          <a:p>
            <a:r>
              <a:rPr lang="en-IN" sz="1600" dirty="0"/>
              <a:t>76208-yellow</a:t>
            </a:r>
          </a:p>
          <a:p>
            <a:r>
              <a:rPr lang="en-IN" sz="1600" dirty="0"/>
              <a:t>76209-white</a:t>
            </a:r>
          </a:p>
          <a:p>
            <a:r>
              <a:rPr lang="en-IN" sz="1600" dirty="0"/>
              <a:t>76210-black</a:t>
            </a:r>
          </a:p>
        </p:txBody>
      </p:sp>
      <p:sp>
        <p:nvSpPr>
          <p:cNvPr id="8" name="TextBox 7"/>
          <p:cNvSpPr txBox="1"/>
          <p:nvPr/>
        </p:nvSpPr>
        <p:spPr>
          <a:xfrm>
            <a:off x="5638801" y="1560315"/>
            <a:ext cx="2438400" cy="1323439"/>
          </a:xfrm>
          <a:prstGeom prst="rect">
            <a:avLst/>
          </a:prstGeom>
          <a:noFill/>
          <a:ln>
            <a:solidFill>
              <a:schemeClr val="tx1">
                <a:lumMod val="95000"/>
                <a:lumOff val="5000"/>
              </a:schemeClr>
            </a:solidFill>
          </a:ln>
        </p:spPr>
        <p:txBody>
          <a:bodyPr wrap="square" rtlCol="0">
            <a:spAutoFit/>
          </a:bodyPr>
          <a:lstStyle/>
          <a:p>
            <a:r>
              <a:rPr lang="en-IN" sz="1600" dirty="0"/>
              <a:t>This map represents the geographical location of the places from where people who committed violations came from.</a:t>
            </a:r>
          </a:p>
        </p:txBody>
      </p:sp>
    </p:spTree>
    <p:extLst>
      <p:ext uri="{BB962C8B-B14F-4D97-AF65-F5344CB8AC3E}">
        <p14:creationId xmlns:p14="http://schemas.microsoft.com/office/powerpoint/2010/main" val="289957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Lessons learnt</a:t>
            </a:r>
          </a:p>
        </p:txBody>
      </p:sp>
      <p:sp>
        <p:nvSpPr>
          <p:cNvPr id="3" name="Content Placeholder 2"/>
          <p:cNvSpPr>
            <a:spLocks noGrp="1"/>
          </p:cNvSpPr>
          <p:nvPr>
            <p:ph idx="1"/>
          </p:nvPr>
        </p:nvSpPr>
        <p:spPr>
          <a:xfrm>
            <a:off x="628650" y="1524000"/>
            <a:ext cx="7886700" cy="4652963"/>
          </a:xfrm>
        </p:spPr>
        <p:txBody>
          <a:bodyPr>
            <a:normAutofit/>
          </a:bodyPr>
          <a:lstStyle/>
          <a:p>
            <a:pPr lvl="0"/>
            <a:r>
              <a:rPr lang="en-IN" dirty="0"/>
              <a:t>The main lesson learnt by doing this project is the usage of pandas package. This package uses </a:t>
            </a:r>
            <a:r>
              <a:rPr lang="en-IN" dirty="0" err="1"/>
              <a:t>dataframe</a:t>
            </a:r>
            <a:r>
              <a:rPr lang="en-IN" dirty="0"/>
              <a:t> which is a 2D data structure with the required columns. Creating new columns, renaming the column headers, sorting the data based on specific strings or values with conditional logic from </a:t>
            </a:r>
            <a:r>
              <a:rPr lang="en-IN" dirty="0" err="1"/>
              <a:t>dataframes</a:t>
            </a:r>
            <a:r>
              <a:rPr lang="en-IN" dirty="0"/>
              <a:t> were learnt.</a:t>
            </a:r>
          </a:p>
          <a:p>
            <a:r>
              <a:rPr lang="en-IN" dirty="0"/>
              <a:t>The major challenge encountered while performing this analysis is with the Date time format. Unless the date is filtered we could not proceed further. After series of trials, the date and time format was modified and listed out in separate columns. After this, the csv was sorted based on required city and dates.</a:t>
            </a:r>
          </a:p>
          <a:p>
            <a:r>
              <a:rPr lang="en-IN" dirty="0"/>
              <a:t>Some learnings about </a:t>
            </a:r>
            <a:r>
              <a:rPr lang="en-IN" dirty="0" err="1"/>
              <a:t>matplotlib</a:t>
            </a:r>
            <a:r>
              <a:rPr lang="en-IN" dirty="0"/>
              <a:t> were incorporated while plotting data. Such as how to give x-axis and y-axis manually. If the X-axis have values as strings and Y-axis has values as integers, first the required data should be listed in arrays and the string values of the X-axis should be listed using ‘</a:t>
            </a:r>
            <a:r>
              <a:rPr lang="en-IN" dirty="0" err="1"/>
              <a:t>my_ticks</a:t>
            </a:r>
            <a:r>
              <a:rPr lang="en-IN" dirty="0"/>
              <a:t>’ and the values are plotted.</a:t>
            </a:r>
          </a:p>
          <a:p>
            <a:endParaRPr lang="en-IN" dirty="0"/>
          </a:p>
        </p:txBody>
      </p:sp>
    </p:spTree>
    <p:extLst>
      <p:ext uri="{BB962C8B-B14F-4D97-AF65-F5344CB8AC3E}">
        <p14:creationId xmlns:p14="http://schemas.microsoft.com/office/powerpoint/2010/main" val="398606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References</a:t>
            </a:r>
          </a:p>
        </p:txBody>
      </p:sp>
      <p:sp>
        <p:nvSpPr>
          <p:cNvPr id="3" name="Content Placeholder 2"/>
          <p:cNvSpPr>
            <a:spLocks noGrp="1"/>
          </p:cNvSpPr>
          <p:nvPr>
            <p:ph idx="1"/>
          </p:nvPr>
        </p:nvSpPr>
        <p:spPr/>
        <p:txBody>
          <a:bodyPr/>
          <a:lstStyle/>
          <a:p>
            <a:pPr marL="457200" indent="-457200">
              <a:buAutoNum type="arabicPeriod"/>
            </a:pPr>
            <a:r>
              <a:rPr lang="en-IN" dirty="0">
                <a:hlinkClick r:id="rId2"/>
              </a:rPr>
              <a:t>https://jeffdelaney.me/blog/useful-snippets-in-pandas/</a:t>
            </a:r>
            <a:endParaRPr lang="en-IN" dirty="0"/>
          </a:p>
          <a:p>
            <a:pPr marL="0" indent="0">
              <a:buNone/>
            </a:pPr>
            <a:endParaRPr lang="en-IN" dirty="0"/>
          </a:p>
          <a:p>
            <a:pPr marL="0" indent="0">
              <a:buNone/>
            </a:pPr>
            <a:r>
              <a:rPr lang="en-IN" dirty="0"/>
              <a:t>2. </a:t>
            </a:r>
            <a:r>
              <a:rPr lang="en-IN" dirty="0">
                <a:hlinkClick r:id="rId3"/>
              </a:rPr>
              <a:t>https://www.analyticsvidhya.com/blog/2016/01/12-pandas-techniques-python-data-manipulation/</a:t>
            </a:r>
            <a:endParaRPr lang="en-IN" dirty="0"/>
          </a:p>
          <a:p>
            <a:pPr marL="0" indent="0">
              <a:buNone/>
            </a:pPr>
            <a:endParaRPr lang="en-IN" dirty="0"/>
          </a:p>
          <a:p>
            <a:pPr marL="0" indent="0">
              <a:buNone/>
            </a:pPr>
            <a:r>
              <a:rPr lang="en-IN" dirty="0"/>
              <a:t>3. </a:t>
            </a:r>
            <a:r>
              <a:rPr lang="en-IN" dirty="0">
                <a:hlinkClick r:id="rId4"/>
              </a:rPr>
              <a:t>https://dev.socrata.com/blog/2014/11/04/data-visualization-with-python.html</a:t>
            </a:r>
            <a:endParaRPr lang="en-IN" dirty="0"/>
          </a:p>
          <a:p>
            <a:pPr marL="0" indent="0">
              <a:buNone/>
            </a:pPr>
            <a:endParaRPr lang="en-IN" dirty="0"/>
          </a:p>
          <a:p>
            <a:pPr marL="0" indent="0">
              <a:buNone/>
            </a:pPr>
            <a:r>
              <a:rPr lang="en-IN" dirty="0"/>
              <a:t>4. </a:t>
            </a:r>
            <a:r>
              <a:rPr lang="en-IN" dirty="0">
                <a:hlinkClick r:id="rId5"/>
              </a:rPr>
              <a:t>http://stackoverflow.com</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9084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Outline</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a:t>Purpose of the Project</a:t>
            </a:r>
          </a:p>
          <a:p>
            <a:pPr>
              <a:buFont typeface="Wingdings" panose="05000000000000000000" pitchFamily="2" charset="2"/>
              <a:buChar char="v"/>
            </a:pPr>
            <a:r>
              <a:rPr lang="en-IN" dirty="0"/>
              <a:t>Data and Data collection</a:t>
            </a:r>
          </a:p>
          <a:p>
            <a:pPr>
              <a:buFont typeface="Wingdings" panose="05000000000000000000" pitchFamily="2" charset="2"/>
              <a:buChar char="v"/>
            </a:pPr>
            <a:r>
              <a:rPr lang="en-IN" dirty="0"/>
              <a:t>Various aspects of analysis</a:t>
            </a:r>
          </a:p>
          <a:p>
            <a:pPr>
              <a:buFont typeface="Wingdings" panose="05000000000000000000" pitchFamily="2" charset="2"/>
              <a:buChar char="v"/>
            </a:pPr>
            <a:r>
              <a:rPr lang="en-IN" dirty="0"/>
              <a:t>Packages, functions and modules</a:t>
            </a:r>
          </a:p>
          <a:p>
            <a:pPr>
              <a:buFont typeface="Wingdings" panose="05000000000000000000" pitchFamily="2" charset="2"/>
              <a:buChar char="v"/>
            </a:pPr>
            <a:r>
              <a:rPr lang="en-IN" dirty="0"/>
              <a:t>Programming Strategies</a:t>
            </a:r>
          </a:p>
          <a:p>
            <a:pPr>
              <a:buFont typeface="Wingdings" panose="05000000000000000000" pitchFamily="2" charset="2"/>
              <a:buChar char="v"/>
            </a:pPr>
            <a:r>
              <a:rPr lang="en-IN" dirty="0"/>
              <a:t>Output plots</a:t>
            </a:r>
          </a:p>
          <a:p>
            <a:pPr>
              <a:buFont typeface="Wingdings" panose="05000000000000000000" pitchFamily="2" charset="2"/>
              <a:buChar char="v"/>
            </a:pPr>
            <a:r>
              <a:rPr lang="en-IN" dirty="0"/>
              <a:t>Lessons learnt</a:t>
            </a:r>
          </a:p>
          <a:p>
            <a:pPr>
              <a:buFont typeface="Wingdings" panose="05000000000000000000" pitchFamily="2" charset="2"/>
              <a:buChar char="v"/>
            </a:pPr>
            <a:r>
              <a:rPr lang="en-IN" dirty="0"/>
              <a:t>References</a:t>
            </a:r>
          </a:p>
          <a:p>
            <a:pPr marL="0" indent="0">
              <a:buNone/>
            </a:pPr>
            <a:endParaRPr lang="en-IN" dirty="0"/>
          </a:p>
        </p:txBody>
      </p:sp>
    </p:spTree>
    <p:extLst>
      <p:ext uri="{BB962C8B-B14F-4D97-AF65-F5344CB8AC3E}">
        <p14:creationId xmlns:p14="http://schemas.microsoft.com/office/powerpoint/2010/main" val="364134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11000" r="-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886700" cy="4351338"/>
          </a:xfrm>
        </p:spPr>
        <p:txBody>
          <a:bodyPr>
            <a:normAutofit/>
          </a:bodyPr>
          <a:lstStyle/>
          <a:p>
            <a:pPr marL="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3168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Purpose of the Project</a:t>
            </a:r>
          </a:p>
        </p:txBody>
      </p:sp>
      <p:sp>
        <p:nvSpPr>
          <p:cNvPr id="3" name="Content Placeholder 2"/>
          <p:cNvSpPr>
            <a:spLocks noGrp="1"/>
          </p:cNvSpPr>
          <p:nvPr>
            <p:ph idx="1"/>
          </p:nvPr>
        </p:nvSpPr>
        <p:spPr/>
        <p:txBody>
          <a:bodyPr>
            <a:normAutofit/>
          </a:bodyPr>
          <a:lstStyle/>
          <a:p>
            <a:r>
              <a:rPr lang="en-IN" dirty="0"/>
              <a:t>Conducting Analysis on Traffic violations dataset and drawing out conclusions from the data.</a:t>
            </a:r>
          </a:p>
          <a:p>
            <a:pPr marL="0" indent="0">
              <a:buNone/>
            </a:pPr>
            <a:endParaRPr lang="en-IN" dirty="0"/>
          </a:p>
          <a:p>
            <a:r>
              <a:rPr lang="en-IN" dirty="0"/>
              <a:t>The purpose of analysing data involves:</a:t>
            </a:r>
          </a:p>
          <a:p>
            <a:pPr lvl="1"/>
            <a:r>
              <a:rPr lang="en-IN" dirty="0"/>
              <a:t>Finding the no of violations on each day.</a:t>
            </a:r>
          </a:p>
          <a:p>
            <a:pPr lvl="1"/>
            <a:r>
              <a:rPr lang="en-IN" dirty="0"/>
              <a:t>Estimate trends of violations during different timings of the day</a:t>
            </a:r>
          </a:p>
          <a:p>
            <a:pPr lvl="1"/>
            <a:r>
              <a:rPr lang="en-IN" dirty="0"/>
              <a:t>Finding out the geographical area where the violations are more</a:t>
            </a:r>
          </a:p>
          <a:p>
            <a:pPr lvl="1"/>
            <a:r>
              <a:rPr lang="en-IN" dirty="0"/>
              <a:t>Actions taken by the Department</a:t>
            </a:r>
          </a:p>
          <a:p>
            <a:pPr marL="342900" lvl="1" indent="0">
              <a:buNone/>
            </a:pPr>
            <a:endParaRPr lang="en-IN" dirty="0"/>
          </a:p>
          <a:p>
            <a:r>
              <a:rPr lang="en-IN" dirty="0"/>
              <a:t>This analysis involves manual Data clean up, key phrase identification, statistical analysis, model building. The results will provide a clear idea about the traffic violations in Denton. </a:t>
            </a:r>
          </a:p>
          <a:p>
            <a:endParaRPr lang="en-IN" dirty="0"/>
          </a:p>
        </p:txBody>
      </p:sp>
    </p:spTree>
    <p:extLst>
      <p:ext uri="{BB962C8B-B14F-4D97-AF65-F5344CB8AC3E}">
        <p14:creationId xmlns:p14="http://schemas.microsoft.com/office/powerpoint/2010/main" val="214426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Data and Data collection</a:t>
            </a:r>
          </a:p>
        </p:txBody>
      </p:sp>
      <p:sp>
        <p:nvSpPr>
          <p:cNvPr id="3" name="Content Placeholder 2"/>
          <p:cNvSpPr>
            <a:spLocks noGrp="1"/>
          </p:cNvSpPr>
          <p:nvPr>
            <p:ph idx="1"/>
          </p:nvPr>
        </p:nvSpPr>
        <p:spPr/>
        <p:txBody>
          <a:bodyPr>
            <a:normAutofit/>
          </a:bodyPr>
          <a:lstStyle/>
          <a:p>
            <a:r>
              <a:rPr lang="en-IN" sz="2000" dirty="0">
                <a:cs typeface="Times New Roman" panose="02020603050405020304" pitchFamily="18" charset="0"/>
              </a:rPr>
              <a:t>The dataset is a CSV file which consists of 1282 traffic violations tickets. These violations were recorded in Denton from the date 11/23/2016 to 12/31/2016. </a:t>
            </a:r>
          </a:p>
          <a:p>
            <a:endParaRPr lang="en-IN" sz="2000" dirty="0">
              <a:cs typeface="Times New Roman" panose="02020603050405020304" pitchFamily="18" charset="0"/>
            </a:endParaRPr>
          </a:p>
          <a:p>
            <a:r>
              <a:rPr lang="en-IN" sz="2000" dirty="0">
                <a:cs typeface="Times New Roman" panose="02020603050405020304" pitchFamily="18" charset="0"/>
              </a:rPr>
              <a:t>The Analysis is focussed only on the people from Denton, Texas, taking out the out-of-state people and analysing instate as a separate dataset and also considering the violations that have taken place only in the month of December i.e., from 12/01/2016 to 12/31/2016 . There are 11 different status descriptions of violations which gives us the information about the formal reading which are based on 55 various kinds of traffic violations.</a:t>
            </a:r>
          </a:p>
        </p:txBody>
      </p:sp>
    </p:spTree>
    <p:extLst>
      <p:ext uri="{BB962C8B-B14F-4D97-AF65-F5344CB8AC3E}">
        <p14:creationId xmlns:p14="http://schemas.microsoft.com/office/powerpoint/2010/main" val="173697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Various Aspects of Analysis</a:t>
            </a:r>
          </a:p>
        </p:txBody>
      </p:sp>
      <p:sp>
        <p:nvSpPr>
          <p:cNvPr id="3" name="Content Placeholder 2"/>
          <p:cNvSpPr>
            <a:spLocks noGrp="1"/>
          </p:cNvSpPr>
          <p:nvPr>
            <p:ph idx="1"/>
          </p:nvPr>
        </p:nvSpPr>
        <p:spPr/>
        <p:txBody>
          <a:bodyPr/>
          <a:lstStyle/>
          <a:p>
            <a:r>
              <a:rPr lang="en-IN" dirty="0"/>
              <a:t>Date-wise violations</a:t>
            </a:r>
          </a:p>
          <a:p>
            <a:pPr marL="0" indent="0">
              <a:buNone/>
            </a:pPr>
            <a:endParaRPr lang="en-IN" dirty="0"/>
          </a:p>
          <a:p>
            <a:r>
              <a:rPr lang="en-IN" dirty="0"/>
              <a:t>Day-wise violations</a:t>
            </a:r>
          </a:p>
          <a:p>
            <a:pPr marL="0" indent="0">
              <a:buNone/>
            </a:pPr>
            <a:endParaRPr lang="en-IN" dirty="0"/>
          </a:p>
          <a:p>
            <a:r>
              <a:rPr lang="en-IN" dirty="0"/>
              <a:t>Time-wise violations</a:t>
            </a:r>
          </a:p>
          <a:p>
            <a:pPr marL="0" indent="0">
              <a:buNone/>
            </a:pPr>
            <a:endParaRPr lang="en-IN" dirty="0"/>
          </a:p>
          <a:p>
            <a:r>
              <a:rPr lang="en-IN" dirty="0"/>
              <a:t>Place-wise violations</a:t>
            </a:r>
          </a:p>
          <a:p>
            <a:pPr marL="0" indent="0">
              <a:buNone/>
            </a:pPr>
            <a:endParaRPr lang="en-IN" dirty="0"/>
          </a:p>
          <a:p>
            <a:r>
              <a:rPr lang="en-IN" dirty="0"/>
              <a:t>Status-wise violations</a:t>
            </a:r>
          </a:p>
          <a:p>
            <a:pPr marL="0" indent="0">
              <a:buNone/>
            </a:pPr>
            <a:endParaRPr lang="en-IN" dirty="0"/>
          </a:p>
          <a:p>
            <a:r>
              <a:rPr lang="en-IN" dirty="0"/>
              <a:t>Speed violations</a:t>
            </a:r>
          </a:p>
        </p:txBody>
      </p:sp>
    </p:spTree>
    <p:extLst>
      <p:ext uri="{BB962C8B-B14F-4D97-AF65-F5344CB8AC3E}">
        <p14:creationId xmlns:p14="http://schemas.microsoft.com/office/powerpoint/2010/main" val="91701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Packages, Functions, Modules</a:t>
            </a:r>
          </a:p>
        </p:txBody>
      </p:sp>
      <p:sp>
        <p:nvSpPr>
          <p:cNvPr id="3" name="Content Placeholder 2"/>
          <p:cNvSpPr>
            <a:spLocks noGrp="1"/>
          </p:cNvSpPr>
          <p:nvPr>
            <p:ph idx="1"/>
          </p:nvPr>
        </p:nvSpPr>
        <p:spPr>
          <a:xfrm>
            <a:off x="457200" y="1600200"/>
            <a:ext cx="8058150" cy="4576763"/>
          </a:xfrm>
        </p:spPr>
        <p:txBody>
          <a:bodyPr>
            <a:normAutofit lnSpcReduction="10000"/>
          </a:bodyPr>
          <a:lstStyle/>
          <a:p>
            <a:r>
              <a:rPr lang="en-IN" dirty="0"/>
              <a:t>We used Anaconda 4.3.1 (64 -bit) for this project as it comes with many built-in libraries.</a:t>
            </a:r>
          </a:p>
          <a:p>
            <a:r>
              <a:rPr lang="en-IN" dirty="0"/>
              <a:t>Pandas: It is used to operate table-like structures effectively. It is helpful to analyse huge amount of data. </a:t>
            </a:r>
          </a:p>
          <a:p>
            <a:r>
              <a:rPr lang="en-IN" dirty="0" err="1"/>
              <a:t>Matplotlib</a:t>
            </a:r>
            <a:r>
              <a:rPr lang="en-IN" dirty="0"/>
              <a:t>: : This is a plotting library. To have a visual representation the number of violations date wise, day wise, time wise can be plotted. This module is used to creating plots based on the obtained data from analysis.</a:t>
            </a:r>
          </a:p>
          <a:p>
            <a:r>
              <a:rPr lang="en-IN" dirty="0" err="1"/>
              <a:t>Numpy</a:t>
            </a:r>
            <a:r>
              <a:rPr lang="en-IN" dirty="0"/>
              <a:t>: </a:t>
            </a:r>
            <a:r>
              <a:rPr lang="en-IN" dirty="0" err="1"/>
              <a:t>NumPy</a:t>
            </a:r>
            <a:r>
              <a:rPr lang="en-IN" dirty="0"/>
              <a:t> is a general-purpose array-processing package.</a:t>
            </a:r>
          </a:p>
          <a:p>
            <a:r>
              <a:rPr lang="en-IN" dirty="0" err="1"/>
              <a:t>datetime</a:t>
            </a:r>
            <a:r>
              <a:rPr lang="en-IN" dirty="0"/>
              <a:t>: In python, the </a:t>
            </a:r>
            <a:r>
              <a:rPr lang="en-IN" dirty="0" err="1"/>
              <a:t>datetime</a:t>
            </a:r>
            <a:r>
              <a:rPr lang="en-IN" dirty="0"/>
              <a:t> module gives classes for manipulating dates and times in simple and complex ways. While date and time arithmetic is supported, the focus is on efficient attribute extraction for output formatting and manipulation.</a:t>
            </a:r>
          </a:p>
          <a:p>
            <a:r>
              <a:rPr lang="en-IN" dirty="0" err="1"/>
              <a:t>Basemap</a:t>
            </a:r>
            <a:r>
              <a:rPr lang="en-IN" dirty="0"/>
              <a:t>: The </a:t>
            </a:r>
            <a:r>
              <a:rPr lang="en-IN" dirty="0" err="1"/>
              <a:t>matplotlib</a:t>
            </a:r>
            <a:r>
              <a:rPr lang="en-IN" dirty="0"/>
              <a:t> </a:t>
            </a:r>
            <a:r>
              <a:rPr lang="en-IN" dirty="0" err="1"/>
              <a:t>basemap</a:t>
            </a:r>
            <a:r>
              <a:rPr lang="en-IN" dirty="0"/>
              <a:t> toolkit is a library for plotting 2D data on maps in Python. </a:t>
            </a:r>
          </a:p>
        </p:txBody>
      </p:sp>
    </p:spTree>
    <p:extLst>
      <p:ext uri="{BB962C8B-B14F-4D97-AF65-F5344CB8AC3E}">
        <p14:creationId xmlns:p14="http://schemas.microsoft.com/office/powerpoint/2010/main" val="362782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Programming Strategies</a:t>
            </a:r>
          </a:p>
        </p:txBody>
      </p:sp>
      <p:sp>
        <p:nvSpPr>
          <p:cNvPr id="3" name="Content Placeholder 2"/>
          <p:cNvSpPr>
            <a:spLocks noGrp="1"/>
          </p:cNvSpPr>
          <p:nvPr>
            <p:ph idx="1"/>
          </p:nvPr>
        </p:nvSpPr>
        <p:spPr>
          <a:xfrm>
            <a:off x="762000" y="1447800"/>
            <a:ext cx="7753350" cy="4729163"/>
          </a:xfrm>
        </p:spPr>
        <p:txBody>
          <a:bodyPr>
            <a:normAutofit lnSpcReduction="10000"/>
          </a:bodyPr>
          <a:lstStyle/>
          <a:p>
            <a:pPr lvl="0"/>
            <a:r>
              <a:rPr lang="en-IN" dirty="0"/>
              <a:t>In pandas, </a:t>
            </a:r>
            <a:r>
              <a:rPr lang="en-IN" dirty="0" err="1"/>
              <a:t>dataframe</a:t>
            </a:r>
            <a:r>
              <a:rPr lang="en-IN" dirty="0"/>
              <a:t> is a basic table like structure with the required data. The entire data from the csv is read into pandas </a:t>
            </a:r>
            <a:r>
              <a:rPr lang="en-IN" dirty="0" err="1"/>
              <a:t>dataframe</a:t>
            </a:r>
            <a:r>
              <a:rPr lang="en-IN" dirty="0"/>
              <a:t> and modified as required. </a:t>
            </a:r>
          </a:p>
          <a:p>
            <a:pPr lvl="0"/>
            <a:r>
              <a:rPr lang="en-IN" dirty="0"/>
              <a:t>The column header ‘ct_viol_date’ is modified into separate ‘Date’ and ‘Time’ columns for ease and has been used to sort data for the month of December. With the given original format of ct_viol_date, sorting date and time was not supported. So, the date format and time format has been changed.</a:t>
            </a:r>
          </a:p>
          <a:p>
            <a:r>
              <a:rPr lang="en-IN" dirty="0"/>
              <a:t>The </a:t>
            </a:r>
            <a:r>
              <a:rPr lang="en-IN" dirty="0" err="1"/>
              <a:t>dataframe</a:t>
            </a:r>
            <a:r>
              <a:rPr lang="en-IN" dirty="0"/>
              <a:t> with the modified date and time was taken and further more sorted according to the city of ‘DENTON’ and dates corresponding only to the month of December.</a:t>
            </a:r>
          </a:p>
          <a:p>
            <a:pPr lvl="0"/>
            <a:r>
              <a:rPr lang="en-IN" dirty="0"/>
              <a:t>Plots were made for each type of violation mentioned in the methodology using </a:t>
            </a:r>
            <a:r>
              <a:rPr lang="en-IN" dirty="0" err="1"/>
              <a:t>matplotlib</a:t>
            </a:r>
            <a:r>
              <a:rPr lang="en-IN" dirty="0"/>
              <a:t>.</a:t>
            </a:r>
          </a:p>
          <a:p>
            <a:pPr lvl="0"/>
            <a:r>
              <a:rPr lang="en-IN" dirty="0"/>
              <a:t>Used </a:t>
            </a:r>
            <a:r>
              <a:rPr lang="en-IN" dirty="0" err="1"/>
              <a:t>basemap</a:t>
            </a:r>
            <a:r>
              <a:rPr lang="en-IN" dirty="0"/>
              <a:t> package to plot the geographical map which represented the </a:t>
            </a:r>
            <a:r>
              <a:rPr lang="en-IN" dirty="0" err="1"/>
              <a:t>Zipcode</a:t>
            </a:r>
            <a:r>
              <a:rPr lang="en-IN" dirty="0"/>
              <a:t> areas of Denton. </a:t>
            </a:r>
          </a:p>
          <a:p>
            <a:pPr marL="0" indent="0">
              <a:buNone/>
            </a:pPr>
            <a:endParaRPr lang="en-IN" dirty="0"/>
          </a:p>
          <a:p>
            <a:endParaRPr lang="en-IN" dirty="0"/>
          </a:p>
        </p:txBody>
      </p:sp>
    </p:spTree>
    <p:extLst>
      <p:ext uri="{BB962C8B-B14F-4D97-AF65-F5344CB8AC3E}">
        <p14:creationId xmlns:p14="http://schemas.microsoft.com/office/powerpoint/2010/main" val="396268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81000"/>
            <a:ext cx="7886700" cy="5795963"/>
          </a:xfrm>
        </p:spPr>
        <p:txBody>
          <a:bodyPr>
            <a:normAutofit/>
          </a:bodyPr>
          <a:lstStyle/>
          <a:p>
            <a:pPr marL="0" indent="0">
              <a:buNone/>
            </a:pPr>
            <a:endParaRPr lang="en-IN" dirty="0"/>
          </a:p>
          <a:p>
            <a:pPr marL="0" indent="0">
              <a:buNone/>
            </a:pPr>
            <a:r>
              <a:rPr lang="en-IN" dirty="0"/>
              <a:t>1. Date-wise Violations:</a:t>
            </a:r>
          </a:p>
          <a:p>
            <a:pPr lvl="1"/>
            <a:r>
              <a:rPr lang="en-IN" dirty="0"/>
              <a:t>The number of violations based on each date starting from 12/01/2016 to 12/31/2016. </a:t>
            </a:r>
          </a:p>
          <a:p>
            <a:pPr lvl="1"/>
            <a:r>
              <a:rPr lang="en-IN" dirty="0"/>
              <a:t>This aspect is analysed by taking total number of violations on each single day.</a:t>
            </a:r>
          </a:p>
          <a:p>
            <a:pPr lvl="1"/>
            <a:r>
              <a:rPr lang="en-IN" dirty="0"/>
              <a:t>Function used:</a:t>
            </a:r>
          </a:p>
          <a:p>
            <a:pPr marL="342900" lvl="1" indent="0">
              <a:buNone/>
            </a:pPr>
            <a:r>
              <a:rPr lang="en-IN" dirty="0"/>
              <a:t> 	</a:t>
            </a:r>
            <a:r>
              <a:rPr lang="en-IN" sz="1800" dirty="0" err="1"/>
              <a:t>df_date_filtered</a:t>
            </a:r>
            <a:r>
              <a:rPr lang="en-IN" sz="1800" dirty="0"/>
              <a:t> = </a:t>
            </a:r>
            <a:r>
              <a:rPr lang="en-IN" sz="1800" dirty="0" err="1"/>
              <a:t>df_city_filtered</a:t>
            </a:r>
            <a:r>
              <a:rPr lang="en-IN" sz="1800" dirty="0"/>
              <a:t>[(</a:t>
            </a:r>
            <a:r>
              <a:rPr lang="en-IN" sz="1800" dirty="0" err="1"/>
              <a:t>df_city_filtered</a:t>
            </a:r>
            <a:r>
              <a:rPr lang="en-IN" sz="1800" dirty="0"/>
              <a:t>['Date'] &gt;= '2016-12-01') &amp; 	(</a:t>
            </a:r>
            <a:r>
              <a:rPr lang="en-IN" sz="1800" dirty="0" err="1"/>
              <a:t>df_city_filtered</a:t>
            </a:r>
            <a:r>
              <a:rPr lang="en-IN" sz="1800" dirty="0"/>
              <a:t>['Date'] &lt;= '2016-12-31')]</a:t>
            </a:r>
          </a:p>
          <a:p>
            <a:pPr marL="342900" lvl="1" indent="0">
              <a:buNone/>
            </a:pPr>
            <a:r>
              <a:rPr lang="en-IN" dirty="0"/>
              <a:t>	 </a:t>
            </a:r>
            <a:r>
              <a:rPr lang="en-IN" sz="1800" dirty="0"/>
              <a:t>dates = (</a:t>
            </a:r>
            <a:r>
              <a:rPr lang="en-IN" sz="1800" dirty="0" err="1"/>
              <a:t>df_date_filtered.Date.unique</a:t>
            </a:r>
            <a:r>
              <a:rPr lang="en-IN" sz="1800" dirty="0"/>
              <a:t>())</a:t>
            </a:r>
          </a:p>
          <a:p>
            <a:pPr marL="0" indent="0">
              <a:buNone/>
            </a:pPr>
            <a:endParaRPr lang="en-IN" sz="1800" dirty="0"/>
          </a:p>
          <a:p>
            <a:pPr marL="0" indent="0">
              <a:buNone/>
            </a:pPr>
            <a:r>
              <a:rPr lang="en-IN" dirty="0"/>
              <a:t>2. Day-wise Violations:</a:t>
            </a:r>
          </a:p>
          <a:p>
            <a:pPr lvl="1"/>
            <a:r>
              <a:rPr lang="en-IN" dirty="0"/>
              <a:t>The total number of violations based on seven days of the week.</a:t>
            </a:r>
          </a:p>
          <a:p>
            <a:pPr lvl="1"/>
            <a:r>
              <a:rPr lang="en-IN" dirty="0"/>
              <a:t>From this number, we can know about which day in the week usually have more number of traffic violations.</a:t>
            </a:r>
          </a:p>
          <a:p>
            <a:pPr lvl="1"/>
            <a:r>
              <a:rPr lang="en-IN" dirty="0"/>
              <a:t>Function used:</a:t>
            </a:r>
          </a:p>
          <a:p>
            <a:pPr marL="342900" lvl="1" indent="0">
              <a:buNone/>
            </a:pPr>
            <a:r>
              <a:rPr lang="en-IN" dirty="0"/>
              <a:t>	</a:t>
            </a:r>
            <a:r>
              <a:rPr lang="en-IN" dirty="0" err="1"/>
              <a:t>df_date_filtered</a:t>
            </a:r>
            <a:r>
              <a:rPr lang="en-IN" dirty="0"/>
              <a:t> = </a:t>
            </a:r>
            <a:r>
              <a:rPr lang="en-IN" dirty="0" err="1"/>
              <a:t>pd.read_csv</a:t>
            </a:r>
            <a:r>
              <a:rPr lang="en-IN" dirty="0"/>
              <a:t>("denton_1.csv", </a:t>
            </a:r>
            <a:r>
              <a:rPr lang="en-IN" dirty="0" err="1"/>
              <a:t>parse_dates</a:t>
            </a:r>
            <a:r>
              <a:rPr lang="en-IN" dirty="0"/>
              <a:t> = [['</a:t>
            </a:r>
            <a:r>
              <a:rPr lang="en-IN" dirty="0" err="1"/>
              <a:t>Date','Time</a:t>
            </a:r>
            <a:r>
              <a:rPr lang="en-IN" dirty="0"/>
              <a:t>']])</a:t>
            </a:r>
          </a:p>
          <a:p>
            <a:pPr marL="342900" lvl="1" indent="0">
              <a:buNone/>
            </a:pPr>
            <a:r>
              <a:rPr lang="en-IN" dirty="0"/>
              <a:t>	days = </a:t>
            </a:r>
            <a:r>
              <a:rPr lang="en-IN" dirty="0" err="1"/>
              <a:t>df_date_filtered.Date_Time.dt.weekday_name</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9246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7905750" cy="5491163"/>
          </a:xfrm>
        </p:spPr>
        <p:txBody>
          <a:bodyPr>
            <a:normAutofit/>
          </a:bodyPr>
          <a:lstStyle/>
          <a:p>
            <a:pPr marL="0" indent="0">
              <a:buNone/>
            </a:pPr>
            <a:r>
              <a:rPr lang="en-IN" dirty="0"/>
              <a:t>3.Time-wise Violations:</a:t>
            </a:r>
          </a:p>
          <a:p>
            <a:pPr lvl="1"/>
            <a:r>
              <a:rPr lang="en-IN" dirty="0"/>
              <a:t>The number of violations based on the time of 24 hours. </a:t>
            </a:r>
          </a:p>
          <a:p>
            <a:pPr lvl="1"/>
            <a:r>
              <a:rPr lang="en-IN" dirty="0"/>
              <a:t>The violations in the entire data is split into 4 main time periods, say morning hours  from 06:00 hours to 12:00 hours,  mid-day hours from 13:00 hours to 19:00 hours, night hours from 20:00 hours to 23:00 hours and early hours from 00:00 hours to 05:00 hours.</a:t>
            </a:r>
          </a:p>
          <a:p>
            <a:pPr lvl="1"/>
            <a:r>
              <a:rPr lang="en-IN" dirty="0"/>
              <a:t>Function used:</a:t>
            </a:r>
          </a:p>
          <a:p>
            <a:pPr marL="342900" lvl="1" indent="0">
              <a:buNone/>
            </a:pPr>
            <a:r>
              <a:rPr lang="en-IN" dirty="0"/>
              <a:t>	</a:t>
            </a:r>
            <a:r>
              <a:rPr lang="en-IN" dirty="0" err="1"/>
              <a:t>df_days_date</a:t>
            </a:r>
            <a:r>
              <a:rPr lang="en-IN" dirty="0"/>
              <a:t>['Hours'] = </a:t>
            </a:r>
            <a:r>
              <a:rPr lang="en-IN" dirty="0" err="1"/>
              <a:t>df_days_date.Date_Time.dt.hour</a:t>
            </a:r>
            <a:endParaRPr lang="en-IN" dirty="0"/>
          </a:p>
          <a:p>
            <a:pPr marL="342900" lvl="1" indent="0">
              <a:buNone/>
            </a:pPr>
            <a:endParaRPr lang="en-IN" dirty="0"/>
          </a:p>
          <a:p>
            <a:pPr marL="0" indent="0">
              <a:buNone/>
            </a:pPr>
            <a:r>
              <a:rPr lang="en-IN" dirty="0"/>
              <a:t>4. Place-wise Violations:</a:t>
            </a:r>
          </a:p>
          <a:p>
            <a:pPr lvl="1"/>
            <a:r>
              <a:rPr lang="en-IN" dirty="0"/>
              <a:t>The number of violations in Denton from different locations based on pin codes. </a:t>
            </a:r>
          </a:p>
          <a:p>
            <a:pPr lvl="1"/>
            <a:r>
              <a:rPr lang="en-IN" dirty="0"/>
              <a:t>This gives us the information that people of which part of the city has made most number of violations across the month.</a:t>
            </a:r>
          </a:p>
          <a:p>
            <a:pPr lvl="1"/>
            <a:r>
              <a:rPr lang="en-IN" dirty="0"/>
              <a:t>Function used:</a:t>
            </a:r>
          </a:p>
          <a:p>
            <a:pPr marL="342900" lvl="1" indent="0">
              <a:buNone/>
            </a:pPr>
            <a:r>
              <a:rPr lang="en-IN" dirty="0" err="1"/>
              <a:t>zipcodes</a:t>
            </a:r>
            <a:r>
              <a:rPr lang="en-IN" dirty="0"/>
              <a:t> = (df_date_filtered.nam_r_zip1.unique())</a:t>
            </a:r>
          </a:p>
          <a:p>
            <a:pPr marL="342900" lvl="1" indent="0">
              <a:buNone/>
            </a:pPr>
            <a:r>
              <a:rPr lang="en-IN" dirty="0"/>
              <a:t>(</a:t>
            </a:r>
            <a:r>
              <a:rPr lang="en-IN" dirty="0" err="1"/>
              <a:t>zipcodes.sort</a:t>
            </a:r>
            <a:r>
              <a:rPr lang="en-IN" dirty="0"/>
              <a:t>(axis = -1, kind = 'quicksort', order = None))</a:t>
            </a:r>
          </a:p>
          <a:p>
            <a:pPr marL="342900" lvl="1" indent="0">
              <a:buNone/>
            </a:pPr>
            <a:endParaRPr lang="en-IN" dirty="0"/>
          </a:p>
          <a:p>
            <a:pPr marL="342900" lvl="1" indent="0">
              <a:buNone/>
            </a:pPr>
            <a:endParaRPr lang="en-IN" dirty="0"/>
          </a:p>
        </p:txBody>
      </p:sp>
    </p:spTree>
    <p:extLst>
      <p:ext uri="{BB962C8B-B14F-4D97-AF65-F5344CB8AC3E}">
        <p14:creationId xmlns:p14="http://schemas.microsoft.com/office/powerpoint/2010/main" val="2728607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264</TotalTime>
  <Words>1344</Words>
  <Application>Microsoft Office PowerPoint</Application>
  <PresentationFormat>On-screen Show (4:3)</PresentationFormat>
  <Paragraphs>212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Comprehensive data analysis of traffic violation data for the City of Denton in 2016 </vt:lpstr>
      <vt:lpstr>Outline</vt:lpstr>
      <vt:lpstr>Purpose of the Project</vt:lpstr>
      <vt:lpstr>Data and Data collection</vt:lpstr>
      <vt:lpstr>Various Aspects of Analysis</vt:lpstr>
      <vt:lpstr>Packages, Functions, Modules</vt:lpstr>
      <vt:lpstr>Programming Strategies</vt:lpstr>
      <vt:lpstr>PowerPoint Presentation</vt:lpstr>
      <vt:lpstr>PowerPoint Presentation</vt:lpstr>
      <vt:lpstr>PowerPoint Presentation</vt:lpstr>
      <vt:lpstr>Output plots</vt:lpstr>
      <vt:lpstr>PowerPoint Presentation</vt:lpstr>
      <vt:lpstr>PowerPoint Presentation</vt:lpstr>
      <vt:lpstr>PowerPoint Presentation</vt:lpstr>
      <vt:lpstr>PowerPoint Presentation</vt:lpstr>
      <vt:lpstr>PowerPoint Presentation</vt:lpstr>
      <vt:lpstr>PowerPoint Presentation</vt:lpstr>
      <vt:lpstr>Lessons learnt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MUNGIKAR</dc:creator>
  <cp:lastModifiedBy>Divya Yerramsetty</cp:lastModifiedBy>
  <cp:revision>50</cp:revision>
  <dcterms:created xsi:type="dcterms:W3CDTF">2006-08-16T00:00:00Z</dcterms:created>
  <dcterms:modified xsi:type="dcterms:W3CDTF">2017-05-04T22:55:40Z</dcterms:modified>
</cp:coreProperties>
</file>