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075070" y="7251706"/>
            <a:ext cx="282575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medium/" TargetMode="External"/><Relationship Id="rId3" Type="http://schemas.openxmlformats.org/officeDocument/2006/relationships/hyperlink" Target="https://en.wikipedia.org/wiki/Sorting_algorithm#Stability" TargetMode="External"/><Relationship Id="rId4" Type="http://schemas.openxmlformats.org/officeDocument/2006/relationships/hyperlink" Target="https://www.geeksforgeeks.org/which-sorting-algorithm-makes-minimum-number-of-writes/" TargetMode="External"/><Relationship Id="rId5" Type="http://schemas.openxmlformats.org/officeDocument/2006/relationships/hyperlink" Target="http://www.geeksforgeeks.org/cycle-sor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www.geeksforgeeks.org/cycle-sort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hyperlink" Target="http://www.geeksforgeeks.org/cycle-sort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Cycle_sort" TargetMode="External"/><Relationship Id="rId3" Type="http://schemas.openxmlformats.org/officeDocument/2006/relationships/hyperlink" Target="https://practice.geeksforgeeks.org/user-profile.php?user=_code" TargetMode="External"/><Relationship Id="rId4" Type="http://schemas.openxmlformats.org/officeDocument/2006/relationships/hyperlink" Target="http://www.contribute.geeksforgeeks.org/" TargetMode="External"/><Relationship Id="rId5" Type="http://schemas.openxmlformats.org/officeDocument/2006/relationships/hyperlink" Target="mailto:contribute@geeksforgeeks.org" TargetMode="External"/><Relationship Id="rId6" Type="http://schemas.openxmlformats.org/officeDocument/2006/relationships/hyperlink" Target="https://practice.geeksforgeeks.org/courses/dsa-self-paced?utm_source=geeksforgeeks&amp;utm_medium=article&amp;utm_campaign=gfg_article_dsa_content_bottom" TargetMode="External"/><Relationship Id="rId7" Type="http://schemas.openxmlformats.org/officeDocument/2006/relationships/hyperlink" Target="https://practice.geeksforgeeks.org/courses/complete-interview-preparation?utm_source=GeeksforGeeks&amp;utm_medium=Text&amp;utm_campaign=GFG_Article_Bottom_Text_CIP" TargetMode="External"/><Relationship Id="rId8" Type="http://schemas.openxmlformats.org/officeDocument/2006/relationships/hyperlink" Target="https://www.youtube.com/watch?v=gZNOM_yMdSQ" TargetMode="External"/><Relationship Id="rId9" Type="http://schemas.openxmlformats.org/officeDocument/2006/relationships/hyperlink" Target="http://www.geeksforgeeks.org/cycle-sort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ractice.geeksforgeeks.org/courses/geeks-classes-live?utm_source=geeksforgeeks&amp;utm_medium=article&amp;utm_campaign=gfg_article_dsa_content_bottom" TargetMode="External"/><Relationship Id="rId3" Type="http://schemas.openxmlformats.org/officeDocument/2006/relationships/hyperlink" Target="https://practice.geeksforgeeks.org/courses/competitive-programming-live?utm_source=geeksforgeeks&amp;utm_medium=article&amp;utm_campaign=gfg_article_cp_content_bottom" TargetMode="External"/><Relationship Id="rId4" Type="http://schemas.openxmlformats.org/officeDocument/2006/relationships/hyperlink" Target="https://adrecover.com/?utm_campaign=ByAdRecover&amp;utm_source=www.geeksforgeeks.org&amp;utm_medium=ByAdRecover-336" TargetMode="External"/><Relationship Id="rId5" Type="http://schemas.openxmlformats.org/officeDocument/2006/relationships/hyperlink" Target="https://www.geeksforgeeks.org/pigeonhole-sort/" TargetMode="External"/><Relationship Id="rId6" Type="http://schemas.openxmlformats.org/officeDocument/2006/relationships/hyperlink" Target="https://www.geeksforgeeks.org/cocktail-sort/" TargetMode="External"/><Relationship Id="rId7" Type="http://schemas.openxmlformats.org/officeDocument/2006/relationships/hyperlink" Target="http://www.geeksforgeeks.org/cycle-sort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sort-an-array-which-contain-1-to-n-values-in-on-using-cycle-sort/?ref=rp" TargetMode="External"/><Relationship Id="rId3" Type="http://schemas.openxmlformats.org/officeDocument/2006/relationships/hyperlink" Target="https://www.geeksforgeeks.org/java-program-for-cycle-sort/?ref=rp" TargetMode="External"/><Relationship Id="rId4" Type="http://schemas.openxmlformats.org/officeDocument/2006/relationships/hyperlink" Target="https://www.geeksforgeeks.org/python-program-for-cycle-sort/?ref=rp" TargetMode="External"/><Relationship Id="rId5" Type="http://schemas.openxmlformats.org/officeDocument/2006/relationships/hyperlink" Target="https://www.geeksforgeeks.org/detect-cycle-in-directed-graph-using-topological-sort/?ref=rp" TargetMode="External"/><Relationship Id="rId6" Type="http://schemas.openxmlformats.org/officeDocument/2006/relationships/hyperlink" Target="https://www.geeksforgeeks.org/cpp-program-for-cycle-sort/?ref=rp" TargetMode="External"/><Relationship Id="rId7" Type="http://schemas.openxmlformats.org/officeDocument/2006/relationships/hyperlink" Target="https://www.geeksforgeeks.org/comparison-among-bubble-sort-selection-sort-and-insertion-sort/?ref=rp" TargetMode="External"/><Relationship Id="rId8" Type="http://schemas.openxmlformats.org/officeDocument/2006/relationships/hyperlink" Target="https://www.geeksforgeeks.org/why-quick-sort-preferred-for-arrays-and-merge-sort-for-linked-lists/?ref=rp" TargetMode="External"/><Relationship Id="rId9" Type="http://schemas.openxmlformats.org/officeDocument/2006/relationships/hyperlink" Target="https://www.geeksforgeeks.org/sort-even-numbers-ascending-order-sort-odd-numbers-descending-order/?ref=rp" TargetMode="External"/><Relationship Id="rId10" Type="http://schemas.openxmlformats.org/officeDocument/2006/relationships/hyperlink" Target="http://www.geeksforgeeks.org/cycle-sor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www.geeksforgeeks.org/cycle-sort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drecover.com/?utm_campaign=ByAdRecover&amp;utm_source=www.geeksforgeeks.org&amp;utm_medium=ByAdRecover-728" TargetMode="External"/><Relationship Id="rId3" Type="http://schemas.openxmlformats.org/officeDocument/2006/relationships/hyperlink" Target="https://ide.geeksforgeeks.org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geeksforgeeks.org/medium/" TargetMode="External"/><Relationship Id="rId6" Type="http://schemas.openxmlformats.org/officeDocument/2006/relationships/hyperlink" Target="https://auth.geeksforgeeks.org/user/nitin%20mittal" TargetMode="External"/><Relationship Id="rId7" Type="http://schemas.openxmlformats.org/officeDocument/2006/relationships/hyperlink" Target="https://auth.geeksforgeeks.org/user/rahul%20sholapurkar" TargetMode="External"/><Relationship Id="rId8" Type="http://schemas.openxmlformats.org/officeDocument/2006/relationships/hyperlink" Target="https://auth.geeksforgeeks.org/user/pedastrian" TargetMode="External"/><Relationship Id="rId9" Type="http://schemas.openxmlformats.org/officeDocument/2006/relationships/hyperlink" Target="https://auth.geeksforgeeks.org/user/susmitakundugoaldanga" TargetMode="External"/><Relationship Id="rId10" Type="http://schemas.openxmlformats.org/officeDocument/2006/relationships/hyperlink" Target="https://www.geeksforgeeks.org/category/algorithm/sorting/" TargetMode="External"/><Relationship Id="rId11" Type="http://schemas.openxmlformats.org/officeDocument/2006/relationships/hyperlink" Target="https://practice.geeksforgeeks.org/topics/Sorting" TargetMode="External"/><Relationship Id="rId12" Type="http://schemas.openxmlformats.org/officeDocument/2006/relationships/hyperlink" Target="mailto:review-team@geeksforgeeks.org" TargetMode="External"/><Relationship Id="rId13" Type="http://schemas.openxmlformats.org/officeDocument/2006/relationships/hyperlink" Target="http://www.geeksforgeeks.org/cycle-sort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feedback@geeksforgeeks.org" TargetMode="External"/><Relationship Id="rId3" Type="http://schemas.openxmlformats.org/officeDocument/2006/relationships/hyperlink" Target="https://www.geeksforgeeks.org/about/?ref=footer" TargetMode="External"/><Relationship Id="rId4" Type="http://schemas.openxmlformats.org/officeDocument/2006/relationships/hyperlink" Target="https://www.geeksforgeeks.org/fundamentals-of-algorithms/?ref=footer" TargetMode="External"/><Relationship Id="rId5" Type="http://schemas.openxmlformats.org/officeDocument/2006/relationships/hyperlink" Target="https://www.geeksforgeeks.org/web-development/?ref=footer" TargetMode="External"/><Relationship Id="rId6" Type="http://schemas.openxmlformats.org/officeDocument/2006/relationships/hyperlink" Target="https://www.geeksforgeeks.org/contribute/?ref=footer" TargetMode="External"/><Relationship Id="rId7" Type="http://schemas.openxmlformats.org/officeDocument/2006/relationships/hyperlink" Target="https://www.geeksforgeeks.org/careers/?ref=footer" TargetMode="External"/><Relationship Id="rId8" Type="http://schemas.openxmlformats.org/officeDocument/2006/relationships/hyperlink" Target="https://www.geeksforgeeks.org/data-structures/?ref=footer" TargetMode="External"/><Relationship Id="rId9" Type="http://schemas.openxmlformats.org/officeDocument/2006/relationships/hyperlink" Target="https://www.geeksforgeeks.org/html-tutorials/?ref=footer" TargetMode="External"/><Relationship Id="rId10" Type="http://schemas.openxmlformats.org/officeDocument/2006/relationships/hyperlink" Target="https://www.geeksforgeeks.org/write-interview-experience/?ref=footer" TargetMode="External"/><Relationship Id="rId11" Type="http://schemas.openxmlformats.org/officeDocument/2006/relationships/hyperlink" Target="https://www.geeksforgeeks.org/privacy-policy/?ref=footer" TargetMode="External"/><Relationship Id="rId12" Type="http://schemas.openxmlformats.org/officeDocument/2006/relationships/hyperlink" Target="https://www.geeksforgeeks.org/category/program-output/?ref=footer" TargetMode="External"/><Relationship Id="rId13" Type="http://schemas.openxmlformats.org/officeDocument/2006/relationships/hyperlink" Target="https://www.geeksforgeeks.org/css-tutorials/?ref=footer" TargetMode="External"/><Relationship Id="rId14" Type="http://schemas.openxmlformats.org/officeDocument/2006/relationships/hyperlink" Target="https://www.geeksforgeeks.org/careers/?job_type=1&amp;ref=footer" TargetMode="External"/><Relationship Id="rId15" Type="http://schemas.openxmlformats.org/officeDocument/2006/relationships/hyperlink" Target="https://www.geeksforgeeks.org/about/contact-us/?ref=footer" TargetMode="External"/><Relationship Id="rId16" Type="http://schemas.openxmlformats.org/officeDocument/2006/relationships/hyperlink" Target="https://www.geeksforgeeks.org/articles-on-computer-science-subjects-gq/?ref=footer" TargetMode="External"/><Relationship Id="rId17" Type="http://schemas.openxmlformats.org/officeDocument/2006/relationships/hyperlink" Target="https://www.geeksforgeeks.org/javascript-tutorial/?ref=footer" TargetMode="External"/><Relationship Id="rId18" Type="http://schemas.openxmlformats.org/officeDocument/2006/relationships/hyperlink" Target="https://www.geeksforgeeks.org/how-to-contribute-videos-to-geeksforgeeks/?ref=footer" TargetMode="External"/><Relationship Id="rId19" Type="http://schemas.openxmlformats.org/officeDocument/2006/relationships/hyperlink" Target="https://www.geeksforgeeks.org/copyright-information/?ref=footer" TargetMode="External"/><Relationship Id="rId20" Type="http://schemas.openxmlformats.org/officeDocument/2006/relationships/hyperlink" Target="https://www.youtube.com/geeksforgeeksvideos/?ref=footer" TargetMode="External"/><Relationship Id="rId21" Type="http://schemas.openxmlformats.org/officeDocument/2006/relationships/hyperlink" Target="https://www.geeksforgeeks.org/bootstrap-tutorials/?ref=footer" TargetMode="External"/><Relationship Id="rId22" Type="http://schemas.openxmlformats.org/officeDocument/2006/relationships/hyperlink" Target="https://www.geeksforgeeks.org/" TargetMode="External"/><Relationship Id="rId23" Type="http://schemas.openxmlformats.org/officeDocument/2006/relationships/hyperlink" Target="https://www.geeksforgeeks.org/copyright-information/" TargetMode="External"/><Relationship Id="rId24" Type="http://schemas.openxmlformats.org/officeDocument/2006/relationships/hyperlink" Target="http://www.geeksforgeeks.org/cycle-sort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ide.geeksforgeeks.org/" TargetMode="External"/><Relationship Id="rId4" Type="http://schemas.openxmlformats.org/officeDocument/2006/relationships/hyperlink" Target="http://www.geeksforgeeks.org/cycle-sor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://www.geeksforgeeks.org/cycle-sor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http://www.geeksforgeeks.org/cycle-sort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eeksforgeeks.org/cycle-sort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2182978"/>
            <a:ext cx="1615440" cy="756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45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r>
              <a:rPr dirty="0" sz="2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2300" spc="85">
                <a:solidFill>
                  <a:srgbClr val="ABABAB"/>
                </a:solidFill>
                <a:latin typeface="Arial"/>
                <a:cs typeface="Arial"/>
              </a:rPr>
              <a:t>Sort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1050" spc="50">
                <a:solidFill>
                  <a:srgbClr val="ABABAB"/>
                </a:solidFill>
                <a:latin typeface="Arial"/>
                <a:cs typeface="Arial"/>
              </a:rPr>
              <a:t>Difficulty </a:t>
            </a:r>
            <a:r>
              <a:rPr dirty="0" sz="1050" spc="15">
                <a:solidFill>
                  <a:srgbClr val="ABABAB"/>
                </a:solidFill>
                <a:latin typeface="Arial"/>
                <a:cs typeface="Arial"/>
              </a:rPr>
              <a:t>Level </a:t>
            </a:r>
            <a:r>
              <a:rPr dirty="0" sz="1050">
                <a:solidFill>
                  <a:srgbClr val="ABABAB"/>
                </a:solidFill>
                <a:latin typeface="Arial"/>
                <a:cs typeface="Arial"/>
              </a:rPr>
              <a:t>:</a:t>
            </a:r>
            <a:r>
              <a:rPr dirty="0" sz="1050" spc="-13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Medium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182" y="2748630"/>
            <a:ext cx="1990089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30"/>
              </a:spcBef>
              <a:buSzPct val="104761"/>
              <a:buFont typeface="Comic Sans MS"/>
              <a:buChar char="●"/>
              <a:tabLst>
                <a:tab pos="194310" algn="l"/>
              </a:tabLst>
            </a:pPr>
            <a:r>
              <a:rPr dirty="0" sz="1050" spc="20">
                <a:solidFill>
                  <a:srgbClr val="ABABAB"/>
                </a:solidFill>
                <a:latin typeface="Arial"/>
                <a:cs typeface="Arial"/>
              </a:rPr>
              <a:t>Last </a:t>
            </a:r>
            <a:r>
              <a:rPr dirty="0" sz="1050" spc="65">
                <a:solidFill>
                  <a:srgbClr val="ABABAB"/>
                </a:solidFill>
                <a:latin typeface="Arial"/>
                <a:cs typeface="Arial"/>
              </a:rPr>
              <a:t>Updated </a:t>
            </a:r>
            <a:r>
              <a:rPr dirty="0" sz="1050">
                <a:solidFill>
                  <a:srgbClr val="ABABAB"/>
                </a:solidFill>
                <a:latin typeface="Arial"/>
                <a:cs typeface="Arial"/>
              </a:rPr>
              <a:t>: </a:t>
            </a:r>
            <a:r>
              <a:rPr dirty="0" sz="1050" spc="15">
                <a:solidFill>
                  <a:srgbClr val="ABABAB"/>
                </a:solidFill>
                <a:latin typeface="Arial"/>
                <a:cs typeface="Arial"/>
              </a:rPr>
              <a:t>25 </a:t>
            </a:r>
            <a:r>
              <a:rPr dirty="0" sz="1050" spc="60">
                <a:solidFill>
                  <a:srgbClr val="ABABAB"/>
                </a:solidFill>
                <a:latin typeface="Arial"/>
                <a:cs typeface="Arial"/>
              </a:rPr>
              <a:t>Mar,</a:t>
            </a:r>
            <a:r>
              <a:rPr dirty="0" sz="1050" spc="-1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ABABAB"/>
                </a:solidFill>
                <a:latin typeface="Arial"/>
                <a:cs typeface="Arial"/>
              </a:rPr>
              <a:t>2021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5225" y="43275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9" y="56426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66812" y="4422776"/>
            <a:ext cx="518159" cy="9525"/>
          </a:xfrm>
          <a:custGeom>
            <a:avLst/>
            <a:gdLst/>
            <a:ahLst/>
            <a:cxnLst/>
            <a:rect l="l" t="t" r="r" b="b"/>
            <a:pathLst>
              <a:path w="518159" h="9525">
                <a:moveTo>
                  <a:pt x="517887" y="9525"/>
                </a:moveTo>
                <a:lnTo>
                  <a:pt x="0" y="9525"/>
                </a:lnTo>
                <a:lnTo>
                  <a:pt x="0" y="0"/>
                </a:lnTo>
                <a:lnTo>
                  <a:pt x="517887" y="0"/>
                </a:lnTo>
                <a:lnTo>
                  <a:pt x="517887" y="9525"/>
                </a:lnTo>
                <a:close/>
              </a:path>
            </a:pathLst>
          </a:custGeom>
          <a:solidFill>
            <a:srgbClr val="2F8C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65225" y="48228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9" y="56426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04900" y="3281900"/>
            <a:ext cx="8397240" cy="2416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44500">
              <a:lnSpc>
                <a:spcPct val="134600"/>
              </a:lnSpc>
              <a:spcBef>
                <a:spcPts val="90"/>
              </a:spcBef>
            </a:pP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sort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an</a:t>
            </a:r>
            <a:r>
              <a:rPr dirty="0" sz="1300" spc="-7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in-place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sorting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Algorithm,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u="sng" sz="1300" spc="1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unstable</a:t>
            </a:r>
            <a:r>
              <a:rPr dirty="0" u="sng" sz="1300" spc="-7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300" spc="2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sortin</a:t>
            </a:r>
            <a:r>
              <a:rPr dirty="0" sz="1300" spc="25">
                <a:solidFill>
                  <a:srgbClr val="2F8C45"/>
                </a:solidFill>
                <a:latin typeface="Arial"/>
                <a:cs typeface="Arial"/>
                <a:hlinkClick r:id="rId3"/>
              </a:rPr>
              <a:t>g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300" spc="2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algorithm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,</a:t>
            </a:r>
            <a:r>
              <a:rPr dirty="0" sz="1300" spc="-7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5">
                <a:solidFill>
                  <a:srgbClr val="ABABAB"/>
                </a:solidFill>
                <a:latin typeface="Arial"/>
                <a:cs typeface="Arial"/>
              </a:rPr>
              <a:t>a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comparison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sort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that</a:t>
            </a:r>
            <a:r>
              <a:rPr dirty="0" sz="1300" spc="-7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theoretically 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optimal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terms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total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number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writes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original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array.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algn="just" marL="241300" marR="5080">
              <a:lnSpc>
                <a:spcPct val="125000"/>
              </a:lnSpc>
            </a:pP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It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optimal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terms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number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memory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writes.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It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u="sng" sz="1300" spc="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minimizes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300" spc="1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the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300" spc="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number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300" spc="2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of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300" spc="1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memor</a:t>
            </a:r>
            <a:r>
              <a:rPr dirty="0" sz="1300" spc="10">
                <a:solidFill>
                  <a:srgbClr val="2F8C45"/>
                </a:solidFill>
                <a:latin typeface="Arial"/>
                <a:cs typeface="Arial"/>
                <a:hlinkClick r:id="rId4"/>
              </a:rPr>
              <a:t>y</a:t>
            </a:r>
            <a:r>
              <a:rPr dirty="0" sz="1300" spc="-75">
                <a:solidFill>
                  <a:srgbClr val="2F8C4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300" spc="35">
                <a:solidFill>
                  <a:srgbClr val="2F8C45"/>
                </a:solidFill>
                <a:latin typeface="Arial"/>
                <a:cs typeface="Arial"/>
                <a:hlinkClick r:id="rId4"/>
              </a:rPr>
              <a:t>writes</a:t>
            </a:r>
            <a:r>
              <a:rPr dirty="0" sz="1300" spc="-80">
                <a:solidFill>
                  <a:srgbClr val="2F8C4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sort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(Each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value 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either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written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zero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times,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if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it’s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already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its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correct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position,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written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one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time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its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correct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position.)</a:t>
            </a:r>
            <a:endParaRPr sz="1300">
              <a:latin typeface="Arial"/>
              <a:cs typeface="Arial"/>
            </a:endParaRPr>
          </a:p>
          <a:p>
            <a:pPr algn="just" marL="241300" marR="38735">
              <a:lnSpc>
                <a:spcPct val="125000"/>
              </a:lnSpc>
            </a:pP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It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based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on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idea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that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array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sorted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can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divided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into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cycles.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Cycles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can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visualized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40">
                <a:solidFill>
                  <a:srgbClr val="ABABAB"/>
                </a:solidFill>
                <a:latin typeface="Arial"/>
                <a:cs typeface="Arial"/>
              </a:rPr>
              <a:t>as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5">
                <a:solidFill>
                  <a:srgbClr val="ABABAB"/>
                </a:solidFill>
                <a:latin typeface="Arial"/>
                <a:cs typeface="Arial"/>
              </a:rPr>
              <a:t>a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graph.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We  </a:t>
            </a: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have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nodes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and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an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edge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directed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from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node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i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node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j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if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element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70">
                <a:solidFill>
                  <a:srgbClr val="ABABAB"/>
                </a:solidFill>
                <a:latin typeface="Arial"/>
                <a:cs typeface="Arial"/>
              </a:rPr>
              <a:t>i-th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index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must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present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75">
                <a:solidFill>
                  <a:srgbClr val="ABABAB"/>
                </a:solidFill>
                <a:latin typeface="Arial"/>
                <a:cs typeface="Arial"/>
              </a:rPr>
              <a:t>j-th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index 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sorted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array.</a:t>
            </a:r>
            <a:endParaRPr sz="1300">
              <a:latin typeface="Arial"/>
              <a:cs typeface="Arial"/>
            </a:endParaRPr>
          </a:p>
          <a:p>
            <a:pPr algn="just" marL="241300">
              <a:lnSpc>
                <a:spcPct val="100000"/>
              </a:lnSpc>
              <a:spcBef>
                <a:spcPts val="390"/>
              </a:spcBef>
            </a:pP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ABABAB"/>
                </a:solidFill>
                <a:latin typeface="Arial"/>
                <a:cs typeface="Arial"/>
              </a:rPr>
              <a:t>arr[]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=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{2,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4,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5,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1,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</a:rPr>
              <a:t>3}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3752" y="7168896"/>
            <a:ext cx="8470900" cy="45085"/>
          </a:xfrm>
          <a:custGeom>
            <a:avLst/>
            <a:gdLst/>
            <a:ahLst/>
            <a:cxnLst/>
            <a:rect l="l" t="t" r="r" b="b"/>
            <a:pathLst>
              <a:path w="8470900" h="45084">
                <a:moveTo>
                  <a:pt x="0" y="0"/>
                </a:moveTo>
                <a:lnTo>
                  <a:pt x="8470392" y="0"/>
                </a:lnTo>
                <a:lnTo>
                  <a:pt x="8470392" y="44705"/>
                </a:lnTo>
                <a:lnTo>
                  <a:pt x="0" y="447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2" name="object 12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368807" y="1374776"/>
            <a:ext cx="9958070" cy="140335"/>
          </a:xfrm>
          <a:custGeom>
            <a:avLst/>
            <a:gdLst/>
            <a:ahLst/>
            <a:cxnLst/>
            <a:rect l="l" t="t" r="r" b="b"/>
            <a:pathLst>
              <a:path w="9958070" h="140334">
                <a:moveTo>
                  <a:pt x="9957815" y="140079"/>
                </a:moveTo>
                <a:lnTo>
                  <a:pt x="0" y="140079"/>
                </a:lnTo>
                <a:lnTo>
                  <a:pt x="0" y="0"/>
                </a:lnTo>
                <a:lnTo>
                  <a:pt x="9957815" y="0"/>
                </a:lnTo>
                <a:lnTo>
                  <a:pt x="9957815" y="140079"/>
                </a:lnTo>
                <a:close/>
              </a:path>
            </a:pathLst>
          </a:custGeom>
          <a:solidFill>
            <a:srgbClr val="837070">
              <a:alpha val="1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5601" y="927101"/>
            <a:ext cx="9982200" cy="9525"/>
          </a:xfrm>
          <a:custGeom>
            <a:avLst/>
            <a:gdLst/>
            <a:ahLst/>
            <a:cxnLst/>
            <a:rect l="l" t="t" r="r" b="b"/>
            <a:pathLst>
              <a:path w="9982200" h="9525">
                <a:moveTo>
                  <a:pt x="9982200" y="9525"/>
                </a:moveTo>
                <a:lnTo>
                  <a:pt x="0" y="9525"/>
                </a:lnTo>
                <a:lnTo>
                  <a:pt x="0" y="0"/>
                </a:lnTo>
                <a:lnTo>
                  <a:pt x="9982200" y="0"/>
                </a:lnTo>
                <a:lnTo>
                  <a:pt x="9982200" y="95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9626" y="1065681"/>
            <a:ext cx="1029969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35">
                <a:solidFill>
                  <a:srgbClr val="ABABAB"/>
                </a:solidFill>
                <a:latin typeface="Arial"/>
                <a:cs typeface="Arial"/>
              </a:rPr>
              <a:t>Related</a:t>
            </a:r>
            <a:r>
              <a:rPr dirty="0" sz="1050" spc="-10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ABABAB"/>
                </a:solidFill>
                <a:latin typeface="Arial"/>
                <a:cs typeface="Arial"/>
              </a:rPr>
              <a:t>Articles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5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5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20944" y="1065681"/>
            <a:ext cx="89154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20">
                <a:solidFill>
                  <a:srgbClr val="ABABAB"/>
                </a:solidFill>
                <a:latin typeface="Arial"/>
                <a:cs typeface="Arial"/>
              </a:rPr>
              <a:t>Save </a:t>
            </a:r>
            <a:r>
              <a:rPr dirty="0" sz="1050" spc="70">
                <a:solidFill>
                  <a:srgbClr val="ABABAB"/>
                </a:solidFill>
                <a:latin typeface="Arial"/>
                <a:cs typeface="Arial"/>
              </a:rPr>
              <a:t>for</a:t>
            </a:r>
            <a:r>
              <a:rPr dirty="0" sz="1050" spc="-1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ABABAB"/>
                </a:solidFill>
                <a:latin typeface="Arial"/>
                <a:cs typeface="Arial"/>
              </a:rPr>
              <a:t>later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9472" y="365760"/>
            <a:ext cx="396240" cy="771525"/>
            <a:chOff x="1109472" y="365760"/>
            <a:chExt cx="396240" cy="771525"/>
          </a:xfrm>
        </p:grpSpPr>
        <p:sp>
          <p:nvSpPr>
            <p:cNvPr id="5" name="object 5"/>
            <p:cNvSpPr/>
            <p:nvPr/>
          </p:nvSpPr>
          <p:spPr>
            <a:xfrm>
              <a:off x="1109472" y="365760"/>
              <a:ext cx="396240" cy="399415"/>
            </a:xfrm>
            <a:custGeom>
              <a:avLst/>
              <a:gdLst/>
              <a:ahLst/>
              <a:cxnLst/>
              <a:rect l="l" t="t" r="r" b="b"/>
              <a:pathLst>
                <a:path w="396240" h="399415">
                  <a:moveTo>
                    <a:pt x="396240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396240" y="0"/>
                  </a:lnTo>
                  <a:lnTo>
                    <a:pt x="396240" y="46988"/>
                  </a:lnTo>
                  <a:lnTo>
                    <a:pt x="198628" y="46988"/>
                  </a:lnTo>
                  <a:lnTo>
                    <a:pt x="183615" y="47713"/>
                  </a:lnTo>
                  <a:lnTo>
                    <a:pt x="140305" y="58589"/>
                  </a:lnTo>
                  <a:lnTo>
                    <a:pt x="101993" y="81522"/>
                  </a:lnTo>
                  <a:lnTo>
                    <a:pt x="71888" y="114703"/>
                  </a:lnTo>
                  <a:lnTo>
                    <a:pt x="52753" y="155216"/>
                  </a:lnTo>
                  <a:lnTo>
                    <a:pt x="46228" y="199388"/>
                  </a:lnTo>
                  <a:lnTo>
                    <a:pt x="46953" y="214400"/>
                  </a:lnTo>
                  <a:lnTo>
                    <a:pt x="57829" y="257709"/>
                  </a:lnTo>
                  <a:lnTo>
                    <a:pt x="80761" y="296022"/>
                  </a:lnTo>
                  <a:lnTo>
                    <a:pt x="113943" y="326129"/>
                  </a:lnTo>
                  <a:lnTo>
                    <a:pt x="154453" y="345262"/>
                  </a:lnTo>
                  <a:lnTo>
                    <a:pt x="198628" y="351788"/>
                  </a:lnTo>
                  <a:lnTo>
                    <a:pt x="396240" y="351788"/>
                  </a:lnTo>
                  <a:lnTo>
                    <a:pt x="396240" y="399288"/>
                  </a:lnTo>
                  <a:close/>
                </a:path>
                <a:path w="396240" h="399415">
                  <a:moveTo>
                    <a:pt x="396240" y="351788"/>
                  </a:moveTo>
                  <a:lnTo>
                    <a:pt x="198628" y="351788"/>
                  </a:lnTo>
                  <a:lnTo>
                    <a:pt x="213641" y="351063"/>
                  </a:lnTo>
                  <a:lnTo>
                    <a:pt x="228365" y="348888"/>
                  </a:lnTo>
                  <a:lnTo>
                    <a:pt x="270541" y="333773"/>
                  </a:lnTo>
                  <a:lnTo>
                    <a:pt x="306390" y="307150"/>
                  </a:lnTo>
                  <a:lnTo>
                    <a:pt x="333012" y="271302"/>
                  </a:lnTo>
                  <a:lnTo>
                    <a:pt x="348128" y="229124"/>
                  </a:lnTo>
                  <a:lnTo>
                    <a:pt x="351028" y="199388"/>
                  </a:lnTo>
                  <a:lnTo>
                    <a:pt x="350303" y="184376"/>
                  </a:lnTo>
                  <a:lnTo>
                    <a:pt x="339428" y="141068"/>
                  </a:lnTo>
                  <a:lnTo>
                    <a:pt x="316493" y="102754"/>
                  </a:lnTo>
                  <a:lnTo>
                    <a:pt x="283312" y="72648"/>
                  </a:lnTo>
                  <a:lnTo>
                    <a:pt x="242801" y="53514"/>
                  </a:lnTo>
                  <a:lnTo>
                    <a:pt x="198628" y="46988"/>
                  </a:lnTo>
                  <a:lnTo>
                    <a:pt x="396240" y="46988"/>
                  </a:lnTo>
                  <a:lnTo>
                    <a:pt x="396240" y="351788"/>
                  </a:lnTo>
                  <a:close/>
                </a:path>
              </a:pathLst>
            </a:custGeom>
            <a:solidFill>
              <a:srgbClr val="837070">
                <a:alpha val="1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6175" y="40322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8985" y="122580"/>
                  </a:lnTo>
                  <a:lnTo>
                    <a:pt x="304723" y="85598"/>
                  </a:lnTo>
                  <a:lnTo>
                    <a:pt x="295275" y="70154"/>
                  </a:lnTo>
                  <a:lnTo>
                    <a:pt x="295275" y="28575"/>
                  </a:lnTo>
                  <a:lnTo>
                    <a:pt x="253695" y="28575"/>
                  </a:lnTo>
                  <a:lnTo>
                    <a:pt x="251879" y="27292"/>
                  </a:lnTo>
                  <a:lnTo>
                    <a:pt x="245160" y="23037"/>
                  </a:lnTo>
                  <a:lnTo>
                    <a:pt x="208927" y="6972"/>
                  </a:lnTo>
                  <a:lnTo>
                    <a:pt x="169875" y="203"/>
                  </a:lnTo>
                  <a:lnTo>
                    <a:pt x="161925" y="0"/>
                  </a:lnTo>
                  <a:lnTo>
                    <a:pt x="153962" y="203"/>
                  </a:lnTo>
                  <a:lnTo>
                    <a:pt x="114909" y="6972"/>
                  </a:lnTo>
                  <a:lnTo>
                    <a:pt x="78676" y="23037"/>
                  </a:lnTo>
                  <a:lnTo>
                    <a:pt x="70129" y="28575"/>
                  </a:lnTo>
                  <a:lnTo>
                    <a:pt x="28575" y="28575"/>
                  </a:lnTo>
                  <a:lnTo>
                    <a:pt x="28575" y="70142"/>
                  </a:lnTo>
                  <a:lnTo>
                    <a:pt x="27279" y="71970"/>
                  </a:lnTo>
                  <a:lnTo>
                    <a:pt x="23025" y="78689"/>
                  </a:lnTo>
                  <a:lnTo>
                    <a:pt x="6959" y="114922"/>
                  </a:lnTo>
                  <a:lnTo>
                    <a:pt x="190" y="153974"/>
                  </a:lnTo>
                  <a:lnTo>
                    <a:pt x="0" y="161925"/>
                  </a:lnTo>
                  <a:lnTo>
                    <a:pt x="190" y="169887"/>
                  </a:lnTo>
                  <a:lnTo>
                    <a:pt x="6959" y="208927"/>
                  </a:lnTo>
                  <a:lnTo>
                    <a:pt x="23025" y="245173"/>
                  </a:lnTo>
                  <a:lnTo>
                    <a:pt x="28575" y="253733"/>
                  </a:lnTo>
                  <a:lnTo>
                    <a:pt x="28575" y="295275"/>
                  </a:lnTo>
                  <a:lnTo>
                    <a:pt x="70116" y="295275"/>
                  </a:lnTo>
                  <a:lnTo>
                    <a:pt x="71958" y="296570"/>
                  </a:lnTo>
                  <a:lnTo>
                    <a:pt x="78676" y="300824"/>
                  </a:lnTo>
                  <a:lnTo>
                    <a:pt x="114909" y="316890"/>
                  </a:lnTo>
                  <a:lnTo>
                    <a:pt x="153962" y="323659"/>
                  </a:lnTo>
                  <a:lnTo>
                    <a:pt x="161925" y="323850"/>
                  </a:lnTo>
                  <a:lnTo>
                    <a:pt x="169875" y="323659"/>
                  </a:lnTo>
                  <a:lnTo>
                    <a:pt x="208927" y="316890"/>
                  </a:lnTo>
                  <a:lnTo>
                    <a:pt x="245160" y="300824"/>
                  </a:lnTo>
                  <a:lnTo>
                    <a:pt x="253707" y="295275"/>
                  </a:lnTo>
                  <a:lnTo>
                    <a:pt x="295275" y="295275"/>
                  </a:lnTo>
                  <a:lnTo>
                    <a:pt x="295275" y="253720"/>
                  </a:lnTo>
                  <a:lnTo>
                    <a:pt x="296557" y="251891"/>
                  </a:lnTo>
                  <a:lnTo>
                    <a:pt x="300812" y="245173"/>
                  </a:lnTo>
                  <a:lnTo>
                    <a:pt x="316877" y="208927"/>
                  </a:lnTo>
                  <a:lnTo>
                    <a:pt x="323646" y="169887"/>
                  </a:lnTo>
                  <a:lnTo>
                    <a:pt x="323850" y="161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9472" y="737616"/>
              <a:ext cx="396240" cy="399415"/>
            </a:xfrm>
            <a:custGeom>
              <a:avLst/>
              <a:gdLst/>
              <a:ahLst/>
              <a:cxnLst/>
              <a:rect l="l" t="t" r="r" b="b"/>
              <a:pathLst>
                <a:path w="396240" h="399415">
                  <a:moveTo>
                    <a:pt x="396240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396240" y="0"/>
                  </a:lnTo>
                  <a:lnTo>
                    <a:pt x="396240" y="46607"/>
                  </a:lnTo>
                  <a:lnTo>
                    <a:pt x="198628" y="46607"/>
                  </a:lnTo>
                  <a:lnTo>
                    <a:pt x="183615" y="47332"/>
                  </a:lnTo>
                  <a:lnTo>
                    <a:pt x="140305" y="58208"/>
                  </a:lnTo>
                  <a:lnTo>
                    <a:pt x="101993" y="81141"/>
                  </a:lnTo>
                  <a:lnTo>
                    <a:pt x="71888" y="114322"/>
                  </a:lnTo>
                  <a:lnTo>
                    <a:pt x="52753" y="154835"/>
                  </a:lnTo>
                  <a:lnTo>
                    <a:pt x="46228" y="199007"/>
                  </a:lnTo>
                  <a:lnTo>
                    <a:pt x="46953" y="214019"/>
                  </a:lnTo>
                  <a:lnTo>
                    <a:pt x="57829" y="257328"/>
                  </a:lnTo>
                  <a:lnTo>
                    <a:pt x="80761" y="295641"/>
                  </a:lnTo>
                  <a:lnTo>
                    <a:pt x="113943" y="325748"/>
                  </a:lnTo>
                  <a:lnTo>
                    <a:pt x="154453" y="344881"/>
                  </a:lnTo>
                  <a:lnTo>
                    <a:pt x="198628" y="351407"/>
                  </a:lnTo>
                  <a:lnTo>
                    <a:pt x="396240" y="351407"/>
                  </a:lnTo>
                  <a:lnTo>
                    <a:pt x="396240" y="399288"/>
                  </a:lnTo>
                  <a:close/>
                </a:path>
                <a:path w="396240" h="399415">
                  <a:moveTo>
                    <a:pt x="396240" y="351407"/>
                  </a:moveTo>
                  <a:lnTo>
                    <a:pt x="198628" y="351407"/>
                  </a:lnTo>
                  <a:lnTo>
                    <a:pt x="213641" y="350682"/>
                  </a:lnTo>
                  <a:lnTo>
                    <a:pt x="228365" y="348507"/>
                  </a:lnTo>
                  <a:lnTo>
                    <a:pt x="270541" y="333392"/>
                  </a:lnTo>
                  <a:lnTo>
                    <a:pt x="306390" y="306769"/>
                  </a:lnTo>
                  <a:lnTo>
                    <a:pt x="333012" y="270921"/>
                  </a:lnTo>
                  <a:lnTo>
                    <a:pt x="348128" y="228743"/>
                  </a:lnTo>
                  <a:lnTo>
                    <a:pt x="351028" y="199007"/>
                  </a:lnTo>
                  <a:lnTo>
                    <a:pt x="350303" y="183995"/>
                  </a:lnTo>
                  <a:lnTo>
                    <a:pt x="339428" y="140687"/>
                  </a:lnTo>
                  <a:lnTo>
                    <a:pt x="316493" y="102373"/>
                  </a:lnTo>
                  <a:lnTo>
                    <a:pt x="283312" y="72267"/>
                  </a:lnTo>
                  <a:lnTo>
                    <a:pt x="242801" y="53133"/>
                  </a:lnTo>
                  <a:lnTo>
                    <a:pt x="198628" y="46607"/>
                  </a:lnTo>
                  <a:lnTo>
                    <a:pt x="396240" y="46607"/>
                  </a:lnTo>
                  <a:lnTo>
                    <a:pt x="396240" y="351407"/>
                  </a:lnTo>
                  <a:close/>
                </a:path>
              </a:pathLst>
            </a:custGeom>
            <a:solidFill>
              <a:srgbClr val="837070">
                <a:alpha val="1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6175" y="77469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8985" y="122580"/>
                  </a:lnTo>
                  <a:lnTo>
                    <a:pt x="304723" y="85598"/>
                  </a:lnTo>
                  <a:lnTo>
                    <a:pt x="295275" y="70154"/>
                  </a:lnTo>
                  <a:lnTo>
                    <a:pt x="295275" y="28575"/>
                  </a:lnTo>
                  <a:lnTo>
                    <a:pt x="253695" y="28575"/>
                  </a:lnTo>
                  <a:lnTo>
                    <a:pt x="251879" y="27292"/>
                  </a:lnTo>
                  <a:lnTo>
                    <a:pt x="245160" y="23037"/>
                  </a:lnTo>
                  <a:lnTo>
                    <a:pt x="208927" y="6972"/>
                  </a:lnTo>
                  <a:lnTo>
                    <a:pt x="169875" y="203"/>
                  </a:lnTo>
                  <a:lnTo>
                    <a:pt x="161925" y="0"/>
                  </a:lnTo>
                  <a:lnTo>
                    <a:pt x="153962" y="203"/>
                  </a:lnTo>
                  <a:lnTo>
                    <a:pt x="114909" y="6972"/>
                  </a:lnTo>
                  <a:lnTo>
                    <a:pt x="78676" y="23037"/>
                  </a:lnTo>
                  <a:lnTo>
                    <a:pt x="70129" y="28575"/>
                  </a:lnTo>
                  <a:lnTo>
                    <a:pt x="28575" y="28575"/>
                  </a:lnTo>
                  <a:lnTo>
                    <a:pt x="28575" y="70142"/>
                  </a:lnTo>
                  <a:lnTo>
                    <a:pt x="27279" y="71970"/>
                  </a:lnTo>
                  <a:lnTo>
                    <a:pt x="23025" y="78689"/>
                  </a:lnTo>
                  <a:lnTo>
                    <a:pt x="6959" y="114922"/>
                  </a:lnTo>
                  <a:lnTo>
                    <a:pt x="190" y="153974"/>
                  </a:lnTo>
                  <a:lnTo>
                    <a:pt x="0" y="161925"/>
                  </a:lnTo>
                  <a:lnTo>
                    <a:pt x="190" y="169887"/>
                  </a:lnTo>
                  <a:lnTo>
                    <a:pt x="6959" y="208927"/>
                  </a:lnTo>
                  <a:lnTo>
                    <a:pt x="23025" y="245173"/>
                  </a:lnTo>
                  <a:lnTo>
                    <a:pt x="28575" y="253733"/>
                  </a:lnTo>
                  <a:lnTo>
                    <a:pt x="28575" y="295275"/>
                  </a:lnTo>
                  <a:lnTo>
                    <a:pt x="70116" y="295275"/>
                  </a:lnTo>
                  <a:lnTo>
                    <a:pt x="71958" y="296570"/>
                  </a:lnTo>
                  <a:lnTo>
                    <a:pt x="78676" y="300824"/>
                  </a:lnTo>
                  <a:lnTo>
                    <a:pt x="114909" y="316890"/>
                  </a:lnTo>
                  <a:lnTo>
                    <a:pt x="153962" y="323659"/>
                  </a:lnTo>
                  <a:lnTo>
                    <a:pt x="161925" y="323850"/>
                  </a:lnTo>
                  <a:lnTo>
                    <a:pt x="169875" y="323659"/>
                  </a:lnTo>
                  <a:lnTo>
                    <a:pt x="208927" y="316890"/>
                  </a:lnTo>
                  <a:lnTo>
                    <a:pt x="245160" y="300824"/>
                  </a:lnTo>
                  <a:lnTo>
                    <a:pt x="253707" y="295275"/>
                  </a:lnTo>
                  <a:lnTo>
                    <a:pt x="295275" y="295275"/>
                  </a:lnTo>
                  <a:lnTo>
                    <a:pt x="295275" y="253720"/>
                  </a:lnTo>
                  <a:lnTo>
                    <a:pt x="296557" y="251891"/>
                  </a:lnTo>
                  <a:lnTo>
                    <a:pt x="300812" y="245173"/>
                  </a:lnTo>
                  <a:lnTo>
                    <a:pt x="316877" y="208927"/>
                  </a:lnTo>
                  <a:lnTo>
                    <a:pt x="323646" y="169887"/>
                  </a:lnTo>
                  <a:lnTo>
                    <a:pt x="323850" y="161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04080" y="494753"/>
            <a:ext cx="5485765" cy="65405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Loop through the array to find cycles to</a:t>
            </a:r>
            <a:r>
              <a:rPr dirty="0" sz="1100" spc="1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rotate.</a:t>
            </a:r>
            <a:endParaRPr sz="1100">
              <a:latin typeface="Courier New"/>
              <a:cs typeface="Courier New"/>
            </a:endParaRPr>
          </a:p>
          <a:p>
            <a:pPr marL="182880" marR="1774825" indent="-17081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cycleStart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range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len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(array)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-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):  item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</a:t>
            </a:r>
            <a:r>
              <a:rPr dirty="0" sz="1100" spc="9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array[cycleStart]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82880" marR="2820670">
              <a:lnSpc>
                <a:spcPct val="108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Find where to put the item.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</a:t>
            </a:r>
            <a:r>
              <a:rPr dirty="0" sz="1100" spc="8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cycleStart</a:t>
            </a:r>
            <a:endParaRPr sz="11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range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(cycleStart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</a:t>
            </a:r>
            <a:r>
              <a:rPr dirty="0" sz="1100" spc="29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len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(array)):</a:t>
            </a:r>
            <a:endParaRPr sz="1100">
              <a:latin typeface="Courier New"/>
              <a:cs typeface="Courier New"/>
            </a:endParaRPr>
          </a:p>
          <a:p>
            <a:pPr marL="524510" marR="3496310" indent="-17081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item:  pos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+=</a:t>
            </a:r>
            <a:r>
              <a:rPr dirty="0" sz="11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If the item is already there, this is not </a:t>
            </a: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a</a:t>
            </a:r>
            <a:r>
              <a:rPr dirty="0" sz="1100" spc="17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cycle.</a:t>
            </a:r>
            <a:endParaRPr sz="11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==</a:t>
            </a:r>
            <a:r>
              <a:rPr dirty="0" sz="1100" spc="16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cycleStart: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continue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Otherwise, put the item there or right after any</a:t>
            </a:r>
            <a:r>
              <a:rPr dirty="0" sz="1100" spc="2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duplicates.</a:t>
            </a:r>
            <a:endParaRPr sz="1100">
              <a:latin typeface="Courier New"/>
              <a:cs typeface="Courier New"/>
            </a:endParaRPr>
          </a:p>
          <a:p>
            <a:pPr marL="353695" marR="3147060" indent="-17081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==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array[pos]:  pos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+=</a:t>
            </a:r>
            <a:r>
              <a:rPr dirty="0" sz="1100" spc="8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82880" marR="2302510">
              <a:lnSpc>
                <a:spcPct val="108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array[pos], item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item, array[pos]  writes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+=</a:t>
            </a:r>
            <a:r>
              <a:rPr dirty="0" sz="1100" spc="8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Rotate the rest of the</a:t>
            </a:r>
            <a:r>
              <a:rPr dirty="0" sz="1100" spc="9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cycle.</a:t>
            </a:r>
            <a:endParaRPr sz="11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!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=</a:t>
            </a:r>
            <a:r>
              <a:rPr dirty="0" sz="1100" spc="16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cycleStart: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353695" marR="2650490">
              <a:lnSpc>
                <a:spcPct val="108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Find where to put the item.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</a:t>
            </a:r>
            <a:r>
              <a:rPr dirty="0" sz="1100" spc="8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cycleStart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range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(cycleStart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</a:t>
            </a:r>
            <a:r>
              <a:rPr dirty="0" sz="1100" spc="29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len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(array)):</a:t>
            </a:r>
            <a:endParaRPr sz="1100">
              <a:latin typeface="Courier New"/>
              <a:cs typeface="Courier New"/>
            </a:endParaRPr>
          </a:p>
          <a:p>
            <a:pPr marL="695325" marR="3325495" indent="-17081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item:  pos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+=</a:t>
            </a:r>
            <a:r>
              <a:rPr dirty="0" sz="11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Put the item there or right after any</a:t>
            </a:r>
            <a:r>
              <a:rPr dirty="0" sz="1100" spc="15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duplicates.</a:t>
            </a:r>
            <a:endParaRPr sz="1100">
              <a:latin typeface="Courier New"/>
              <a:cs typeface="Courier New"/>
            </a:endParaRPr>
          </a:p>
          <a:p>
            <a:pPr marL="524510" marR="2976880" indent="-17081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==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array[pos]:  pos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+=</a:t>
            </a:r>
            <a:r>
              <a:rPr dirty="0" sz="1100" spc="8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353695" marR="2131060">
              <a:lnSpc>
                <a:spcPct val="108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array[pos], item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item, array[pos]  writes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+=</a:t>
            </a:r>
            <a:r>
              <a:rPr dirty="0" sz="1100" spc="8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return</a:t>
            </a:r>
            <a:r>
              <a:rPr dirty="0" sz="11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writes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1" name="object 11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2766428"/>
            <a:ext cx="27051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95">
                <a:solidFill>
                  <a:srgbClr val="ABABAB"/>
                </a:solidFill>
                <a:latin typeface="Arial"/>
                <a:cs typeface="Arial"/>
              </a:rPr>
              <a:t>C</a:t>
            </a:r>
            <a:r>
              <a:rPr dirty="0" sz="1700" spc="-55">
                <a:solidFill>
                  <a:srgbClr val="ABABAB"/>
                </a:solidFill>
                <a:latin typeface="Arial"/>
                <a:cs typeface="Arial"/>
              </a:rPr>
              <a:t>#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525" y="494753"/>
            <a:ext cx="3864610" cy="18351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driver</a:t>
            </a:r>
            <a:r>
              <a:rPr dirty="0" sz="1100" spc="3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code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[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8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3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9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2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4</a:t>
            </a:r>
            <a:r>
              <a:rPr dirty="0" sz="1100" spc="240">
                <a:solidFill>
                  <a:srgbClr val="7456AB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 marR="2650490">
              <a:lnSpc>
                <a:spcPct val="108000"/>
              </a:lnSpc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len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(arr)  </a:t>
            </a:r>
            <a:r>
              <a:rPr dirty="0" sz="1100" spc="10">
                <a:solidFill>
                  <a:srgbClr val="A3A3A0"/>
                </a:solidFill>
                <a:latin typeface="Courier New"/>
                <a:cs typeface="Courier New"/>
              </a:rPr>
              <a:t>cycleSort(arr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print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"After sort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:</a:t>
            </a:r>
            <a:r>
              <a:rPr dirty="0" sz="1100" spc="45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53695" marR="144843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range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n)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:  </a:t>
            </a:r>
            <a:r>
              <a:rPr dirty="0" sz="1100" spc="5">
                <a:solidFill>
                  <a:srgbClr val="418C9A"/>
                </a:solidFill>
                <a:latin typeface="Courier New"/>
                <a:cs typeface="Courier New"/>
              </a:rPr>
              <a:t>print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(arr[i], end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'</a:t>
            </a:r>
            <a:r>
              <a:rPr dirty="0" sz="1100" spc="90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'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Code Contributed by Mohit Gupta_OMG</a:t>
            </a:r>
            <a:r>
              <a:rPr dirty="0" sz="1100" spc="12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&lt;(0_o)&gt;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472" y="3157728"/>
            <a:ext cx="396240" cy="15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3525" y="3257004"/>
            <a:ext cx="6012815" cy="38258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C# program to implement cycle</a:t>
            </a:r>
            <a:r>
              <a:rPr dirty="0" sz="1100" spc="9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using</a:t>
            </a:r>
            <a:r>
              <a:rPr dirty="0" sz="11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System;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class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GFG</a:t>
            </a:r>
            <a:r>
              <a:rPr dirty="0" sz="1100" spc="9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Function sort the array using Cycle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public static void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cycleSort(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[] arr,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</a:t>
            </a:r>
            <a:r>
              <a:rPr dirty="0" sz="1100" spc="34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number of memory</a:t>
            </a:r>
            <a:r>
              <a:rPr dirty="0" sz="1100" spc="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writes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writes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traverse array elements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and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it to on the right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place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 cycle_start &lt;=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-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2;</a:t>
            </a:r>
            <a:r>
              <a:rPr dirty="0" sz="1100" spc="35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cycle_start++)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initialize item as starting</a:t>
            </a:r>
            <a:r>
              <a:rPr dirty="0" sz="1100" spc="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arr[cycle_start];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item.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We basically count all smaller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on right side of</a:t>
            </a:r>
            <a:r>
              <a:rPr dirty="0" sz="1100" spc="7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item.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9" name="object 9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3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3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463" y="313778"/>
            <a:ext cx="3879215" cy="67214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7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695325" marR="197485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pos++;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If item is already in correct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==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continue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 all duplicate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353695" marR="180403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 cycle_start)</a:t>
            </a:r>
            <a:r>
              <a:rPr dirty="0" sz="1100" spc="114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algn="just" marL="353695" marR="214566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item;  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arr[pos];  arr[pos]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temp;  writes++;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Rotate rest of the</a:t>
            </a:r>
            <a:r>
              <a:rPr dirty="0" sz="1100" spc="6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cycle</a:t>
            </a:r>
            <a:endParaRPr sz="1100">
              <a:latin typeface="Courier New"/>
              <a:cs typeface="Courier New"/>
            </a:endParaRPr>
          </a:p>
          <a:p>
            <a:pPr marL="353695" marR="146304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 cycle_start)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7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1036319" marR="163385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 += 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 all duplicate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695325" marR="146304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9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!= arr[pos])</a:t>
            </a:r>
            <a:r>
              <a:rPr dirty="0" sz="1100" spc="114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6" name="object 6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5119103"/>
            <a:ext cx="1022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15">
                <a:solidFill>
                  <a:srgbClr val="ABABAB"/>
                </a:solidFill>
                <a:latin typeface="Arial"/>
                <a:cs typeface="Arial"/>
              </a:rPr>
              <a:t>Javascript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525" y="313778"/>
            <a:ext cx="4205605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18945" marR="1114425">
              <a:lnSpc>
                <a:spcPct val="108000"/>
              </a:lnSpc>
              <a:spcBef>
                <a:spcPts val="100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arr[pos];  arr[pos]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temp;  writes++;</a:t>
            </a:r>
            <a:endParaRPr sz="11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Driver program to test above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function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public static void</a:t>
            </a:r>
            <a:r>
              <a:rPr dirty="0" sz="1100" spc="22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Main()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[] arr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{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1, 8, 3, 9, 10, 10, 2,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4</a:t>
            </a:r>
            <a:r>
              <a:rPr dirty="0" sz="1100" spc="12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arr.Length;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695325" marR="1882139">
              <a:lnSpc>
                <a:spcPct val="108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Function calling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cycleSort(arr,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5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Console.Write(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"After sort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:</a:t>
            </a:r>
            <a:r>
              <a:rPr dirty="0" sz="1100" spc="50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1036319" marR="77279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 i++)  Console.Write(arr[i]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0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This code is contributed by Nitin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Mittal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472" y="5510784"/>
            <a:ext cx="396240" cy="15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3525" y="5609679"/>
            <a:ext cx="4034790" cy="14732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&lt;script&gt;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Javascript program to implement cycle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Function sort the array using Cycle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function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cycleSort(arr,</a:t>
            </a:r>
            <a:r>
              <a:rPr dirty="0" sz="1100" spc="9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ctr" marL="8509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number of memory</a:t>
            </a:r>
            <a:r>
              <a:rPr dirty="0" sz="1100" spc="6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writes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9" name="object 9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3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3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201" y="327190"/>
            <a:ext cx="5322570" cy="670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writes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traverse array elements and put it to</a:t>
            </a:r>
            <a:r>
              <a:rPr dirty="0" sz="1100" spc="12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the right</a:t>
            </a:r>
            <a:r>
              <a:rPr dirty="0" sz="1100" spc="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place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(let 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 cycle_start &lt;=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-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2;</a:t>
            </a:r>
            <a:r>
              <a:rPr dirty="0" sz="1100" spc="29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cycle_start++)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353695" marR="1889760">
              <a:lnSpc>
                <a:spcPct val="108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initialize item as starting point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arr[cycle_start];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 item. We</a:t>
            </a:r>
            <a:r>
              <a:rPr dirty="0" sz="1100" spc="1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basically</a:t>
            </a:r>
            <a:endParaRPr sz="1100">
              <a:latin typeface="Courier New"/>
              <a:cs typeface="Courier New"/>
            </a:endParaRPr>
          </a:p>
          <a:p>
            <a:pPr marL="353695" marR="524510">
              <a:lnSpc>
                <a:spcPct val="108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all smaller elements on right side of item.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(let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2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1036319" marR="307721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pos++;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If item is already in correct</a:t>
            </a:r>
            <a:r>
              <a:rPr dirty="0" sz="1100" spc="10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==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cycle_start)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continue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 all duplicate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695325" marR="290639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algn="just" marL="695325" marR="3255010">
              <a:lnSpc>
                <a:spcPct val="108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temp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item;  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arr[pos];  arr[pos]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temp;  writes++;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Rotate rest of the</a:t>
            </a:r>
            <a:r>
              <a:rPr dirty="0" sz="1100" spc="7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cycle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6" name="object 6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3525" y="327190"/>
            <a:ext cx="4895850" cy="616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3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</a:t>
            </a:r>
            <a:endParaRPr sz="11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(let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1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2060575" marR="162623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 += 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 all duplicate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1718945" marR="145542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9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1718945" marR="154114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!= arr[pos])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temp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item;  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arr[pos];  arr[pos]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temp;  writes++;</a:t>
            </a:r>
            <a:endParaRPr sz="11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Driver</a:t>
            </a:r>
            <a:r>
              <a:rPr dirty="0" sz="1100" spc="3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code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arr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[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1, 8, 3, 9, 10, 10, 2,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4</a:t>
            </a:r>
            <a:r>
              <a:rPr dirty="0" sz="1100" spc="15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];</a:t>
            </a:r>
            <a:endParaRPr sz="1100">
              <a:latin typeface="Courier New"/>
              <a:cs typeface="Courier New"/>
            </a:endParaRPr>
          </a:p>
          <a:p>
            <a:pPr marL="609600" marR="2658110">
              <a:lnSpc>
                <a:spcPct val="108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let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arr.length;  cycleSort(arr,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524510">
              <a:lnSpc>
                <a:spcPct val="100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document.write(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"After sort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: "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</a:t>
            </a:r>
            <a:r>
              <a:rPr dirty="0" sz="1100" spc="16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"&lt;br/&gt;"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951230" marR="146304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(let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 i++)  document.write(arr[i]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5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This code is contributed by</a:t>
            </a:r>
            <a:r>
              <a:rPr dirty="0" sz="1100" spc="14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susmitakundugoaldanga.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&lt;/script&gt;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6" name="object 6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376891"/>
            <a:ext cx="58737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50">
                <a:solidFill>
                  <a:srgbClr val="ABABAB"/>
                </a:solidFill>
                <a:latin typeface="Arial"/>
                <a:cs typeface="Arial"/>
              </a:rPr>
              <a:t>O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u</a:t>
            </a:r>
            <a:r>
              <a:rPr dirty="0" sz="1300" spc="100">
                <a:solidFill>
                  <a:srgbClr val="ABABAB"/>
                </a:solidFill>
                <a:latin typeface="Arial"/>
                <a:cs typeface="Arial"/>
              </a:rPr>
              <a:t>t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p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u</a:t>
            </a:r>
            <a:r>
              <a:rPr dirty="0" sz="1300" spc="160">
                <a:solidFill>
                  <a:srgbClr val="ABABAB"/>
                </a:solidFill>
                <a:latin typeface="Arial"/>
                <a:cs typeface="Arial"/>
              </a:rPr>
              <a:t>t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1116431"/>
            <a:ext cx="7472680" cy="215328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After sort</a:t>
            </a:r>
            <a:r>
              <a:rPr dirty="0" sz="1200" spc="3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09"/>
              </a:spcBef>
            </a:pP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1 2 3 4 8 9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r>
              <a:rPr dirty="0" sz="1200" spc="12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50800" marR="5636260">
              <a:lnSpc>
                <a:spcPct val="134600"/>
              </a:lnSpc>
              <a:spcBef>
                <a:spcPts val="985"/>
              </a:spcBef>
            </a:pP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Time</a:t>
            </a:r>
            <a:r>
              <a:rPr dirty="0" sz="1300" spc="-11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Complexity</a:t>
            </a:r>
            <a:r>
              <a:rPr dirty="0" sz="1300" spc="-10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:</a:t>
            </a:r>
            <a:r>
              <a:rPr dirty="0" sz="1300" spc="-10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O(n</a:t>
            </a:r>
            <a:r>
              <a:rPr dirty="0" baseline="25000" sz="1500" spc="22">
                <a:solidFill>
                  <a:srgbClr val="ABABAB"/>
                </a:solidFill>
                <a:latin typeface="Arial"/>
                <a:cs typeface="Arial"/>
              </a:rPr>
              <a:t>2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) 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Worst </a:t>
            </a:r>
            <a:r>
              <a:rPr dirty="0" sz="1300" spc="-50">
                <a:solidFill>
                  <a:srgbClr val="ABABAB"/>
                </a:solidFill>
                <a:latin typeface="Arial"/>
                <a:cs typeface="Arial"/>
              </a:rPr>
              <a:t>Case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: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O(n</a:t>
            </a:r>
            <a:r>
              <a:rPr dirty="0" baseline="25000" sz="1500" spc="22">
                <a:solidFill>
                  <a:srgbClr val="ABABAB"/>
                </a:solidFill>
                <a:latin typeface="Arial"/>
                <a:cs typeface="Arial"/>
              </a:rPr>
              <a:t>2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)  </a:t>
            </a: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Average </a:t>
            </a:r>
            <a:r>
              <a:rPr dirty="0" sz="1300" spc="-40">
                <a:solidFill>
                  <a:srgbClr val="ABABAB"/>
                </a:solidFill>
                <a:latin typeface="Arial"/>
                <a:cs typeface="Arial"/>
              </a:rPr>
              <a:t>Case: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O(n</a:t>
            </a:r>
            <a:r>
              <a:rPr dirty="0" baseline="25000" sz="1500" spc="22">
                <a:solidFill>
                  <a:srgbClr val="ABABAB"/>
                </a:solidFill>
                <a:latin typeface="Arial"/>
                <a:cs typeface="Arial"/>
              </a:rPr>
              <a:t>2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) 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Best </a:t>
            </a:r>
            <a:r>
              <a:rPr dirty="0" sz="1300" spc="-50">
                <a:solidFill>
                  <a:srgbClr val="ABABAB"/>
                </a:solidFill>
                <a:latin typeface="Arial"/>
                <a:cs typeface="Arial"/>
              </a:rPr>
              <a:t>Case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:</a:t>
            </a:r>
            <a:r>
              <a:rPr dirty="0" sz="1300" spc="-21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O(n</a:t>
            </a:r>
            <a:r>
              <a:rPr dirty="0" baseline="25000" sz="1500" spc="22">
                <a:solidFill>
                  <a:srgbClr val="ABABAB"/>
                </a:solidFill>
                <a:latin typeface="Arial"/>
                <a:cs typeface="Arial"/>
              </a:rPr>
              <a:t>2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This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sorting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algorithm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best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suited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for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situations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where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memory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</a:rPr>
              <a:t>write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or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swap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operations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are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costly.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7" name="object 7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49"/>
                  </a:lnTo>
                  <a:lnTo>
                    <a:pt x="48277" y="199979"/>
                  </a:lnTo>
                  <a:lnTo>
                    <a:pt x="49007" y="215106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4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36"/>
                  </a:lnTo>
                  <a:lnTo>
                    <a:pt x="231835" y="350642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45"/>
                  </a:lnTo>
                  <a:lnTo>
                    <a:pt x="355457" y="199979"/>
                  </a:lnTo>
                  <a:lnTo>
                    <a:pt x="354726" y="184839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4039" y="4556239"/>
            <a:ext cx="612775" cy="9525"/>
          </a:xfrm>
          <a:custGeom>
            <a:avLst/>
            <a:gdLst/>
            <a:ahLst/>
            <a:cxnLst/>
            <a:rect l="l" t="t" r="r" b="b"/>
            <a:pathLst>
              <a:path w="612775" h="9525">
                <a:moveTo>
                  <a:pt x="612267" y="0"/>
                </a:moveTo>
                <a:lnTo>
                  <a:pt x="233857" y="0"/>
                </a:lnTo>
                <a:lnTo>
                  <a:pt x="431101" y="622"/>
                </a:lnTo>
                <a:lnTo>
                  <a:pt x="0" y="622"/>
                </a:lnTo>
                <a:lnTo>
                  <a:pt x="0" y="9512"/>
                </a:lnTo>
                <a:lnTo>
                  <a:pt x="612267" y="9512"/>
                </a:lnTo>
                <a:lnTo>
                  <a:pt x="612267" y="1193"/>
                </a:lnTo>
                <a:lnTo>
                  <a:pt x="612267" y="622"/>
                </a:lnTo>
                <a:lnTo>
                  <a:pt x="612267" y="0"/>
                </a:lnTo>
                <a:close/>
              </a:path>
            </a:pathLst>
          </a:custGeom>
          <a:solidFill>
            <a:srgbClr val="2F8C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54193" y="7051789"/>
            <a:ext cx="2581275" cy="9525"/>
          </a:xfrm>
          <a:custGeom>
            <a:avLst/>
            <a:gdLst/>
            <a:ahLst/>
            <a:cxnLst/>
            <a:rect l="l" t="t" r="r" b="b"/>
            <a:pathLst>
              <a:path w="2581275" h="9525">
                <a:moveTo>
                  <a:pt x="2580741" y="0"/>
                </a:moveTo>
                <a:lnTo>
                  <a:pt x="1435481" y="0"/>
                </a:lnTo>
                <a:lnTo>
                  <a:pt x="0" y="0"/>
                </a:lnTo>
                <a:lnTo>
                  <a:pt x="0" y="9525"/>
                </a:lnTo>
                <a:lnTo>
                  <a:pt x="1435481" y="9525"/>
                </a:lnTo>
                <a:lnTo>
                  <a:pt x="2580741" y="9525"/>
                </a:lnTo>
                <a:lnTo>
                  <a:pt x="2580741" y="0"/>
                </a:lnTo>
                <a:close/>
              </a:path>
            </a:pathLst>
          </a:custGeom>
          <a:solidFill>
            <a:srgbClr val="2F8C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4900" y="4038293"/>
            <a:ext cx="8412480" cy="30505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Reference: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u="sng" sz="1300" spc="3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https://en.wikipedia.or</a:t>
            </a:r>
            <a:r>
              <a:rPr dirty="0" sz="1300" spc="30">
                <a:solidFill>
                  <a:srgbClr val="2F8C45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u="sng" sz="1300" spc="3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/wiki/C</a:t>
            </a:r>
            <a:r>
              <a:rPr dirty="0" sz="1300" spc="30">
                <a:solidFill>
                  <a:srgbClr val="2F8C45"/>
                </a:solidFill>
                <a:latin typeface="Arial"/>
                <a:cs typeface="Arial"/>
                <a:hlinkClick r:id="rId2"/>
              </a:rPr>
              <a:t>ycle_sort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4600"/>
              </a:lnSpc>
            </a:pP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This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article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is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contributed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by </a:t>
            </a:r>
            <a:r>
              <a:rPr dirty="0" u="sng" sz="1300" spc="2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Nishant </a:t>
            </a:r>
            <a:r>
              <a:rPr dirty="0" u="sng" sz="130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Sin</a:t>
            </a:r>
            <a:r>
              <a:rPr dirty="0" sz="1300">
                <a:solidFill>
                  <a:srgbClr val="2F8C45"/>
                </a:solidFill>
                <a:latin typeface="Arial"/>
                <a:cs typeface="Arial"/>
                <a:hlinkClick r:id="rId3"/>
              </a:rPr>
              <a:t>g</a:t>
            </a:r>
            <a:r>
              <a:rPr dirty="0" u="sng" sz="130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h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.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If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you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like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GeeksforGeeks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and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would like to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contribute,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you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can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also 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</a:rPr>
              <a:t>write</a:t>
            </a:r>
            <a:r>
              <a:rPr dirty="0" sz="1300" spc="-7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an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article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using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u="sng" sz="1300" spc="1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contribute.</a:t>
            </a:r>
            <a:r>
              <a:rPr dirty="0" sz="1300" spc="10">
                <a:solidFill>
                  <a:srgbClr val="2F8C45"/>
                </a:solidFill>
                <a:latin typeface="Arial"/>
                <a:cs typeface="Arial"/>
                <a:hlinkClick r:id="rId4"/>
              </a:rPr>
              <a:t>g</a:t>
            </a:r>
            <a:r>
              <a:rPr dirty="0" u="sng" sz="1300" spc="1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4"/>
              </a:rPr>
              <a:t>eeksforgeeks.org</a:t>
            </a:r>
            <a:r>
              <a:rPr dirty="0" sz="1300" spc="-65">
                <a:solidFill>
                  <a:srgbClr val="2F8C4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or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mail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your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article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contribute@geeksforgeeks.org.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300" spc="-50">
                <a:solidFill>
                  <a:srgbClr val="ABABAB"/>
                </a:solidFill>
                <a:latin typeface="Arial"/>
                <a:cs typeface="Arial"/>
              </a:rPr>
              <a:t>See</a:t>
            </a:r>
            <a:r>
              <a:rPr dirty="0" sz="1300" spc="-6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your 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article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appearing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on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GeeksforGeeks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main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page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and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help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other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30">
                <a:solidFill>
                  <a:srgbClr val="ABABAB"/>
                </a:solidFill>
                <a:latin typeface="Arial"/>
                <a:cs typeface="Arial"/>
              </a:rPr>
              <a:t>Geeks.</a:t>
            </a:r>
            <a:endParaRPr sz="1300">
              <a:latin typeface="Arial"/>
              <a:cs typeface="Arial"/>
            </a:endParaRPr>
          </a:p>
          <a:p>
            <a:pPr marL="12700" marR="576580">
              <a:lnSpc>
                <a:spcPct val="134600"/>
              </a:lnSpc>
            </a:pP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Please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</a:rPr>
              <a:t>write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comments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if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you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find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anything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incorrect,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or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you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want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share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more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information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about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topic 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discussed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above.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408305">
              <a:lnSpc>
                <a:spcPct val="134600"/>
              </a:lnSpc>
            </a:pPr>
            <a:r>
              <a:rPr dirty="0" sz="1300" spc="2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Attention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reader!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Don’t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stop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learning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now.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-4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Get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hold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of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all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the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important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DSA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concepts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with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the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6"/>
              </a:rPr>
              <a:t>DSA </a:t>
            </a:r>
            <a:r>
              <a:rPr dirty="0" u="sng" sz="1300" spc="2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6"/>
              </a:rPr>
              <a:t>Self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300" spc="-2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6"/>
              </a:rPr>
              <a:t>Paced </a:t>
            </a:r>
            <a:r>
              <a:rPr dirty="0" sz="1300" spc="-25">
                <a:solidFill>
                  <a:srgbClr val="2F8C45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u="sng" sz="1300" spc="-1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6"/>
              </a:rPr>
              <a:t>Course</a:t>
            </a:r>
            <a:r>
              <a:rPr dirty="0" sz="1300" spc="-10">
                <a:solidFill>
                  <a:srgbClr val="2F8C45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at </a:t>
            </a:r>
            <a:r>
              <a:rPr dirty="0" sz="1300" spc="-5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a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student-friendly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price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and become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industry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ready. 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To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complete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your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preparation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from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learning </a:t>
            </a:r>
            <a:r>
              <a:rPr dirty="0" sz="1300" spc="-5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a </a:t>
            </a:r>
            <a:r>
              <a:rPr dirty="0" sz="1300" spc="-5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language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00">
                <a:solidFill>
                  <a:srgbClr val="ABABAB"/>
                </a:solidFill>
                <a:latin typeface="Arial"/>
                <a:cs typeface="Arial"/>
              </a:rPr>
              <a:t>DS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Algo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and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many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more,</a:t>
            </a:r>
            <a:r>
              <a:rPr dirty="0" sz="1300" spc="1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please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refer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u="sng" sz="1300" spc="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7"/>
              </a:rPr>
              <a:t>Com</a:t>
            </a:r>
            <a:r>
              <a:rPr dirty="0" sz="1300" spc="5">
                <a:solidFill>
                  <a:srgbClr val="2F8C45"/>
                </a:solidFill>
                <a:latin typeface="Arial"/>
                <a:cs typeface="Arial"/>
                <a:hlinkClick r:id="rId7"/>
              </a:rPr>
              <a:t>plete</a:t>
            </a:r>
            <a:r>
              <a:rPr dirty="0" sz="1300" spc="-85">
                <a:solidFill>
                  <a:srgbClr val="2F8C45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300" spc="50">
                <a:solidFill>
                  <a:srgbClr val="2F8C45"/>
                </a:solidFill>
                <a:latin typeface="Arial"/>
                <a:cs typeface="Arial"/>
                <a:hlinkClick r:id="rId7"/>
              </a:rPr>
              <a:t>Interview</a:t>
            </a:r>
            <a:r>
              <a:rPr dirty="0" sz="1300" spc="-80">
                <a:solidFill>
                  <a:srgbClr val="2F8C45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300" spc="20">
                <a:solidFill>
                  <a:srgbClr val="2F8C45"/>
                </a:solidFill>
                <a:latin typeface="Arial"/>
                <a:cs typeface="Arial"/>
                <a:hlinkClick r:id="rId7"/>
              </a:rPr>
              <a:t>Preparation</a:t>
            </a:r>
            <a:r>
              <a:rPr dirty="0" sz="1300" spc="-85">
                <a:solidFill>
                  <a:srgbClr val="2F8C45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300" spc="-5">
                <a:solidFill>
                  <a:srgbClr val="2F8C45"/>
                </a:solidFill>
                <a:latin typeface="Arial"/>
                <a:cs typeface="Arial"/>
                <a:hlinkClick r:id="rId7"/>
              </a:rPr>
              <a:t>Course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7600" y="355604"/>
            <a:ext cx="6334125" cy="3562350"/>
            <a:chOff x="1117600" y="355604"/>
            <a:chExt cx="6334125" cy="3562350"/>
          </a:xfrm>
        </p:grpSpPr>
        <p:sp>
          <p:nvSpPr>
            <p:cNvPr id="8" name="object 8"/>
            <p:cNvSpPr/>
            <p:nvPr/>
          </p:nvSpPr>
          <p:spPr>
            <a:xfrm>
              <a:off x="1122363" y="360366"/>
              <a:ext cx="6324600" cy="3552825"/>
            </a:xfrm>
            <a:custGeom>
              <a:avLst/>
              <a:gdLst/>
              <a:ahLst/>
              <a:cxnLst/>
              <a:rect l="l" t="t" r="r" b="b"/>
              <a:pathLst>
                <a:path w="6324600" h="3552825">
                  <a:moveTo>
                    <a:pt x="0" y="0"/>
                  </a:moveTo>
                  <a:lnTo>
                    <a:pt x="6324600" y="0"/>
                  </a:lnTo>
                  <a:lnTo>
                    <a:pt x="6324600" y="3552825"/>
                  </a:lnTo>
                  <a:lnTo>
                    <a:pt x="0" y="35528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5569" y="1908179"/>
              <a:ext cx="647700" cy="457200"/>
            </a:xfrm>
            <a:custGeom>
              <a:avLst/>
              <a:gdLst/>
              <a:ahLst/>
              <a:cxnLst/>
              <a:rect l="l" t="t" r="r" b="b"/>
              <a:pathLst>
                <a:path w="647700" h="457200">
                  <a:moveTo>
                    <a:pt x="323850" y="457200"/>
                  </a:moveTo>
                  <a:lnTo>
                    <a:pt x="213752" y="454890"/>
                  </a:lnTo>
                  <a:lnTo>
                    <a:pt x="127392" y="450449"/>
                  </a:lnTo>
                  <a:lnTo>
                    <a:pt x="65722" y="442436"/>
                  </a:lnTo>
                  <a:lnTo>
                    <a:pt x="32230" y="420635"/>
                  </a:lnTo>
                  <a:lnTo>
                    <a:pt x="14096" y="383476"/>
                  </a:lnTo>
                  <a:lnTo>
                    <a:pt x="2190" y="326183"/>
                  </a:lnTo>
                  <a:lnTo>
                    <a:pt x="0" y="228600"/>
                  </a:lnTo>
                  <a:lnTo>
                    <a:pt x="300" y="211513"/>
                  </a:lnTo>
                  <a:lnTo>
                    <a:pt x="1976" y="170128"/>
                  </a:lnTo>
                  <a:lnTo>
                    <a:pt x="6188" y="119260"/>
                  </a:lnTo>
                  <a:lnTo>
                    <a:pt x="14096" y="73723"/>
                  </a:lnTo>
                  <a:lnTo>
                    <a:pt x="32265" y="36564"/>
                  </a:lnTo>
                  <a:lnTo>
                    <a:pt x="65722" y="14763"/>
                  </a:lnTo>
                  <a:lnTo>
                    <a:pt x="135921" y="2774"/>
                  </a:lnTo>
                  <a:lnTo>
                    <a:pt x="203070" y="927"/>
                  </a:lnTo>
                  <a:lnTo>
                    <a:pt x="323850" y="0"/>
                  </a:lnTo>
                  <a:lnTo>
                    <a:pt x="357069" y="404"/>
                  </a:lnTo>
                  <a:lnTo>
                    <a:pt x="433947" y="2309"/>
                  </a:lnTo>
                  <a:lnTo>
                    <a:pt x="520307" y="6750"/>
                  </a:lnTo>
                  <a:lnTo>
                    <a:pt x="581977" y="14763"/>
                  </a:lnTo>
                  <a:lnTo>
                    <a:pt x="615469" y="36564"/>
                  </a:lnTo>
                  <a:lnTo>
                    <a:pt x="633603" y="73723"/>
                  </a:lnTo>
                  <a:lnTo>
                    <a:pt x="645509" y="131016"/>
                  </a:lnTo>
                  <a:lnTo>
                    <a:pt x="647700" y="228600"/>
                  </a:lnTo>
                  <a:lnTo>
                    <a:pt x="647399" y="245686"/>
                  </a:lnTo>
                  <a:lnTo>
                    <a:pt x="645723" y="287071"/>
                  </a:lnTo>
                  <a:lnTo>
                    <a:pt x="641511" y="337939"/>
                  </a:lnTo>
                  <a:lnTo>
                    <a:pt x="633603" y="383476"/>
                  </a:lnTo>
                  <a:lnTo>
                    <a:pt x="615469" y="420635"/>
                  </a:lnTo>
                  <a:lnTo>
                    <a:pt x="581977" y="442436"/>
                  </a:lnTo>
                  <a:lnTo>
                    <a:pt x="511778" y="454425"/>
                  </a:lnTo>
                  <a:lnTo>
                    <a:pt x="444629" y="456272"/>
                  </a:lnTo>
                  <a:lnTo>
                    <a:pt x="323850" y="457200"/>
                  </a:lnTo>
                  <a:close/>
                </a:path>
              </a:pathLst>
            </a:custGeom>
            <a:solidFill>
              <a:srgbClr val="20202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2744" y="2041529"/>
              <a:ext cx="171450" cy="190500"/>
            </a:xfrm>
            <a:custGeom>
              <a:avLst/>
              <a:gdLst/>
              <a:ahLst/>
              <a:cxnLst/>
              <a:rect l="l" t="t" r="r" b="b"/>
              <a:pathLst>
                <a:path w="171450" h="190500">
                  <a:moveTo>
                    <a:pt x="0" y="190500"/>
                  </a:moveTo>
                  <a:lnTo>
                    <a:pt x="0" y="0"/>
                  </a:lnTo>
                  <a:lnTo>
                    <a:pt x="171450" y="9525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00783" y="579120"/>
            <a:ext cx="2100580" cy="222885"/>
          </a:xfrm>
          <a:prstGeom prst="rect">
            <a:avLst/>
          </a:prstGeom>
          <a:solidFill>
            <a:srgbClr val="0000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ts val="1510"/>
              </a:lnSpc>
            </a:pPr>
            <a:r>
              <a:rPr dirty="0" sz="1350" spc="-5">
                <a:latin typeface="RobotoRegular"/>
                <a:cs typeface="RobotoRegular"/>
                <a:hlinkClick r:id="rId8"/>
              </a:rPr>
              <a:t>Cycle </a:t>
            </a:r>
            <a:r>
              <a:rPr dirty="0" sz="1350" spc="5">
                <a:latin typeface="RobotoRegular"/>
                <a:cs typeface="RobotoRegular"/>
                <a:hlinkClick r:id="rId8"/>
              </a:rPr>
              <a:t>Sort </a:t>
            </a:r>
            <a:r>
              <a:rPr dirty="0" sz="1350">
                <a:latin typeface="RobotoRegular"/>
                <a:cs typeface="RobotoRegular"/>
                <a:hlinkClick r:id="rId8"/>
              </a:rPr>
              <a:t>|</a:t>
            </a:r>
            <a:r>
              <a:rPr dirty="0" sz="1350" spc="-65">
                <a:latin typeface="RobotoRegular"/>
                <a:cs typeface="RobotoRegular"/>
                <a:hlinkClick r:id="rId8"/>
              </a:rPr>
              <a:t> </a:t>
            </a:r>
            <a:r>
              <a:rPr dirty="0" sz="1350">
                <a:latin typeface="RobotoRegular"/>
                <a:cs typeface="RobotoRegular"/>
                <a:hlinkClick r:id="rId8"/>
              </a:rPr>
              <a:t>GeeksforGeeks</a:t>
            </a:r>
            <a:endParaRPr sz="135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3" name="object 13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49"/>
                  </a:lnTo>
                  <a:lnTo>
                    <a:pt x="48277" y="199979"/>
                  </a:lnTo>
                  <a:lnTo>
                    <a:pt x="49007" y="215106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4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36"/>
                  </a:lnTo>
                  <a:lnTo>
                    <a:pt x="231835" y="350642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45"/>
                  </a:lnTo>
                  <a:lnTo>
                    <a:pt x="355457" y="199979"/>
                  </a:lnTo>
                  <a:lnTo>
                    <a:pt x="354726" y="184839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9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9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0314" y="831964"/>
            <a:ext cx="2880360" cy="9525"/>
          </a:xfrm>
          <a:custGeom>
            <a:avLst/>
            <a:gdLst/>
            <a:ahLst/>
            <a:cxnLst/>
            <a:rect l="l" t="t" r="r" b="b"/>
            <a:pathLst>
              <a:path w="2880360" h="9525">
                <a:moveTo>
                  <a:pt x="2880334" y="0"/>
                </a:moveTo>
                <a:lnTo>
                  <a:pt x="1575142" y="0"/>
                </a:lnTo>
                <a:lnTo>
                  <a:pt x="911136" y="0"/>
                </a:lnTo>
                <a:lnTo>
                  <a:pt x="0" y="0"/>
                </a:lnTo>
                <a:lnTo>
                  <a:pt x="0" y="9525"/>
                </a:lnTo>
                <a:lnTo>
                  <a:pt x="911136" y="9525"/>
                </a:lnTo>
                <a:lnTo>
                  <a:pt x="1575142" y="9525"/>
                </a:lnTo>
                <a:lnTo>
                  <a:pt x="2880334" y="9525"/>
                </a:lnTo>
                <a:lnTo>
                  <a:pt x="2880334" y="0"/>
                </a:lnTo>
                <a:close/>
              </a:path>
            </a:pathLst>
          </a:custGeom>
          <a:solidFill>
            <a:srgbClr val="2F8C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4900" y="310201"/>
            <a:ext cx="8339455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0"/>
              </a:spcBef>
            </a:pP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case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you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wish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attend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live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classes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</a:rPr>
              <a:t>with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experts,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please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refer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DSA </a:t>
            </a:r>
            <a:r>
              <a:rPr dirty="0" u="sng" sz="1300" spc="2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Live</a:t>
            </a:r>
            <a:r>
              <a:rPr dirty="0" u="sng" sz="1300" spc="-7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300" spc="-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Classes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300" spc="6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for</a:t>
            </a:r>
            <a:r>
              <a:rPr dirty="0" u="sng" sz="1300" spc="-7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300" spc="3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Workin</a:t>
            </a:r>
            <a:r>
              <a:rPr dirty="0" sz="1300" spc="35">
                <a:solidFill>
                  <a:srgbClr val="2F8C45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u="sng" sz="1300" spc="-105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300" spc="2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Professionals</a:t>
            </a:r>
            <a:r>
              <a:rPr dirty="0" u="sng" sz="1300" spc="-8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and  </a:t>
            </a:r>
            <a:r>
              <a:rPr dirty="0" u="sng" sz="1300" spc="2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3"/>
              </a:rPr>
              <a:t>Com</a:t>
            </a:r>
            <a:r>
              <a:rPr dirty="0" sz="1300" spc="20">
                <a:solidFill>
                  <a:srgbClr val="2F8C45"/>
                </a:solidFill>
                <a:latin typeface="Arial"/>
                <a:cs typeface="Arial"/>
                <a:hlinkClick r:id="rId3"/>
              </a:rPr>
              <a:t>petitive</a:t>
            </a:r>
            <a:r>
              <a:rPr dirty="0" sz="1300" spc="-85">
                <a:solidFill>
                  <a:srgbClr val="2F8C45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300" spc="10">
                <a:solidFill>
                  <a:srgbClr val="2F8C45"/>
                </a:solidFill>
                <a:latin typeface="Arial"/>
                <a:cs typeface="Arial"/>
                <a:hlinkClick r:id="rId3"/>
              </a:rPr>
              <a:t>Programming</a:t>
            </a:r>
            <a:r>
              <a:rPr dirty="0" sz="1300" spc="-85">
                <a:solidFill>
                  <a:srgbClr val="2F8C45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300" spc="20">
                <a:solidFill>
                  <a:srgbClr val="2F8C45"/>
                </a:solidFill>
                <a:latin typeface="Arial"/>
                <a:cs typeface="Arial"/>
                <a:hlinkClick r:id="rId3"/>
              </a:rPr>
              <a:t>Live</a:t>
            </a:r>
            <a:r>
              <a:rPr dirty="0" sz="1300" spc="-85">
                <a:solidFill>
                  <a:srgbClr val="2F8C45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300" spc="60">
                <a:solidFill>
                  <a:srgbClr val="2F8C45"/>
                </a:solidFill>
                <a:latin typeface="Arial"/>
                <a:cs typeface="Arial"/>
                <a:hlinkClick r:id="rId3"/>
              </a:rPr>
              <a:t>for</a:t>
            </a:r>
            <a:r>
              <a:rPr dirty="0" sz="1300" spc="-85">
                <a:solidFill>
                  <a:srgbClr val="2F8C45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300" spc="10">
                <a:solidFill>
                  <a:srgbClr val="2F8C45"/>
                </a:solidFill>
                <a:latin typeface="Arial"/>
                <a:cs typeface="Arial"/>
                <a:hlinkClick r:id="rId3"/>
              </a:rPr>
              <a:t>Students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901" y="4600676"/>
            <a:ext cx="14503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4B4B4B"/>
                </a:solidFill>
                <a:latin typeface="Arial"/>
                <a:cs typeface="Arial"/>
                <a:hlinkClick r:id="rId4"/>
              </a:rPr>
              <a:t>ADVERTISEMENT BY</a:t>
            </a:r>
            <a:r>
              <a:rPr dirty="0" sz="650" spc="-125">
                <a:solidFill>
                  <a:srgbClr val="4B4B4B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650" spc="15">
                <a:solidFill>
                  <a:srgbClr val="4B4B4B"/>
                </a:solidFill>
                <a:latin typeface="Arial"/>
                <a:cs typeface="Arial"/>
                <a:hlinkClick r:id="rId4"/>
              </a:rPr>
              <a:t>ADRECOVER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6601" y="2365476"/>
            <a:ext cx="1600200" cy="628650"/>
          </a:xfrm>
          <a:custGeom>
            <a:avLst/>
            <a:gdLst/>
            <a:ahLst/>
            <a:cxnLst/>
            <a:rect l="l" t="t" r="r" b="b"/>
            <a:pathLst>
              <a:path w="1600200" h="628650">
                <a:moveTo>
                  <a:pt x="0" y="542925"/>
                </a:moveTo>
                <a:lnTo>
                  <a:pt x="0" y="85725"/>
                </a:lnTo>
                <a:lnTo>
                  <a:pt x="0" y="80009"/>
                </a:lnTo>
                <a:lnTo>
                  <a:pt x="552" y="74294"/>
                </a:lnTo>
                <a:lnTo>
                  <a:pt x="1647" y="68580"/>
                </a:lnTo>
                <a:lnTo>
                  <a:pt x="2743" y="63817"/>
                </a:lnTo>
                <a:lnTo>
                  <a:pt x="4371" y="58102"/>
                </a:lnTo>
                <a:lnTo>
                  <a:pt x="6524" y="53340"/>
                </a:lnTo>
                <a:lnTo>
                  <a:pt x="8677" y="47625"/>
                </a:lnTo>
                <a:lnTo>
                  <a:pt x="11315" y="42862"/>
                </a:lnTo>
                <a:lnTo>
                  <a:pt x="14449" y="38100"/>
                </a:lnTo>
                <a:lnTo>
                  <a:pt x="17573" y="33337"/>
                </a:lnTo>
                <a:lnTo>
                  <a:pt x="21126" y="29527"/>
                </a:lnTo>
                <a:lnTo>
                  <a:pt x="25107" y="24765"/>
                </a:lnTo>
                <a:lnTo>
                  <a:pt x="29089" y="20955"/>
                </a:lnTo>
                <a:lnTo>
                  <a:pt x="33413" y="17144"/>
                </a:lnTo>
                <a:lnTo>
                  <a:pt x="38100" y="14287"/>
                </a:lnTo>
                <a:lnTo>
                  <a:pt x="42776" y="11430"/>
                </a:lnTo>
                <a:lnTo>
                  <a:pt x="47720" y="8572"/>
                </a:lnTo>
                <a:lnTo>
                  <a:pt x="52920" y="6667"/>
                </a:lnTo>
                <a:lnTo>
                  <a:pt x="58121" y="4762"/>
                </a:lnTo>
                <a:lnTo>
                  <a:pt x="63484" y="2857"/>
                </a:lnTo>
                <a:lnTo>
                  <a:pt x="68999" y="1905"/>
                </a:lnTo>
                <a:lnTo>
                  <a:pt x="74523" y="952"/>
                </a:lnTo>
                <a:lnTo>
                  <a:pt x="80095" y="0"/>
                </a:lnTo>
                <a:lnTo>
                  <a:pt x="85725" y="0"/>
                </a:lnTo>
                <a:lnTo>
                  <a:pt x="1514475" y="0"/>
                </a:lnTo>
                <a:lnTo>
                  <a:pt x="1520104" y="0"/>
                </a:lnTo>
                <a:lnTo>
                  <a:pt x="1525676" y="952"/>
                </a:lnTo>
                <a:lnTo>
                  <a:pt x="1531200" y="1905"/>
                </a:lnTo>
                <a:lnTo>
                  <a:pt x="1536715" y="2857"/>
                </a:lnTo>
                <a:lnTo>
                  <a:pt x="1542078" y="4762"/>
                </a:lnTo>
                <a:lnTo>
                  <a:pt x="1547279" y="6667"/>
                </a:lnTo>
                <a:lnTo>
                  <a:pt x="1552479" y="8572"/>
                </a:lnTo>
                <a:lnTo>
                  <a:pt x="1557423" y="11430"/>
                </a:lnTo>
                <a:lnTo>
                  <a:pt x="1562100" y="14287"/>
                </a:lnTo>
                <a:lnTo>
                  <a:pt x="1566776" y="17144"/>
                </a:lnTo>
                <a:lnTo>
                  <a:pt x="1571110" y="20955"/>
                </a:lnTo>
                <a:lnTo>
                  <a:pt x="1575092" y="24765"/>
                </a:lnTo>
                <a:lnTo>
                  <a:pt x="1579073" y="29527"/>
                </a:lnTo>
                <a:lnTo>
                  <a:pt x="1582626" y="33337"/>
                </a:lnTo>
                <a:lnTo>
                  <a:pt x="1585750" y="38100"/>
                </a:lnTo>
                <a:lnTo>
                  <a:pt x="1588874" y="42862"/>
                </a:lnTo>
                <a:lnTo>
                  <a:pt x="1591522" y="47625"/>
                </a:lnTo>
                <a:lnTo>
                  <a:pt x="1593675" y="53340"/>
                </a:lnTo>
                <a:lnTo>
                  <a:pt x="1595828" y="58102"/>
                </a:lnTo>
                <a:lnTo>
                  <a:pt x="1597456" y="63817"/>
                </a:lnTo>
                <a:lnTo>
                  <a:pt x="1598552" y="68580"/>
                </a:lnTo>
                <a:lnTo>
                  <a:pt x="1599647" y="74294"/>
                </a:lnTo>
                <a:lnTo>
                  <a:pt x="1600200" y="80009"/>
                </a:lnTo>
                <a:lnTo>
                  <a:pt x="1600200" y="85725"/>
                </a:lnTo>
                <a:lnTo>
                  <a:pt x="1600200" y="542925"/>
                </a:lnTo>
                <a:lnTo>
                  <a:pt x="1600200" y="548640"/>
                </a:lnTo>
                <a:lnTo>
                  <a:pt x="1599647" y="554355"/>
                </a:lnTo>
                <a:lnTo>
                  <a:pt x="1598552" y="560069"/>
                </a:lnTo>
                <a:lnTo>
                  <a:pt x="1597456" y="564832"/>
                </a:lnTo>
                <a:lnTo>
                  <a:pt x="1595828" y="570547"/>
                </a:lnTo>
                <a:lnTo>
                  <a:pt x="1593675" y="575309"/>
                </a:lnTo>
                <a:lnTo>
                  <a:pt x="1591522" y="581025"/>
                </a:lnTo>
                <a:lnTo>
                  <a:pt x="1588874" y="585787"/>
                </a:lnTo>
                <a:lnTo>
                  <a:pt x="1585750" y="590550"/>
                </a:lnTo>
                <a:lnTo>
                  <a:pt x="1582626" y="595312"/>
                </a:lnTo>
                <a:lnTo>
                  <a:pt x="1579073" y="599122"/>
                </a:lnTo>
                <a:lnTo>
                  <a:pt x="1575092" y="603884"/>
                </a:lnTo>
                <a:lnTo>
                  <a:pt x="1571110" y="607694"/>
                </a:lnTo>
                <a:lnTo>
                  <a:pt x="1566776" y="611505"/>
                </a:lnTo>
                <a:lnTo>
                  <a:pt x="1562100" y="614362"/>
                </a:lnTo>
                <a:lnTo>
                  <a:pt x="1557423" y="617219"/>
                </a:lnTo>
                <a:lnTo>
                  <a:pt x="1552479" y="620077"/>
                </a:lnTo>
                <a:lnTo>
                  <a:pt x="1547279" y="621982"/>
                </a:lnTo>
                <a:lnTo>
                  <a:pt x="1542078" y="623887"/>
                </a:lnTo>
                <a:lnTo>
                  <a:pt x="1536715" y="625792"/>
                </a:lnTo>
                <a:lnTo>
                  <a:pt x="1531200" y="626744"/>
                </a:lnTo>
                <a:lnTo>
                  <a:pt x="1525676" y="627697"/>
                </a:lnTo>
                <a:lnTo>
                  <a:pt x="1520104" y="628650"/>
                </a:lnTo>
                <a:lnTo>
                  <a:pt x="1514475" y="628650"/>
                </a:lnTo>
                <a:lnTo>
                  <a:pt x="85725" y="628650"/>
                </a:lnTo>
                <a:lnTo>
                  <a:pt x="80095" y="628650"/>
                </a:lnTo>
                <a:lnTo>
                  <a:pt x="74523" y="627697"/>
                </a:lnTo>
                <a:lnTo>
                  <a:pt x="68999" y="626744"/>
                </a:lnTo>
                <a:lnTo>
                  <a:pt x="63484" y="625792"/>
                </a:lnTo>
                <a:lnTo>
                  <a:pt x="58121" y="623887"/>
                </a:lnTo>
                <a:lnTo>
                  <a:pt x="52920" y="621982"/>
                </a:lnTo>
                <a:lnTo>
                  <a:pt x="47720" y="620077"/>
                </a:lnTo>
                <a:lnTo>
                  <a:pt x="42776" y="617219"/>
                </a:lnTo>
                <a:lnTo>
                  <a:pt x="38100" y="614362"/>
                </a:lnTo>
                <a:lnTo>
                  <a:pt x="33413" y="611505"/>
                </a:lnTo>
                <a:lnTo>
                  <a:pt x="29089" y="607694"/>
                </a:lnTo>
                <a:lnTo>
                  <a:pt x="25107" y="603884"/>
                </a:lnTo>
                <a:lnTo>
                  <a:pt x="21126" y="599122"/>
                </a:lnTo>
                <a:lnTo>
                  <a:pt x="17573" y="595312"/>
                </a:lnTo>
                <a:lnTo>
                  <a:pt x="14449" y="590550"/>
                </a:lnTo>
                <a:lnTo>
                  <a:pt x="11315" y="585787"/>
                </a:lnTo>
                <a:lnTo>
                  <a:pt x="8677" y="581025"/>
                </a:lnTo>
                <a:lnTo>
                  <a:pt x="6524" y="575309"/>
                </a:lnTo>
                <a:lnTo>
                  <a:pt x="4371" y="570547"/>
                </a:lnTo>
                <a:lnTo>
                  <a:pt x="2743" y="564832"/>
                </a:lnTo>
                <a:lnTo>
                  <a:pt x="1647" y="560069"/>
                </a:lnTo>
                <a:lnTo>
                  <a:pt x="552" y="554355"/>
                </a:lnTo>
                <a:lnTo>
                  <a:pt x="0" y="548640"/>
                </a:lnTo>
                <a:lnTo>
                  <a:pt x="0" y="542925"/>
                </a:lnTo>
                <a:close/>
              </a:path>
            </a:pathLst>
          </a:custGeom>
          <a:ln w="19050">
            <a:solidFill>
              <a:srgbClr val="F9D0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52885" y="2560944"/>
            <a:ext cx="368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ABABAB"/>
                </a:solidFill>
                <a:latin typeface="Arial"/>
                <a:cs typeface="Arial"/>
              </a:rPr>
              <a:t>L</a:t>
            </a:r>
            <a:r>
              <a:rPr dirty="0" sz="1400" spc="85">
                <a:solidFill>
                  <a:srgbClr val="ABABAB"/>
                </a:solidFill>
                <a:latin typeface="Arial"/>
                <a:cs typeface="Arial"/>
              </a:rPr>
              <a:t>i</a:t>
            </a:r>
            <a:r>
              <a:rPr dirty="0" sz="1400" spc="40">
                <a:solidFill>
                  <a:srgbClr val="ABABAB"/>
                </a:solidFill>
                <a:latin typeface="Arial"/>
                <a:cs typeface="Arial"/>
              </a:rPr>
              <a:t>k</a:t>
            </a:r>
            <a:r>
              <a:rPr dirty="0" sz="1400" spc="-10">
                <a:solidFill>
                  <a:srgbClr val="ABABAB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125" y="3458438"/>
            <a:ext cx="76327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P</a:t>
            </a:r>
            <a:r>
              <a:rPr dirty="0" sz="1550" spc="-2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r</a:t>
            </a:r>
            <a:r>
              <a:rPr dirty="0" sz="1550" spc="-5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z="1550" spc="-3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v</a:t>
            </a:r>
            <a:r>
              <a:rPr dirty="0" sz="1550" spc="3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z="1550" spc="-3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ou</a:t>
            </a:r>
            <a:r>
              <a:rPr dirty="0" sz="1550" spc="-7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3852576"/>
            <a:ext cx="151257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5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Pigeonhole</a:t>
            </a:r>
            <a:r>
              <a:rPr dirty="0" sz="1550" spc="-114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550" spc="5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Sort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4560" y="3458438"/>
            <a:ext cx="41783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4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z="1550" spc="-5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z="1550" spc="-8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x</a:t>
            </a:r>
            <a:r>
              <a:rPr dirty="0" sz="1550" spc="7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6675" y="3852576"/>
            <a:ext cx="122237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5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Cocktail</a:t>
            </a:r>
            <a:r>
              <a:rPr dirty="0" sz="1550" spc="-10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550" spc="5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Sort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4" name="object 14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49"/>
                  </a:lnTo>
                  <a:lnTo>
                    <a:pt x="48277" y="199979"/>
                  </a:lnTo>
                  <a:lnTo>
                    <a:pt x="49007" y="215106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4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36"/>
                  </a:lnTo>
                  <a:lnTo>
                    <a:pt x="231835" y="350642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45"/>
                  </a:lnTo>
                  <a:lnTo>
                    <a:pt x="355457" y="199979"/>
                  </a:lnTo>
                  <a:lnTo>
                    <a:pt x="354726" y="184839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7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7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1747753"/>
            <a:ext cx="2932430" cy="260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175">
                <a:solidFill>
                  <a:srgbClr val="ABABAB"/>
                </a:solidFill>
                <a:latin typeface="Arial"/>
                <a:cs typeface="Arial"/>
              </a:rPr>
              <a:t>RECOMMENDED</a:t>
            </a:r>
            <a:r>
              <a:rPr dirty="0" sz="1500" spc="229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500" spc="95">
                <a:solidFill>
                  <a:srgbClr val="ABABAB"/>
                </a:solidFill>
                <a:latin typeface="Arial"/>
                <a:cs typeface="Arial"/>
              </a:rPr>
              <a:t>ARTICLES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0538" y="1727236"/>
            <a:ext cx="76200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75">
                <a:solidFill>
                  <a:srgbClr val="ABABAB"/>
                </a:solidFill>
                <a:latin typeface="Arial"/>
                <a:cs typeface="Arial"/>
              </a:rPr>
              <a:t>Page</a:t>
            </a:r>
            <a:r>
              <a:rPr dirty="0" sz="1900" spc="-11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900" spc="25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7292" y="1747550"/>
            <a:ext cx="59880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775" algn="l"/>
                <a:tab pos="479425" algn="l"/>
              </a:tabLst>
            </a:pPr>
            <a:r>
              <a:rPr dirty="0" sz="1550" spc="-260">
                <a:solidFill>
                  <a:srgbClr val="2F8C45"/>
                </a:solidFill>
                <a:latin typeface="Arial"/>
                <a:cs typeface="Arial"/>
              </a:rPr>
              <a:t>1</a:t>
            </a:r>
            <a:r>
              <a:rPr dirty="0" sz="1550" spc="-260">
                <a:solidFill>
                  <a:srgbClr val="2F8C45"/>
                </a:solidFill>
                <a:latin typeface="Arial"/>
                <a:cs typeface="Arial"/>
              </a:rPr>
              <a:t>	</a:t>
            </a:r>
            <a:r>
              <a:rPr dirty="0" sz="1500" spc="-10">
                <a:solidFill>
                  <a:srgbClr val="444444"/>
                </a:solidFill>
                <a:latin typeface="Arial"/>
                <a:cs typeface="Arial"/>
              </a:rPr>
              <a:t>2</a:t>
            </a:r>
            <a:r>
              <a:rPr dirty="0" sz="1500" spc="-1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7828" y="2479818"/>
            <a:ext cx="3277235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Sort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7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an</a:t>
            </a:r>
            <a:r>
              <a:rPr dirty="0" sz="1250" spc="-7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6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Array</a:t>
            </a:r>
            <a:r>
              <a:rPr dirty="0" sz="1250" spc="-5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6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which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6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contain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-21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1</a:t>
            </a:r>
            <a:r>
              <a:rPr dirty="0" sz="1250" spc="-18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7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to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-1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3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values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in  </a:t>
            </a:r>
            <a:r>
              <a:rPr dirty="0" sz="1250" spc="3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O(N)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using </a:t>
            </a:r>
            <a:r>
              <a:rPr dirty="0" sz="1250" spc="2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Cycle</a:t>
            </a:r>
            <a:r>
              <a:rPr dirty="0" sz="1250" spc="-190">
                <a:solidFill>
                  <a:srgbClr val="ABABA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Sort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2"/>
              </a:rPr>
              <a:t>30, Apr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2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7828" y="3431517"/>
            <a:ext cx="2130425" cy="41211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50" spc="-10">
                <a:solidFill>
                  <a:srgbClr val="ABABAB"/>
                </a:solidFill>
                <a:latin typeface="Arial"/>
                <a:cs typeface="Arial"/>
                <a:hlinkClick r:id="rId3"/>
              </a:rPr>
              <a:t>Java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250" spc="6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Program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for</a:t>
            </a:r>
            <a:r>
              <a:rPr dirty="0" sz="1250" spc="-7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250" spc="20">
                <a:solidFill>
                  <a:srgbClr val="ABABAB"/>
                </a:solidFill>
                <a:latin typeface="Arial"/>
                <a:cs typeface="Arial"/>
                <a:hlinkClick r:id="rId3"/>
              </a:rPr>
              <a:t>Cycle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3"/>
              </a:rPr>
              <a:t>Sort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3"/>
              </a:rPr>
              <a:t>03, </a:t>
            </a:r>
            <a:r>
              <a:rPr dirty="0" sz="1050" spc="-60">
                <a:solidFill>
                  <a:srgbClr val="444444"/>
                </a:solidFill>
                <a:latin typeface="Arial"/>
                <a:cs typeface="Arial"/>
                <a:hlinkClick r:id="rId3"/>
              </a:rPr>
              <a:t>Feb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3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7828" y="4174467"/>
            <a:ext cx="2326640" cy="41211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4"/>
              </a:rPr>
              <a:t>Python</a:t>
            </a:r>
            <a:r>
              <a:rPr dirty="0" sz="1250" spc="-50">
                <a:solidFill>
                  <a:srgbClr val="ABABAB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250" spc="65">
                <a:solidFill>
                  <a:srgbClr val="ABABAB"/>
                </a:solidFill>
                <a:latin typeface="Arial"/>
                <a:cs typeface="Arial"/>
                <a:hlinkClick r:id="rId4"/>
              </a:rPr>
              <a:t>Program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4"/>
              </a:rPr>
              <a:t>for</a:t>
            </a:r>
            <a:r>
              <a:rPr dirty="0" sz="1250" spc="-75">
                <a:solidFill>
                  <a:srgbClr val="ABABAB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250" spc="20">
                <a:solidFill>
                  <a:srgbClr val="ABABAB"/>
                </a:solidFill>
                <a:latin typeface="Arial"/>
                <a:cs typeface="Arial"/>
                <a:hlinkClick r:id="rId4"/>
              </a:rPr>
              <a:t>Cycle</a:t>
            </a:r>
            <a:r>
              <a:rPr dirty="0" sz="1250" spc="-50">
                <a:solidFill>
                  <a:srgbClr val="ABABAB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4"/>
              </a:rPr>
              <a:t>Sort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4"/>
              </a:rPr>
              <a:t>03, </a:t>
            </a:r>
            <a:r>
              <a:rPr dirty="0" sz="1050" spc="-60">
                <a:solidFill>
                  <a:srgbClr val="444444"/>
                </a:solidFill>
                <a:latin typeface="Arial"/>
                <a:cs typeface="Arial"/>
                <a:hlinkClick r:id="rId4"/>
              </a:rPr>
              <a:t>Feb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4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7828" y="4927744"/>
            <a:ext cx="2796540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50" spc="5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Detect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50" spc="3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cycle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in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Directed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50" spc="7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Graph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using  </a:t>
            </a:r>
            <a:r>
              <a:rPr dirty="0" sz="1250" spc="4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Topological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5"/>
              </a:rPr>
              <a:t>Sort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5"/>
              </a:rPr>
              <a:t>31, </a:t>
            </a:r>
            <a:r>
              <a:rPr dirty="0" sz="1050" spc="-15">
                <a:solidFill>
                  <a:srgbClr val="444444"/>
                </a:solidFill>
                <a:latin typeface="Arial"/>
                <a:cs typeface="Arial"/>
                <a:hlinkClick r:id="rId5"/>
              </a:rPr>
              <a:t>Jul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5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954" y="2425677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01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954" y="3378177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02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3954" y="4121127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03</a:t>
            </a:r>
            <a:endParaRPr sz="2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3954" y="4873602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04</a:t>
            </a:r>
            <a:endParaRPr sz="2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7437" y="2479017"/>
            <a:ext cx="2082800" cy="41211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C++ </a:t>
            </a:r>
            <a:r>
              <a:rPr dirty="0" sz="1250" spc="6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Program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for</a:t>
            </a:r>
            <a:r>
              <a:rPr dirty="0" sz="1250" spc="-26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250" spc="20">
                <a:solidFill>
                  <a:srgbClr val="ABABAB"/>
                </a:solidFill>
                <a:latin typeface="Arial"/>
                <a:cs typeface="Arial"/>
                <a:hlinkClick r:id="rId6"/>
              </a:rPr>
              <a:t>Cycle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6"/>
              </a:rPr>
              <a:t>Sort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6"/>
              </a:rPr>
              <a:t>03, </a:t>
            </a:r>
            <a:r>
              <a:rPr dirty="0" sz="1050" spc="-60">
                <a:solidFill>
                  <a:srgbClr val="444444"/>
                </a:solidFill>
                <a:latin typeface="Arial"/>
                <a:cs typeface="Arial"/>
                <a:hlinkClick r:id="rId6"/>
              </a:rPr>
              <a:t>Feb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6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7437" y="3156093"/>
            <a:ext cx="3239770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Comparison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250" spc="80">
                <a:solidFill>
                  <a:srgbClr val="ABABAB"/>
                </a:solidFill>
                <a:latin typeface="Arial"/>
                <a:cs typeface="Arial"/>
                <a:hlinkClick r:id="rId7"/>
              </a:rPr>
              <a:t>among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250" spc="50">
                <a:solidFill>
                  <a:srgbClr val="ABABAB"/>
                </a:solidFill>
                <a:latin typeface="Arial"/>
                <a:cs typeface="Arial"/>
                <a:hlinkClick r:id="rId7"/>
              </a:rPr>
              <a:t>Bubble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250" spc="2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Sort,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250" spc="3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Selection 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Sort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and </a:t>
            </a:r>
            <a:r>
              <a:rPr dirty="0" sz="1250" spc="50">
                <a:solidFill>
                  <a:srgbClr val="ABABAB"/>
                </a:solidFill>
                <a:latin typeface="Arial"/>
                <a:cs typeface="Arial"/>
                <a:hlinkClick r:id="rId7"/>
              </a:rPr>
              <a:t>Insertion</a:t>
            </a:r>
            <a:r>
              <a:rPr dirty="0" sz="1250" spc="-24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7"/>
              </a:rPr>
              <a:t>Sort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7"/>
              </a:rPr>
              <a:t>01, Apr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7"/>
              </a:rPr>
              <a:t>19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7437" y="4041919"/>
            <a:ext cx="3072130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50" spc="2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Why</a:t>
            </a:r>
            <a:r>
              <a:rPr dirty="0" sz="1250" spc="-4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Quick</a:t>
            </a:r>
            <a:r>
              <a:rPr dirty="0" sz="1250" spc="-6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Sort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7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preferred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for</a:t>
            </a:r>
            <a:r>
              <a:rPr dirty="0" sz="1250" spc="-10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Arrays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and  </a:t>
            </a:r>
            <a:r>
              <a:rPr dirty="0" sz="1250" spc="8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Merge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Sort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for</a:t>
            </a:r>
            <a:r>
              <a:rPr dirty="0" sz="1250" spc="-7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3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Linked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250" spc="-10">
                <a:solidFill>
                  <a:srgbClr val="ABABAB"/>
                </a:solidFill>
                <a:latin typeface="Arial"/>
                <a:cs typeface="Arial"/>
                <a:hlinkClick r:id="rId8"/>
              </a:rPr>
              <a:t>Lists?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8"/>
              </a:rPr>
              <a:t>16, </a:t>
            </a:r>
            <a:r>
              <a:rPr dirty="0" sz="1050" spc="-55">
                <a:solidFill>
                  <a:srgbClr val="444444"/>
                </a:solidFill>
                <a:latin typeface="Arial"/>
                <a:cs typeface="Arial"/>
                <a:hlinkClick r:id="rId8"/>
              </a:rPr>
              <a:t>May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8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8"/>
              </a:rPr>
              <a:t>15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7437" y="4927744"/>
            <a:ext cx="3531235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50" spc="4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Sort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6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all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3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even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numbers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in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ascending</a:t>
            </a:r>
            <a:r>
              <a:rPr dirty="0" sz="1250" spc="-4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7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order</a:t>
            </a:r>
            <a:r>
              <a:rPr dirty="0" sz="1250" spc="-6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8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and  </a:t>
            </a:r>
            <a:r>
              <a:rPr dirty="0" sz="1250" spc="6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then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sort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6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all</a:t>
            </a:r>
            <a:r>
              <a:rPr dirty="0" sz="1250" spc="-3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8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odd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numbers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in</a:t>
            </a:r>
            <a:r>
              <a:rPr dirty="0" sz="1250" spc="-3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50">
                <a:solidFill>
                  <a:srgbClr val="ABABAB"/>
                </a:solidFill>
                <a:latin typeface="Arial"/>
                <a:cs typeface="Arial"/>
                <a:hlinkClick r:id="rId9"/>
              </a:rPr>
              <a:t>descending</a:t>
            </a:r>
            <a:r>
              <a:rPr dirty="0" sz="1250" spc="-3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250" spc="75">
                <a:solidFill>
                  <a:srgbClr val="ABABAB"/>
                </a:solidFill>
                <a:latin typeface="Arial"/>
                <a:cs typeface="Arial"/>
                <a:hlinkClick r:id="rId9"/>
              </a:rPr>
              <a:t>order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35">
                <a:solidFill>
                  <a:srgbClr val="444444"/>
                </a:solidFill>
                <a:latin typeface="Arial"/>
                <a:cs typeface="Arial"/>
                <a:hlinkClick r:id="rId9"/>
              </a:rPr>
              <a:t>11, Mar</a:t>
            </a:r>
            <a:r>
              <a:rPr dirty="0" sz="1050" spc="-160">
                <a:solidFill>
                  <a:srgbClr val="444444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sz="1050" spc="-45">
                <a:solidFill>
                  <a:srgbClr val="444444"/>
                </a:solidFill>
                <a:latin typeface="Arial"/>
                <a:cs typeface="Arial"/>
                <a:hlinkClick r:id="rId9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3562" y="2425677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05</a:t>
            </a:r>
            <a:endParaRPr sz="2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3562" y="3101952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06</a:t>
            </a:r>
            <a:endParaRPr sz="2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3562" y="3987777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07</a:t>
            </a:r>
            <a:endParaRPr sz="2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3562" y="4873602"/>
            <a:ext cx="402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444444"/>
                </a:solidFill>
                <a:latin typeface="Arial"/>
                <a:cs typeface="Arial"/>
              </a:rPr>
              <a:t>08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24" name="object 24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49"/>
                  </a:lnTo>
                  <a:lnTo>
                    <a:pt x="48277" y="199979"/>
                  </a:lnTo>
                  <a:lnTo>
                    <a:pt x="49007" y="215106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4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36"/>
                  </a:lnTo>
                  <a:lnTo>
                    <a:pt x="231835" y="350642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45"/>
                  </a:lnTo>
                  <a:lnTo>
                    <a:pt x="355457" y="199979"/>
                  </a:lnTo>
                  <a:lnTo>
                    <a:pt x="354726" y="184839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10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10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2" y="355600"/>
            <a:ext cx="8470392" cy="292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5225" y="36226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32385"/>
                </a:lnTo>
                <a:lnTo>
                  <a:pt x="36009" y="56388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3500" y="3526337"/>
            <a:ext cx="1888489" cy="229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25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in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95">
                <a:solidFill>
                  <a:srgbClr val="ABABAB"/>
                </a:solidFill>
                <a:latin typeface="Arial"/>
                <a:cs typeface="Arial"/>
              </a:rPr>
              <a:t>arr[]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=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{4,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3,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2,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5">
                <a:solidFill>
                  <a:srgbClr val="ABABAB"/>
                </a:solidFill>
                <a:latin typeface="Arial"/>
                <a:cs typeface="Arial"/>
              </a:rPr>
              <a:t>1}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3752" y="7168896"/>
            <a:ext cx="6327775" cy="45085"/>
          </a:xfrm>
          <a:custGeom>
            <a:avLst/>
            <a:gdLst/>
            <a:ahLst/>
            <a:cxnLst/>
            <a:rect l="l" t="t" r="r" b="b"/>
            <a:pathLst>
              <a:path w="6327775" h="45084">
                <a:moveTo>
                  <a:pt x="0" y="0"/>
                </a:moveTo>
                <a:lnTo>
                  <a:pt x="6327648" y="0"/>
                </a:lnTo>
                <a:lnTo>
                  <a:pt x="6327648" y="44705"/>
                </a:lnTo>
                <a:lnTo>
                  <a:pt x="0" y="447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9" name="object 9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3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3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601" y="7013676"/>
            <a:ext cx="9982200" cy="9525"/>
          </a:xfrm>
          <a:custGeom>
            <a:avLst/>
            <a:gdLst/>
            <a:ahLst/>
            <a:cxnLst/>
            <a:rect l="l" t="t" r="r" b="b"/>
            <a:pathLst>
              <a:path w="9982200" h="9525">
                <a:moveTo>
                  <a:pt x="9982200" y="9525"/>
                </a:moveTo>
                <a:lnTo>
                  <a:pt x="0" y="9525"/>
                </a:lnTo>
                <a:lnTo>
                  <a:pt x="0" y="0"/>
                </a:lnTo>
                <a:lnTo>
                  <a:pt x="9982200" y="0"/>
                </a:lnTo>
                <a:lnTo>
                  <a:pt x="9982200" y="9525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05000" y="6019901"/>
            <a:ext cx="145034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4B4B4B"/>
                </a:solidFill>
                <a:latin typeface="Arial"/>
                <a:cs typeface="Arial"/>
                <a:hlinkClick r:id="rId2"/>
              </a:rPr>
              <a:t>ADVERTISEMENT BY</a:t>
            </a:r>
            <a:r>
              <a:rPr dirty="0" sz="650" spc="-125">
                <a:solidFill>
                  <a:srgbClr val="4B4B4B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650" spc="15">
                <a:solidFill>
                  <a:srgbClr val="4B4B4B"/>
                </a:solidFill>
                <a:latin typeface="Arial"/>
                <a:cs typeface="Arial"/>
                <a:hlinkClick r:id="rId2"/>
              </a:rPr>
              <a:t>ADRECOVER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36392" y="5309616"/>
            <a:ext cx="4419600" cy="448309"/>
            <a:chOff x="3136392" y="5309616"/>
            <a:chExt cx="4419600" cy="448309"/>
          </a:xfrm>
        </p:grpSpPr>
        <p:sp>
          <p:nvSpPr>
            <p:cNvPr id="7" name="object 7"/>
            <p:cNvSpPr/>
            <p:nvPr/>
          </p:nvSpPr>
          <p:spPr>
            <a:xfrm>
              <a:off x="3136392" y="5309616"/>
              <a:ext cx="4419600" cy="448309"/>
            </a:xfrm>
            <a:custGeom>
              <a:avLst/>
              <a:gdLst/>
              <a:ahLst/>
              <a:cxnLst/>
              <a:rect l="l" t="t" r="r" b="b"/>
              <a:pathLst>
                <a:path w="4419600" h="448310">
                  <a:moveTo>
                    <a:pt x="4419600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4419600" y="0"/>
                  </a:lnTo>
                  <a:lnTo>
                    <a:pt x="4419600" y="56144"/>
                  </a:lnTo>
                  <a:lnTo>
                    <a:pt x="112501" y="56144"/>
                  </a:lnTo>
                  <a:lnTo>
                    <a:pt x="105363" y="56796"/>
                  </a:lnTo>
                  <a:lnTo>
                    <a:pt x="77370" y="84790"/>
                  </a:lnTo>
                  <a:lnTo>
                    <a:pt x="76717" y="91928"/>
                  </a:lnTo>
                  <a:lnTo>
                    <a:pt x="76717" y="315620"/>
                  </a:lnTo>
                  <a:lnTo>
                    <a:pt x="98766" y="348790"/>
                  </a:lnTo>
                  <a:lnTo>
                    <a:pt x="112501" y="351404"/>
                  </a:lnTo>
                  <a:lnTo>
                    <a:pt x="4419600" y="351404"/>
                  </a:lnTo>
                  <a:lnTo>
                    <a:pt x="4419600" y="448056"/>
                  </a:lnTo>
                  <a:close/>
                </a:path>
                <a:path w="4419600" h="448310">
                  <a:moveTo>
                    <a:pt x="4419600" y="351404"/>
                  </a:moveTo>
                  <a:lnTo>
                    <a:pt x="4308103" y="351404"/>
                  </a:lnTo>
                  <a:lnTo>
                    <a:pt x="4315254" y="350751"/>
                  </a:lnTo>
                  <a:lnTo>
                    <a:pt x="4321854" y="348790"/>
                  </a:lnTo>
                  <a:lnTo>
                    <a:pt x="4343917" y="315620"/>
                  </a:lnTo>
                  <a:lnTo>
                    <a:pt x="4343917" y="91928"/>
                  </a:lnTo>
                  <a:lnTo>
                    <a:pt x="4321854" y="58758"/>
                  </a:lnTo>
                  <a:lnTo>
                    <a:pt x="4308103" y="56144"/>
                  </a:lnTo>
                  <a:lnTo>
                    <a:pt x="4419600" y="56144"/>
                  </a:lnTo>
                  <a:lnTo>
                    <a:pt x="4419600" y="351404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08338" y="5361089"/>
              <a:ext cx="4276725" cy="304800"/>
            </a:xfrm>
            <a:custGeom>
              <a:avLst/>
              <a:gdLst/>
              <a:ahLst/>
              <a:cxnLst/>
              <a:rect l="l" t="t" r="r" b="b"/>
              <a:pathLst>
                <a:path w="4276725" h="304800">
                  <a:moveTo>
                    <a:pt x="4247807" y="304800"/>
                  </a:moveTo>
                  <a:lnTo>
                    <a:pt x="28917" y="304800"/>
                  </a:lnTo>
                  <a:lnTo>
                    <a:pt x="24660" y="303847"/>
                  </a:lnTo>
                  <a:lnTo>
                    <a:pt x="20583" y="301942"/>
                  </a:lnTo>
                  <a:lnTo>
                    <a:pt x="16497" y="300990"/>
                  </a:lnTo>
                  <a:lnTo>
                    <a:pt x="12887" y="298132"/>
                  </a:lnTo>
                  <a:lnTo>
                    <a:pt x="9763" y="295275"/>
                  </a:lnTo>
                  <a:lnTo>
                    <a:pt x="4229" y="288607"/>
                  </a:lnTo>
                  <a:lnTo>
                    <a:pt x="2533" y="283844"/>
                  </a:lnTo>
                  <a:lnTo>
                    <a:pt x="847" y="280034"/>
                  </a:lnTo>
                  <a:lnTo>
                    <a:pt x="0" y="276225"/>
                  </a:lnTo>
                  <a:lnTo>
                    <a:pt x="0" y="28575"/>
                  </a:lnTo>
                  <a:lnTo>
                    <a:pt x="847" y="24765"/>
                  </a:lnTo>
                  <a:lnTo>
                    <a:pt x="2533" y="20955"/>
                  </a:lnTo>
                  <a:lnTo>
                    <a:pt x="4229" y="16192"/>
                  </a:lnTo>
                  <a:lnTo>
                    <a:pt x="9763" y="9525"/>
                  </a:lnTo>
                  <a:lnTo>
                    <a:pt x="12887" y="6667"/>
                  </a:lnTo>
                  <a:lnTo>
                    <a:pt x="16497" y="3809"/>
                  </a:lnTo>
                  <a:lnTo>
                    <a:pt x="20583" y="2857"/>
                  </a:lnTo>
                  <a:lnTo>
                    <a:pt x="24660" y="952"/>
                  </a:lnTo>
                  <a:lnTo>
                    <a:pt x="28917" y="0"/>
                  </a:lnTo>
                  <a:lnTo>
                    <a:pt x="4247807" y="0"/>
                  </a:lnTo>
                  <a:lnTo>
                    <a:pt x="4252064" y="952"/>
                  </a:lnTo>
                  <a:lnTo>
                    <a:pt x="4256141" y="2857"/>
                  </a:lnTo>
                  <a:lnTo>
                    <a:pt x="4260227" y="3809"/>
                  </a:lnTo>
                  <a:lnTo>
                    <a:pt x="4263837" y="6667"/>
                  </a:lnTo>
                  <a:lnTo>
                    <a:pt x="4266961" y="9525"/>
                  </a:lnTo>
                  <a:lnTo>
                    <a:pt x="4272495" y="16192"/>
                  </a:lnTo>
                  <a:lnTo>
                    <a:pt x="4274191" y="20955"/>
                  </a:lnTo>
                  <a:lnTo>
                    <a:pt x="4275877" y="24765"/>
                  </a:lnTo>
                  <a:lnTo>
                    <a:pt x="4276725" y="28575"/>
                  </a:lnTo>
                  <a:lnTo>
                    <a:pt x="4276725" y="276225"/>
                  </a:lnTo>
                  <a:lnTo>
                    <a:pt x="4275877" y="280034"/>
                  </a:lnTo>
                  <a:lnTo>
                    <a:pt x="4274191" y="283844"/>
                  </a:lnTo>
                  <a:lnTo>
                    <a:pt x="4272495" y="288607"/>
                  </a:lnTo>
                  <a:lnTo>
                    <a:pt x="4266961" y="295275"/>
                  </a:lnTo>
                  <a:lnTo>
                    <a:pt x="4263837" y="298132"/>
                  </a:lnTo>
                  <a:lnTo>
                    <a:pt x="4260227" y="300990"/>
                  </a:lnTo>
                  <a:lnTo>
                    <a:pt x="4256141" y="301942"/>
                  </a:lnTo>
                  <a:lnTo>
                    <a:pt x="4252064" y="30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08338" y="5361089"/>
              <a:ext cx="4276725" cy="304800"/>
            </a:xfrm>
            <a:custGeom>
              <a:avLst/>
              <a:gdLst/>
              <a:ahLst/>
              <a:cxnLst/>
              <a:rect l="l" t="t" r="r" b="b"/>
              <a:pathLst>
                <a:path w="4276725" h="304800">
                  <a:moveTo>
                    <a:pt x="0" y="271462"/>
                  </a:moveTo>
                  <a:lnTo>
                    <a:pt x="0" y="33337"/>
                  </a:lnTo>
                  <a:lnTo>
                    <a:pt x="0" y="28575"/>
                  </a:lnTo>
                  <a:lnTo>
                    <a:pt x="847" y="24765"/>
                  </a:lnTo>
                  <a:lnTo>
                    <a:pt x="2533" y="20955"/>
                  </a:lnTo>
                  <a:lnTo>
                    <a:pt x="4229" y="16192"/>
                  </a:lnTo>
                  <a:lnTo>
                    <a:pt x="6638" y="13334"/>
                  </a:lnTo>
                  <a:lnTo>
                    <a:pt x="9763" y="9525"/>
                  </a:lnTo>
                  <a:lnTo>
                    <a:pt x="12887" y="6667"/>
                  </a:lnTo>
                  <a:lnTo>
                    <a:pt x="16497" y="3809"/>
                  </a:lnTo>
                  <a:lnTo>
                    <a:pt x="20583" y="2857"/>
                  </a:lnTo>
                  <a:lnTo>
                    <a:pt x="24660" y="952"/>
                  </a:lnTo>
                  <a:lnTo>
                    <a:pt x="28917" y="0"/>
                  </a:lnTo>
                  <a:lnTo>
                    <a:pt x="33337" y="0"/>
                  </a:lnTo>
                  <a:lnTo>
                    <a:pt x="4243387" y="0"/>
                  </a:lnTo>
                  <a:lnTo>
                    <a:pt x="4247807" y="0"/>
                  </a:lnTo>
                  <a:lnTo>
                    <a:pt x="4252064" y="952"/>
                  </a:lnTo>
                  <a:lnTo>
                    <a:pt x="4256141" y="2857"/>
                  </a:lnTo>
                  <a:lnTo>
                    <a:pt x="4260227" y="3809"/>
                  </a:lnTo>
                  <a:lnTo>
                    <a:pt x="4263837" y="6667"/>
                  </a:lnTo>
                  <a:lnTo>
                    <a:pt x="4266961" y="9525"/>
                  </a:lnTo>
                  <a:lnTo>
                    <a:pt x="4270086" y="13334"/>
                  </a:lnTo>
                  <a:lnTo>
                    <a:pt x="4272495" y="16192"/>
                  </a:lnTo>
                  <a:lnTo>
                    <a:pt x="4274191" y="20955"/>
                  </a:lnTo>
                  <a:lnTo>
                    <a:pt x="4275877" y="24765"/>
                  </a:lnTo>
                  <a:lnTo>
                    <a:pt x="4276725" y="28575"/>
                  </a:lnTo>
                  <a:lnTo>
                    <a:pt x="4276725" y="33337"/>
                  </a:lnTo>
                  <a:lnTo>
                    <a:pt x="4276725" y="271462"/>
                  </a:lnTo>
                  <a:lnTo>
                    <a:pt x="4276725" y="276225"/>
                  </a:lnTo>
                  <a:lnTo>
                    <a:pt x="4275877" y="280034"/>
                  </a:lnTo>
                  <a:lnTo>
                    <a:pt x="4274191" y="283844"/>
                  </a:lnTo>
                  <a:lnTo>
                    <a:pt x="4272495" y="288607"/>
                  </a:lnTo>
                  <a:lnTo>
                    <a:pt x="4270086" y="291465"/>
                  </a:lnTo>
                  <a:lnTo>
                    <a:pt x="4266961" y="295275"/>
                  </a:lnTo>
                  <a:lnTo>
                    <a:pt x="4263837" y="298132"/>
                  </a:lnTo>
                  <a:lnTo>
                    <a:pt x="4260227" y="300990"/>
                  </a:lnTo>
                  <a:lnTo>
                    <a:pt x="4256141" y="301942"/>
                  </a:lnTo>
                  <a:lnTo>
                    <a:pt x="4252064" y="303847"/>
                  </a:lnTo>
                  <a:lnTo>
                    <a:pt x="4247807" y="304800"/>
                  </a:lnTo>
                  <a:lnTo>
                    <a:pt x="4243387" y="304800"/>
                  </a:lnTo>
                  <a:lnTo>
                    <a:pt x="33337" y="304800"/>
                  </a:lnTo>
                  <a:lnTo>
                    <a:pt x="28917" y="304800"/>
                  </a:lnTo>
                  <a:lnTo>
                    <a:pt x="24660" y="303847"/>
                  </a:lnTo>
                  <a:lnTo>
                    <a:pt x="20583" y="301942"/>
                  </a:lnTo>
                  <a:lnTo>
                    <a:pt x="16497" y="300990"/>
                  </a:lnTo>
                  <a:lnTo>
                    <a:pt x="12887" y="298132"/>
                  </a:lnTo>
                  <a:lnTo>
                    <a:pt x="9763" y="295275"/>
                  </a:lnTo>
                  <a:lnTo>
                    <a:pt x="6638" y="291465"/>
                  </a:lnTo>
                  <a:lnTo>
                    <a:pt x="4229" y="288607"/>
                  </a:lnTo>
                  <a:lnTo>
                    <a:pt x="2533" y="283844"/>
                  </a:lnTo>
                  <a:lnTo>
                    <a:pt x="847" y="280034"/>
                  </a:lnTo>
                  <a:lnTo>
                    <a:pt x="0" y="276225"/>
                  </a:lnTo>
                  <a:lnTo>
                    <a:pt x="0" y="271462"/>
                  </a:lnTo>
                  <a:close/>
                </a:path>
              </a:pathLst>
            </a:custGeom>
            <a:ln w="9524">
              <a:solidFill>
                <a:srgbClr val="4BB9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47338" y="4988058"/>
            <a:ext cx="5598795" cy="60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ABABAB"/>
                </a:solidFill>
                <a:latin typeface="Arial"/>
                <a:cs typeface="Arial"/>
              </a:rPr>
              <a:t>Writing </a:t>
            </a:r>
            <a:r>
              <a:rPr dirty="0" sz="1000">
                <a:solidFill>
                  <a:srgbClr val="ABABAB"/>
                </a:solidFill>
                <a:latin typeface="Arial"/>
                <a:cs typeface="Arial"/>
              </a:rPr>
              <a:t>code in comment? Please use </a:t>
            </a:r>
            <a:r>
              <a:rPr dirty="0" sz="1000" spc="-5">
                <a:solidFill>
                  <a:srgbClr val="EC4E20"/>
                </a:solidFill>
                <a:latin typeface="Arial"/>
                <a:cs typeface="Arial"/>
                <a:hlinkClick r:id="rId3"/>
              </a:rPr>
              <a:t>ide.geeksforgeeks.org</a:t>
            </a:r>
            <a:r>
              <a:rPr dirty="0" sz="1000" spc="-5">
                <a:solidFill>
                  <a:srgbClr val="ABABAB"/>
                </a:solidFill>
                <a:latin typeface="Arial"/>
                <a:cs typeface="Arial"/>
              </a:rPr>
              <a:t>, </a:t>
            </a:r>
            <a:r>
              <a:rPr dirty="0" sz="1000">
                <a:solidFill>
                  <a:srgbClr val="ABABAB"/>
                </a:solidFill>
                <a:latin typeface="Arial"/>
                <a:cs typeface="Arial"/>
              </a:rPr>
              <a:t>generate link and share the link</a:t>
            </a:r>
            <a:r>
              <a:rPr dirty="0" sz="1000" spc="-4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ABABAB"/>
                </a:solidFill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Load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360668"/>
            <a:ext cx="19037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>
                <a:solidFill>
                  <a:srgbClr val="ABABAB"/>
                </a:solidFill>
                <a:latin typeface="Arial"/>
                <a:cs typeface="Arial"/>
              </a:rPr>
              <a:t>Article</a:t>
            </a:r>
            <a:r>
              <a:rPr dirty="0" sz="1400" spc="-13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ABABAB"/>
                </a:solidFill>
                <a:latin typeface="Arial"/>
                <a:cs typeface="Arial"/>
              </a:rPr>
              <a:t>Contributed</a:t>
            </a:r>
            <a:r>
              <a:rPr dirty="0" sz="1400" spc="-12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ABABAB"/>
                </a:solidFill>
                <a:latin typeface="Arial"/>
                <a:cs typeface="Arial"/>
              </a:rPr>
              <a:t>By</a:t>
            </a:r>
            <a:r>
              <a:rPr dirty="0" sz="1400" spc="-12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7600" y="755751"/>
            <a:ext cx="428625" cy="428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28775" y="809311"/>
            <a:ext cx="11334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2F8C45"/>
                </a:solidFill>
                <a:latin typeface="Arial"/>
                <a:cs typeface="Arial"/>
              </a:rPr>
              <a:t>GeeksforGeeks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1" y="326935"/>
            <a:ext cx="1668780" cy="4806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ABABAB"/>
                </a:solidFill>
                <a:latin typeface="Arial"/>
                <a:cs typeface="Arial"/>
              </a:rPr>
              <a:t>Vote </a:t>
            </a:r>
            <a:r>
              <a:rPr dirty="0" sz="1400" spc="70">
                <a:solidFill>
                  <a:srgbClr val="ABABAB"/>
                </a:solidFill>
                <a:latin typeface="Arial"/>
                <a:cs typeface="Arial"/>
              </a:rPr>
              <a:t>for </a:t>
            </a:r>
            <a:r>
              <a:rPr dirty="0" sz="1400" spc="50">
                <a:solidFill>
                  <a:srgbClr val="ABABAB"/>
                </a:solidFill>
                <a:latin typeface="Arial"/>
                <a:cs typeface="Arial"/>
              </a:rPr>
              <a:t>di</a:t>
            </a:r>
            <a:r>
              <a:rPr dirty="0" sz="1400" spc="17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ABABAB"/>
                </a:solidFill>
                <a:latin typeface="Arial"/>
                <a:cs typeface="Arial"/>
              </a:rPr>
              <a:t>culty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150" spc="-15">
                <a:solidFill>
                  <a:srgbClr val="444444"/>
                </a:solidFill>
                <a:latin typeface="Arial"/>
                <a:cs typeface="Arial"/>
              </a:rPr>
              <a:t>Current </a:t>
            </a:r>
            <a:r>
              <a:rPr dirty="0" sz="1150">
                <a:solidFill>
                  <a:srgbClr val="444444"/>
                </a:solidFill>
                <a:latin typeface="Arial"/>
                <a:cs typeface="Arial"/>
              </a:rPr>
              <a:t>di </a:t>
            </a:r>
            <a:r>
              <a:rPr dirty="0" sz="1150" spc="5">
                <a:solidFill>
                  <a:srgbClr val="444444"/>
                </a:solidFill>
                <a:latin typeface="Arial"/>
                <a:cs typeface="Arial"/>
              </a:rPr>
              <a:t>culty </a:t>
            </a:r>
            <a:r>
              <a:rPr dirty="0" sz="1150" spc="-1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dirty="0" sz="115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u="sng" sz="1150" spc="-30">
                <a:solidFill>
                  <a:srgbClr val="2F8C45"/>
                </a:solidFill>
                <a:uFill>
                  <a:solidFill>
                    <a:srgbClr val="2F8C45"/>
                  </a:solidFill>
                </a:uFill>
                <a:latin typeface="Arial"/>
                <a:cs typeface="Arial"/>
                <a:hlinkClick r:id="rId5"/>
              </a:rPr>
              <a:t>Medium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51463" y="1008164"/>
            <a:ext cx="523875" cy="342900"/>
          </a:xfrm>
          <a:custGeom>
            <a:avLst/>
            <a:gdLst/>
            <a:ahLst/>
            <a:cxnLst/>
            <a:rect l="l" t="t" r="r" b="b"/>
            <a:pathLst>
              <a:path w="523875" h="342900">
                <a:moveTo>
                  <a:pt x="0" y="300037"/>
                </a:moveTo>
                <a:lnTo>
                  <a:pt x="0" y="42862"/>
                </a:lnTo>
                <a:lnTo>
                  <a:pt x="0" y="37147"/>
                </a:lnTo>
                <a:lnTo>
                  <a:pt x="1085" y="31432"/>
                </a:lnTo>
                <a:lnTo>
                  <a:pt x="3257" y="26669"/>
                </a:lnTo>
                <a:lnTo>
                  <a:pt x="5438" y="20955"/>
                </a:lnTo>
                <a:lnTo>
                  <a:pt x="8534" y="16192"/>
                </a:lnTo>
                <a:lnTo>
                  <a:pt x="37176" y="0"/>
                </a:lnTo>
                <a:lnTo>
                  <a:pt x="42862" y="0"/>
                </a:lnTo>
                <a:lnTo>
                  <a:pt x="481012" y="0"/>
                </a:lnTo>
                <a:lnTo>
                  <a:pt x="486698" y="0"/>
                </a:lnTo>
                <a:lnTo>
                  <a:pt x="492166" y="952"/>
                </a:lnTo>
                <a:lnTo>
                  <a:pt x="520607" y="26669"/>
                </a:lnTo>
                <a:lnTo>
                  <a:pt x="522789" y="31432"/>
                </a:lnTo>
                <a:lnTo>
                  <a:pt x="523875" y="37147"/>
                </a:lnTo>
                <a:lnTo>
                  <a:pt x="523875" y="42862"/>
                </a:lnTo>
                <a:lnTo>
                  <a:pt x="523875" y="300037"/>
                </a:lnTo>
                <a:lnTo>
                  <a:pt x="523875" y="305752"/>
                </a:lnTo>
                <a:lnTo>
                  <a:pt x="522789" y="311467"/>
                </a:lnTo>
                <a:lnTo>
                  <a:pt x="520607" y="316230"/>
                </a:lnTo>
                <a:lnTo>
                  <a:pt x="518436" y="321944"/>
                </a:lnTo>
                <a:lnTo>
                  <a:pt x="486698" y="342900"/>
                </a:lnTo>
                <a:lnTo>
                  <a:pt x="481012" y="342900"/>
                </a:lnTo>
                <a:lnTo>
                  <a:pt x="42862" y="342900"/>
                </a:lnTo>
                <a:lnTo>
                  <a:pt x="37176" y="342900"/>
                </a:lnTo>
                <a:lnTo>
                  <a:pt x="31708" y="341947"/>
                </a:lnTo>
                <a:lnTo>
                  <a:pt x="3257" y="316230"/>
                </a:lnTo>
                <a:lnTo>
                  <a:pt x="1085" y="311467"/>
                </a:lnTo>
                <a:lnTo>
                  <a:pt x="0" y="305752"/>
                </a:lnTo>
                <a:lnTo>
                  <a:pt x="0" y="300037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67351" y="1087633"/>
            <a:ext cx="29019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90">
                <a:solidFill>
                  <a:srgbClr val="ABABAB"/>
                </a:solidFill>
                <a:latin typeface="Arial"/>
                <a:cs typeface="Arial"/>
              </a:rPr>
              <a:t>E</a:t>
            </a:r>
            <a:r>
              <a:rPr dirty="0" sz="950" spc="75">
                <a:solidFill>
                  <a:srgbClr val="ABABAB"/>
                </a:solidFill>
                <a:latin typeface="Arial"/>
                <a:cs typeface="Arial"/>
              </a:rPr>
              <a:t>a</a:t>
            </a:r>
            <a:r>
              <a:rPr dirty="0" sz="950" spc="-60">
                <a:solidFill>
                  <a:srgbClr val="ABABAB"/>
                </a:solidFill>
                <a:latin typeface="Arial"/>
                <a:cs typeface="Arial"/>
              </a:rPr>
              <a:t>s</a:t>
            </a:r>
            <a:r>
              <a:rPr dirty="0" sz="950" spc="25">
                <a:solidFill>
                  <a:srgbClr val="ABABAB"/>
                </a:solidFill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1538" y="1008164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685800" h="342900">
                <a:moveTo>
                  <a:pt x="0" y="300037"/>
                </a:moveTo>
                <a:lnTo>
                  <a:pt x="0" y="42862"/>
                </a:lnTo>
                <a:lnTo>
                  <a:pt x="0" y="37147"/>
                </a:lnTo>
                <a:lnTo>
                  <a:pt x="1085" y="31432"/>
                </a:lnTo>
                <a:lnTo>
                  <a:pt x="3257" y="26669"/>
                </a:lnTo>
                <a:lnTo>
                  <a:pt x="5438" y="20955"/>
                </a:lnTo>
                <a:lnTo>
                  <a:pt x="8534" y="16192"/>
                </a:lnTo>
                <a:lnTo>
                  <a:pt x="37176" y="0"/>
                </a:lnTo>
                <a:lnTo>
                  <a:pt x="42862" y="0"/>
                </a:lnTo>
                <a:lnTo>
                  <a:pt x="642937" y="0"/>
                </a:lnTo>
                <a:lnTo>
                  <a:pt x="648623" y="0"/>
                </a:lnTo>
                <a:lnTo>
                  <a:pt x="654091" y="952"/>
                </a:lnTo>
                <a:lnTo>
                  <a:pt x="682532" y="26669"/>
                </a:lnTo>
                <a:lnTo>
                  <a:pt x="684714" y="31432"/>
                </a:lnTo>
                <a:lnTo>
                  <a:pt x="685800" y="37147"/>
                </a:lnTo>
                <a:lnTo>
                  <a:pt x="685800" y="42862"/>
                </a:lnTo>
                <a:lnTo>
                  <a:pt x="685800" y="300037"/>
                </a:lnTo>
                <a:lnTo>
                  <a:pt x="685800" y="305752"/>
                </a:lnTo>
                <a:lnTo>
                  <a:pt x="684714" y="311467"/>
                </a:lnTo>
                <a:lnTo>
                  <a:pt x="682532" y="316230"/>
                </a:lnTo>
                <a:lnTo>
                  <a:pt x="680361" y="321944"/>
                </a:lnTo>
                <a:lnTo>
                  <a:pt x="648623" y="342900"/>
                </a:lnTo>
                <a:lnTo>
                  <a:pt x="642937" y="342900"/>
                </a:lnTo>
                <a:lnTo>
                  <a:pt x="42862" y="342900"/>
                </a:lnTo>
                <a:lnTo>
                  <a:pt x="37176" y="342900"/>
                </a:lnTo>
                <a:lnTo>
                  <a:pt x="31708" y="341947"/>
                </a:lnTo>
                <a:lnTo>
                  <a:pt x="3257" y="316230"/>
                </a:lnTo>
                <a:lnTo>
                  <a:pt x="1085" y="311467"/>
                </a:lnTo>
                <a:lnTo>
                  <a:pt x="0" y="305752"/>
                </a:lnTo>
                <a:lnTo>
                  <a:pt x="0" y="300037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65339" y="1087633"/>
            <a:ext cx="45339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15">
                <a:solidFill>
                  <a:srgbClr val="ABABAB"/>
                </a:solidFill>
                <a:latin typeface="Arial"/>
                <a:cs typeface="Arial"/>
              </a:rPr>
              <a:t>N</a:t>
            </a:r>
            <a:r>
              <a:rPr dirty="0" sz="950" spc="45">
                <a:solidFill>
                  <a:srgbClr val="ABABAB"/>
                </a:solidFill>
                <a:latin typeface="Arial"/>
                <a:cs typeface="Arial"/>
              </a:rPr>
              <a:t>o</a:t>
            </a:r>
            <a:r>
              <a:rPr dirty="0" sz="950" spc="70">
                <a:solidFill>
                  <a:srgbClr val="ABABAB"/>
                </a:solidFill>
                <a:latin typeface="Arial"/>
                <a:cs typeface="Arial"/>
              </a:rPr>
              <a:t>r</a:t>
            </a:r>
            <a:r>
              <a:rPr dirty="0" sz="950" spc="85">
                <a:solidFill>
                  <a:srgbClr val="ABABAB"/>
                </a:solidFill>
                <a:latin typeface="Arial"/>
                <a:cs typeface="Arial"/>
              </a:rPr>
              <a:t>m</a:t>
            </a:r>
            <a:r>
              <a:rPr dirty="0" sz="950" spc="75">
                <a:solidFill>
                  <a:srgbClr val="ABABAB"/>
                </a:solidFill>
                <a:latin typeface="Arial"/>
                <a:cs typeface="Arial"/>
              </a:rPr>
              <a:t>a</a:t>
            </a:r>
            <a:r>
              <a:rPr dirty="0" sz="950" spc="25">
                <a:solidFill>
                  <a:srgbClr val="ABABAB"/>
                </a:solidFill>
                <a:latin typeface="Arial"/>
                <a:cs typeface="Arial"/>
              </a:rPr>
              <a:t>l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13538" y="1008164"/>
            <a:ext cx="733425" cy="342900"/>
          </a:xfrm>
          <a:custGeom>
            <a:avLst/>
            <a:gdLst/>
            <a:ahLst/>
            <a:cxnLst/>
            <a:rect l="l" t="t" r="r" b="b"/>
            <a:pathLst>
              <a:path w="733425" h="342900">
                <a:moveTo>
                  <a:pt x="0" y="300037"/>
                </a:moveTo>
                <a:lnTo>
                  <a:pt x="0" y="42862"/>
                </a:lnTo>
                <a:lnTo>
                  <a:pt x="0" y="37147"/>
                </a:lnTo>
                <a:lnTo>
                  <a:pt x="1085" y="31432"/>
                </a:lnTo>
                <a:lnTo>
                  <a:pt x="3267" y="26669"/>
                </a:lnTo>
                <a:lnTo>
                  <a:pt x="5438" y="20955"/>
                </a:lnTo>
                <a:lnTo>
                  <a:pt x="8534" y="16192"/>
                </a:lnTo>
                <a:lnTo>
                  <a:pt x="37176" y="0"/>
                </a:lnTo>
                <a:lnTo>
                  <a:pt x="42862" y="0"/>
                </a:lnTo>
                <a:lnTo>
                  <a:pt x="690562" y="0"/>
                </a:lnTo>
                <a:lnTo>
                  <a:pt x="696248" y="0"/>
                </a:lnTo>
                <a:lnTo>
                  <a:pt x="701716" y="952"/>
                </a:lnTo>
                <a:lnTo>
                  <a:pt x="730157" y="26669"/>
                </a:lnTo>
                <a:lnTo>
                  <a:pt x="732339" y="31432"/>
                </a:lnTo>
                <a:lnTo>
                  <a:pt x="733425" y="37147"/>
                </a:lnTo>
                <a:lnTo>
                  <a:pt x="733425" y="42862"/>
                </a:lnTo>
                <a:lnTo>
                  <a:pt x="733425" y="300037"/>
                </a:lnTo>
                <a:lnTo>
                  <a:pt x="733425" y="305752"/>
                </a:lnTo>
                <a:lnTo>
                  <a:pt x="732339" y="311467"/>
                </a:lnTo>
                <a:lnTo>
                  <a:pt x="730157" y="316230"/>
                </a:lnTo>
                <a:lnTo>
                  <a:pt x="727986" y="321944"/>
                </a:lnTo>
                <a:lnTo>
                  <a:pt x="696248" y="342900"/>
                </a:lnTo>
                <a:lnTo>
                  <a:pt x="690562" y="342900"/>
                </a:lnTo>
                <a:lnTo>
                  <a:pt x="42862" y="342900"/>
                </a:lnTo>
                <a:lnTo>
                  <a:pt x="37176" y="342900"/>
                </a:lnTo>
                <a:lnTo>
                  <a:pt x="31708" y="341947"/>
                </a:lnTo>
                <a:lnTo>
                  <a:pt x="3267" y="316230"/>
                </a:lnTo>
                <a:lnTo>
                  <a:pt x="1085" y="311467"/>
                </a:lnTo>
                <a:lnTo>
                  <a:pt x="0" y="305752"/>
                </a:lnTo>
                <a:lnTo>
                  <a:pt x="0" y="300037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826301" y="1087633"/>
            <a:ext cx="50736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35">
                <a:solidFill>
                  <a:srgbClr val="ABABAB"/>
                </a:solidFill>
                <a:latin typeface="Arial"/>
                <a:cs typeface="Arial"/>
              </a:rPr>
              <a:t>M</a:t>
            </a:r>
            <a:r>
              <a:rPr dirty="0" sz="950" spc="30">
                <a:solidFill>
                  <a:srgbClr val="ABABAB"/>
                </a:solidFill>
                <a:latin typeface="Arial"/>
                <a:cs typeface="Arial"/>
              </a:rPr>
              <a:t>e</a:t>
            </a:r>
            <a:r>
              <a:rPr dirty="0" sz="950" spc="75">
                <a:solidFill>
                  <a:srgbClr val="ABABAB"/>
                </a:solidFill>
                <a:latin typeface="Arial"/>
                <a:cs typeface="Arial"/>
              </a:rPr>
              <a:t>d</a:t>
            </a:r>
            <a:r>
              <a:rPr dirty="0" sz="950" spc="25">
                <a:solidFill>
                  <a:srgbClr val="ABABAB"/>
                </a:solidFill>
                <a:latin typeface="Arial"/>
                <a:cs typeface="Arial"/>
              </a:rPr>
              <a:t>i</a:t>
            </a:r>
            <a:r>
              <a:rPr dirty="0" sz="950" spc="45">
                <a:solidFill>
                  <a:srgbClr val="ABABAB"/>
                </a:solidFill>
                <a:latin typeface="Arial"/>
                <a:cs typeface="Arial"/>
              </a:rPr>
              <a:t>u</a:t>
            </a:r>
            <a:r>
              <a:rPr dirty="0" sz="950" spc="85">
                <a:solidFill>
                  <a:srgbClr val="ABABAB"/>
                </a:solidFill>
                <a:latin typeface="Arial"/>
                <a:cs typeface="Arial"/>
              </a:rPr>
              <a:t>m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23163" y="1008164"/>
            <a:ext cx="552450" cy="342900"/>
          </a:xfrm>
          <a:custGeom>
            <a:avLst/>
            <a:gdLst/>
            <a:ahLst/>
            <a:cxnLst/>
            <a:rect l="l" t="t" r="r" b="b"/>
            <a:pathLst>
              <a:path w="552450" h="342900">
                <a:moveTo>
                  <a:pt x="0" y="300037"/>
                </a:moveTo>
                <a:lnTo>
                  <a:pt x="0" y="42862"/>
                </a:lnTo>
                <a:lnTo>
                  <a:pt x="0" y="37147"/>
                </a:lnTo>
                <a:lnTo>
                  <a:pt x="1085" y="31432"/>
                </a:lnTo>
                <a:lnTo>
                  <a:pt x="3267" y="26669"/>
                </a:lnTo>
                <a:lnTo>
                  <a:pt x="5438" y="20955"/>
                </a:lnTo>
                <a:lnTo>
                  <a:pt x="8534" y="16192"/>
                </a:lnTo>
                <a:lnTo>
                  <a:pt x="37176" y="0"/>
                </a:lnTo>
                <a:lnTo>
                  <a:pt x="42862" y="0"/>
                </a:lnTo>
                <a:lnTo>
                  <a:pt x="509587" y="0"/>
                </a:lnTo>
                <a:lnTo>
                  <a:pt x="515273" y="0"/>
                </a:lnTo>
                <a:lnTo>
                  <a:pt x="520741" y="952"/>
                </a:lnTo>
                <a:lnTo>
                  <a:pt x="549182" y="26669"/>
                </a:lnTo>
                <a:lnTo>
                  <a:pt x="551364" y="31432"/>
                </a:lnTo>
                <a:lnTo>
                  <a:pt x="552450" y="37147"/>
                </a:lnTo>
                <a:lnTo>
                  <a:pt x="552450" y="42862"/>
                </a:lnTo>
                <a:lnTo>
                  <a:pt x="552450" y="300037"/>
                </a:lnTo>
                <a:lnTo>
                  <a:pt x="552450" y="305752"/>
                </a:lnTo>
                <a:lnTo>
                  <a:pt x="551364" y="311467"/>
                </a:lnTo>
                <a:lnTo>
                  <a:pt x="549182" y="316230"/>
                </a:lnTo>
                <a:lnTo>
                  <a:pt x="547011" y="321944"/>
                </a:lnTo>
                <a:lnTo>
                  <a:pt x="515273" y="342900"/>
                </a:lnTo>
                <a:lnTo>
                  <a:pt x="509587" y="342900"/>
                </a:lnTo>
                <a:lnTo>
                  <a:pt x="42862" y="342900"/>
                </a:lnTo>
                <a:lnTo>
                  <a:pt x="37176" y="342900"/>
                </a:lnTo>
                <a:lnTo>
                  <a:pt x="31708" y="341947"/>
                </a:lnTo>
                <a:lnTo>
                  <a:pt x="3267" y="316230"/>
                </a:lnTo>
                <a:lnTo>
                  <a:pt x="1085" y="311467"/>
                </a:lnTo>
                <a:lnTo>
                  <a:pt x="0" y="305752"/>
                </a:lnTo>
                <a:lnTo>
                  <a:pt x="0" y="300037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41280" y="1087633"/>
            <a:ext cx="31623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ABABAB"/>
                </a:solidFill>
                <a:latin typeface="Arial"/>
                <a:cs typeface="Arial"/>
              </a:rPr>
              <a:t>H</a:t>
            </a:r>
            <a:r>
              <a:rPr dirty="0" sz="950" spc="75">
                <a:solidFill>
                  <a:srgbClr val="ABABAB"/>
                </a:solidFill>
                <a:latin typeface="Arial"/>
                <a:cs typeface="Arial"/>
              </a:rPr>
              <a:t>a</a:t>
            </a:r>
            <a:r>
              <a:rPr dirty="0" sz="950" spc="50">
                <a:solidFill>
                  <a:srgbClr val="ABABAB"/>
                </a:solidFill>
                <a:latin typeface="Arial"/>
                <a:cs typeface="Arial"/>
              </a:rPr>
              <a:t>r</a:t>
            </a:r>
            <a:r>
              <a:rPr dirty="0" sz="950" spc="75">
                <a:solidFill>
                  <a:srgbClr val="ABABAB"/>
                </a:solidFill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51813" y="1008164"/>
            <a:ext cx="628650" cy="342900"/>
          </a:xfrm>
          <a:custGeom>
            <a:avLst/>
            <a:gdLst/>
            <a:ahLst/>
            <a:cxnLst/>
            <a:rect l="l" t="t" r="r" b="b"/>
            <a:pathLst>
              <a:path w="628650" h="342900">
                <a:moveTo>
                  <a:pt x="0" y="300037"/>
                </a:moveTo>
                <a:lnTo>
                  <a:pt x="0" y="42862"/>
                </a:lnTo>
                <a:lnTo>
                  <a:pt x="0" y="37147"/>
                </a:lnTo>
                <a:lnTo>
                  <a:pt x="1085" y="31432"/>
                </a:lnTo>
                <a:lnTo>
                  <a:pt x="3257" y="26669"/>
                </a:lnTo>
                <a:lnTo>
                  <a:pt x="5438" y="20955"/>
                </a:lnTo>
                <a:lnTo>
                  <a:pt x="8534" y="16192"/>
                </a:lnTo>
                <a:lnTo>
                  <a:pt x="37176" y="0"/>
                </a:lnTo>
                <a:lnTo>
                  <a:pt x="42862" y="0"/>
                </a:lnTo>
                <a:lnTo>
                  <a:pt x="585787" y="0"/>
                </a:lnTo>
                <a:lnTo>
                  <a:pt x="591473" y="0"/>
                </a:lnTo>
                <a:lnTo>
                  <a:pt x="596941" y="952"/>
                </a:lnTo>
                <a:lnTo>
                  <a:pt x="625382" y="26669"/>
                </a:lnTo>
                <a:lnTo>
                  <a:pt x="627564" y="31432"/>
                </a:lnTo>
                <a:lnTo>
                  <a:pt x="628650" y="37147"/>
                </a:lnTo>
                <a:lnTo>
                  <a:pt x="628650" y="42862"/>
                </a:lnTo>
                <a:lnTo>
                  <a:pt x="628650" y="300037"/>
                </a:lnTo>
                <a:lnTo>
                  <a:pt x="628650" y="305752"/>
                </a:lnTo>
                <a:lnTo>
                  <a:pt x="627564" y="311467"/>
                </a:lnTo>
                <a:lnTo>
                  <a:pt x="625382" y="316230"/>
                </a:lnTo>
                <a:lnTo>
                  <a:pt x="623211" y="321944"/>
                </a:lnTo>
                <a:lnTo>
                  <a:pt x="591473" y="342900"/>
                </a:lnTo>
                <a:lnTo>
                  <a:pt x="585787" y="342900"/>
                </a:lnTo>
                <a:lnTo>
                  <a:pt x="42862" y="342900"/>
                </a:lnTo>
                <a:lnTo>
                  <a:pt x="37176" y="342900"/>
                </a:lnTo>
                <a:lnTo>
                  <a:pt x="31708" y="341947"/>
                </a:lnTo>
                <a:lnTo>
                  <a:pt x="3257" y="316230"/>
                </a:lnTo>
                <a:lnTo>
                  <a:pt x="1085" y="311467"/>
                </a:lnTo>
                <a:lnTo>
                  <a:pt x="0" y="305752"/>
                </a:lnTo>
                <a:lnTo>
                  <a:pt x="0" y="300037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265024" y="1087633"/>
            <a:ext cx="39751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75">
                <a:solidFill>
                  <a:srgbClr val="ABABAB"/>
                </a:solidFill>
                <a:latin typeface="Arial"/>
                <a:cs typeface="Arial"/>
              </a:rPr>
              <a:t>E</a:t>
            </a:r>
            <a:r>
              <a:rPr dirty="0" sz="950" spc="10">
                <a:solidFill>
                  <a:srgbClr val="ABABAB"/>
                </a:solidFill>
                <a:latin typeface="Arial"/>
                <a:cs typeface="Arial"/>
              </a:rPr>
              <a:t>x</a:t>
            </a:r>
            <a:r>
              <a:rPr dirty="0" sz="950" spc="75">
                <a:solidFill>
                  <a:srgbClr val="ABABAB"/>
                </a:solidFill>
                <a:latin typeface="Arial"/>
                <a:cs typeface="Arial"/>
              </a:rPr>
              <a:t>p</a:t>
            </a:r>
            <a:r>
              <a:rPr dirty="0" sz="950" spc="30">
                <a:solidFill>
                  <a:srgbClr val="ABABAB"/>
                </a:solidFill>
                <a:latin typeface="Arial"/>
                <a:cs typeface="Arial"/>
              </a:rPr>
              <a:t>e</a:t>
            </a:r>
            <a:r>
              <a:rPr dirty="0" sz="950" spc="70">
                <a:solidFill>
                  <a:srgbClr val="ABABAB"/>
                </a:solidFill>
                <a:latin typeface="Arial"/>
                <a:cs typeface="Arial"/>
              </a:rPr>
              <a:t>r</a:t>
            </a:r>
            <a:r>
              <a:rPr dirty="0" sz="950" spc="55">
                <a:solidFill>
                  <a:srgbClr val="ABABAB"/>
                </a:solidFill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4900" y="1977415"/>
            <a:ext cx="985519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60">
                <a:solidFill>
                  <a:srgbClr val="ABABAB"/>
                </a:solidFill>
                <a:latin typeface="Arial"/>
                <a:cs typeface="Arial"/>
              </a:rPr>
              <a:t>Improved </a:t>
            </a:r>
            <a:r>
              <a:rPr dirty="0" sz="1150" spc="5">
                <a:solidFill>
                  <a:srgbClr val="ABABAB"/>
                </a:solidFill>
                <a:latin typeface="Arial"/>
                <a:cs typeface="Arial"/>
              </a:rPr>
              <a:t>By</a:t>
            </a:r>
            <a:r>
              <a:rPr dirty="0" sz="1150" spc="-20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3150" y="1977568"/>
            <a:ext cx="79375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45">
                <a:solidFill>
                  <a:srgbClr val="2F8C45"/>
                </a:solidFill>
                <a:latin typeface="Arial"/>
                <a:cs typeface="Arial"/>
                <a:hlinkClick r:id="rId6"/>
              </a:rPr>
              <a:t>nitin</a:t>
            </a:r>
            <a:r>
              <a:rPr dirty="0" sz="1150" spc="-80">
                <a:solidFill>
                  <a:srgbClr val="2F8C45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1150" spc="45">
                <a:solidFill>
                  <a:srgbClr val="2F8C45"/>
                </a:solidFill>
                <a:latin typeface="Arial"/>
                <a:cs typeface="Arial"/>
                <a:hlinkClick r:id="rId6"/>
              </a:rPr>
              <a:t>mittal</a:t>
            </a:r>
            <a:r>
              <a:rPr dirty="0" sz="1150" spc="45">
                <a:solidFill>
                  <a:srgbClr val="ABABAB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6354" y="1977568"/>
            <a:ext cx="129349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5">
                <a:solidFill>
                  <a:srgbClr val="2F8C45"/>
                </a:solidFill>
                <a:latin typeface="Arial"/>
                <a:cs typeface="Arial"/>
                <a:hlinkClick r:id="rId7"/>
              </a:rPr>
              <a:t>rahul</a:t>
            </a:r>
            <a:r>
              <a:rPr dirty="0" sz="1150" spc="-75">
                <a:solidFill>
                  <a:srgbClr val="2F8C45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150" spc="40">
                <a:solidFill>
                  <a:srgbClr val="2F8C45"/>
                </a:solidFill>
                <a:latin typeface="Arial"/>
                <a:cs typeface="Arial"/>
                <a:hlinkClick r:id="rId7"/>
              </a:rPr>
              <a:t>sholapurkar</a:t>
            </a:r>
            <a:r>
              <a:rPr dirty="0" sz="1150" spc="40">
                <a:solidFill>
                  <a:srgbClr val="ABABAB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9324" y="1977568"/>
            <a:ext cx="8166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45">
                <a:solidFill>
                  <a:srgbClr val="2F8C45"/>
                </a:solidFill>
                <a:latin typeface="Arial"/>
                <a:cs typeface="Arial"/>
                <a:hlinkClick r:id="rId8"/>
              </a:rPr>
              <a:t>pedastrian</a:t>
            </a:r>
            <a:r>
              <a:rPr dirty="0" sz="1150" spc="45">
                <a:solidFill>
                  <a:srgbClr val="ABABAB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5444" y="1977568"/>
            <a:ext cx="175323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0">
                <a:solidFill>
                  <a:srgbClr val="2F8C45"/>
                </a:solidFill>
                <a:latin typeface="Arial"/>
                <a:cs typeface="Arial"/>
                <a:hlinkClick r:id="rId9"/>
              </a:rPr>
              <a:t>susmitakundugoaldanga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4900" y="2348890"/>
            <a:ext cx="91757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0">
                <a:solidFill>
                  <a:srgbClr val="ABABAB"/>
                </a:solidFill>
                <a:latin typeface="Arial"/>
                <a:cs typeface="Arial"/>
              </a:rPr>
              <a:t>Article </a:t>
            </a:r>
            <a:r>
              <a:rPr dirty="0" sz="1150">
                <a:solidFill>
                  <a:srgbClr val="ABABAB"/>
                </a:solidFill>
                <a:latin typeface="Arial"/>
                <a:cs typeface="Arial"/>
              </a:rPr>
              <a:t>Tags</a:t>
            </a:r>
            <a:r>
              <a:rPr dirty="0" sz="1150" spc="-20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3150" y="2349043"/>
            <a:ext cx="5251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85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S</a:t>
            </a:r>
            <a:r>
              <a:rPr dirty="0" sz="1150" spc="50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o</a:t>
            </a:r>
            <a:r>
              <a:rPr dirty="0" sz="1150" spc="80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r</a:t>
            </a:r>
            <a:r>
              <a:rPr dirty="0" sz="1150" spc="65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t</a:t>
            </a:r>
            <a:r>
              <a:rPr dirty="0" sz="1150" spc="30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i</a:t>
            </a:r>
            <a:r>
              <a:rPr dirty="0" sz="1150" spc="50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n</a:t>
            </a:r>
            <a:r>
              <a:rPr dirty="0" sz="1150" spc="90">
                <a:solidFill>
                  <a:srgbClr val="2F8C45"/>
                </a:solidFill>
                <a:latin typeface="Arial"/>
                <a:cs typeface="Arial"/>
                <a:hlinkClick r:id="rId10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4900" y="2720365"/>
            <a:ext cx="10414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45">
                <a:solidFill>
                  <a:srgbClr val="ABABAB"/>
                </a:solidFill>
                <a:latin typeface="Arial"/>
                <a:cs typeface="Arial"/>
              </a:rPr>
              <a:t>Practice </a:t>
            </a:r>
            <a:r>
              <a:rPr dirty="0" sz="1150">
                <a:solidFill>
                  <a:srgbClr val="ABABAB"/>
                </a:solidFill>
                <a:latin typeface="Arial"/>
                <a:cs typeface="Arial"/>
              </a:rPr>
              <a:t>Tags</a:t>
            </a:r>
            <a:r>
              <a:rPr dirty="0" sz="1150" spc="-19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3150" y="2720518"/>
            <a:ext cx="5251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85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S</a:t>
            </a:r>
            <a:r>
              <a:rPr dirty="0" sz="1150" spc="50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o</a:t>
            </a:r>
            <a:r>
              <a:rPr dirty="0" sz="1150" spc="80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r</a:t>
            </a:r>
            <a:r>
              <a:rPr dirty="0" sz="1150" spc="65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t</a:t>
            </a:r>
            <a:r>
              <a:rPr dirty="0" sz="1150" spc="30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i</a:t>
            </a:r>
            <a:r>
              <a:rPr dirty="0" sz="1150" spc="50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n</a:t>
            </a:r>
            <a:r>
              <a:rPr dirty="0" sz="1150" spc="90">
                <a:solidFill>
                  <a:srgbClr val="2F8C45"/>
                </a:solidFill>
                <a:latin typeface="Arial"/>
                <a:cs typeface="Arial"/>
                <a:hlinkClick r:id="rId11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0175" y="3485271"/>
            <a:ext cx="805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30">
                <a:solidFill>
                  <a:srgbClr val="ABABAB"/>
                </a:solidFill>
                <a:latin typeface="Arial"/>
                <a:cs typeface="Arial"/>
                <a:hlinkClick r:id="rId12"/>
              </a:rPr>
              <a:t>Report</a:t>
            </a:r>
            <a:r>
              <a:rPr dirty="0" sz="1050" spc="-55">
                <a:solidFill>
                  <a:srgbClr val="ABABAB"/>
                </a:solidFill>
                <a:latin typeface="Arial"/>
                <a:cs typeface="Arial"/>
                <a:hlinkClick r:id="rId12"/>
              </a:rPr>
              <a:t> </a:t>
            </a:r>
            <a:r>
              <a:rPr dirty="0" sz="1050" spc="-5">
                <a:solidFill>
                  <a:srgbClr val="ABABAB"/>
                </a:solidFill>
                <a:latin typeface="Arial"/>
                <a:cs typeface="Arial"/>
                <a:hlinkClick r:id="rId12"/>
              </a:rPr>
              <a:t>Issue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36" name="object 36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49"/>
                  </a:lnTo>
                  <a:lnTo>
                    <a:pt x="48277" y="199979"/>
                  </a:lnTo>
                  <a:lnTo>
                    <a:pt x="49007" y="215106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4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36"/>
                  </a:lnTo>
                  <a:lnTo>
                    <a:pt x="231835" y="350642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45"/>
                  </a:lnTo>
                  <a:lnTo>
                    <a:pt x="355457" y="199979"/>
                  </a:lnTo>
                  <a:lnTo>
                    <a:pt x="354726" y="184839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13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13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346" y="400471"/>
            <a:ext cx="576580" cy="290830"/>
          </a:xfrm>
          <a:custGeom>
            <a:avLst/>
            <a:gdLst/>
            <a:ahLst/>
            <a:cxnLst/>
            <a:rect l="l" t="t" r="r" b="b"/>
            <a:pathLst>
              <a:path w="576579" h="290830">
                <a:moveTo>
                  <a:pt x="71433" y="82549"/>
                </a:moveTo>
                <a:lnTo>
                  <a:pt x="36790" y="48259"/>
                </a:lnTo>
                <a:lnTo>
                  <a:pt x="44100" y="40639"/>
                </a:lnTo>
                <a:lnTo>
                  <a:pt x="51902" y="33019"/>
                </a:lnTo>
                <a:lnTo>
                  <a:pt x="87648" y="11429"/>
                </a:lnTo>
                <a:lnTo>
                  <a:pt x="128165" y="0"/>
                </a:lnTo>
                <a:lnTo>
                  <a:pt x="159657" y="0"/>
                </a:lnTo>
                <a:lnTo>
                  <a:pt x="200203" y="10159"/>
                </a:lnTo>
                <a:lnTo>
                  <a:pt x="236006" y="33019"/>
                </a:lnTo>
                <a:lnTo>
                  <a:pt x="252090" y="48259"/>
                </a:lnTo>
                <a:lnTo>
                  <a:pt x="144257" y="48259"/>
                </a:lnTo>
                <a:lnTo>
                  <a:pt x="137340" y="49529"/>
                </a:lnTo>
                <a:lnTo>
                  <a:pt x="130494" y="49529"/>
                </a:lnTo>
                <a:lnTo>
                  <a:pt x="123721" y="50799"/>
                </a:lnTo>
                <a:lnTo>
                  <a:pt x="117021" y="53339"/>
                </a:lnTo>
                <a:lnTo>
                  <a:pt x="110459" y="54609"/>
                </a:lnTo>
                <a:lnTo>
                  <a:pt x="76085" y="77469"/>
                </a:lnTo>
                <a:lnTo>
                  <a:pt x="71433" y="82549"/>
                </a:lnTo>
                <a:close/>
              </a:path>
              <a:path w="576579" h="290830">
                <a:moveTo>
                  <a:pt x="337824" y="133349"/>
                </a:moveTo>
                <a:lnTo>
                  <a:pt x="288595" y="133349"/>
                </a:lnTo>
                <a:lnTo>
                  <a:pt x="289789" y="123189"/>
                </a:lnTo>
                <a:lnTo>
                  <a:pt x="302018" y="82549"/>
                </a:lnTo>
                <a:lnTo>
                  <a:pt x="325257" y="46989"/>
                </a:lnTo>
                <a:lnTo>
                  <a:pt x="357532" y="20319"/>
                </a:lnTo>
                <a:lnTo>
                  <a:pt x="406356" y="1269"/>
                </a:lnTo>
                <a:lnTo>
                  <a:pt x="416725" y="0"/>
                </a:lnTo>
                <a:lnTo>
                  <a:pt x="448217" y="0"/>
                </a:lnTo>
                <a:lnTo>
                  <a:pt x="488734" y="11429"/>
                </a:lnTo>
                <a:lnTo>
                  <a:pt x="524479" y="33019"/>
                </a:lnTo>
                <a:lnTo>
                  <a:pt x="539591" y="48259"/>
                </a:lnTo>
                <a:lnTo>
                  <a:pt x="432125" y="48259"/>
                </a:lnTo>
                <a:lnTo>
                  <a:pt x="425207" y="49529"/>
                </a:lnTo>
                <a:lnTo>
                  <a:pt x="418363" y="49529"/>
                </a:lnTo>
                <a:lnTo>
                  <a:pt x="411592" y="50799"/>
                </a:lnTo>
                <a:lnTo>
                  <a:pt x="404896" y="53339"/>
                </a:lnTo>
                <a:lnTo>
                  <a:pt x="398344" y="54609"/>
                </a:lnTo>
                <a:lnTo>
                  <a:pt x="392005" y="58419"/>
                </a:lnTo>
                <a:lnTo>
                  <a:pt x="385877" y="60959"/>
                </a:lnTo>
                <a:lnTo>
                  <a:pt x="379960" y="64769"/>
                </a:lnTo>
                <a:lnTo>
                  <a:pt x="374321" y="68579"/>
                </a:lnTo>
                <a:lnTo>
                  <a:pt x="369016" y="73659"/>
                </a:lnTo>
                <a:lnTo>
                  <a:pt x="364045" y="77469"/>
                </a:lnTo>
                <a:lnTo>
                  <a:pt x="359409" y="83819"/>
                </a:lnTo>
                <a:lnTo>
                  <a:pt x="355156" y="88899"/>
                </a:lnTo>
                <a:lnTo>
                  <a:pt x="351331" y="93979"/>
                </a:lnTo>
                <a:lnTo>
                  <a:pt x="338880" y="126999"/>
                </a:lnTo>
                <a:lnTo>
                  <a:pt x="337824" y="133349"/>
                </a:lnTo>
                <a:close/>
              </a:path>
              <a:path w="576579" h="290830">
                <a:moveTo>
                  <a:pt x="287787" y="133349"/>
                </a:moveTo>
                <a:lnTo>
                  <a:pt x="238557" y="133349"/>
                </a:lnTo>
                <a:lnTo>
                  <a:pt x="237502" y="126999"/>
                </a:lnTo>
                <a:lnTo>
                  <a:pt x="235961" y="120649"/>
                </a:lnTo>
                <a:lnTo>
                  <a:pt x="216972" y="83819"/>
                </a:lnTo>
                <a:lnTo>
                  <a:pt x="212337" y="77469"/>
                </a:lnTo>
                <a:lnTo>
                  <a:pt x="207366" y="73659"/>
                </a:lnTo>
                <a:lnTo>
                  <a:pt x="202061" y="68579"/>
                </a:lnTo>
                <a:lnTo>
                  <a:pt x="196421" y="64769"/>
                </a:lnTo>
                <a:lnTo>
                  <a:pt x="190505" y="60959"/>
                </a:lnTo>
                <a:lnTo>
                  <a:pt x="184377" y="58419"/>
                </a:lnTo>
                <a:lnTo>
                  <a:pt x="178038" y="54609"/>
                </a:lnTo>
                <a:lnTo>
                  <a:pt x="171486" y="53339"/>
                </a:lnTo>
                <a:lnTo>
                  <a:pt x="164790" y="50799"/>
                </a:lnTo>
                <a:lnTo>
                  <a:pt x="158019" y="49529"/>
                </a:lnTo>
                <a:lnTo>
                  <a:pt x="151174" y="49529"/>
                </a:lnTo>
                <a:lnTo>
                  <a:pt x="144257" y="48259"/>
                </a:lnTo>
                <a:lnTo>
                  <a:pt x="252090" y="48259"/>
                </a:lnTo>
                <a:lnTo>
                  <a:pt x="274363" y="82549"/>
                </a:lnTo>
                <a:lnTo>
                  <a:pt x="286593" y="123189"/>
                </a:lnTo>
                <a:lnTo>
                  <a:pt x="287787" y="133349"/>
                </a:lnTo>
                <a:close/>
              </a:path>
              <a:path w="576579" h="290830">
                <a:moveTo>
                  <a:pt x="504949" y="82549"/>
                </a:moveTo>
                <a:lnTo>
                  <a:pt x="472273" y="57149"/>
                </a:lnTo>
                <a:lnTo>
                  <a:pt x="459361" y="53339"/>
                </a:lnTo>
                <a:lnTo>
                  <a:pt x="452661" y="50799"/>
                </a:lnTo>
                <a:lnTo>
                  <a:pt x="445887" y="49529"/>
                </a:lnTo>
                <a:lnTo>
                  <a:pt x="439042" y="49529"/>
                </a:lnTo>
                <a:lnTo>
                  <a:pt x="432125" y="48259"/>
                </a:lnTo>
                <a:lnTo>
                  <a:pt x="539591" y="48259"/>
                </a:lnTo>
                <a:lnTo>
                  <a:pt x="504949" y="82549"/>
                </a:lnTo>
                <a:close/>
              </a:path>
              <a:path w="576579" h="290830">
                <a:moveTo>
                  <a:pt x="153681" y="290829"/>
                </a:moveTo>
                <a:lnTo>
                  <a:pt x="134039" y="290829"/>
                </a:lnTo>
                <a:lnTo>
                  <a:pt x="101888" y="284479"/>
                </a:lnTo>
                <a:lnTo>
                  <a:pt x="89544" y="279399"/>
                </a:lnTo>
                <a:lnTo>
                  <a:pt x="77659" y="274319"/>
                </a:lnTo>
                <a:lnTo>
                  <a:pt x="71908" y="270509"/>
                </a:lnTo>
                <a:lnTo>
                  <a:pt x="66319" y="267969"/>
                </a:lnTo>
                <a:lnTo>
                  <a:pt x="60891" y="264159"/>
                </a:lnTo>
                <a:lnTo>
                  <a:pt x="55623" y="260349"/>
                </a:lnTo>
                <a:lnTo>
                  <a:pt x="50536" y="255269"/>
                </a:lnTo>
                <a:lnTo>
                  <a:pt x="45655" y="251459"/>
                </a:lnTo>
                <a:lnTo>
                  <a:pt x="40978" y="246379"/>
                </a:lnTo>
                <a:lnTo>
                  <a:pt x="36506" y="241299"/>
                </a:lnTo>
                <a:lnTo>
                  <a:pt x="32256" y="237489"/>
                </a:lnTo>
                <a:lnTo>
                  <a:pt x="28244" y="231139"/>
                </a:lnTo>
                <a:lnTo>
                  <a:pt x="24473" y="226059"/>
                </a:lnTo>
                <a:lnTo>
                  <a:pt x="20944" y="220979"/>
                </a:lnTo>
                <a:lnTo>
                  <a:pt x="17665" y="214629"/>
                </a:lnTo>
                <a:lnTo>
                  <a:pt x="14655" y="209549"/>
                </a:lnTo>
                <a:lnTo>
                  <a:pt x="11913" y="203199"/>
                </a:lnTo>
                <a:lnTo>
                  <a:pt x="1339" y="165099"/>
                </a:lnTo>
                <a:lnTo>
                  <a:pt x="0" y="144779"/>
                </a:lnTo>
                <a:lnTo>
                  <a:pt x="7" y="140969"/>
                </a:lnTo>
                <a:lnTo>
                  <a:pt x="145" y="137159"/>
                </a:lnTo>
                <a:lnTo>
                  <a:pt x="422" y="133349"/>
                </a:lnTo>
                <a:lnTo>
                  <a:pt x="575960" y="133349"/>
                </a:lnTo>
                <a:lnTo>
                  <a:pt x="576244" y="137159"/>
                </a:lnTo>
                <a:lnTo>
                  <a:pt x="576397" y="140969"/>
                </a:lnTo>
                <a:lnTo>
                  <a:pt x="576419" y="144779"/>
                </a:lnTo>
                <a:lnTo>
                  <a:pt x="576275" y="151129"/>
                </a:lnTo>
                <a:lnTo>
                  <a:pt x="54785" y="177799"/>
                </a:lnTo>
                <a:lnTo>
                  <a:pt x="57546" y="185419"/>
                </a:lnTo>
                <a:lnTo>
                  <a:pt x="60793" y="191769"/>
                </a:lnTo>
                <a:lnTo>
                  <a:pt x="64526" y="198119"/>
                </a:lnTo>
                <a:lnTo>
                  <a:pt x="68746" y="203199"/>
                </a:lnTo>
                <a:lnTo>
                  <a:pt x="73394" y="209549"/>
                </a:lnTo>
                <a:lnTo>
                  <a:pt x="108700" y="233679"/>
                </a:lnTo>
                <a:lnTo>
                  <a:pt x="136815" y="241299"/>
                </a:lnTo>
                <a:lnTo>
                  <a:pt x="252455" y="241299"/>
                </a:lnTo>
                <a:lnTo>
                  <a:pt x="251390" y="242569"/>
                </a:lnTo>
                <a:lnTo>
                  <a:pt x="246896" y="247649"/>
                </a:lnTo>
                <a:lnTo>
                  <a:pt x="242190" y="251459"/>
                </a:lnTo>
                <a:lnTo>
                  <a:pt x="237293" y="256539"/>
                </a:lnTo>
                <a:lnTo>
                  <a:pt x="204221" y="276859"/>
                </a:lnTo>
                <a:lnTo>
                  <a:pt x="198196" y="280669"/>
                </a:lnTo>
                <a:lnTo>
                  <a:pt x="192074" y="281939"/>
                </a:lnTo>
                <a:lnTo>
                  <a:pt x="185853" y="284479"/>
                </a:lnTo>
                <a:lnTo>
                  <a:pt x="179533" y="285749"/>
                </a:lnTo>
                <a:lnTo>
                  <a:pt x="173141" y="288289"/>
                </a:lnTo>
                <a:lnTo>
                  <a:pt x="166700" y="288289"/>
                </a:lnTo>
                <a:lnTo>
                  <a:pt x="153681" y="290829"/>
                </a:lnTo>
                <a:close/>
              </a:path>
              <a:path w="576579" h="290830">
                <a:moveTo>
                  <a:pt x="252455" y="241299"/>
                </a:moveTo>
                <a:lnTo>
                  <a:pt x="151328" y="241299"/>
                </a:lnTo>
                <a:lnTo>
                  <a:pt x="165597" y="238759"/>
                </a:lnTo>
                <a:lnTo>
                  <a:pt x="179450" y="233679"/>
                </a:lnTo>
                <a:lnTo>
                  <a:pt x="214760" y="209549"/>
                </a:lnTo>
                <a:lnTo>
                  <a:pt x="219412" y="203199"/>
                </a:lnTo>
                <a:lnTo>
                  <a:pt x="223627" y="198119"/>
                </a:lnTo>
                <a:lnTo>
                  <a:pt x="227358" y="191769"/>
                </a:lnTo>
                <a:lnTo>
                  <a:pt x="230604" y="185419"/>
                </a:lnTo>
                <a:lnTo>
                  <a:pt x="233365" y="177799"/>
                </a:lnTo>
                <a:lnTo>
                  <a:pt x="284415" y="177799"/>
                </a:lnTo>
                <a:lnTo>
                  <a:pt x="282767" y="185419"/>
                </a:lnTo>
                <a:lnTo>
                  <a:pt x="280836" y="190499"/>
                </a:lnTo>
                <a:lnTo>
                  <a:pt x="278621" y="196849"/>
                </a:lnTo>
                <a:lnTo>
                  <a:pt x="263478" y="226059"/>
                </a:lnTo>
                <a:lnTo>
                  <a:pt x="259681" y="232409"/>
                </a:lnTo>
                <a:lnTo>
                  <a:pt x="255651" y="237489"/>
                </a:lnTo>
                <a:lnTo>
                  <a:pt x="252455" y="241299"/>
                </a:lnTo>
                <a:close/>
              </a:path>
              <a:path w="576579" h="290830">
                <a:moveTo>
                  <a:pt x="455423" y="289559"/>
                </a:moveTo>
                <a:lnTo>
                  <a:pt x="409711" y="289559"/>
                </a:lnTo>
                <a:lnTo>
                  <a:pt x="403267" y="288289"/>
                </a:lnTo>
                <a:lnTo>
                  <a:pt x="396870" y="285749"/>
                </a:lnTo>
                <a:lnTo>
                  <a:pt x="390547" y="284479"/>
                </a:lnTo>
                <a:lnTo>
                  <a:pt x="384324" y="281939"/>
                </a:lnTo>
                <a:lnTo>
                  <a:pt x="378200" y="280669"/>
                </a:lnTo>
                <a:lnTo>
                  <a:pt x="372176" y="278129"/>
                </a:lnTo>
                <a:lnTo>
                  <a:pt x="366275" y="274319"/>
                </a:lnTo>
                <a:lnTo>
                  <a:pt x="360524" y="271779"/>
                </a:lnTo>
                <a:lnTo>
                  <a:pt x="354920" y="267969"/>
                </a:lnTo>
                <a:lnTo>
                  <a:pt x="349462" y="264159"/>
                </a:lnTo>
                <a:lnTo>
                  <a:pt x="344179" y="260349"/>
                </a:lnTo>
                <a:lnTo>
                  <a:pt x="339090" y="256539"/>
                </a:lnTo>
                <a:lnTo>
                  <a:pt x="334194" y="251459"/>
                </a:lnTo>
                <a:lnTo>
                  <a:pt x="329493" y="247649"/>
                </a:lnTo>
                <a:lnTo>
                  <a:pt x="309361" y="220979"/>
                </a:lnTo>
                <a:lnTo>
                  <a:pt x="306072" y="215899"/>
                </a:lnTo>
                <a:lnTo>
                  <a:pt x="303044" y="209549"/>
                </a:lnTo>
                <a:lnTo>
                  <a:pt x="300276" y="203199"/>
                </a:lnTo>
                <a:lnTo>
                  <a:pt x="297784" y="196849"/>
                </a:lnTo>
                <a:lnTo>
                  <a:pt x="295574" y="191769"/>
                </a:lnTo>
                <a:lnTo>
                  <a:pt x="293647" y="185419"/>
                </a:lnTo>
                <a:lnTo>
                  <a:pt x="292003" y="177799"/>
                </a:lnTo>
                <a:lnTo>
                  <a:pt x="342988" y="177799"/>
                </a:lnTo>
                <a:lnTo>
                  <a:pt x="345749" y="185419"/>
                </a:lnTo>
                <a:lnTo>
                  <a:pt x="348996" y="191769"/>
                </a:lnTo>
                <a:lnTo>
                  <a:pt x="352729" y="198119"/>
                </a:lnTo>
                <a:lnTo>
                  <a:pt x="356948" y="203199"/>
                </a:lnTo>
                <a:lnTo>
                  <a:pt x="361597" y="209549"/>
                </a:lnTo>
                <a:lnTo>
                  <a:pt x="396907" y="233679"/>
                </a:lnTo>
                <a:lnTo>
                  <a:pt x="425025" y="241299"/>
                </a:lnTo>
                <a:lnTo>
                  <a:pt x="541019" y="241299"/>
                </a:lnTo>
                <a:lnTo>
                  <a:pt x="539956" y="242569"/>
                </a:lnTo>
                <a:lnTo>
                  <a:pt x="535484" y="246379"/>
                </a:lnTo>
                <a:lnTo>
                  <a:pt x="530807" y="251459"/>
                </a:lnTo>
                <a:lnTo>
                  <a:pt x="525925" y="255269"/>
                </a:lnTo>
                <a:lnTo>
                  <a:pt x="486904" y="279399"/>
                </a:lnTo>
                <a:lnTo>
                  <a:pt x="468242" y="285749"/>
                </a:lnTo>
                <a:lnTo>
                  <a:pt x="461862" y="288289"/>
                </a:lnTo>
                <a:lnTo>
                  <a:pt x="455423" y="289559"/>
                </a:lnTo>
                <a:close/>
              </a:path>
              <a:path w="576579" h="290830">
                <a:moveTo>
                  <a:pt x="541019" y="241299"/>
                </a:moveTo>
                <a:lnTo>
                  <a:pt x="439533" y="241299"/>
                </a:lnTo>
                <a:lnTo>
                  <a:pt x="453797" y="238759"/>
                </a:lnTo>
                <a:lnTo>
                  <a:pt x="467644" y="233679"/>
                </a:lnTo>
                <a:lnTo>
                  <a:pt x="502944" y="209549"/>
                </a:lnTo>
                <a:lnTo>
                  <a:pt x="507592" y="203199"/>
                </a:lnTo>
                <a:lnTo>
                  <a:pt x="511812" y="198119"/>
                </a:lnTo>
                <a:lnTo>
                  <a:pt x="515545" y="191769"/>
                </a:lnTo>
                <a:lnTo>
                  <a:pt x="518792" y="185419"/>
                </a:lnTo>
                <a:lnTo>
                  <a:pt x="521553" y="177799"/>
                </a:lnTo>
                <a:lnTo>
                  <a:pt x="572729" y="177799"/>
                </a:lnTo>
                <a:lnTo>
                  <a:pt x="558797" y="214629"/>
                </a:lnTo>
                <a:lnTo>
                  <a:pt x="555518" y="220979"/>
                </a:lnTo>
                <a:lnTo>
                  <a:pt x="551990" y="226059"/>
                </a:lnTo>
                <a:lnTo>
                  <a:pt x="548220" y="231139"/>
                </a:lnTo>
                <a:lnTo>
                  <a:pt x="544209" y="237489"/>
                </a:lnTo>
                <a:lnTo>
                  <a:pt x="541019" y="241299"/>
                </a:lnTo>
                <a:close/>
              </a:path>
              <a:path w="576579" h="290830">
                <a:moveTo>
                  <a:pt x="442389" y="290829"/>
                </a:moveTo>
                <a:lnTo>
                  <a:pt x="422738" y="290829"/>
                </a:lnTo>
                <a:lnTo>
                  <a:pt x="416201" y="289559"/>
                </a:lnTo>
                <a:lnTo>
                  <a:pt x="448925" y="289559"/>
                </a:lnTo>
                <a:lnTo>
                  <a:pt x="442389" y="290829"/>
                </a:lnTo>
                <a:close/>
              </a:path>
            </a:pathLst>
          </a:custGeom>
          <a:solidFill>
            <a:srgbClr val="2E8C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77303" y="789696"/>
            <a:ext cx="2658745" cy="853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55"/>
              </a:lnSpc>
              <a:spcBef>
                <a:spcPts val="105"/>
              </a:spcBef>
            </a:pPr>
            <a:r>
              <a:rPr dirty="0" sz="1050" spc="45">
                <a:solidFill>
                  <a:srgbClr val="ABABAB"/>
                </a:solidFill>
                <a:latin typeface="Arial"/>
                <a:cs typeface="Arial"/>
              </a:rPr>
              <a:t>5th </a:t>
            </a:r>
            <a:r>
              <a:rPr dirty="0" sz="1050" spc="5">
                <a:solidFill>
                  <a:srgbClr val="ABABAB"/>
                </a:solidFill>
                <a:latin typeface="Arial"/>
                <a:cs typeface="Arial"/>
              </a:rPr>
              <a:t>Floor,</a:t>
            </a:r>
            <a:r>
              <a:rPr dirty="0" sz="1050" spc="-11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-40">
                <a:solidFill>
                  <a:srgbClr val="ABABAB"/>
                </a:solidFill>
                <a:latin typeface="Arial"/>
                <a:cs typeface="Arial"/>
              </a:rPr>
              <a:t>A-118,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55"/>
              </a:lnSpc>
            </a:pPr>
            <a:r>
              <a:rPr dirty="0" sz="1050" spc="5">
                <a:solidFill>
                  <a:srgbClr val="ABABAB"/>
                </a:solidFill>
                <a:latin typeface="Arial"/>
                <a:cs typeface="Arial"/>
              </a:rPr>
              <a:t>Sector-136,</a:t>
            </a:r>
            <a:r>
              <a:rPr dirty="0" sz="1050" spc="-2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ABABAB"/>
                </a:solidFill>
                <a:latin typeface="Arial"/>
                <a:cs typeface="Arial"/>
              </a:rPr>
              <a:t>Noida,</a:t>
            </a:r>
            <a:r>
              <a:rPr dirty="0" sz="1050" spc="-1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45">
                <a:solidFill>
                  <a:srgbClr val="ABABAB"/>
                </a:solidFill>
                <a:latin typeface="Arial"/>
                <a:cs typeface="Arial"/>
              </a:rPr>
              <a:t>Uttar</a:t>
            </a:r>
            <a:r>
              <a:rPr dirty="0" sz="1050" spc="-5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ABABAB"/>
                </a:solidFill>
                <a:latin typeface="Arial"/>
                <a:cs typeface="Arial"/>
              </a:rPr>
              <a:t>Pradesh</a:t>
            </a:r>
            <a:r>
              <a:rPr dirty="0" sz="1050" spc="-1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175">
                <a:solidFill>
                  <a:srgbClr val="ABABAB"/>
                </a:solidFill>
                <a:latin typeface="Arial"/>
                <a:cs typeface="Arial"/>
              </a:rPr>
              <a:t>-</a:t>
            </a:r>
            <a:r>
              <a:rPr dirty="0" sz="1050" spc="-2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ABABAB"/>
                </a:solidFill>
                <a:latin typeface="Arial"/>
                <a:cs typeface="Arial"/>
              </a:rPr>
              <a:t>201305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050" spc="35">
                <a:solidFill>
                  <a:srgbClr val="ABABAB"/>
                </a:solidFill>
                <a:latin typeface="Arial"/>
                <a:cs typeface="Arial"/>
                <a:hlinkClick r:id="rId2"/>
              </a:rPr>
              <a:t>feedback@geeksforgeeks.org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1021" y="3137039"/>
          <a:ext cx="8552180" cy="25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/>
                <a:gridCol w="2106295"/>
                <a:gridCol w="2552065"/>
                <a:gridCol w="2274569"/>
              </a:tblGrid>
              <a:tr h="327400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</a:pPr>
                      <a:r>
                        <a:rPr dirty="0" sz="1300" spc="60">
                          <a:solidFill>
                            <a:srgbClr val="2F8C45"/>
                          </a:solidFill>
                          <a:latin typeface="Arial"/>
                          <a:cs typeface="Arial"/>
                        </a:rPr>
                        <a:t>Company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1235"/>
                        </a:lnSpc>
                      </a:pPr>
                      <a:r>
                        <a:rPr dirty="0" sz="1300" spc="45">
                          <a:solidFill>
                            <a:srgbClr val="2F8C45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1235"/>
                        </a:lnSpc>
                      </a:pPr>
                      <a:r>
                        <a:rPr dirty="0" sz="1300" spc="15">
                          <a:solidFill>
                            <a:srgbClr val="2F8C45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dirty="0" sz="1300" spc="-45">
                          <a:solidFill>
                            <a:srgbClr val="2F8C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5">
                          <a:solidFill>
                            <a:srgbClr val="2F8C45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1235"/>
                        </a:lnSpc>
                      </a:pPr>
                      <a:r>
                        <a:rPr dirty="0" sz="1300" spc="65">
                          <a:solidFill>
                            <a:srgbClr val="2F8C45"/>
                          </a:solidFill>
                          <a:latin typeface="Arial"/>
                          <a:cs typeface="Arial"/>
                        </a:rPr>
                        <a:t>Contribute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72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4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3"/>
                        </a:rPr>
                        <a:t>About</a:t>
                      </a:r>
                      <a:r>
                        <a:rPr dirty="0" sz="1050" spc="-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3"/>
                        </a:rPr>
                        <a:t> </a:t>
                      </a:r>
                      <a:r>
                        <a:rPr dirty="0" sz="1050" spc="-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3"/>
                        </a:rPr>
                        <a:t>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4"/>
                        </a:rPr>
                        <a:t>Algorithms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5"/>
                        </a:rPr>
                        <a:t>Web</a:t>
                      </a:r>
                      <a:r>
                        <a:rPr dirty="0" sz="1050" spc="-6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5"/>
                        </a:rPr>
                        <a:t> </a:t>
                      </a: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5"/>
                        </a:rPr>
                        <a:t>Tutorials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2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6"/>
                        </a:rPr>
                        <a:t>Write </a:t>
                      </a:r>
                      <a:r>
                        <a:rPr dirty="0" sz="1050" spc="6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6"/>
                        </a:rPr>
                        <a:t>an</a:t>
                      </a:r>
                      <a:r>
                        <a:rPr dirty="0" sz="1050" spc="-9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6"/>
                        </a:rPr>
                        <a:t> </a:t>
                      </a:r>
                      <a:r>
                        <a:rPr dirty="0" sz="1050" spc="3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6"/>
                        </a:rPr>
                        <a:t>Article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 spc="3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7"/>
                        </a:rPr>
                        <a:t>Careers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6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8"/>
                        </a:rPr>
                        <a:t>Data</a:t>
                      </a:r>
                      <a:r>
                        <a:rPr dirty="0" sz="1050" spc="-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8"/>
                        </a:rPr>
                        <a:t> </a:t>
                      </a:r>
                      <a:r>
                        <a:rPr dirty="0" sz="1050" spc="2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8"/>
                        </a:rPr>
                        <a:t>Structures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9"/>
                        </a:rPr>
                        <a:t>HTML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2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0"/>
                        </a:rPr>
                        <a:t>Write </a:t>
                      </a:r>
                      <a:r>
                        <a:rPr dirty="0" sz="1050" spc="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0"/>
                        </a:rPr>
                        <a:t>Interview</a:t>
                      </a:r>
                      <a:r>
                        <a:rPr dirty="0" sz="1050" spc="-8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0"/>
                        </a:rPr>
                        <a:t> </a:t>
                      </a:r>
                      <a:r>
                        <a:rPr dirty="0" sz="1050" spc="2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0"/>
                        </a:rPr>
                        <a:t>Experience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 spc="3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1"/>
                        </a:rPr>
                        <a:t>Privacy</a:t>
                      </a:r>
                      <a:r>
                        <a:rPr dirty="0" sz="1050" spc="-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1"/>
                        </a:rPr>
                        <a:t> </a:t>
                      </a: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1"/>
                        </a:rPr>
                        <a:t>Policy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3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2"/>
                        </a:rPr>
                        <a:t>Languages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-5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3"/>
                        </a:rPr>
                        <a:t>CSS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2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4"/>
                        </a:rPr>
                        <a:t>Internships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 spc="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5"/>
                        </a:rPr>
                        <a:t>Contact</a:t>
                      </a:r>
                      <a:r>
                        <a:rPr dirty="0" sz="1050" spc="-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5"/>
                        </a:rPr>
                        <a:t> </a:t>
                      </a:r>
                      <a:r>
                        <a:rPr dirty="0" sz="1050" spc="-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5"/>
                        </a:rPr>
                        <a:t>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-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6"/>
                        </a:rPr>
                        <a:t>CS</a:t>
                      </a:r>
                      <a:r>
                        <a:rPr dirty="0" sz="1050" spc="-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6"/>
                        </a:rPr>
                        <a:t> </a:t>
                      </a: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6"/>
                        </a:rPr>
                        <a:t>Subjects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7"/>
                        </a:rPr>
                        <a:t>JavaScript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050" spc="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8"/>
                        </a:rPr>
                        <a:t>Videos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310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15"/>
                        </a:lnSpc>
                      </a:pPr>
                      <a:r>
                        <a:rPr dirty="0" sz="1050" spc="4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9"/>
                        </a:rPr>
                        <a:t>Copyright</a:t>
                      </a:r>
                      <a:r>
                        <a:rPr dirty="0" sz="1050" spc="-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9"/>
                        </a:rPr>
                        <a:t> </a:t>
                      </a: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19"/>
                        </a:rPr>
                        <a:t>Policy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ts val="1215"/>
                        </a:lnSpc>
                      </a:pPr>
                      <a:r>
                        <a:rPr dirty="0" sz="1050" spc="2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20"/>
                        </a:rPr>
                        <a:t>Video</a:t>
                      </a:r>
                      <a:r>
                        <a:rPr dirty="0" sz="1050" spc="-6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20"/>
                        </a:rPr>
                        <a:t> </a:t>
                      </a:r>
                      <a:r>
                        <a:rPr dirty="0" sz="1050" spc="15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20"/>
                        </a:rPr>
                        <a:t>Tutorials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ts val="1215"/>
                        </a:lnSpc>
                      </a:pPr>
                      <a:r>
                        <a:rPr dirty="0" sz="1050" spc="40">
                          <a:solidFill>
                            <a:srgbClr val="ABABAB"/>
                          </a:solidFill>
                          <a:latin typeface="Arial"/>
                          <a:cs typeface="Arial"/>
                          <a:hlinkClick r:id="rId21"/>
                        </a:rPr>
                        <a:t>Bootstrap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83997" y="6304671"/>
            <a:ext cx="25253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25">
                <a:solidFill>
                  <a:srgbClr val="ABABAB"/>
                </a:solidFill>
                <a:latin typeface="Arial"/>
                <a:cs typeface="Arial"/>
                <a:hlinkClick r:id="rId22"/>
              </a:rPr>
              <a:t>@geeksforgeeks </a:t>
            </a:r>
            <a:r>
              <a:rPr dirty="0" sz="1050" spc="-25">
                <a:solidFill>
                  <a:srgbClr val="ABABAB"/>
                </a:solidFill>
                <a:latin typeface="Arial"/>
                <a:cs typeface="Arial"/>
              </a:rPr>
              <a:t>, </a:t>
            </a:r>
            <a:r>
              <a:rPr dirty="0" sz="1050" spc="25">
                <a:solidFill>
                  <a:srgbClr val="ABABAB"/>
                </a:solidFill>
                <a:latin typeface="Arial"/>
                <a:cs typeface="Arial"/>
                <a:hlinkClick r:id="rId23"/>
              </a:rPr>
              <a:t>Some </a:t>
            </a:r>
            <a:r>
              <a:rPr dirty="0" sz="1050" spc="35">
                <a:solidFill>
                  <a:srgbClr val="ABABAB"/>
                </a:solidFill>
                <a:latin typeface="Arial"/>
                <a:cs typeface="Arial"/>
                <a:hlinkClick r:id="rId23"/>
              </a:rPr>
              <a:t>rights</a:t>
            </a:r>
            <a:r>
              <a:rPr dirty="0" sz="1050" spc="-95">
                <a:solidFill>
                  <a:srgbClr val="ABABAB"/>
                </a:solidFill>
                <a:latin typeface="Arial"/>
                <a:cs typeface="Arial"/>
                <a:hlinkClick r:id="rId23"/>
              </a:rPr>
              <a:t> </a:t>
            </a:r>
            <a:r>
              <a:rPr dirty="0" sz="1050" spc="30">
                <a:solidFill>
                  <a:srgbClr val="ABABAB"/>
                </a:solidFill>
                <a:latin typeface="Arial"/>
                <a:cs typeface="Arial"/>
                <a:hlinkClick r:id="rId23"/>
              </a:rPr>
              <a:t>reserved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9" name="object 9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49"/>
                  </a:lnTo>
                  <a:lnTo>
                    <a:pt x="48277" y="199979"/>
                  </a:lnTo>
                  <a:lnTo>
                    <a:pt x="49007" y="215106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4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36"/>
                  </a:lnTo>
                  <a:lnTo>
                    <a:pt x="231835" y="350642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45"/>
                  </a:lnTo>
                  <a:lnTo>
                    <a:pt x="355457" y="199979"/>
                  </a:lnTo>
                  <a:lnTo>
                    <a:pt x="354726" y="184839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4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4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2" y="355600"/>
            <a:ext cx="6327648" cy="292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5225" y="36226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32385"/>
                </a:lnTo>
                <a:lnTo>
                  <a:pt x="36009" y="56388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4900" y="3948660"/>
            <a:ext cx="8402955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0"/>
              </a:spcBef>
            </a:pP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We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one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by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ABABAB"/>
                </a:solidFill>
                <a:latin typeface="Arial"/>
                <a:cs typeface="Arial"/>
              </a:rPr>
              <a:t>one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consider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all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cycles.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We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first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consider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the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that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includes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first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element.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We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find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correct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position</a:t>
            </a:r>
            <a:r>
              <a:rPr dirty="0" sz="1300" spc="-7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  </a:t>
            </a:r>
            <a:r>
              <a:rPr dirty="0" sz="1300" spc="50">
                <a:solidFill>
                  <a:srgbClr val="ABABAB"/>
                </a:solidFill>
                <a:latin typeface="Arial"/>
                <a:cs typeface="Arial"/>
              </a:rPr>
              <a:t>first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element,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place </a:t>
            </a:r>
            <a:r>
              <a:rPr dirty="0" sz="1300" spc="55">
                <a:solidFill>
                  <a:srgbClr val="ABABAB"/>
                </a:solidFill>
                <a:latin typeface="Arial"/>
                <a:cs typeface="Arial"/>
              </a:rPr>
              <a:t>it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at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its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correct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position, </a:t>
            </a:r>
            <a:r>
              <a:rPr dirty="0" sz="1300" spc="-30">
                <a:solidFill>
                  <a:srgbClr val="ABABAB"/>
                </a:solidFill>
                <a:latin typeface="Arial"/>
                <a:cs typeface="Arial"/>
              </a:rPr>
              <a:t>say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j. 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We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consider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old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value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 </a:t>
            </a:r>
            <a:r>
              <a:rPr dirty="0" sz="1300" spc="90">
                <a:solidFill>
                  <a:srgbClr val="ABABAB"/>
                </a:solidFill>
                <a:latin typeface="Arial"/>
                <a:cs typeface="Arial"/>
              </a:rPr>
              <a:t>arr[j]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and </a:t>
            </a: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find </a:t>
            </a:r>
            <a:r>
              <a:rPr dirty="0" sz="1300" spc="35">
                <a:solidFill>
                  <a:srgbClr val="ABABAB"/>
                </a:solidFill>
                <a:latin typeface="Arial"/>
                <a:cs typeface="Arial"/>
              </a:rPr>
              <a:t>its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correct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position,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we 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keep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doing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this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70">
                <a:solidFill>
                  <a:srgbClr val="ABABAB"/>
                </a:solidFill>
                <a:latin typeface="Arial"/>
                <a:cs typeface="Arial"/>
              </a:rPr>
              <a:t>till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ABABAB"/>
                </a:solidFill>
                <a:latin typeface="Arial"/>
                <a:cs typeface="Arial"/>
              </a:rPr>
              <a:t>all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elements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of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current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ABABAB"/>
                </a:solidFill>
                <a:latin typeface="Arial"/>
                <a:cs typeface="Arial"/>
              </a:rPr>
              <a:t>are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placed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at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correct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position,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i.e.,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5">
                <a:solidFill>
                  <a:srgbClr val="ABABAB"/>
                </a:solidFill>
                <a:latin typeface="Arial"/>
                <a:cs typeface="Arial"/>
              </a:rPr>
              <a:t>we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don’t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ABABAB"/>
                </a:solidFill>
                <a:latin typeface="Arial"/>
                <a:cs typeface="Arial"/>
              </a:rPr>
              <a:t>come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ABABAB"/>
                </a:solidFill>
                <a:latin typeface="Arial"/>
                <a:cs typeface="Arial"/>
              </a:rPr>
              <a:t>back</a:t>
            </a:r>
            <a:r>
              <a:rPr dirty="0" sz="1300" spc="-85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5">
                <a:solidFill>
                  <a:srgbClr val="ABABAB"/>
                </a:solidFill>
                <a:latin typeface="Arial"/>
                <a:cs typeface="Arial"/>
              </a:rPr>
              <a:t>to</a:t>
            </a:r>
            <a:r>
              <a:rPr dirty="0" sz="1300" spc="-8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ABABAB"/>
                </a:solidFill>
                <a:latin typeface="Arial"/>
                <a:cs typeface="Arial"/>
              </a:rPr>
              <a:t>cycle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spc="30">
                <a:solidFill>
                  <a:srgbClr val="ABABAB"/>
                </a:solidFill>
                <a:latin typeface="Arial"/>
                <a:cs typeface="Arial"/>
              </a:rPr>
              <a:t>starting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ABABAB"/>
                </a:solidFill>
                <a:latin typeface="Arial"/>
                <a:cs typeface="Arial"/>
              </a:rPr>
              <a:t>point.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3768" y="5775337"/>
            <a:ext cx="1442085" cy="9525"/>
          </a:xfrm>
          <a:custGeom>
            <a:avLst/>
            <a:gdLst/>
            <a:ahLst/>
            <a:cxnLst/>
            <a:rect l="l" t="t" r="r" b="b"/>
            <a:pathLst>
              <a:path w="1442085" h="9525">
                <a:moveTo>
                  <a:pt x="1441551" y="0"/>
                </a:moveTo>
                <a:lnTo>
                  <a:pt x="1441551" y="0"/>
                </a:lnTo>
                <a:lnTo>
                  <a:pt x="0" y="0"/>
                </a:lnTo>
                <a:lnTo>
                  <a:pt x="0" y="9525"/>
                </a:lnTo>
                <a:lnTo>
                  <a:pt x="1441551" y="9525"/>
                </a:lnTo>
                <a:lnTo>
                  <a:pt x="1441551" y="0"/>
                </a:lnTo>
                <a:close/>
              </a:path>
            </a:pathLst>
          </a:custGeom>
          <a:solidFill>
            <a:srgbClr val="EC4E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4900" y="5571788"/>
            <a:ext cx="6879590" cy="744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400" spc="-35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Recommended:</a:t>
            </a:r>
            <a:r>
              <a:rPr dirty="0" u="sng" sz="1400" spc="-9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3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Please</a:t>
            </a:r>
            <a:r>
              <a:rPr dirty="0" u="sng" sz="1400" spc="-9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5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tr</a:t>
            </a:r>
            <a:r>
              <a:rPr dirty="0" sz="1400" spc="5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y</a:t>
            </a:r>
            <a:r>
              <a:rPr dirty="0" sz="1400" spc="-9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spc="-1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your</a:t>
            </a:r>
            <a:r>
              <a:rPr dirty="0" sz="1400" spc="-85">
                <a:solidFill>
                  <a:srgbClr val="EC4E20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spc="-2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approach</a:t>
            </a:r>
            <a:r>
              <a:rPr dirty="0" sz="1400" spc="-9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spc="-2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on</a:t>
            </a:r>
            <a:r>
              <a:rPr dirty="0" sz="1400" spc="-9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spc="65" i="1">
                <a:solidFill>
                  <a:srgbClr val="EC4E20"/>
                </a:solidFill>
                <a:latin typeface="Trebuchet MS"/>
                <a:cs typeface="Trebuchet MS"/>
                <a:hlinkClick r:id="rId3"/>
              </a:rPr>
              <a:t>{</a:t>
            </a:r>
            <a:r>
              <a:rPr dirty="0" u="sng" sz="1400" spc="65" i="1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Trebuchet MS"/>
                <a:cs typeface="Trebuchet MS"/>
                <a:hlinkClick r:id="rId3"/>
              </a:rPr>
              <a:t>IDE}</a:t>
            </a:r>
            <a:r>
              <a:rPr dirty="0" u="sng" sz="1400" spc="-125" i="1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1400" spc="3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first</a:t>
            </a:r>
            <a:r>
              <a:rPr dirty="0" sz="1400" spc="30">
                <a:solidFill>
                  <a:srgbClr val="EC4E20"/>
                </a:solidFill>
                <a:latin typeface="Arial"/>
                <a:cs typeface="Arial"/>
                <a:hlinkClick r:id="rId3"/>
              </a:rPr>
              <a:t>,</a:t>
            </a:r>
            <a:r>
              <a:rPr dirty="0" u="sng" sz="1400" spc="-5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5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before</a:t>
            </a:r>
            <a:r>
              <a:rPr dirty="0" u="sng" sz="1400" spc="-85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1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moving</a:t>
            </a:r>
            <a:r>
              <a:rPr dirty="0" u="sng" sz="1400" spc="-9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2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on</a:t>
            </a:r>
            <a:r>
              <a:rPr dirty="0" u="sng" sz="1400" spc="-9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2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to</a:t>
            </a:r>
            <a:r>
              <a:rPr dirty="0" u="sng" sz="1400" spc="-85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5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the</a:t>
            </a:r>
            <a:r>
              <a:rPr dirty="0" u="sng" sz="1400" spc="-9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10">
                <a:solidFill>
                  <a:srgbClr val="EC4E20"/>
                </a:solidFill>
                <a:uFill>
                  <a:solidFill>
                    <a:srgbClr val="EC4E20"/>
                  </a:solidFill>
                </a:uFill>
                <a:latin typeface="Arial"/>
                <a:cs typeface="Arial"/>
                <a:hlinkClick r:id="rId3"/>
              </a:rPr>
              <a:t>solution.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ABABAB"/>
                </a:solidFill>
                <a:latin typeface="Arial"/>
                <a:cs typeface="Arial"/>
              </a:rPr>
              <a:t>Explanation</a:t>
            </a:r>
            <a:r>
              <a:rPr dirty="0" sz="1300" spc="-9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ABABAB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0" name="object 10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4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4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1356" y="1066810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398" y="754389"/>
            <a:ext cx="1977389" cy="76835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arr[]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{10, 5, 2,</a:t>
            </a:r>
            <a:r>
              <a:rPr dirty="0" sz="1200" spc="1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3}</a:t>
            </a:r>
            <a:endParaRPr sz="1200">
              <a:latin typeface="Courier New"/>
              <a:cs typeface="Courier New"/>
            </a:endParaRPr>
          </a:p>
          <a:p>
            <a:pPr algn="ctr" marL="929640">
              <a:lnSpc>
                <a:spcPct val="100000"/>
              </a:lnSpc>
              <a:spcBef>
                <a:spcPts val="509"/>
              </a:spcBef>
              <a:tabLst>
                <a:tab pos="1301750" algn="l"/>
              </a:tabLst>
            </a:pP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1	2</a:t>
            </a:r>
            <a:endParaRPr sz="1200">
              <a:latin typeface="Courier New"/>
              <a:cs typeface="Courier New"/>
            </a:endParaRPr>
          </a:p>
          <a:p>
            <a:pPr algn="ctr" marL="371475">
              <a:lnSpc>
                <a:spcPct val="100000"/>
              </a:lnSpc>
              <a:spcBef>
                <a:spcPts val="509"/>
              </a:spcBef>
            </a:pP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1002040"/>
            <a:ext cx="104711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271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index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0  </a:t>
            </a:r>
            <a:r>
              <a:rPr dirty="0" sz="1200" spc="10">
                <a:solidFill>
                  <a:srgbClr val="ABABAB"/>
                </a:solidFill>
                <a:latin typeface="Courier New"/>
                <a:cs typeface="Courier New"/>
              </a:rPr>
              <a:t>cycle_star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t  </a:t>
            </a:r>
            <a:r>
              <a:rPr dirty="0" sz="1200" spc="5" b="1">
                <a:solidFill>
                  <a:srgbClr val="ABABAB"/>
                </a:solidFill>
                <a:latin typeface="Courier New"/>
                <a:cs typeface="Courier New"/>
              </a:rPr>
              <a:t>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r>
              <a:rPr dirty="0" sz="1200" spc="-3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1307" y="1562110"/>
            <a:ext cx="582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ABABAB"/>
                </a:solidFill>
                <a:latin typeface="Courier New"/>
                <a:cs typeface="Courier New"/>
              </a:rPr>
              <a:t>arr[0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1992640"/>
            <a:ext cx="179133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Find position where  pos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cycle_start  i=pos+1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while(i&lt;n)</a:t>
            </a:r>
            <a:endParaRPr sz="1200">
              <a:latin typeface="Courier New"/>
              <a:cs typeface="Courier New"/>
            </a:endParaRPr>
          </a:p>
          <a:p>
            <a:pPr marL="384175" marR="97790" indent="-372110">
              <a:lnSpc>
                <a:spcPct val="135400"/>
              </a:lnSpc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if (arr[i]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&lt;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item)  pos++;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5360" y="2057410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we put the</a:t>
            </a:r>
            <a:r>
              <a:rPr dirty="0" sz="1200" spc="-3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item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3726190"/>
            <a:ext cx="114046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We put 10</a:t>
            </a:r>
            <a:r>
              <a:rPr dirty="0" sz="1200" spc="-4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at  old value</a:t>
            </a:r>
            <a:r>
              <a:rPr dirty="0" sz="1200" spc="-4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of  arr[]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-4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{10,</a:t>
            </a:r>
            <a:endParaRPr sz="12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509"/>
              </a:spcBef>
            </a:pPr>
            <a:r>
              <a:rPr dirty="0" sz="1200" spc="5" b="1">
                <a:solidFill>
                  <a:srgbClr val="ABABAB"/>
                </a:solidFill>
                <a:latin typeface="Courier New"/>
                <a:cs typeface="Courier New"/>
              </a:rPr>
              <a:t>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5360" y="3790960"/>
            <a:ext cx="16979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and change item</a:t>
            </a:r>
            <a:r>
              <a:rPr dirty="0" sz="1200" spc="-1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to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4374" y="3726190"/>
            <a:ext cx="67500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arr[3]  </a:t>
            </a:r>
            <a:r>
              <a:rPr dirty="0" sz="1200" spc="10">
                <a:solidFill>
                  <a:srgbClr val="ABABAB"/>
                </a:solidFill>
                <a:latin typeface="Courier New"/>
                <a:cs typeface="Courier New"/>
              </a:rPr>
              <a:t>arr[3]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4374" y="4286260"/>
            <a:ext cx="861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5, 2,</a:t>
            </a:r>
            <a:r>
              <a:rPr dirty="0" sz="1200" spc="-5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5400" y="4964440"/>
            <a:ext cx="4580890" cy="5207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Again rotate rest cycle that start with </a:t>
            </a:r>
            <a:r>
              <a:rPr dirty="0" sz="1200" spc="5" b="1">
                <a:solidFill>
                  <a:srgbClr val="ABABAB"/>
                </a:solidFill>
                <a:latin typeface="Courier New"/>
                <a:cs typeface="Courier New"/>
              </a:rPr>
              <a:t>index</a:t>
            </a:r>
            <a:r>
              <a:rPr dirty="0" sz="1200" spc="135" b="1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 b="1">
                <a:solidFill>
                  <a:srgbClr val="ABABAB"/>
                </a:solidFill>
                <a:latin typeface="Courier New"/>
                <a:cs typeface="Courier New"/>
              </a:rPr>
              <a:t>'0'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Find position where we put the 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11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4332" y="5459740"/>
            <a:ext cx="2442210" cy="5207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with element at arr[1]</a:t>
            </a:r>
            <a:r>
              <a:rPr dirty="0" sz="1200" spc="2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now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3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, 2,</a:t>
            </a:r>
            <a:r>
              <a:rPr dirty="0" sz="1200" spc="2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5400" y="5459740"/>
            <a:ext cx="114046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we swap</a:t>
            </a:r>
            <a:r>
              <a:rPr dirty="0" sz="1200" spc="-4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item  arr[]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-4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{10,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5" b="1">
                <a:solidFill>
                  <a:srgbClr val="ABABAB"/>
                </a:solidFill>
                <a:latin typeface="Courier New"/>
                <a:cs typeface="Courier New"/>
              </a:rPr>
              <a:t>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5400" y="6450340"/>
            <a:ext cx="578993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Again rotate rest cycle that start with index '0' and 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5 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we swap item with element at</a:t>
            </a:r>
            <a:r>
              <a:rPr dirty="0" sz="1200" spc="9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arr[2].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9" name="object 19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97190"/>
            <a:ext cx="2162810" cy="5207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arr[]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{10,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3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,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5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,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r>
              <a:rPr dirty="0" sz="1200" spc="25" b="1" i="1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5" b="1">
                <a:solidFill>
                  <a:srgbClr val="ABABAB"/>
                </a:solidFill>
                <a:latin typeface="Courier New"/>
                <a:cs typeface="Courier New"/>
              </a:rPr>
              <a:t>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1040140"/>
            <a:ext cx="4889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10">
                <a:solidFill>
                  <a:srgbClr val="ABABAB"/>
                </a:solidFill>
                <a:latin typeface="Courier New"/>
                <a:cs typeface="Courier New"/>
              </a:rPr>
              <a:t>Agai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n  </a:t>
            </a:r>
            <a:r>
              <a:rPr dirty="0" sz="1200" spc="10">
                <a:solidFill>
                  <a:srgbClr val="ABABAB"/>
                </a:solidFill>
                <a:latin typeface="Courier New"/>
                <a:cs typeface="Courier New"/>
              </a:rPr>
              <a:t>arr[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388" y="1040140"/>
            <a:ext cx="3093085" cy="5207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rotate rest cycle that start</a:t>
            </a:r>
            <a:r>
              <a:rPr dirty="0" sz="1200" spc="6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with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941705" algn="l"/>
              </a:tabLst>
            </a:pP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2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{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2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3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,	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5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,</a:t>
            </a:r>
            <a:r>
              <a:rPr dirty="0" sz="1200" spc="1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 b="1" i="1">
                <a:solidFill>
                  <a:srgbClr val="ABABAB"/>
                </a:solidFill>
                <a:latin typeface="Courier New"/>
                <a:cs typeface="Courier New"/>
              </a:rPr>
              <a:t>10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5317" y="1104910"/>
            <a:ext cx="2070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index '0' and item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</a:t>
            </a:r>
            <a:r>
              <a:rPr dirty="0" sz="1200" spc="15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1783090"/>
            <a:ext cx="448818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Above is one iteration for cycle_stat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0.  Repeat above steps for cycle_start </a:t>
            </a:r>
            <a:r>
              <a:rPr dirty="0" sz="1200">
                <a:solidFill>
                  <a:srgbClr val="ABABAB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1, 2,</a:t>
            </a:r>
            <a:r>
              <a:rPr dirty="0" sz="1200" spc="140">
                <a:solidFill>
                  <a:srgbClr val="ABABAB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ABABAB"/>
                </a:solidFill>
                <a:latin typeface="Courier New"/>
                <a:cs typeface="Courier New"/>
              </a:rPr>
              <a:t>..n-2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0" y="3099712"/>
            <a:ext cx="413384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95">
                <a:solidFill>
                  <a:srgbClr val="ABABAB"/>
                </a:solidFill>
                <a:latin typeface="Arial"/>
                <a:cs typeface="Arial"/>
              </a:rPr>
              <a:t>C</a:t>
            </a:r>
            <a:r>
              <a:rPr dirty="0" sz="1700" spc="-114">
                <a:solidFill>
                  <a:srgbClr val="ABABAB"/>
                </a:solidFill>
                <a:latin typeface="Arial"/>
                <a:cs typeface="Arial"/>
              </a:rPr>
              <a:t>P</a:t>
            </a:r>
            <a:r>
              <a:rPr dirty="0" sz="1700" spc="-140">
                <a:solidFill>
                  <a:srgbClr val="ABABAB"/>
                </a:solidFill>
                <a:latin typeface="Arial"/>
                <a:cs typeface="Arial"/>
              </a:rPr>
              <a:t>P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9472" y="3489960"/>
            <a:ext cx="396240" cy="15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33525" y="3590287"/>
            <a:ext cx="5842000" cy="346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80005">
              <a:lnSpc>
                <a:spcPct val="108000"/>
              </a:lnSpc>
              <a:spcBef>
                <a:spcPts val="100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C++ program to implement cycle sort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#include</a:t>
            </a:r>
            <a:r>
              <a:rPr dirty="0" sz="1100" spc="1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&lt;iostream&gt;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using namespace</a:t>
            </a:r>
            <a:r>
              <a:rPr dirty="0" sz="1100" spc="15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std;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Function sort the array using Cycle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void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cycleSort(</a:t>
            </a: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arr[], </a:t>
            </a: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</a:t>
            </a:r>
            <a:r>
              <a:rPr dirty="0" sz="1100" spc="240" b="1">
                <a:solidFill>
                  <a:srgbClr val="418C9A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number of memory</a:t>
            </a:r>
            <a:r>
              <a:rPr dirty="0" sz="1100" spc="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writes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writes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traverse array elements and put it to</a:t>
            </a:r>
            <a:r>
              <a:rPr dirty="0" sz="1100" spc="12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the right</a:t>
            </a:r>
            <a:r>
              <a:rPr dirty="0" sz="1100" spc="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place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 cycle_start &lt;=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-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2; cycle_start++)</a:t>
            </a:r>
            <a:r>
              <a:rPr dirty="0" sz="1100" spc="36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initialize item as starting</a:t>
            </a:r>
            <a:r>
              <a:rPr dirty="0" sz="1100" spc="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arr[cycle_start];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 item. We</a:t>
            </a:r>
            <a:r>
              <a:rPr dirty="0" sz="1100" spc="15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basically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all smaller elements on right side of</a:t>
            </a:r>
            <a:r>
              <a:rPr dirty="0" sz="1100" spc="15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item.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3" name="object 13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0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23"/>
                  </a:lnTo>
                  <a:lnTo>
                    <a:pt x="231835" y="350630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3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3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201" y="135873"/>
            <a:ext cx="4272915" cy="74676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1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8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695325" marR="236855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pos++;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201" y="1037679"/>
            <a:ext cx="3879215" cy="59975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If item is already in correct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==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continue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45665" algn="l"/>
              </a:tabLst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</a:t>
            </a:r>
            <a:r>
              <a:rPr dirty="0" sz="1100" spc="6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all</a:t>
            </a:r>
            <a:r>
              <a:rPr dirty="0" sz="1100" spc="3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duplicate	elements</a:t>
            </a:r>
            <a:endParaRPr sz="1100">
              <a:latin typeface="Courier New"/>
              <a:cs typeface="Courier New"/>
            </a:endParaRPr>
          </a:p>
          <a:p>
            <a:pPr marL="353695" marR="180403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algn="just" marL="353695" marR="171894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 cycle_start)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swap(item, arr[pos]);  writes++;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Rotate rest of the</a:t>
            </a:r>
            <a:r>
              <a:rPr dirty="0" sz="1100" spc="6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cycle</a:t>
            </a:r>
            <a:endParaRPr sz="1100">
              <a:latin typeface="Courier New"/>
              <a:cs typeface="Courier New"/>
            </a:endParaRPr>
          </a:p>
          <a:p>
            <a:pPr marL="353695" marR="146304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 cycle_start)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7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1036319" marR="163385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 += 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tabLst>
                <a:tab pos="2487295" algn="l"/>
              </a:tabLst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</a:t>
            </a:r>
            <a:r>
              <a:rPr dirty="0" sz="1100" spc="6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all</a:t>
            </a:r>
            <a:r>
              <a:rPr dirty="0" sz="1100" spc="3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duplicate	elements</a:t>
            </a:r>
            <a:endParaRPr sz="1100">
              <a:latin typeface="Courier New"/>
              <a:cs typeface="Courier New"/>
            </a:endParaRPr>
          </a:p>
          <a:p>
            <a:pPr marL="695325" marR="146304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9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695325" marR="138493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!= arr[pos])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swap(item, arr[pos]);  writes++;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6" name="object 6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0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23"/>
                  </a:lnTo>
                  <a:lnTo>
                    <a:pt x="231835" y="350630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4033253"/>
            <a:ext cx="46482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30">
                <a:solidFill>
                  <a:srgbClr val="ABABAB"/>
                </a:solidFill>
                <a:latin typeface="Arial"/>
                <a:cs typeface="Arial"/>
              </a:rPr>
              <a:t>J</a:t>
            </a:r>
            <a:r>
              <a:rPr dirty="0" sz="1700" spc="-70">
                <a:solidFill>
                  <a:srgbClr val="ABABAB"/>
                </a:solidFill>
                <a:latin typeface="Arial"/>
                <a:cs typeface="Arial"/>
              </a:rPr>
              <a:t>a</a:t>
            </a:r>
            <a:r>
              <a:rPr dirty="0" sz="1700" spc="5">
                <a:solidFill>
                  <a:srgbClr val="ABABAB"/>
                </a:solidFill>
                <a:latin typeface="Arial"/>
                <a:cs typeface="Arial"/>
              </a:rPr>
              <a:t>v</a:t>
            </a:r>
            <a:r>
              <a:rPr dirty="0" sz="1700" spc="-65">
                <a:solidFill>
                  <a:srgbClr val="ABABAB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525" y="327190"/>
            <a:ext cx="3871595" cy="326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Number of memory writes or</a:t>
            </a:r>
            <a:r>
              <a:rPr dirty="0" sz="1100" spc="8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swaps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cout &lt;&lt; writes &lt;&lt; endl</a:t>
            </a:r>
            <a:r>
              <a:rPr dirty="0" sz="1100" spc="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Driver program to test above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function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</a:t>
            </a:r>
            <a:r>
              <a:rPr dirty="0" sz="1100" spc="75" b="1">
                <a:solidFill>
                  <a:srgbClr val="418C9A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main()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{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1, 8, 3, 9, 10, 10, 2,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4</a:t>
            </a:r>
            <a:r>
              <a:rPr dirty="0" sz="1100" spc="18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 marL="353695" marR="346075">
              <a:lnSpc>
                <a:spcPct val="108000"/>
              </a:lnSpc>
            </a:pP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=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sizeof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/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sizeof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(arr[0]);  cycleSort(arr,</a:t>
            </a:r>
            <a:r>
              <a:rPr dirty="0" sz="1100" spc="1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cout &lt;&lt;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"After sort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: "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&lt;&lt;</a:t>
            </a:r>
            <a:r>
              <a:rPr dirty="0" sz="1100" spc="16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endl;</a:t>
            </a:r>
            <a:endParaRPr sz="1100">
              <a:latin typeface="Courier New"/>
              <a:cs typeface="Courier New"/>
            </a:endParaRPr>
          </a:p>
          <a:p>
            <a:pPr marL="695325" marR="119189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418C9A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 i++)  cout &lt;&lt; arr[i] &lt;&lt;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20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return</a:t>
            </a:r>
            <a:r>
              <a:rPr dirty="0" sz="11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472" y="4422648"/>
            <a:ext cx="396240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3525" y="4537240"/>
            <a:ext cx="4376420" cy="254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Java program to implement cycle</a:t>
            </a:r>
            <a:r>
              <a:rPr dirty="0" sz="1100" spc="9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import</a:t>
            </a:r>
            <a:r>
              <a:rPr dirty="0" sz="1100" spc="5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java.util.*;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import</a:t>
            </a:r>
            <a:r>
              <a:rPr dirty="0" sz="1100" spc="5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java.lang.*;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class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GFG</a:t>
            </a:r>
            <a:r>
              <a:rPr dirty="0" sz="1100" spc="9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Function sort the array using Cycle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public static void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cycleSort(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arr[],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</a:t>
            </a:r>
            <a:r>
              <a:rPr dirty="0" sz="1100" spc="42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number of memory</a:t>
            </a:r>
            <a:r>
              <a:rPr dirty="0" sz="1100" spc="7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writes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writes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traverse array elements and put it to</a:t>
            </a:r>
            <a:r>
              <a:rPr dirty="0" sz="110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the right</a:t>
            </a:r>
            <a:r>
              <a:rPr dirty="0" sz="1100" spc="4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place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9" name="object 9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0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23"/>
                  </a:lnTo>
                  <a:lnTo>
                    <a:pt x="231835" y="350630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3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3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201" y="135873"/>
            <a:ext cx="5500370" cy="74676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116580">
              <a:lnSpc>
                <a:spcPct val="100000"/>
              </a:lnSpc>
              <a:spcBef>
                <a:spcPts val="33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 cycle_start &lt;=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-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2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 cycle_start++)</a:t>
            </a:r>
            <a:r>
              <a:rPr dirty="0" sz="1100" spc="36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initialize item as starting</a:t>
            </a:r>
            <a:r>
              <a:rPr dirty="0" sz="1100" spc="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point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arr[cycle_start];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463" y="1037679"/>
            <a:ext cx="4461510" cy="59975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 item. We</a:t>
            </a:r>
            <a:r>
              <a:rPr dirty="0" sz="1100" spc="15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basically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count all smaller elements on right side of</a:t>
            </a:r>
            <a:r>
              <a:rPr dirty="0" sz="1100" spc="15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item.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8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695325" marR="255714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pos++;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If item is already in correct</a:t>
            </a:r>
            <a:r>
              <a:rPr dirty="0" sz="1100" spc="10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==</a:t>
            </a:r>
            <a:r>
              <a:rPr dirty="0" sz="1100" spc="105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continue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 all duplicate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  <a:p>
            <a:pPr marL="353695" marR="238696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 cycle_start)</a:t>
            </a:r>
            <a:r>
              <a:rPr dirty="0" sz="1100" spc="114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algn="just" marL="353695" marR="272796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item;  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arr[pos];  arr[pos]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temp;  writes++;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Rotate rest of the</a:t>
            </a:r>
            <a:r>
              <a:rPr dirty="0" sz="1100" spc="7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cycle</a:t>
            </a:r>
            <a:endParaRPr sz="1100">
              <a:latin typeface="Courier New"/>
              <a:cs typeface="Courier New"/>
            </a:endParaRPr>
          </a:p>
          <a:p>
            <a:pPr marL="353695" marR="2045335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(pos != cycle_start)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pos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Find position where we put the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cycle_start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</a:t>
            </a:r>
            <a:r>
              <a:rPr dirty="0" sz="1100" spc="27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i++)</a:t>
            </a:r>
            <a:endParaRPr sz="1100">
              <a:latin typeface="Courier New"/>
              <a:cs typeface="Courier New"/>
            </a:endParaRPr>
          </a:p>
          <a:p>
            <a:pPr marL="1036319" marR="221615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item)  pos +=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ignore all duplicate</a:t>
            </a:r>
            <a:r>
              <a:rPr dirty="0" sz="1100" spc="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elements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6" name="object 6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55"/>
                  </a:lnTo>
                  <a:lnTo>
                    <a:pt x="116520" y="327690"/>
                  </a:lnTo>
                  <a:lnTo>
                    <a:pt x="157347" y="346980"/>
                  </a:lnTo>
                  <a:lnTo>
                    <a:pt x="201865" y="353568"/>
                  </a:lnTo>
                  <a:lnTo>
                    <a:pt x="402336" y="353568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68"/>
                  </a:moveTo>
                  <a:lnTo>
                    <a:pt x="201865" y="353568"/>
                  </a:lnTo>
                  <a:lnTo>
                    <a:pt x="216995" y="352823"/>
                  </a:lnTo>
                  <a:lnTo>
                    <a:pt x="231835" y="350630"/>
                  </a:lnTo>
                  <a:lnTo>
                    <a:pt x="274341" y="335394"/>
                  </a:lnTo>
                  <a:lnTo>
                    <a:pt x="310472" y="308579"/>
                  </a:lnTo>
                  <a:lnTo>
                    <a:pt x="337300" y="272438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770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01/10/2021,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19:20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07" y="165100"/>
            <a:ext cx="11684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Cycle Sort -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GeeksforGeeks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5843003"/>
            <a:ext cx="82169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70">
                <a:solidFill>
                  <a:srgbClr val="ABABAB"/>
                </a:solidFill>
                <a:latin typeface="Arial"/>
                <a:cs typeface="Arial"/>
              </a:rPr>
              <a:t>P</a:t>
            </a:r>
            <a:r>
              <a:rPr dirty="0" sz="1700" spc="5">
                <a:solidFill>
                  <a:srgbClr val="ABABAB"/>
                </a:solidFill>
                <a:latin typeface="Arial"/>
                <a:cs typeface="Arial"/>
              </a:rPr>
              <a:t>y</a:t>
            </a:r>
            <a:r>
              <a:rPr dirty="0" sz="1700" spc="125">
                <a:solidFill>
                  <a:srgbClr val="ABABAB"/>
                </a:solidFill>
                <a:latin typeface="Arial"/>
                <a:cs typeface="Arial"/>
              </a:rPr>
              <a:t>t</a:t>
            </a:r>
            <a:r>
              <a:rPr dirty="0" sz="1700" spc="10">
                <a:solidFill>
                  <a:srgbClr val="ABABAB"/>
                </a:solidFill>
                <a:latin typeface="Arial"/>
                <a:cs typeface="Arial"/>
              </a:rPr>
              <a:t>h</a:t>
            </a:r>
            <a:r>
              <a:rPr dirty="0" sz="1700" spc="-15">
                <a:solidFill>
                  <a:srgbClr val="ABABAB"/>
                </a:solidFill>
                <a:latin typeface="Arial"/>
                <a:cs typeface="Arial"/>
              </a:rPr>
              <a:t>o</a:t>
            </a:r>
            <a:r>
              <a:rPr dirty="0" sz="1700" spc="10">
                <a:solidFill>
                  <a:srgbClr val="ABABAB"/>
                </a:solidFill>
                <a:latin typeface="Arial"/>
                <a:cs typeface="Arial"/>
              </a:rPr>
              <a:t>n</a:t>
            </a:r>
            <a:r>
              <a:rPr dirty="0" sz="1700" spc="-55">
                <a:solidFill>
                  <a:srgbClr val="ABABAB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525" y="313778"/>
            <a:ext cx="4632325" cy="509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8945" marR="1191895" indent="-341630">
              <a:lnSpc>
                <a:spcPct val="108000"/>
              </a:lnSpc>
              <a:spcBef>
                <a:spcPts val="100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while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== arr[pos])  pos +=</a:t>
            </a:r>
            <a:r>
              <a:rPr dirty="0" sz="1100" spc="2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put the item to it's right</a:t>
            </a:r>
            <a:r>
              <a:rPr dirty="0" sz="1100" spc="8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position</a:t>
            </a:r>
            <a:endParaRPr sz="1100">
              <a:latin typeface="Courier New"/>
              <a:cs typeface="Courier New"/>
            </a:endParaRPr>
          </a:p>
          <a:p>
            <a:pPr marL="1718945" marR="127762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(item != arr[pos])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  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item;  item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arr[pos];  arr[pos]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temp;  writes++;</a:t>
            </a:r>
            <a:endParaRPr sz="11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Driver program to test above</a:t>
            </a:r>
            <a:r>
              <a:rPr dirty="0" sz="1100" spc="9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function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public static void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main(String[]</a:t>
            </a:r>
            <a:r>
              <a:rPr dirty="0" sz="1100" spc="25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args)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arr[]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= {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8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3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9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10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2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4</a:t>
            </a:r>
            <a:r>
              <a:rPr dirty="0" sz="1100" spc="265">
                <a:solidFill>
                  <a:srgbClr val="7456AB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};</a:t>
            </a:r>
            <a:endParaRPr sz="1100">
              <a:latin typeface="Courier New"/>
              <a:cs typeface="Courier New"/>
            </a:endParaRPr>
          </a:p>
          <a:p>
            <a:pPr marL="695325" marR="230124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n =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arr.length;  cycleSort(arr,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System.out.println(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"After sort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:</a:t>
            </a:r>
            <a:r>
              <a:rPr dirty="0" sz="1100" spc="55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1036319" marR="943610" indent="-341630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for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(</a:t>
            </a: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int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= </a:t>
            </a:r>
            <a:r>
              <a:rPr dirty="0" sz="1100" spc="5">
                <a:solidFill>
                  <a:srgbClr val="7456AB"/>
                </a:solidFill>
                <a:latin typeface="Courier New"/>
                <a:cs typeface="Courier New"/>
              </a:rPr>
              <a:t>0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;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i &lt;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n; i++)  System.out.print(arr[i] </a:t>
            </a: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+ </a:t>
            </a:r>
            <a:r>
              <a:rPr dirty="0" sz="1100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60">
                <a:solidFill>
                  <a:srgbClr val="918B49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918B49"/>
                </a:solidFill>
                <a:latin typeface="Courier New"/>
                <a:cs typeface="Courier New"/>
              </a:rPr>
              <a:t>"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A3A3A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// Code Contributed by Mohit Gupta_OMG</a:t>
            </a:r>
            <a:r>
              <a:rPr dirty="0" sz="1100" spc="10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&lt;(0_o)&gt;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9472" y="6233160"/>
            <a:ext cx="396240" cy="771525"/>
            <a:chOff x="1109472" y="6233160"/>
            <a:chExt cx="396240" cy="771525"/>
          </a:xfrm>
        </p:grpSpPr>
        <p:sp>
          <p:nvSpPr>
            <p:cNvPr id="7" name="object 7"/>
            <p:cNvSpPr/>
            <p:nvPr/>
          </p:nvSpPr>
          <p:spPr>
            <a:xfrm>
              <a:off x="1109472" y="6233160"/>
              <a:ext cx="396240" cy="399415"/>
            </a:xfrm>
            <a:custGeom>
              <a:avLst/>
              <a:gdLst/>
              <a:ahLst/>
              <a:cxnLst/>
              <a:rect l="l" t="t" r="r" b="b"/>
              <a:pathLst>
                <a:path w="396240" h="399415">
                  <a:moveTo>
                    <a:pt x="396240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396240" y="0"/>
                  </a:lnTo>
                  <a:lnTo>
                    <a:pt x="396240" y="47000"/>
                  </a:lnTo>
                  <a:lnTo>
                    <a:pt x="198628" y="47000"/>
                  </a:lnTo>
                  <a:lnTo>
                    <a:pt x="183615" y="47721"/>
                  </a:lnTo>
                  <a:lnTo>
                    <a:pt x="140305" y="58582"/>
                  </a:lnTo>
                  <a:lnTo>
                    <a:pt x="101993" y="81518"/>
                  </a:lnTo>
                  <a:lnTo>
                    <a:pt x="71888" y="114707"/>
                  </a:lnTo>
                  <a:lnTo>
                    <a:pt x="52753" y="155217"/>
                  </a:lnTo>
                  <a:lnTo>
                    <a:pt x="46228" y="199400"/>
                  </a:lnTo>
                  <a:lnTo>
                    <a:pt x="46953" y="214409"/>
                  </a:lnTo>
                  <a:lnTo>
                    <a:pt x="57829" y="257708"/>
                  </a:lnTo>
                  <a:lnTo>
                    <a:pt x="80761" y="296019"/>
                  </a:lnTo>
                  <a:lnTo>
                    <a:pt x="113943" y="326124"/>
                  </a:lnTo>
                  <a:lnTo>
                    <a:pt x="154453" y="345268"/>
                  </a:lnTo>
                  <a:lnTo>
                    <a:pt x="198628" y="351800"/>
                  </a:lnTo>
                  <a:lnTo>
                    <a:pt x="396240" y="351800"/>
                  </a:lnTo>
                  <a:lnTo>
                    <a:pt x="396240" y="399288"/>
                  </a:lnTo>
                  <a:close/>
                </a:path>
                <a:path w="396240" h="399415">
                  <a:moveTo>
                    <a:pt x="396240" y="351800"/>
                  </a:moveTo>
                  <a:lnTo>
                    <a:pt x="198628" y="351800"/>
                  </a:lnTo>
                  <a:lnTo>
                    <a:pt x="213641" y="351074"/>
                  </a:lnTo>
                  <a:lnTo>
                    <a:pt x="228365" y="348897"/>
                  </a:lnTo>
                  <a:lnTo>
                    <a:pt x="270541" y="333769"/>
                  </a:lnTo>
                  <a:lnTo>
                    <a:pt x="306390" y="307147"/>
                  </a:lnTo>
                  <a:lnTo>
                    <a:pt x="333012" y="271305"/>
                  </a:lnTo>
                  <a:lnTo>
                    <a:pt x="348128" y="229126"/>
                  </a:lnTo>
                  <a:lnTo>
                    <a:pt x="351028" y="199400"/>
                  </a:lnTo>
                  <a:lnTo>
                    <a:pt x="350303" y="184387"/>
                  </a:lnTo>
                  <a:lnTo>
                    <a:pt x="339428" y="141061"/>
                  </a:lnTo>
                  <a:lnTo>
                    <a:pt x="316493" y="102755"/>
                  </a:lnTo>
                  <a:lnTo>
                    <a:pt x="283312" y="72645"/>
                  </a:lnTo>
                  <a:lnTo>
                    <a:pt x="242801" y="53507"/>
                  </a:lnTo>
                  <a:lnTo>
                    <a:pt x="198628" y="47000"/>
                  </a:lnTo>
                  <a:lnTo>
                    <a:pt x="396240" y="47000"/>
                  </a:lnTo>
                  <a:lnTo>
                    <a:pt x="396240" y="351800"/>
                  </a:lnTo>
                  <a:close/>
                </a:path>
              </a:pathLst>
            </a:custGeom>
            <a:solidFill>
              <a:srgbClr val="837070">
                <a:alpha val="1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6175" y="6270638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8985" y="122580"/>
                  </a:lnTo>
                  <a:lnTo>
                    <a:pt x="304723" y="85598"/>
                  </a:lnTo>
                  <a:lnTo>
                    <a:pt x="295275" y="70154"/>
                  </a:lnTo>
                  <a:lnTo>
                    <a:pt x="295275" y="28575"/>
                  </a:lnTo>
                  <a:lnTo>
                    <a:pt x="253695" y="28575"/>
                  </a:lnTo>
                  <a:lnTo>
                    <a:pt x="251879" y="27292"/>
                  </a:lnTo>
                  <a:lnTo>
                    <a:pt x="245160" y="23037"/>
                  </a:lnTo>
                  <a:lnTo>
                    <a:pt x="208927" y="6972"/>
                  </a:lnTo>
                  <a:lnTo>
                    <a:pt x="169875" y="203"/>
                  </a:lnTo>
                  <a:lnTo>
                    <a:pt x="161925" y="0"/>
                  </a:lnTo>
                  <a:lnTo>
                    <a:pt x="153962" y="203"/>
                  </a:lnTo>
                  <a:lnTo>
                    <a:pt x="114909" y="6972"/>
                  </a:lnTo>
                  <a:lnTo>
                    <a:pt x="78676" y="23037"/>
                  </a:lnTo>
                  <a:lnTo>
                    <a:pt x="70129" y="28575"/>
                  </a:lnTo>
                  <a:lnTo>
                    <a:pt x="28575" y="28575"/>
                  </a:lnTo>
                  <a:lnTo>
                    <a:pt x="28575" y="70142"/>
                  </a:lnTo>
                  <a:lnTo>
                    <a:pt x="27279" y="71970"/>
                  </a:lnTo>
                  <a:lnTo>
                    <a:pt x="23025" y="78689"/>
                  </a:lnTo>
                  <a:lnTo>
                    <a:pt x="6959" y="114922"/>
                  </a:lnTo>
                  <a:lnTo>
                    <a:pt x="190" y="153974"/>
                  </a:lnTo>
                  <a:lnTo>
                    <a:pt x="0" y="161925"/>
                  </a:lnTo>
                  <a:lnTo>
                    <a:pt x="190" y="169887"/>
                  </a:lnTo>
                  <a:lnTo>
                    <a:pt x="6959" y="208927"/>
                  </a:lnTo>
                  <a:lnTo>
                    <a:pt x="23025" y="245173"/>
                  </a:lnTo>
                  <a:lnTo>
                    <a:pt x="28575" y="253733"/>
                  </a:lnTo>
                  <a:lnTo>
                    <a:pt x="28575" y="295275"/>
                  </a:lnTo>
                  <a:lnTo>
                    <a:pt x="70116" y="295275"/>
                  </a:lnTo>
                  <a:lnTo>
                    <a:pt x="71958" y="296570"/>
                  </a:lnTo>
                  <a:lnTo>
                    <a:pt x="78676" y="300824"/>
                  </a:lnTo>
                  <a:lnTo>
                    <a:pt x="114909" y="316877"/>
                  </a:lnTo>
                  <a:lnTo>
                    <a:pt x="153962" y="323659"/>
                  </a:lnTo>
                  <a:lnTo>
                    <a:pt x="161925" y="323850"/>
                  </a:lnTo>
                  <a:lnTo>
                    <a:pt x="169875" y="323659"/>
                  </a:lnTo>
                  <a:lnTo>
                    <a:pt x="208927" y="316877"/>
                  </a:lnTo>
                  <a:lnTo>
                    <a:pt x="245160" y="300824"/>
                  </a:lnTo>
                  <a:lnTo>
                    <a:pt x="253707" y="295275"/>
                  </a:lnTo>
                  <a:lnTo>
                    <a:pt x="295275" y="295275"/>
                  </a:lnTo>
                  <a:lnTo>
                    <a:pt x="295275" y="253720"/>
                  </a:lnTo>
                  <a:lnTo>
                    <a:pt x="296557" y="251891"/>
                  </a:lnTo>
                  <a:lnTo>
                    <a:pt x="300812" y="245173"/>
                  </a:lnTo>
                  <a:lnTo>
                    <a:pt x="316877" y="208927"/>
                  </a:lnTo>
                  <a:lnTo>
                    <a:pt x="323646" y="169887"/>
                  </a:lnTo>
                  <a:lnTo>
                    <a:pt x="323850" y="161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09472" y="6605016"/>
              <a:ext cx="396240" cy="399415"/>
            </a:xfrm>
            <a:custGeom>
              <a:avLst/>
              <a:gdLst/>
              <a:ahLst/>
              <a:cxnLst/>
              <a:rect l="l" t="t" r="r" b="b"/>
              <a:pathLst>
                <a:path w="396240" h="399415">
                  <a:moveTo>
                    <a:pt x="396240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396240" y="0"/>
                  </a:lnTo>
                  <a:lnTo>
                    <a:pt x="396240" y="46604"/>
                  </a:lnTo>
                  <a:lnTo>
                    <a:pt x="198628" y="46604"/>
                  </a:lnTo>
                  <a:lnTo>
                    <a:pt x="183615" y="47330"/>
                  </a:lnTo>
                  <a:lnTo>
                    <a:pt x="140305" y="58217"/>
                  </a:lnTo>
                  <a:lnTo>
                    <a:pt x="101993" y="81148"/>
                  </a:lnTo>
                  <a:lnTo>
                    <a:pt x="71888" y="114319"/>
                  </a:lnTo>
                  <a:lnTo>
                    <a:pt x="52753" y="154834"/>
                  </a:lnTo>
                  <a:lnTo>
                    <a:pt x="46228" y="199004"/>
                  </a:lnTo>
                  <a:lnTo>
                    <a:pt x="46953" y="214017"/>
                  </a:lnTo>
                  <a:lnTo>
                    <a:pt x="57829" y="257312"/>
                  </a:lnTo>
                  <a:lnTo>
                    <a:pt x="80761" y="295648"/>
                  </a:lnTo>
                  <a:lnTo>
                    <a:pt x="113943" y="325743"/>
                  </a:lnTo>
                  <a:lnTo>
                    <a:pt x="154453" y="344871"/>
                  </a:lnTo>
                  <a:lnTo>
                    <a:pt x="198628" y="351404"/>
                  </a:lnTo>
                  <a:lnTo>
                    <a:pt x="396240" y="351404"/>
                  </a:lnTo>
                  <a:lnTo>
                    <a:pt x="396240" y="399288"/>
                  </a:lnTo>
                  <a:close/>
                </a:path>
                <a:path w="396240" h="399415">
                  <a:moveTo>
                    <a:pt x="396240" y="351404"/>
                  </a:moveTo>
                  <a:lnTo>
                    <a:pt x="198628" y="351404"/>
                  </a:lnTo>
                  <a:lnTo>
                    <a:pt x="213641" y="350678"/>
                  </a:lnTo>
                  <a:lnTo>
                    <a:pt x="228365" y="348500"/>
                  </a:lnTo>
                  <a:lnTo>
                    <a:pt x="270541" y="333386"/>
                  </a:lnTo>
                  <a:lnTo>
                    <a:pt x="306390" y="306781"/>
                  </a:lnTo>
                  <a:lnTo>
                    <a:pt x="333012" y="270914"/>
                  </a:lnTo>
                  <a:lnTo>
                    <a:pt x="348128" y="228741"/>
                  </a:lnTo>
                  <a:lnTo>
                    <a:pt x="351028" y="199004"/>
                  </a:lnTo>
                  <a:lnTo>
                    <a:pt x="350303" y="183991"/>
                  </a:lnTo>
                  <a:lnTo>
                    <a:pt x="339428" y="140695"/>
                  </a:lnTo>
                  <a:lnTo>
                    <a:pt x="316493" y="102372"/>
                  </a:lnTo>
                  <a:lnTo>
                    <a:pt x="283312" y="72268"/>
                  </a:lnTo>
                  <a:lnTo>
                    <a:pt x="242801" y="53136"/>
                  </a:lnTo>
                  <a:lnTo>
                    <a:pt x="198628" y="46604"/>
                  </a:lnTo>
                  <a:lnTo>
                    <a:pt x="396240" y="46604"/>
                  </a:lnTo>
                  <a:lnTo>
                    <a:pt x="396240" y="351404"/>
                  </a:lnTo>
                  <a:close/>
                </a:path>
              </a:pathLst>
            </a:custGeom>
            <a:solidFill>
              <a:srgbClr val="837070">
                <a:alpha val="1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46175" y="6642113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8985" y="122580"/>
                  </a:lnTo>
                  <a:lnTo>
                    <a:pt x="304723" y="85598"/>
                  </a:lnTo>
                  <a:lnTo>
                    <a:pt x="295275" y="70154"/>
                  </a:lnTo>
                  <a:lnTo>
                    <a:pt x="295275" y="28575"/>
                  </a:lnTo>
                  <a:lnTo>
                    <a:pt x="253695" y="28575"/>
                  </a:lnTo>
                  <a:lnTo>
                    <a:pt x="251879" y="27292"/>
                  </a:lnTo>
                  <a:lnTo>
                    <a:pt x="245160" y="23037"/>
                  </a:lnTo>
                  <a:lnTo>
                    <a:pt x="208927" y="6972"/>
                  </a:lnTo>
                  <a:lnTo>
                    <a:pt x="169875" y="203"/>
                  </a:lnTo>
                  <a:lnTo>
                    <a:pt x="161925" y="0"/>
                  </a:lnTo>
                  <a:lnTo>
                    <a:pt x="153962" y="203"/>
                  </a:lnTo>
                  <a:lnTo>
                    <a:pt x="114909" y="6972"/>
                  </a:lnTo>
                  <a:lnTo>
                    <a:pt x="78676" y="23037"/>
                  </a:lnTo>
                  <a:lnTo>
                    <a:pt x="70129" y="28575"/>
                  </a:lnTo>
                  <a:lnTo>
                    <a:pt x="28575" y="28575"/>
                  </a:lnTo>
                  <a:lnTo>
                    <a:pt x="28575" y="70142"/>
                  </a:lnTo>
                  <a:lnTo>
                    <a:pt x="27279" y="71970"/>
                  </a:lnTo>
                  <a:lnTo>
                    <a:pt x="23025" y="78689"/>
                  </a:lnTo>
                  <a:lnTo>
                    <a:pt x="6959" y="114922"/>
                  </a:lnTo>
                  <a:lnTo>
                    <a:pt x="190" y="153974"/>
                  </a:lnTo>
                  <a:lnTo>
                    <a:pt x="0" y="161925"/>
                  </a:lnTo>
                  <a:lnTo>
                    <a:pt x="190" y="169887"/>
                  </a:lnTo>
                  <a:lnTo>
                    <a:pt x="6959" y="208927"/>
                  </a:lnTo>
                  <a:lnTo>
                    <a:pt x="23025" y="245173"/>
                  </a:lnTo>
                  <a:lnTo>
                    <a:pt x="28575" y="253733"/>
                  </a:lnTo>
                  <a:lnTo>
                    <a:pt x="28575" y="295275"/>
                  </a:lnTo>
                  <a:lnTo>
                    <a:pt x="70116" y="295275"/>
                  </a:lnTo>
                  <a:lnTo>
                    <a:pt x="71958" y="296570"/>
                  </a:lnTo>
                  <a:lnTo>
                    <a:pt x="78676" y="300824"/>
                  </a:lnTo>
                  <a:lnTo>
                    <a:pt x="114909" y="316877"/>
                  </a:lnTo>
                  <a:lnTo>
                    <a:pt x="153962" y="323659"/>
                  </a:lnTo>
                  <a:lnTo>
                    <a:pt x="161925" y="323850"/>
                  </a:lnTo>
                  <a:lnTo>
                    <a:pt x="169875" y="323659"/>
                  </a:lnTo>
                  <a:lnTo>
                    <a:pt x="208927" y="316877"/>
                  </a:lnTo>
                  <a:lnTo>
                    <a:pt x="245160" y="300824"/>
                  </a:lnTo>
                  <a:lnTo>
                    <a:pt x="253707" y="295275"/>
                  </a:lnTo>
                  <a:lnTo>
                    <a:pt x="295275" y="295275"/>
                  </a:lnTo>
                  <a:lnTo>
                    <a:pt x="295275" y="253720"/>
                  </a:lnTo>
                  <a:lnTo>
                    <a:pt x="296557" y="251891"/>
                  </a:lnTo>
                  <a:lnTo>
                    <a:pt x="300812" y="245173"/>
                  </a:lnTo>
                  <a:lnTo>
                    <a:pt x="316877" y="208927"/>
                  </a:lnTo>
                  <a:lnTo>
                    <a:pt x="323646" y="169887"/>
                  </a:lnTo>
                  <a:lnTo>
                    <a:pt x="323850" y="161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33525" y="6346990"/>
            <a:ext cx="343789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4705D"/>
                </a:solidFill>
                <a:latin typeface="Courier New"/>
                <a:cs typeface="Courier New"/>
              </a:rPr>
              <a:t>#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Python program to implement cycle</a:t>
            </a:r>
            <a:r>
              <a:rPr dirty="0" sz="110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solidFill>
                  <a:srgbClr val="74705D"/>
                </a:solidFill>
                <a:latin typeface="Courier New"/>
                <a:cs typeface="Courier New"/>
              </a:rPr>
              <a:t>sort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82880" marR="1618615" indent="-170815">
              <a:lnSpc>
                <a:spcPct val="108000"/>
              </a:lnSpc>
            </a:pPr>
            <a:r>
              <a:rPr dirty="0" sz="1100" spc="5" b="1">
                <a:solidFill>
                  <a:srgbClr val="F92572"/>
                </a:solidFill>
                <a:latin typeface="Courier New"/>
                <a:cs typeface="Courier New"/>
              </a:rPr>
              <a:t>def </a:t>
            </a:r>
            <a:r>
              <a:rPr dirty="0" sz="1100" spc="5">
                <a:solidFill>
                  <a:srgbClr val="A3A3A0"/>
                </a:solidFill>
                <a:latin typeface="Courier New"/>
                <a:cs typeface="Courier New"/>
              </a:rPr>
              <a:t>cycleSort(array):  writes </a:t>
            </a:r>
            <a:r>
              <a:rPr dirty="0" sz="1100" b="1">
                <a:solidFill>
                  <a:srgbClr val="F92572"/>
                </a:solidFill>
                <a:latin typeface="Courier New"/>
                <a:cs typeface="Courier New"/>
              </a:rPr>
              <a:t>=</a:t>
            </a:r>
            <a:r>
              <a:rPr dirty="0" sz="11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7456AB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096" y="6437376"/>
            <a:ext cx="402590" cy="399415"/>
            <a:chOff x="387096" y="6437376"/>
            <a:chExt cx="402590" cy="399415"/>
          </a:xfrm>
        </p:grpSpPr>
        <p:sp>
          <p:nvSpPr>
            <p:cNvPr id="13" name="object 13"/>
            <p:cNvSpPr/>
            <p:nvPr/>
          </p:nvSpPr>
          <p:spPr>
            <a:xfrm>
              <a:off x="387096" y="6437376"/>
              <a:ext cx="402590" cy="399415"/>
            </a:xfrm>
            <a:custGeom>
              <a:avLst/>
              <a:gdLst/>
              <a:ahLst/>
              <a:cxnLst/>
              <a:rect l="l" t="t" r="r" b="b"/>
              <a:pathLst>
                <a:path w="402590" h="399415">
                  <a:moveTo>
                    <a:pt x="402336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402336" y="0"/>
                  </a:lnTo>
                  <a:lnTo>
                    <a:pt x="402336" y="46360"/>
                  </a:lnTo>
                  <a:lnTo>
                    <a:pt x="201865" y="46360"/>
                  </a:lnTo>
                  <a:lnTo>
                    <a:pt x="186736" y="47091"/>
                  </a:lnTo>
                  <a:lnTo>
                    <a:pt x="143088" y="58064"/>
                  </a:lnTo>
                  <a:lnTo>
                    <a:pt x="104477" y="81176"/>
                  </a:lnTo>
                  <a:lnTo>
                    <a:pt x="74136" y="114620"/>
                  </a:lnTo>
                  <a:lnTo>
                    <a:pt x="54851" y="155436"/>
                  </a:lnTo>
                  <a:lnTo>
                    <a:pt x="48277" y="199949"/>
                  </a:lnTo>
                  <a:lnTo>
                    <a:pt x="49007" y="215089"/>
                  </a:lnTo>
                  <a:lnTo>
                    <a:pt x="59966" y="258745"/>
                  </a:lnTo>
                  <a:lnTo>
                    <a:pt x="83080" y="297342"/>
                  </a:lnTo>
                  <a:lnTo>
                    <a:pt x="116520" y="327686"/>
                  </a:lnTo>
                  <a:lnTo>
                    <a:pt x="157347" y="346979"/>
                  </a:lnTo>
                  <a:lnTo>
                    <a:pt x="201865" y="353537"/>
                  </a:lnTo>
                  <a:lnTo>
                    <a:pt x="402336" y="353537"/>
                  </a:lnTo>
                  <a:lnTo>
                    <a:pt x="402336" y="399288"/>
                  </a:lnTo>
                  <a:close/>
                </a:path>
                <a:path w="402590" h="399415">
                  <a:moveTo>
                    <a:pt x="402336" y="353537"/>
                  </a:moveTo>
                  <a:lnTo>
                    <a:pt x="201865" y="353537"/>
                  </a:lnTo>
                  <a:lnTo>
                    <a:pt x="216995" y="352811"/>
                  </a:lnTo>
                  <a:lnTo>
                    <a:pt x="231835" y="350626"/>
                  </a:lnTo>
                  <a:lnTo>
                    <a:pt x="274341" y="335394"/>
                  </a:lnTo>
                  <a:lnTo>
                    <a:pt x="310472" y="308549"/>
                  </a:lnTo>
                  <a:lnTo>
                    <a:pt x="337300" y="272437"/>
                  </a:lnTo>
                  <a:lnTo>
                    <a:pt x="352534" y="229929"/>
                  </a:lnTo>
                  <a:lnTo>
                    <a:pt x="355457" y="199949"/>
                  </a:lnTo>
                  <a:lnTo>
                    <a:pt x="354726" y="184821"/>
                  </a:lnTo>
                  <a:lnTo>
                    <a:pt x="343765" y="141183"/>
                  </a:lnTo>
                  <a:lnTo>
                    <a:pt x="320654" y="102573"/>
                  </a:lnTo>
                  <a:lnTo>
                    <a:pt x="287213" y="72237"/>
                  </a:lnTo>
                  <a:lnTo>
                    <a:pt x="246384" y="52944"/>
                  </a:lnTo>
                  <a:lnTo>
                    <a:pt x="201865" y="46360"/>
                  </a:lnTo>
                  <a:lnTo>
                    <a:pt x="402336" y="46360"/>
                  </a:lnTo>
                  <a:lnTo>
                    <a:pt x="402336" y="3535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8218" y="647660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475" y="160743"/>
                  </a:moveTo>
                  <a:lnTo>
                    <a:pt x="316649" y="121678"/>
                  </a:lnTo>
                  <a:lnTo>
                    <a:pt x="302488" y="84963"/>
                  </a:lnTo>
                  <a:lnTo>
                    <a:pt x="279844" y="52806"/>
                  </a:lnTo>
                  <a:lnTo>
                    <a:pt x="250037" y="27089"/>
                  </a:lnTo>
                  <a:lnTo>
                    <a:pt x="214884" y="9398"/>
                  </a:lnTo>
                  <a:lnTo>
                    <a:pt x="176491" y="774"/>
                  </a:lnTo>
                  <a:lnTo>
                    <a:pt x="160743" y="0"/>
                  </a:lnTo>
                  <a:lnTo>
                    <a:pt x="152844" y="190"/>
                  </a:lnTo>
                  <a:lnTo>
                    <a:pt x="114084" y="6921"/>
                  </a:lnTo>
                  <a:lnTo>
                    <a:pt x="78117" y="22860"/>
                  </a:lnTo>
                  <a:lnTo>
                    <a:pt x="47078" y="47078"/>
                  </a:lnTo>
                  <a:lnTo>
                    <a:pt x="22860" y="78117"/>
                  </a:lnTo>
                  <a:lnTo>
                    <a:pt x="6921" y="114084"/>
                  </a:lnTo>
                  <a:lnTo>
                    <a:pt x="190" y="152844"/>
                  </a:lnTo>
                  <a:lnTo>
                    <a:pt x="0" y="160743"/>
                  </a:lnTo>
                  <a:lnTo>
                    <a:pt x="190" y="168630"/>
                  </a:lnTo>
                  <a:lnTo>
                    <a:pt x="6921" y="207403"/>
                  </a:lnTo>
                  <a:lnTo>
                    <a:pt x="22860" y="243370"/>
                  </a:lnTo>
                  <a:lnTo>
                    <a:pt x="47078" y="274396"/>
                  </a:lnTo>
                  <a:lnTo>
                    <a:pt x="78117" y="298615"/>
                  </a:lnTo>
                  <a:lnTo>
                    <a:pt x="114084" y="314553"/>
                  </a:lnTo>
                  <a:lnTo>
                    <a:pt x="152844" y="321284"/>
                  </a:lnTo>
                  <a:lnTo>
                    <a:pt x="160743" y="321475"/>
                  </a:lnTo>
                  <a:lnTo>
                    <a:pt x="168630" y="321284"/>
                  </a:lnTo>
                  <a:lnTo>
                    <a:pt x="207403" y="314553"/>
                  </a:lnTo>
                  <a:lnTo>
                    <a:pt x="243370" y="298615"/>
                  </a:lnTo>
                  <a:lnTo>
                    <a:pt x="274396" y="274396"/>
                  </a:lnTo>
                  <a:lnTo>
                    <a:pt x="298615" y="243370"/>
                  </a:lnTo>
                  <a:lnTo>
                    <a:pt x="314553" y="207403"/>
                  </a:lnTo>
                  <a:lnTo>
                    <a:pt x="321284" y="168630"/>
                  </a:lnTo>
                  <a:lnTo>
                    <a:pt x="321475" y="160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3254" y="7251706"/>
            <a:ext cx="174243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Times New Roman"/>
                <a:cs typeface="Times New Roman"/>
                <a:hlinkClick r:id="rId2"/>
              </a:rPr>
              <a:t>https://www.geeksfor</a:t>
            </a:r>
            <a:r>
              <a:rPr dirty="0" sz="800" spc="-5">
                <a:latin typeface="Times New Roman"/>
                <a:cs typeface="Times New Roman"/>
              </a:rPr>
              <a:t>geeks.or</a:t>
            </a:r>
            <a:r>
              <a:rPr dirty="0" sz="800" spc="-5">
                <a:latin typeface="Times New Roman"/>
                <a:cs typeface="Times New Roman"/>
                <a:hlinkClick r:id="rId2"/>
              </a:rPr>
              <a:t>g/cycle-sort/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2021-10-01T13:51:37Z</dcterms:created>
  <dcterms:modified xsi:type="dcterms:W3CDTF">2021-10-01T13:51:37Z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2021-10-01T00:00:00Z</vt:filetime>
  </property>
  <property fmtid="{D5CDD505-2E9C-101B-9397-08002B2CF9AE}" pid="3" name="Creator">
    <vt:lpwstr>Mozilla/5.0 (Macintosh; Intel Mac OS X 10_15_7) AppleWebKit/537.36 (KHTML, like Gecko) Chrome/94.0.4606.61 Safari/537.36</vt:lpwstr>
  </property>
  <property fmtid="{D5CDD505-2E9C-101B-9397-08002B2CF9AE}" pid="4" name="LastSaved">
    <vt:filetime>2021-10-01T00:00:00Z</vt:filetime>
  </property>
</Properties>
</file>