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67"/>
  </p:notesMasterIdLst>
  <p:handoutMasterIdLst>
    <p:handoutMasterId r:id="rId68"/>
  </p:handoutMasterIdLst>
  <p:sldIdLst>
    <p:sldId id="271" r:id="rId2"/>
    <p:sldId id="279" r:id="rId3"/>
    <p:sldId id="260" r:id="rId4"/>
    <p:sldId id="278" r:id="rId5"/>
    <p:sldId id="282" r:id="rId6"/>
    <p:sldId id="291" r:id="rId7"/>
    <p:sldId id="284" r:id="rId8"/>
    <p:sldId id="262" r:id="rId9"/>
    <p:sldId id="263" r:id="rId10"/>
    <p:sldId id="292" r:id="rId11"/>
    <p:sldId id="264" r:id="rId12"/>
    <p:sldId id="265" r:id="rId13"/>
    <p:sldId id="266" r:id="rId14"/>
    <p:sldId id="267" r:id="rId15"/>
    <p:sldId id="285" r:id="rId16"/>
    <p:sldId id="276" r:id="rId17"/>
    <p:sldId id="294" r:id="rId18"/>
    <p:sldId id="293" r:id="rId19"/>
    <p:sldId id="274" r:id="rId20"/>
    <p:sldId id="295" r:id="rId21"/>
    <p:sldId id="275" r:id="rId22"/>
    <p:sldId id="277" r:id="rId23"/>
    <p:sldId id="287" r:id="rId24"/>
    <p:sldId id="288" r:id="rId25"/>
    <p:sldId id="301" r:id="rId26"/>
    <p:sldId id="303" r:id="rId27"/>
    <p:sldId id="306" r:id="rId28"/>
    <p:sldId id="304" r:id="rId29"/>
    <p:sldId id="307" r:id="rId30"/>
    <p:sldId id="308" r:id="rId31"/>
    <p:sldId id="309" r:id="rId32"/>
    <p:sldId id="311" r:id="rId33"/>
    <p:sldId id="310" r:id="rId34"/>
    <p:sldId id="312" r:id="rId35"/>
    <p:sldId id="313" r:id="rId36"/>
    <p:sldId id="314" r:id="rId37"/>
    <p:sldId id="315" r:id="rId38"/>
    <p:sldId id="297" r:id="rId39"/>
    <p:sldId id="318" r:id="rId40"/>
    <p:sldId id="319" r:id="rId41"/>
    <p:sldId id="320" r:id="rId42"/>
    <p:sldId id="298" r:id="rId43"/>
    <p:sldId id="321" r:id="rId44"/>
    <p:sldId id="322" r:id="rId45"/>
    <p:sldId id="323" r:id="rId46"/>
    <p:sldId id="324" r:id="rId47"/>
    <p:sldId id="325" r:id="rId48"/>
    <p:sldId id="326" r:id="rId49"/>
    <p:sldId id="327" r:id="rId50"/>
    <p:sldId id="328" r:id="rId51"/>
    <p:sldId id="329" r:id="rId52"/>
    <p:sldId id="299" r:id="rId53"/>
    <p:sldId id="330" r:id="rId54"/>
    <p:sldId id="331" r:id="rId55"/>
    <p:sldId id="332" r:id="rId56"/>
    <p:sldId id="337" r:id="rId57"/>
    <p:sldId id="333" r:id="rId58"/>
    <p:sldId id="334" r:id="rId59"/>
    <p:sldId id="335" r:id="rId60"/>
    <p:sldId id="300" r:id="rId61"/>
    <p:sldId id="339" r:id="rId62"/>
    <p:sldId id="340" r:id="rId63"/>
    <p:sldId id="343" r:id="rId64"/>
    <p:sldId id="342" r:id="rId65"/>
    <p:sldId id="290" r:id="rId6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1334" y="77"/>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313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A0ACCD-1A12-4343-B6EC-B92164D3CBAF}" type="datetimeFigureOut">
              <a:rPr lang="en-IN" smtClean="0"/>
              <a:t>09-05-2020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FB829D-17A8-4041-A913-EFA746133452}" type="slidenum">
              <a:rPr lang="en-IN" smtClean="0"/>
              <a:t>‹#›</a:t>
            </a:fld>
            <a:endParaRPr lang="en-IN"/>
          </a:p>
        </p:txBody>
      </p:sp>
    </p:spTree>
    <p:extLst>
      <p:ext uri="{BB962C8B-B14F-4D97-AF65-F5344CB8AC3E}">
        <p14:creationId xmlns:p14="http://schemas.microsoft.com/office/powerpoint/2010/main" val="1777817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eaLnBrk="1" fontAlgn="auto" hangingPunct="1">
              <a:spcBef>
                <a:spcPts val="0"/>
              </a:spcBef>
              <a:spcAft>
                <a:spcPts val="0"/>
              </a:spcAft>
              <a:defRPr sz="1200">
                <a:latin typeface="+mn-lt"/>
                <a:cs typeface="+mn-cs"/>
              </a:defRPr>
            </a:lvl1pPr>
          </a:lstStyle>
          <a:p>
            <a:pPr>
              <a:defRPr/>
            </a:pPr>
            <a:endParaRPr lang="ur-PK"/>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eaLnBrk="1" fontAlgn="auto" hangingPunct="1">
              <a:spcBef>
                <a:spcPts val="0"/>
              </a:spcBef>
              <a:spcAft>
                <a:spcPts val="0"/>
              </a:spcAft>
              <a:defRPr sz="1200">
                <a:latin typeface="+mn-lt"/>
                <a:cs typeface="+mn-cs"/>
              </a:defRPr>
            </a:lvl1pPr>
          </a:lstStyle>
          <a:p>
            <a:pPr>
              <a:defRPr/>
            </a:pPr>
            <a:fld id="{F385968E-AC79-4CBC-9EE8-4DD48A4C298A}" type="datetimeFigureOut">
              <a:rPr lang="ur-PK"/>
              <a:pPr>
                <a:defRPr/>
              </a:pPr>
              <a:t>17/09/1441</a:t>
            </a:fld>
            <a:endParaRPr lang="ur-PK"/>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pPr lvl="0"/>
            <a:endParaRPr lang="ur-PK"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eaLnBrk="1" fontAlgn="auto" hangingPunct="1">
              <a:spcBef>
                <a:spcPts val="0"/>
              </a:spcBef>
              <a:spcAft>
                <a:spcPts val="0"/>
              </a:spcAft>
              <a:defRPr sz="1200">
                <a:latin typeface="+mn-lt"/>
                <a:cs typeface="+mn-cs"/>
              </a:defRPr>
            </a:lvl1pPr>
          </a:lstStyle>
          <a:p>
            <a:pPr>
              <a:defRPr/>
            </a:pPr>
            <a:endParaRPr lang="ur-PK"/>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wrap="square" lIns="91440" tIns="45720" rIns="91440" bIns="45720" numCol="1" anchor="b" anchorCtr="0" compatLnSpc="1">
            <a:prstTxWarp prst="textNoShape">
              <a:avLst/>
            </a:prstTxWarp>
          </a:bodyPr>
          <a:lstStyle>
            <a:lvl1pPr algn="l" eaLnBrk="1" fontAlgn="auto" hangingPunct="1">
              <a:spcBef>
                <a:spcPts val="0"/>
              </a:spcBef>
              <a:spcAft>
                <a:spcPts val="0"/>
              </a:spcAft>
              <a:defRPr sz="1200">
                <a:latin typeface="Calibri" panose="020F0502020204030204" pitchFamily="34" charset="0"/>
              </a:defRPr>
            </a:lvl1pPr>
          </a:lstStyle>
          <a:p>
            <a:pPr>
              <a:defRPr/>
            </a:pPr>
            <a:fld id="{BFA15274-88BD-4296-AED3-89C40A6482B5}" type="slidenum">
              <a:rPr lang="ur-PK" altLang="en-US"/>
              <a:pPr>
                <a:defRPr/>
              </a:pPr>
              <a:t>‹#›</a:t>
            </a:fld>
            <a:endParaRPr lang="ur-PK" alt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mn-lt"/>
        <a:ea typeface="+mn-ea"/>
        <a:cs typeface="+mn-cs"/>
      </a:defRPr>
    </a:lvl1pPr>
    <a:lvl2pPr marL="457200" algn="r" rtl="1" eaLnBrk="0" fontAlgn="base" hangingPunct="0">
      <a:spcBef>
        <a:spcPct val="30000"/>
      </a:spcBef>
      <a:spcAft>
        <a:spcPct val="0"/>
      </a:spcAft>
      <a:defRPr sz="1200" kern="1200">
        <a:solidFill>
          <a:schemeClr val="tx1"/>
        </a:solidFill>
        <a:latin typeface="+mn-lt"/>
        <a:ea typeface="+mn-ea"/>
        <a:cs typeface="+mn-cs"/>
      </a:defRPr>
    </a:lvl2pPr>
    <a:lvl3pPr marL="914400" algn="r" rtl="1" eaLnBrk="0" fontAlgn="base" hangingPunct="0">
      <a:spcBef>
        <a:spcPct val="30000"/>
      </a:spcBef>
      <a:spcAft>
        <a:spcPct val="0"/>
      </a:spcAft>
      <a:defRPr sz="1200" kern="1200">
        <a:solidFill>
          <a:schemeClr val="tx1"/>
        </a:solidFill>
        <a:latin typeface="+mn-lt"/>
        <a:ea typeface="+mn-ea"/>
        <a:cs typeface="+mn-cs"/>
      </a:defRPr>
    </a:lvl3pPr>
    <a:lvl4pPr marL="1371600" algn="r" rtl="1" eaLnBrk="0" fontAlgn="base" hangingPunct="0">
      <a:spcBef>
        <a:spcPct val="30000"/>
      </a:spcBef>
      <a:spcAft>
        <a:spcPct val="0"/>
      </a:spcAft>
      <a:defRPr sz="1200" kern="1200">
        <a:solidFill>
          <a:schemeClr val="tx1"/>
        </a:solidFill>
        <a:latin typeface="+mn-lt"/>
        <a:ea typeface="+mn-ea"/>
        <a:cs typeface="+mn-cs"/>
      </a:defRPr>
    </a:lvl4pPr>
    <a:lvl5pPr marL="1828800" algn="r" rtl="1" eaLnBrk="0" fontAlgn="base" hangingPunct="0">
      <a:spcBef>
        <a:spcPct val="30000"/>
      </a:spcBef>
      <a:spcAft>
        <a:spcPct val="0"/>
      </a:spcAft>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xlinux.nist.gov/dads/HTML/sim.html"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xlinux.nist.gov/dads/HTML/algorithm.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ar-SA" altLang="en-US"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rtl="1">
              <a:spcBef>
                <a:spcPct val="30000"/>
              </a:spcBef>
              <a:defRPr sz="1200">
                <a:solidFill>
                  <a:schemeClr val="tx1"/>
                </a:solidFill>
                <a:latin typeface="Calibri" panose="020F0502020204030204" pitchFamily="34" charset="0"/>
              </a:defRPr>
            </a:lvl1pPr>
            <a:lvl2pPr marL="742950" indent="-285750" algn="r" rtl="1">
              <a:spcBef>
                <a:spcPct val="30000"/>
              </a:spcBef>
              <a:defRPr sz="1200">
                <a:solidFill>
                  <a:schemeClr val="tx1"/>
                </a:solidFill>
                <a:latin typeface="Calibri" panose="020F0502020204030204" pitchFamily="34" charset="0"/>
              </a:defRPr>
            </a:lvl2pPr>
            <a:lvl3pPr marL="1143000" indent="-228600" algn="r" rtl="1">
              <a:spcBef>
                <a:spcPct val="30000"/>
              </a:spcBef>
              <a:defRPr sz="1200">
                <a:solidFill>
                  <a:schemeClr val="tx1"/>
                </a:solidFill>
                <a:latin typeface="Calibri" panose="020F0502020204030204" pitchFamily="34" charset="0"/>
              </a:defRPr>
            </a:lvl3pPr>
            <a:lvl4pPr marL="1600200" indent="-228600" algn="r" rtl="1">
              <a:spcBef>
                <a:spcPct val="30000"/>
              </a:spcBef>
              <a:defRPr sz="1200">
                <a:solidFill>
                  <a:schemeClr val="tx1"/>
                </a:solidFill>
                <a:latin typeface="Calibri" panose="020F0502020204030204" pitchFamily="34" charset="0"/>
              </a:defRPr>
            </a:lvl4pPr>
            <a:lvl5pPr marL="2057400" indent="-228600" algn="r" rtl="1">
              <a:spcBef>
                <a:spcPct val="30000"/>
              </a:spcBef>
              <a:defRPr sz="1200">
                <a:solidFill>
                  <a:schemeClr val="tx1"/>
                </a:solidFill>
                <a:latin typeface="Calibri" panose="020F0502020204030204" pitchFamily="34" charset="0"/>
              </a:defRPr>
            </a:lvl5pPr>
            <a:lvl6pPr marL="2514600" indent="-228600" algn="r" defTabSz="457200" rtl="1" eaLnBrk="0" fontAlgn="base" hangingPunct="0">
              <a:spcBef>
                <a:spcPct val="30000"/>
              </a:spcBef>
              <a:spcAft>
                <a:spcPct val="0"/>
              </a:spcAft>
              <a:defRPr sz="1200">
                <a:solidFill>
                  <a:schemeClr val="tx1"/>
                </a:solidFill>
                <a:latin typeface="Calibri" panose="020F0502020204030204" pitchFamily="34" charset="0"/>
              </a:defRPr>
            </a:lvl6pPr>
            <a:lvl7pPr marL="2971800" indent="-228600" algn="r" defTabSz="457200" rtl="1" eaLnBrk="0" fontAlgn="base" hangingPunct="0">
              <a:spcBef>
                <a:spcPct val="30000"/>
              </a:spcBef>
              <a:spcAft>
                <a:spcPct val="0"/>
              </a:spcAft>
              <a:defRPr sz="1200">
                <a:solidFill>
                  <a:schemeClr val="tx1"/>
                </a:solidFill>
                <a:latin typeface="Calibri" panose="020F0502020204030204" pitchFamily="34" charset="0"/>
              </a:defRPr>
            </a:lvl7pPr>
            <a:lvl8pPr marL="3429000" indent="-228600" algn="r" defTabSz="457200" rtl="1" eaLnBrk="0" fontAlgn="base" hangingPunct="0">
              <a:spcBef>
                <a:spcPct val="30000"/>
              </a:spcBef>
              <a:spcAft>
                <a:spcPct val="0"/>
              </a:spcAft>
              <a:defRPr sz="1200">
                <a:solidFill>
                  <a:schemeClr val="tx1"/>
                </a:solidFill>
                <a:latin typeface="Calibri" panose="020F0502020204030204" pitchFamily="34" charset="0"/>
              </a:defRPr>
            </a:lvl8pPr>
            <a:lvl9pPr marL="3886200" indent="-228600" algn="r" defTabSz="457200" rtl="1" eaLnBrk="0" fontAlgn="base" hangingPunct="0">
              <a:spcBef>
                <a:spcPct val="30000"/>
              </a:spcBef>
              <a:spcAft>
                <a:spcPct val="0"/>
              </a:spcAft>
              <a:defRPr sz="1200">
                <a:solidFill>
                  <a:schemeClr val="tx1"/>
                </a:solidFill>
                <a:latin typeface="Calibri" panose="020F0502020204030204" pitchFamily="34" charset="0"/>
              </a:defRPr>
            </a:lvl9pPr>
          </a:lstStyle>
          <a:p>
            <a:pPr algn="l" rtl="0" fontAlgn="base">
              <a:spcBef>
                <a:spcPct val="0"/>
              </a:spcBef>
              <a:spcAft>
                <a:spcPct val="0"/>
              </a:spcAft>
            </a:pPr>
            <a:fld id="{5D8DEB0B-E57A-4C76-AB07-EA631291279B}" type="slidenum">
              <a:rPr lang="ur-PK" altLang="en-US" smtClean="0"/>
              <a:pPr algn="l" rtl="0" fontAlgn="base">
                <a:spcBef>
                  <a:spcPct val="0"/>
                </a:spcBef>
                <a:spcAft>
                  <a:spcPct val="0"/>
                </a:spcAft>
              </a:pPr>
              <a:t>8</a:t>
            </a:fld>
            <a:endParaRPr lang="ur-PK"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255522C-5EDA-41DF-9B5D-E2118BDA9678}" type="slidenum">
              <a:rPr lang="en-US" altLang="en-US" smtClean="0">
                <a:latin typeface="Arial" panose="020B0604020202020204" pitchFamily="34" charset="0"/>
              </a:rPr>
              <a:pPr fontAlgn="base">
                <a:spcBef>
                  <a:spcPct val="0"/>
                </a:spcBef>
                <a:spcAft>
                  <a:spcPct val="0"/>
                </a:spcAft>
              </a:pPr>
              <a:t>53</a:t>
            </a:fld>
            <a:endParaRPr lang="en-US" altLang="en-US" smtClean="0">
              <a:latin typeface="Arial" panose="020B0604020202020204" pitchFamily="34" charset="0"/>
            </a:endParaRPr>
          </a:p>
        </p:txBody>
      </p:sp>
      <p:sp>
        <p:nvSpPr>
          <p:cNvPr id="645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BFE20E3-9188-488A-8217-6B154C2BB0D9}" type="slidenum">
              <a:rPr lang="en-US" altLang="en-US" smtClean="0">
                <a:latin typeface="Arial" panose="020B0604020202020204" pitchFamily="34" charset="0"/>
              </a:rPr>
              <a:pPr fontAlgn="base">
                <a:spcBef>
                  <a:spcPct val="0"/>
                </a:spcBef>
                <a:spcAft>
                  <a:spcPct val="0"/>
                </a:spcAft>
              </a:pPr>
              <a:t>54</a:t>
            </a:fld>
            <a:endParaRPr lang="en-US" altLang="en-US" smtClean="0">
              <a:latin typeface="Arial" panose="020B0604020202020204" pitchFamily="34" charset="0"/>
            </a:endParaRPr>
          </a:p>
        </p:txBody>
      </p:sp>
      <p:sp>
        <p:nvSpPr>
          <p:cNvPr id="665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59FAE90-2C48-41D1-96C4-16B587381C6E}" type="slidenum">
              <a:rPr lang="en-US" altLang="en-US" smtClean="0">
                <a:latin typeface="Arial" panose="020B0604020202020204" pitchFamily="34" charset="0"/>
              </a:rPr>
              <a:pPr fontAlgn="base">
                <a:spcBef>
                  <a:spcPct val="0"/>
                </a:spcBef>
                <a:spcAft>
                  <a:spcPct val="0"/>
                </a:spcAft>
              </a:pPr>
              <a:t>55</a:t>
            </a:fld>
            <a:endParaRPr lang="en-US" altLang="en-US" smtClean="0">
              <a:latin typeface="Arial" panose="020B0604020202020204"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2" name="Notes Placeholder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5 is a lower bound for the set { 5, 10, 34, 13934 }, but 8 is not. 42 is both an upper and a lower bound for the set { 42 }; all other numbers are either an upper bound or a lower bound for that set.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p>
          <a:p>
            <a:r>
              <a:rPr lang="en-US" altLang="en-US" smtClean="0">
                <a:latin typeface="Arial" panose="020B0604020202020204" pitchFamily="34" charset="0"/>
              </a:rPr>
              <a:t>Each simple operation takes 1 time step.</a:t>
            </a:r>
          </a:p>
          <a:p>
            <a:r>
              <a:rPr lang="en-US" altLang="en-US" smtClean="0">
                <a:latin typeface="Arial" panose="020B0604020202020204" pitchFamily="34" charset="0"/>
              </a:rPr>
              <a:t>Loops and subroutines are not simple operations.</a:t>
            </a:r>
          </a:p>
          <a:p>
            <a:r>
              <a:rPr lang="en-US" altLang="en-US" smtClean="0">
                <a:latin typeface="Arial" panose="020B0604020202020204" pitchFamily="34" charset="0"/>
              </a:rPr>
              <a:t>Each memory access takes one time step, and there is no shortage of memory.</a:t>
            </a:r>
          </a:p>
          <a:p>
            <a:endParaRPr lang="en-US" altLang="en-US" smtClean="0">
              <a:latin typeface="Arial" panose="020B0604020202020204" pitchFamily="34" charset="0"/>
            </a:endParaRPr>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E1276BA-8ADA-4D89-B0ED-8D311A7D43EC}" type="slidenum">
              <a:rPr lang="en-US" altLang="en-US" smtClean="0">
                <a:latin typeface="Arial" panose="020B0604020202020204" pitchFamily="34" charset="0"/>
              </a:rPr>
              <a:pPr fontAlgn="base">
                <a:spcBef>
                  <a:spcPct val="0"/>
                </a:spcBef>
                <a:spcAft>
                  <a:spcPct val="0"/>
                </a:spcAft>
              </a:pPr>
              <a:t>57</a:t>
            </a:fld>
            <a:endParaRPr lang="en-US" altLang="en-US"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smtClean="0">
                <a:latin typeface="Arial" panose="020B0604020202020204" pitchFamily="34" charset="0"/>
              </a:rPr>
              <a:t>asymptotically tight bound: Definition:</a:t>
            </a:r>
            <a:r>
              <a:rPr lang="en-US" altLang="en-US" smtClean="0">
                <a:latin typeface="Arial" panose="020B0604020202020204" pitchFamily="34" charset="0"/>
              </a:rPr>
              <a:t> When the </a:t>
            </a:r>
            <a:r>
              <a:rPr lang="en-US" altLang="en-US" i="1" smtClean="0">
                <a:latin typeface="Arial" panose="020B0604020202020204" pitchFamily="34" charset="0"/>
                <a:hlinkClick r:id="rId3"/>
              </a:rPr>
              <a:t>asymptotic complexity</a:t>
            </a:r>
            <a:r>
              <a:rPr lang="en-US" altLang="en-US" smtClean="0">
                <a:latin typeface="Arial" panose="020B0604020202020204" pitchFamily="34" charset="0"/>
              </a:rPr>
              <a:t> of an </a:t>
            </a:r>
            <a:r>
              <a:rPr lang="en-US" altLang="en-US" i="1" smtClean="0">
                <a:latin typeface="Arial" panose="020B0604020202020204" pitchFamily="34" charset="0"/>
                <a:hlinkClick r:id="rId4"/>
              </a:rPr>
              <a:t>algorithm</a:t>
            </a:r>
            <a:r>
              <a:rPr lang="en-US" altLang="en-US" smtClean="0">
                <a:latin typeface="Arial" panose="020B0604020202020204" pitchFamily="34" charset="0"/>
              </a:rPr>
              <a:t> exactly matches the theoretically proved asymptotic complexity of the corresponding problem. Informally, when an algorithm solves a problem at the theoretical minimum.</a:t>
            </a:r>
          </a:p>
          <a:p>
            <a:endParaRPr lang="en-US" altLang="en-US" smtClean="0">
              <a:latin typeface="Arial" panose="020B0604020202020204" pitchFamily="34" charset="0"/>
            </a:endParaRP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2DA27B3-9BE9-4715-9487-3EB772B8F6B2}" type="slidenum">
              <a:rPr lang="en-US" altLang="en-US" smtClean="0">
                <a:latin typeface="Arial" panose="020B0604020202020204" pitchFamily="34" charset="0"/>
              </a:rPr>
              <a:pPr fontAlgn="base">
                <a:spcBef>
                  <a:spcPct val="0"/>
                </a:spcBef>
                <a:spcAft>
                  <a:spcPct val="0"/>
                </a:spcAft>
              </a:pPr>
              <a:t>59</a:t>
            </a:fld>
            <a:endParaRPr lang="en-US"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D3B45E50-1A90-4F83-B070-7F7B854B2F44}" type="datetimeFigureOut">
              <a:rPr lang="ur-PK"/>
              <a:pPr>
                <a:defRPr/>
              </a:pPr>
              <a:t>17/09/1441</a:t>
            </a:fld>
            <a:endParaRPr lang="ur-PK"/>
          </a:p>
        </p:txBody>
      </p:sp>
      <p:sp>
        <p:nvSpPr>
          <p:cNvPr id="8" name="Footer Placeholder 4"/>
          <p:cNvSpPr>
            <a:spLocks noGrp="1"/>
          </p:cNvSpPr>
          <p:nvPr>
            <p:ph type="ftr" sz="quarter" idx="11"/>
          </p:nvPr>
        </p:nvSpPr>
        <p:spPr/>
        <p:txBody>
          <a:bodyPr/>
          <a:lstStyle>
            <a:lvl1pPr>
              <a:defRPr/>
            </a:lvl1pPr>
          </a:lstStyle>
          <a:p>
            <a:pPr>
              <a:defRPr/>
            </a:pPr>
            <a:r>
              <a:rPr lang="en-IN" dirty="0" smtClean="0"/>
              <a:t>Shatarupa.dash87@gmail.com</a:t>
            </a:r>
            <a:endParaRPr lang="ur-PK" dirty="0"/>
          </a:p>
        </p:txBody>
      </p:sp>
      <p:sp>
        <p:nvSpPr>
          <p:cNvPr id="9" name="Slide Number Placeholder 5"/>
          <p:cNvSpPr>
            <a:spLocks noGrp="1"/>
          </p:cNvSpPr>
          <p:nvPr>
            <p:ph type="sldNum" sz="quarter" idx="12"/>
          </p:nvPr>
        </p:nvSpPr>
        <p:spPr/>
        <p:txBody>
          <a:bodyPr/>
          <a:lstStyle>
            <a:lvl1pPr>
              <a:defRPr/>
            </a:lvl1pPr>
          </a:lstStyle>
          <a:p>
            <a:pPr>
              <a:defRPr/>
            </a:pPr>
            <a:fld id="{5D2F37B4-0422-4A46-B07F-D5F0E1F2A329}" type="slidenum">
              <a:rPr lang="ur-PK" altLang="en-US"/>
              <a:pPr>
                <a:defRPr/>
              </a:pPr>
              <a:t>‹#›</a:t>
            </a:fld>
            <a:endParaRPr lang="ur-PK" altLang="en-US"/>
          </a:p>
        </p:txBody>
      </p:sp>
      <p:sp>
        <p:nvSpPr>
          <p:cNvPr id="10" name="Rectangle 9"/>
          <p:cNvSpPr/>
          <p:nvPr userDrawn="1"/>
        </p:nvSpPr>
        <p:spPr>
          <a:xfrm>
            <a:off x="3200400" y="6417219"/>
            <a:ext cx="3051989" cy="369332"/>
          </a:xfrm>
          <a:prstGeom prst="rect">
            <a:avLst/>
          </a:prstGeom>
        </p:spPr>
        <p:txBody>
          <a:bodyPr wrap="none">
            <a:spAutoFit/>
          </a:bodyPr>
          <a:lstStyle/>
          <a:p>
            <a:pPr>
              <a:defRPr/>
            </a:pPr>
            <a:r>
              <a:rPr lang="en-IN" dirty="0" smtClean="0"/>
              <a:t>shatarupa.dash87@gmail.com</a:t>
            </a:r>
            <a:endParaRPr lang="ur-PK" dirty="0"/>
          </a:p>
        </p:txBody>
      </p:sp>
    </p:spTree>
    <p:extLst>
      <p:ext uri="{BB962C8B-B14F-4D97-AF65-F5344CB8AC3E}">
        <p14:creationId xmlns:p14="http://schemas.microsoft.com/office/powerpoint/2010/main" val="887795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B2B71E3-5D61-4B0F-B096-E092C55F449F}" type="datetimeFigureOut">
              <a:rPr lang="ur-PK"/>
              <a:pPr>
                <a:defRPr/>
              </a:pPr>
              <a:t>17/09/1441</a:t>
            </a:fld>
            <a:endParaRPr lang="ur-PK"/>
          </a:p>
        </p:txBody>
      </p:sp>
      <p:sp>
        <p:nvSpPr>
          <p:cNvPr id="5" name="Footer Placeholder 4"/>
          <p:cNvSpPr>
            <a:spLocks noGrp="1"/>
          </p:cNvSpPr>
          <p:nvPr>
            <p:ph type="ftr" sz="quarter" idx="11"/>
          </p:nvPr>
        </p:nvSpPr>
        <p:spPr/>
        <p:txBody>
          <a:bodyPr/>
          <a:lstStyle>
            <a:lvl1pPr>
              <a:defRPr/>
            </a:lvl1pPr>
          </a:lstStyle>
          <a:p>
            <a:pPr>
              <a:defRPr/>
            </a:pPr>
            <a:endParaRPr lang="ur-PK"/>
          </a:p>
        </p:txBody>
      </p:sp>
      <p:sp>
        <p:nvSpPr>
          <p:cNvPr id="6" name="Slide Number Placeholder 5"/>
          <p:cNvSpPr>
            <a:spLocks noGrp="1"/>
          </p:cNvSpPr>
          <p:nvPr>
            <p:ph type="sldNum" sz="quarter" idx="12"/>
          </p:nvPr>
        </p:nvSpPr>
        <p:spPr/>
        <p:txBody>
          <a:bodyPr/>
          <a:lstStyle>
            <a:lvl1pPr>
              <a:defRPr/>
            </a:lvl1pPr>
          </a:lstStyle>
          <a:p>
            <a:pPr>
              <a:defRPr/>
            </a:pPr>
            <a:fld id="{0003360B-F38C-4F67-8D79-78F9721BE7D6}" type="slidenum">
              <a:rPr lang="ur-PK" altLang="en-US"/>
              <a:pPr>
                <a:defRPr/>
              </a:pPr>
              <a:t>‹#›</a:t>
            </a:fld>
            <a:endParaRPr lang="ur-PK" altLang="en-US"/>
          </a:p>
        </p:txBody>
      </p:sp>
    </p:spTree>
    <p:extLst>
      <p:ext uri="{BB962C8B-B14F-4D97-AF65-F5344CB8AC3E}">
        <p14:creationId xmlns:p14="http://schemas.microsoft.com/office/powerpoint/2010/main" val="248932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A79F715C-44AF-4A8E-B002-0BC74DF1DAC9}" type="datetimeFigureOut">
              <a:rPr lang="ur-PK"/>
              <a:pPr>
                <a:defRPr/>
              </a:pPr>
              <a:t>17/09/1441</a:t>
            </a:fld>
            <a:endParaRPr lang="ur-PK"/>
          </a:p>
        </p:txBody>
      </p:sp>
      <p:sp>
        <p:nvSpPr>
          <p:cNvPr id="7" name="Footer Placeholder 4"/>
          <p:cNvSpPr>
            <a:spLocks noGrp="1"/>
          </p:cNvSpPr>
          <p:nvPr>
            <p:ph type="ftr" sz="quarter" idx="11"/>
          </p:nvPr>
        </p:nvSpPr>
        <p:spPr/>
        <p:txBody>
          <a:bodyPr/>
          <a:lstStyle>
            <a:lvl1pPr>
              <a:defRPr/>
            </a:lvl1pPr>
          </a:lstStyle>
          <a:p>
            <a:pPr>
              <a:defRPr/>
            </a:pPr>
            <a:endParaRPr lang="ur-PK"/>
          </a:p>
        </p:txBody>
      </p:sp>
      <p:sp>
        <p:nvSpPr>
          <p:cNvPr id="8" name="Slide Number Placeholder 5"/>
          <p:cNvSpPr>
            <a:spLocks noGrp="1"/>
          </p:cNvSpPr>
          <p:nvPr>
            <p:ph type="sldNum" sz="quarter" idx="12"/>
          </p:nvPr>
        </p:nvSpPr>
        <p:spPr/>
        <p:txBody>
          <a:bodyPr/>
          <a:lstStyle>
            <a:lvl1pPr>
              <a:defRPr/>
            </a:lvl1pPr>
          </a:lstStyle>
          <a:p>
            <a:pPr>
              <a:defRPr/>
            </a:pPr>
            <a:fld id="{1312552E-1E74-46E6-A3AB-C745E66636AB}" type="slidenum">
              <a:rPr lang="ur-PK" altLang="en-US"/>
              <a:pPr>
                <a:defRPr/>
              </a:pPr>
              <a:t>‹#›</a:t>
            </a:fld>
            <a:endParaRPr lang="ur-PK" altLang="en-US"/>
          </a:p>
        </p:txBody>
      </p:sp>
    </p:spTree>
    <p:extLst>
      <p:ext uri="{BB962C8B-B14F-4D97-AF65-F5344CB8AC3E}">
        <p14:creationId xmlns:p14="http://schemas.microsoft.com/office/powerpoint/2010/main" val="25838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C2901A2-7938-4EE8-A926-AE07CE806700}" type="datetimeFigureOut">
              <a:rPr lang="ur-PK"/>
              <a:pPr>
                <a:defRPr/>
              </a:pPr>
              <a:t>17/09/1441</a:t>
            </a:fld>
            <a:endParaRPr lang="ur-PK"/>
          </a:p>
        </p:txBody>
      </p:sp>
      <p:sp>
        <p:nvSpPr>
          <p:cNvPr id="6" name="Slide Number Placeholder 5"/>
          <p:cNvSpPr>
            <a:spLocks noGrp="1"/>
          </p:cNvSpPr>
          <p:nvPr>
            <p:ph type="sldNum" sz="quarter" idx="12"/>
          </p:nvPr>
        </p:nvSpPr>
        <p:spPr/>
        <p:txBody>
          <a:bodyPr/>
          <a:lstStyle>
            <a:lvl1pPr>
              <a:defRPr/>
            </a:lvl1pPr>
          </a:lstStyle>
          <a:p>
            <a:pPr>
              <a:defRPr/>
            </a:pPr>
            <a:fld id="{883E528C-3021-4AE0-A107-BF6690AA40E6}" type="slidenum">
              <a:rPr lang="ur-PK" altLang="en-US"/>
              <a:pPr>
                <a:defRPr/>
              </a:pPr>
              <a:t>‹#›</a:t>
            </a:fld>
            <a:endParaRPr lang="ur-PK" altLang="en-US"/>
          </a:p>
        </p:txBody>
      </p:sp>
    </p:spTree>
    <p:extLst>
      <p:ext uri="{BB962C8B-B14F-4D97-AF65-F5344CB8AC3E}">
        <p14:creationId xmlns:p14="http://schemas.microsoft.com/office/powerpoint/2010/main" val="3891588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7" name="Date Placeholder 3"/>
          <p:cNvSpPr>
            <a:spLocks noGrp="1"/>
          </p:cNvSpPr>
          <p:nvPr>
            <p:ph type="dt" sz="half" idx="10"/>
          </p:nvPr>
        </p:nvSpPr>
        <p:spPr/>
        <p:txBody>
          <a:bodyPr/>
          <a:lstStyle>
            <a:lvl1pPr>
              <a:defRPr/>
            </a:lvl1pPr>
          </a:lstStyle>
          <a:p>
            <a:pPr>
              <a:defRPr/>
            </a:pPr>
            <a:fld id="{2F455D67-4027-4787-BED2-737FB39EB129}" type="datetimeFigureOut">
              <a:rPr lang="ur-PK"/>
              <a:pPr>
                <a:defRPr/>
              </a:pPr>
              <a:t>17/09/1441</a:t>
            </a:fld>
            <a:endParaRPr lang="ur-PK"/>
          </a:p>
        </p:txBody>
      </p:sp>
      <p:sp>
        <p:nvSpPr>
          <p:cNvPr id="8" name="Footer Placeholder 4"/>
          <p:cNvSpPr>
            <a:spLocks noGrp="1"/>
          </p:cNvSpPr>
          <p:nvPr>
            <p:ph type="ftr" sz="quarter" idx="11"/>
          </p:nvPr>
        </p:nvSpPr>
        <p:spPr/>
        <p:txBody>
          <a:bodyPr/>
          <a:lstStyle>
            <a:lvl1pPr>
              <a:defRPr/>
            </a:lvl1pPr>
          </a:lstStyle>
          <a:p>
            <a:pPr>
              <a:defRPr/>
            </a:pPr>
            <a:endParaRPr lang="ur-PK"/>
          </a:p>
        </p:txBody>
      </p:sp>
      <p:sp>
        <p:nvSpPr>
          <p:cNvPr id="9" name="Slide Number Placeholder 5"/>
          <p:cNvSpPr>
            <a:spLocks noGrp="1"/>
          </p:cNvSpPr>
          <p:nvPr>
            <p:ph type="sldNum" sz="quarter" idx="12"/>
          </p:nvPr>
        </p:nvSpPr>
        <p:spPr/>
        <p:txBody>
          <a:bodyPr/>
          <a:lstStyle>
            <a:lvl1pPr>
              <a:defRPr/>
            </a:lvl1pPr>
          </a:lstStyle>
          <a:p>
            <a:pPr>
              <a:defRPr/>
            </a:pPr>
            <a:fld id="{054B6A7A-34E3-4F52-894E-8BEC701C27F1}" type="slidenum">
              <a:rPr lang="ur-PK" altLang="en-US"/>
              <a:pPr>
                <a:defRPr/>
              </a:pPr>
              <a:t>‹#›</a:t>
            </a:fld>
            <a:endParaRPr lang="ur-PK" altLang="en-US"/>
          </a:p>
        </p:txBody>
      </p:sp>
    </p:spTree>
    <p:extLst>
      <p:ext uri="{BB962C8B-B14F-4D97-AF65-F5344CB8AC3E}">
        <p14:creationId xmlns:p14="http://schemas.microsoft.com/office/powerpoint/2010/main" val="304436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2B9924D-30F2-4D53-8302-4B73091EE567}" type="datetimeFigureOut">
              <a:rPr lang="ur-PK"/>
              <a:pPr>
                <a:defRPr/>
              </a:pPr>
              <a:t>17/09/1441</a:t>
            </a:fld>
            <a:endParaRPr lang="ur-PK"/>
          </a:p>
        </p:txBody>
      </p:sp>
      <p:sp>
        <p:nvSpPr>
          <p:cNvPr id="6" name="Footer Placeholder 4"/>
          <p:cNvSpPr>
            <a:spLocks noGrp="1"/>
          </p:cNvSpPr>
          <p:nvPr>
            <p:ph type="ftr" sz="quarter" idx="11"/>
          </p:nvPr>
        </p:nvSpPr>
        <p:spPr/>
        <p:txBody>
          <a:bodyPr/>
          <a:lstStyle>
            <a:lvl1pPr>
              <a:defRPr/>
            </a:lvl1pPr>
          </a:lstStyle>
          <a:p>
            <a:pPr>
              <a:defRPr/>
            </a:pPr>
            <a:endParaRPr lang="ur-PK"/>
          </a:p>
        </p:txBody>
      </p:sp>
      <p:sp>
        <p:nvSpPr>
          <p:cNvPr id="7" name="Slide Number Placeholder 5"/>
          <p:cNvSpPr>
            <a:spLocks noGrp="1"/>
          </p:cNvSpPr>
          <p:nvPr>
            <p:ph type="sldNum" sz="quarter" idx="12"/>
          </p:nvPr>
        </p:nvSpPr>
        <p:spPr/>
        <p:txBody>
          <a:bodyPr/>
          <a:lstStyle>
            <a:lvl1pPr>
              <a:defRPr/>
            </a:lvl1pPr>
          </a:lstStyle>
          <a:p>
            <a:pPr>
              <a:defRPr/>
            </a:pPr>
            <a:fld id="{D9371152-239E-485A-AEE9-3CE6AD596412}" type="slidenum">
              <a:rPr lang="ur-PK" altLang="en-US"/>
              <a:pPr>
                <a:defRPr/>
              </a:pPr>
              <a:t>‹#›</a:t>
            </a:fld>
            <a:endParaRPr lang="ur-PK" altLang="en-US"/>
          </a:p>
        </p:txBody>
      </p:sp>
    </p:spTree>
    <p:extLst>
      <p:ext uri="{BB962C8B-B14F-4D97-AF65-F5344CB8AC3E}">
        <p14:creationId xmlns:p14="http://schemas.microsoft.com/office/powerpoint/2010/main" val="371309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97D8F63-A0E1-4A8B-A31D-7E378E826D22}" type="datetimeFigureOut">
              <a:rPr lang="ur-PK"/>
              <a:pPr>
                <a:defRPr/>
              </a:pPr>
              <a:t>17/09/1441</a:t>
            </a:fld>
            <a:endParaRPr lang="ur-PK"/>
          </a:p>
        </p:txBody>
      </p:sp>
      <p:sp>
        <p:nvSpPr>
          <p:cNvPr id="8" name="Footer Placeholder 4"/>
          <p:cNvSpPr>
            <a:spLocks noGrp="1"/>
          </p:cNvSpPr>
          <p:nvPr>
            <p:ph type="ftr" sz="quarter" idx="11"/>
          </p:nvPr>
        </p:nvSpPr>
        <p:spPr/>
        <p:txBody>
          <a:bodyPr/>
          <a:lstStyle>
            <a:lvl1pPr>
              <a:defRPr/>
            </a:lvl1pPr>
          </a:lstStyle>
          <a:p>
            <a:pPr>
              <a:defRPr/>
            </a:pPr>
            <a:endParaRPr lang="ur-PK"/>
          </a:p>
        </p:txBody>
      </p:sp>
      <p:sp>
        <p:nvSpPr>
          <p:cNvPr id="9" name="Slide Number Placeholder 5"/>
          <p:cNvSpPr>
            <a:spLocks noGrp="1"/>
          </p:cNvSpPr>
          <p:nvPr>
            <p:ph type="sldNum" sz="quarter" idx="12"/>
          </p:nvPr>
        </p:nvSpPr>
        <p:spPr/>
        <p:txBody>
          <a:bodyPr/>
          <a:lstStyle>
            <a:lvl1pPr>
              <a:defRPr/>
            </a:lvl1pPr>
          </a:lstStyle>
          <a:p>
            <a:pPr>
              <a:defRPr/>
            </a:pPr>
            <a:fld id="{BD2C7507-0647-48D4-9E52-9E0BCEDC919F}" type="slidenum">
              <a:rPr lang="ur-PK" altLang="en-US"/>
              <a:pPr>
                <a:defRPr/>
              </a:pPr>
              <a:t>‹#›</a:t>
            </a:fld>
            <a:endParaRPr lang="ur-PK" altLang="en-US"/>
          </a:p>
        </p:txBody>
      </p:sp>
    </p:spTree>
    <p:extLst>
      <p:ext uri="{BB962C8B-B14F-4D97-AF65-F5344CB8AC3E}">
        <p14:creationId xmlns:p14="http://schemas.microsoft.com/office/powerpoint/2010/main" val="184840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C6CE9870-CB7F-46D9-B81A-74DD7DDAB7F7}" type="datetimeFigureOut">
              <a:rPr lang="ur-PK"/>
              <a:pPr>
                <a:defRPr/>
              </a:pPr>
              <a:t>17/09/1441</a:t>
            </a:fld>
            <a:endParaRPr lang="ur-PK"/>
          </a:p>
        </p:txBody>
      </p:sp>
      <p:sp>
        <p:nvSpPr>
          <p:cNvPr id="4" name="Footer Placeholder 4"/>
          <p:cNvSpPr>
            <a:spLocks noGrp="1"/>
          </p:cNvSpPr>
          <p:nvPr>
            <p:ph type="ftr" sz="quarter" idx="11"/>
          </p:nvPr>
        </p:nvSpPr>
        <p:spPr/>
        <p:txBody>
          <a:bodyPr/>
          <a:lstStyle>
            <a:lvl1pPr>
              <a:defRPr/>
            </a:lvl1pPr>
          </a:lstStyle>
          <a:p>
            <a:pPr>
              <a:defRPr/>
            </a:pPr>
            <a:endParaRPr lang="ur-PK"/>
          </a:p>
        </p:txBody>
      </p:sp>
      <p:sp>
        <p:nvSpPr>
          <p:cNvPr id="5" name="Slide Number Placeholder 5"/>
          <p:cNvSpPr>
            <a:spLocks noGrp="1"/>
          </p:cNvSpPr>
          <p:nvPr>
            <p:ph type="sldNum" sz="quarter" idx="12"/>
          </p:nvPr>
        </p:nvSpPr>
        <p:spPr/>
        <p:txBody>
          <a:bodyPr/>
          <a:lstStyle>
            <a:lvl1pPr>
              <a:defRPr/>
            </a:lvl1pPr>
          </a:lstStyle>
          <a:p>
            <a:pPr>
              <a:defRPr/>
            </a:pPr>
            <a:fld id="{4E70BCC1-2F6F-499D-B03C-2BA1EBE99E75}" type="slidenum">
              <a:rPr lang="ur-PK" altLang="en-US"/>
              <a:pPr>
                <a:defRPr/>
              </a:pPr>
              <a:t>‹#›</a:t>
            </a:fld>
            <a:endParaRPr lang="ur-PK" altLang="en-US"/>
          </a:p>
        </p:txBody>
      </p:sp>
    </p:spTree>
    <p:extLst>
      <p:ext uri="{BB962C8B-B14F-4D97-AF65-F5344CB8AC3E}">
        <p14:creationId xmlns:p14="http://schemas.microsoft.com/office/powerpoint/2010/main" val="395583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171ACF04-7A9B-4FE5-9451-F9E53245C784}" type="datetimeFigureOut">
              <a:rPr lang="ur-PK"/>
              <a:pPr>
                <a:defRPr/>
              </a:pPr>
              <a:t>17/09/1441</a:t>
            </a:fld>
            <a:endParaRPr lang="ur-PK"/>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endParaRPr lang="ur-PK"/>
          </a:p>
        </p:txBody>
      </p:sp>
      <p:sp>
        <p:nvSpPr>
          <p:cNvPr id="6" name="Slide Number Placeholder 8"/>
          <p:cNvSpPr>
            <a:spLocks noGrp="1"/>
          </p:cNvSpPr>
          <p:nvPr>
            <p:ph type="sldNum" sz="quarter" idx="12"/>
          </p:nvPr>
        </p:nvSpPr>
        <p:spPr/>
        <p:txBody>
          <a:bodyPr/>
          <a:lstStyle>
            <a:lvl1pPr>
              <a:defRPr/>
            </a:lvl1pPr>
          </a:lstStyle>
          <a:p>
            <a:pPr>
              <a:defRPr/>
            </a:pPr>
            <a:fld id="{AE847F11-5FD8-4969-B9D0-E7A572F07029}" type="slidenum">
              <a:rPr lang="ur-PK" altLang="en-US"/>
              <a:pPr>
                <a:defRPr/>
              </a:pPr>
              <a:t>‹#›</a:t>
            </a:fld>
            <a:endParaRPr lang="ur-PK" altLang="en-US"/>
          </a:p>
        </p:txBody>
      </p:sp>
    </p:spTree>
    <p:extLst>
      <p:ext uri="{BB962C8B-B14F-4D97-AF65-F5344CB8AC3E}">
        <p14:creationId xmlns:p14="http://schemas.microsoft.com/office/powerpoint/2010/main" val="419945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a:xfrm>
            <a:off x="349250" y="6459538"/>
            <a:ext cx="1963738" cy="365125"/>
          </a:xfrm>
        </p:spPr>
        <p:txBody>
          <a:bodyPr/>
          <a:lstStyle>
            <a:lvl1pPr algn="l">
              <a:defRPr/>
            </a:lvl1pPr>
          </a:lstStyle>
          <a:p>
            <a:pPr>
              <a:defRPr/>
            </a:pPr>
            <a:fld id="{B489890D-E3D6-49BA-9DB1-DD36EAFF2480}" type="datetimeFigureOut">
              <a:rPr lang="ur-PK"/>
              <a:pPr>
                <a:defRPr/>
              </a:pPr>
              <a:t>17/09/1441</a:t>
            </a:fld>
            <a:endParaRPr lang="ur-PK"/>
          </a:p>
        </p:txBody>
      </p:sp>
      <p:sp>
        <p:nvSpPr>
          <p:cNvPr id="8" name="Footer Placeholder 5"/>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endParaRPr lang="ur-PK"/>
          </a:p>
        </p:txBody>
      </p:sp>
      <p:sp>
        <p:nvSpPr>
          <p:cNvPr id="9" name="Slide Number Placeholder 6"/>
          <p:cNvSpPr>
            <a:spLocks noGrp="1"/>
          </p:cNvSpPr>
          <p:nvPr>
            <p:ph type="sldNum" sz="quarter" idx="12"/>
          </p:nvPr>
        </p:nvSpPr>
        <p:spPr/>
        <p:txBody>
          <a:bodyPr/>
          <a:lstStyle>
            <a:lvl1pPr>
              <a:defRPr>
                <a:solidFill>
                  <a:schemeClr val="tx2"/>
                </a:solidFill>
              </a:defRPr>
            </a:lvl1pPr>
          </a:lstStyle>
          <a:p>
            <a:pPr>
              <a:defRPr/>
            </a:pPr>
            <a:fld id="{704C5D3A-7E74-4592-8DEC-470EEB7ABBE4}" type="slidenum">
              <a:rPr lang="ur-PK" altLang="en-US"/>
              <a:pPr>
                <a:defRPr/>
              </a:pPr>
              <a:t>‹#›</a:t>
            </a:fld>
            <a:endParaRPr lang="ur-PK" altLang="en-US"/>
          </a:p>
        </p:txBody>
      </p:sp>
    </p:spTree>
    <p:extLst>
      <p:ext uri="{BB962C8B-B14F-4D97-AF65-F5344CB8AC3E}">
        <p14:creationId xmlns:p14="http://schemas.microsoft.com/office/powerpoint/2010/main" val="1704356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lvl1pPr>
              <a:defRPr/>
            </a:lvl1pPr>
          </a:lstStyle>
          <a:p>
            <a:pPr>
              <a:defRPr/>
            </a:pPr>
            <a:fld id="{FB7B5707-9B88-47D7-B027-5AE47533DC24}" type="datetimeFigureOut">
              <a:rPr lang="ur-PK"/>
              <a:pPr>
                <a:defRPr/>
              </a:pPr>
              <a:t>17/09/1441</a:t>
            </a:fld>
            <a:endParaRPr lang="ur-PK"/>
          </a:p>
        </p:txBody>
      </p:sp>
      <p:sp>
        <p:nvSpPr>
          <p:cNvPr id="8" name="Footer Placeholder 5"/>
          <p:cNvSpPr>
            <a:spLocks noGrp="1"/>
          </p:cNvSpPr>
          <p:nvPr>
            <p:ph type="ftr" sz="quarter" idx="11"/>
          </p:nvPr>
        </p:nvSpPr>
        <p:spPr/>
        <p:txBody>
          <a:bodyPr/>
          <a:lstStyle>
            <a:lvl1pPr>
              <a:defRPr/>
            </a:lvl1pPr>
          </a:lstStyle>
          <a:p>
            <a:pPr>
              <a:defRPr/>
            </a:pPr>
            <a:endParaRPr lang="ur-PK"/>
          </a:p>
        </p:txBody>
      </p:sp>
      <p:sp>
        <p:nvSpPr>
          <p:cNvPr id="9" name="Slide Number Placeholder 6"/>
          <p:cNvSpPr>
            <a:spLocks noGrp="1"/>
          </p:cNvSpPr>
          <p:nvPr>
            <p:ph type="sldNum" sz="quarter" idx="12"/>
          </p:nvPr>
        </p:nvSpPr>
        <p:spPr/>
        <p:txBody>
          <a:bodyPr/>
          <a:lstStyle>
            <a:lvl1pPr>
              <a:defRPr/>
            </a:lvl1pPr>
          </a:lstStyle>
          <a:p>
            <a:pPr>
              <a:defRPr/>
            </a:pPr>
            <a:fld id="{F872592B-C5BA-406F-B669-4E1CC9CAA48D}" type="slidenum">
              <a:rPr lang="ur-PK" altLang="en-US"/>
              <a:pPr>
                <a:defRPr/>
              </a:pPr>
              <a:t>‹#›</a:t>
            </a:fld>
            <a:endParaRPr lang="ur-PK" altLang="en-US"/>
          </a:p>
        </p:txBody>
      </p:sp>
    </p:spTree>
    <p:extLst>
      <p:ext uri="{BB962C8B-B14F-4D97-AF65-F5344CB8AC3E}">
        <p14:creationId xmlns:p14="http://schemas.microsoft.com/office/powerpoint/2010/main" val="417444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9" name="Text Placeholder 2"/>
          <p:cNvSpPr>
            <a:spLocks noGrp="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1BF68336-289D-4D89-BE76-79B46A5D1D4D}" type="datetimeFigureOut">
              <a:rPr lang="ur-PK"/>
              <a:pPr>
                <a:defRPr/>
              </a:pPr>
              <a:t>17/09/1441</a:t>
            </a:fld>
            <a:endParaRPr lang="ur-PK"/>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endParaRPr lang="ur-PK"/>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a:defRPr/>
            </a:pPr>
            <a:fld id="{A5B3D8F9-0B13-447B-A6A3-0889CA210C39}" type="slidenum">
              <a:rPr lang="ur-PK" altLang="en-US"/>
              <a:pPr>
                <a:defRPr/>
              </a:pPr>
              <a:t>‹#›</a:t>
            </a:fld>
            <a:endParaRPr lang="ur-PK"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13" r:id="rId1"/>
    <p:sldLayoutId id="2147483808" r:id="rId2"/>
    <p:sldLayoutId id="2147483814" r:id="rId3"/>
    <p:sldLayoutId id="2147483809" r:id="rId4"/>
    <p:sldLayoutId id="2147483810" r:id="rId5"/>
    <p:sldLayoutId id="2147483811" r:id="rId6"/>
    <p:sldLayoutId id="2147483815" r:id="rId7"/>
    <p:sldLayoutId id="2147483816" r:id="rId8"/>
    <p:sldLayoutId id="2147483817" r:id="rId9"/>
    <p:sldLayoutId id="2147483812" r:id="rId10"/>
    <p:sldLayoutId id="2147483818" r:id="rId11"/>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ctrTitle"/>
          </p:nvPr>
        </p:nvSpPr>
        <p:spPr/>
        <p:txBody>
          <a:bodyPr>
            <a:normAutofit fontScale="90000"/>
          </a:bodyPr>
          <a:lstStyle/>
          <a:p>
            <a:pPr eaLnBrk="1" fontAlgn="auto" hangingPunct="1">
              <a:spcAft>
                <a:spcPts val="0"/>
              </a:spcAft>
              <a:defRPr/>
            </a:pPr>
            <a:r>
              <a:rPr lang="en-US" dirty="0" smtClean="0"/>
              <a:t/>
            </a:r>
            <a:br>
              <a:rPr lang="en-US" dirty="0" smtClean="0"/>
            </a:br>
            <a:r>
              <a:rPr lang="en-US" dirty="0" smtClean="0"/>
              <a:t>Introduction to Data Structure and Algorithm</a:t>
            </a:r>
            <a:br>
              <a:rPr lang="en-US" dirty="0" smtClean="0"/>
            </a:br>
            <a:endParaRPr lang="ur-PK" dirty="0" smtClean="0"/>
          </a:p>
        </p:txBody>
      </p:sp>
      <p:sp>
        <p:nvSpPr>
          <p:cNvPr id="4" name="Subtitle 3"/>
          <p:cNvSpPr>
            <a:spLocks noGrp="1"/>
          </p:cNvSpPr>
          <p:nvPr>
            <p:ph type="subTitle" idx="1"/>
          </p:nvPr>
        </p:nvSpPr>
        <p:spPr/>
        <p:txBody>
          <a:bodyPr/>
          <a:lstStyle/>
          <a:p>
            <a:r>
              <a:rPr lang="en-IN" dirty="0" err="1" smtClean="0"/>
              <a:t>Dr.</a:t>
            </a:r>
            <a:r>
              <a:rPr lang="en-IN" dirty="0" smtClean="0"/>
              <a:t> </a:t>
            </a:r>
            <a:r>
              <a:rPr lang="en-IN" dirty="0" err="1" smtClean="0"/>
              <a:t>Shatarupa</a:t>
            </a:r>
            <a:r>
              <a:rPr lang="en-IN" dirty="0" smtClean="0"/>
              <a:t> dash</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est database data structure for a many to many tree, based on item ..."/>
          <p:cNvPicPr>
            <a:picLocks noGrp="1" noChangeAspect="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1143000" y="2209800"/>
            <a:ext cx="4127500" cy="2971800"/>
          </a:xfrm>
        </p:spPr>
      </p:pic>
      <p:sp>
        <p:nvSpPr>
          <p:cNvPr id="19459" name="TextBox 5"/>
          <p:cNvSpPr txBox="1">
            <a:spLocks noChangeArrowheads="1"/>
          </p:cNvSpPr>
          <p:nvPr/>
        </p:nvSpPr>
        <p:spPr bwMode="auto">
          <a:xfrm>
            <a:off x="5715000" y="2025650"/>
            <a:ext cx="19812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IN" altLang="en-US" sz="4400"/>
              <a:t>Graph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Selection of Data Structure</a:t>
            </a:r>
            <a:endParaRPr lang="ur-PK" altLang="en-US" smtClean="0">
              <a:solidFill>
                <a:schemeClr val="tx1">
                  <a:lumMod val="75000"/>
                  <a:lumOff val="25000"/>
                </a:schemeClr>
              </a:solidFill>
            </a:endParaRPr>
          </a:p>
        </p:txBody>
      </p:sp>
      <p:sp>
        <p:nvSpPr>
          <p:cNvPr id="20483" name="Content Placeholder 2"/>
          <p:cNvSpPr>
            <a:spLocks noGrp="1"/>
          </p:cNvSpPr>
          <p:nvPr>
            <p:ph idx="1"/>
          </p:nvPr>
        </p:nvSpPr>
        <p:spPr/>
        <p:txBody>
          <a:bodyPr/>
          <a:lstStyle/>
          <a:p>
            <a:pPr eaLnBrk="1" hangingPunct="1"/>
            <a:r>
              <a:rPr lang="en-US" altLang="en-US" sz="2800" smtClean="0">
                <a:ea typeface="Majalla UI"/>
                <a:cs typeface="Majalla UI"/>
              </a:rPr>
              <a:t>The choice of particular data model depends on two consideration:</a:t>
            </a:r>
          </a:p>
          <a:p>
            <a:pPr lvl="1" eaLnBrk="1" hangingPunct="1"/>
            <a:r>
              <a:rPr lang="en-US" altLang="en-US" sz="2300" smtClean="0">
                <a:ea typeface="Majalla UI"/>
                <a:cs typeface="Majalla UI"/>
              </a:rPr>
              <a:t>It must be rich enough in structure to represent the relationship between data elements </a:t>
            </a:r>
          </a:p>
          <a:p>
            <a:pPr lvl="1" eaLnBrk="1" hangingPunct="1"/>
            <a:r>
              <a:rPr lang="en-US" altLang="en-US" sz="2300" smtClean="0">
                <a:ea typeface="Majalla UI"/>
                <a:cs typeface="Majalla UI"/>
              </a:rPr>
              <a:t>The structure should be simple enough that one can effectively process the data when necessary</a:t>
            </a:r>
          </a:p>
          <a:p>
            <a:pPr eaLnBrk="1" hangingPunct="1">
              <a:buFontTx/>
              <a:buNone/>
            </a:pPr>
            <a:endParaRPr lang="ur-PK" alt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8229600" cy="715962"/>
          </a:xfrm>
        </p:spPr>
        <p:txBody>
          <a:bodyPr/>
          <a:lstStyle/>
          <a:p>
            <a:pPr eaLnBrk="1" fontAlgn="auto" hangingPunct="1">
              <a:spcAft>
                <a:spcPts val="0"/>
              </a:spcAft>
              <a:defRPr/>
            </a:pPr>
            <a:r>
              <a:rPr lang="en-US" smtClean="0">
                <a:solidFill>
                  <a:schemeClr val="tx1">
                    <a:lumMod val="75000"/>
                    <a:lumOff val="25000"/>
                  </a:schemeClr>
                </a:solidFill>
              </a:rPr>
              <a:t>Types of Data Structure</a:t>
            </a:r>
            <a:endParaRPr lang="ur-PK" smtClean="0">
              <a:solidFill>
                <a:schemeClr val="tx1">
                  <a:lumMod val="75000"/>
                  <a:lumOff val="25000"/>
                </a:schemeClr>
              </a:solidFill>
            </a:endParaRPr>
          </a:p>
        </p:txBody>
      </p:sp>
      <p:sp>
        <p:nvSpPr>
          <p:cNvPr id="19459" name="Content Placeholder 2"/>
          <p:cNvSpPr>
            <a:spLocks noGrp="1"/>
          </p:cNvSpPr>
          <p:nvPr>
            <p:ph idx="1"/>
          </p:nvPr>
        </p:nvSpPr>
        <p:spPr>
          <a:xfrm>
            <a:off x="457200" y="1143000"/>
            <a:ext cx="8229600" cy="4983163"/>
          </a:xfrm>
        </p:spPr>
        <p:txBody>
          <a:bodyPr rtlCol="0">
            <a:normAutofit/>
          </a:bodyPr>
          <a:lstStyle/>
          <a:p>
            <a:pPr marL="91440" indent="-91440" eaLnBrk="1" fontAlgn="auto" hangingPunct="1">
              <a:defRPr/>
            </a:pPr>
            <a:endParaRPr lang="en-US" altLang="en-US" sz="2400" u="sng" dirty="0" smtClean="0">
              <a:solidFill>
                <a:schemeClr val="tx1">
                  <a:lumMod val="75000"/>
                  <a:lumOff val="25000"/>
                </a:schemeClr>
              </a:solidFill>
              <a:ea typeface="Majalla UI"/>
              <a:cs typeface="Majalla UI"/>
            </a:endParaRPr>
          </a:p>
          <a:p>
            <a:pPr marL="91440" indent="-91440" eaLnBrk="1" fontAlgn="auto" hangingPunct="1">
              <a:defRPr/>
            </a:pPr>
            <a:endParaRPr lang="en-US" altLang="en-US" sz="2400" u="sng" dirty="0">
              <a:solidFill>
                <a:schemeClr val="tx1">
                  <a:lumMod val="75000"/>
                  <a:lumOff val="25000"/>
                </a:schemeClr>
              </a:solidFill>
              <a:ea typeface="Majalla UI"/>
              <a:cs typeface="Majalla UI"/>
            </a:endParaRPr>
          </a:p>
          <a:p>
            <a:pPr marL="91440" indent="-91440" eaLnBrk="1" fontAlgn="auto" hangingPunct="1">
              <a:defRPr/>
            </a:pPr>
            <a:r>
              <a:rPr lang="en-US" altLang="en-US" sz="2400" u="sng" dirty="0" smtClean="0">
                <a:solidFill>
                  <a:schemeClr val="tx1">
                    <a:lumMod val="75000"/>
                    <a:lumOff val="25000"/>
                  </a:schemeClr>
                </a:solidFill>
                <a:ea typeface="Majalla UI"/>
                <a:cs typeface="Majalla UI"/>
              </a:rPr>
              <a:t>Linear</a:t>
            </a:r>
            <a:r>
              <a:rPr lang="en-US" altLang="en-US" sz="2400" dirty="0" smtClean="0">
                <a:solidFill>
                  <a:schemeClr val="tx1">
                    <a:lumMod val="75000"/>
                    <a:lumOff val="25000"/>
                  </a:schemeClr>
                </a:solidFill>
                <a:ea typeface="Majalla UI"/>
                <a:cs typeface="Majalla UI"/>
              </a:rPr>
              <a:t>: In Linear data structure, values are arrange in linear fashion.</a:t>
            </a:r>
          </a:p>
          <a:p>
            <a:pPr marL="384048" lvl="1" indent="-182880" eaLnBrk="1" fontAlgn="auto" hangingPunct="1">
              <a:defRPr/>
            </a:pPr>
            <a:r>
              <a:rPr lang="en-US" altLang="en-US" dirty="0" smtClean="0">
                <a:solidFill>
                  <a:schemeClr val="tx1">
                    <a:lumMod val="75000"/>
                    <a:lumOff val="25000"/>
                  </a:schemeClr>
                </a:solidFill>
                <a:ea typeface="Majalla UI"/>
                <a:cs typeface="Majalla UI"/>
              </a:rPr>
              <a:t>Array: Fixed-size</a:t>
            </a:r>
          </a:p>
          <a:p>
            <a:pPr marL="384048" lvl="1" indent="-182880" eaLnBrk="1" fontAlgn="auto" hangingPunct="1">
              <a:defRPr/>
            </a:pPr>
            <a:r>
              <a:rPr lang="en-US" altLang="en-US" dirty="0" smtClean="0">
                <a:solidFill>
                  <a:schemeClr val="tx1">
                    <a:lumMod val="75000"/>
                    <a:lumOff val="25000"/>
                  </a:schemeClr>
                </a:solidFill>
                <a:ea typeface="Majalla UI"/>
                <a:cs typeface="Majalla UI"/>
              </a:rPr>
              <a:t>Linked-list: Variable-size</a:t>
            </a:r>
          </a:p>
          <a:p>
            <a:pPr marL="384048" lvl="1" indent="-182880" eaLnBrk="1" fontAlgn="auto" hangingPunct="1">
              <a:defRPr/>
            </a:pPr>
            <a:r>
              <a:rPr lang="en-US" altLang="en-US" dirty="0" smtClean="0">
                <a:solidFill>
                  <a:schemeClr val="tx1">
                    <a:lumMod val="75000"/>
                    <a:lumOff val="25000"/>
                  </a:schemeClr>
                </a:solidFill>
                <a:ea typeface="Majalla UI"/>
                <a:cs typeface="Majalla UI"/>
              </a:rPr>
              <a:t>Stack: Add to top and remove from top</a:t>
            </a:r>
          </a:p>
          <a:p>
            <a:pPr marL="384048" lvl="1" indent="-182880" eaLnBrk="1" fontAlgn="auto" hangingPunct="1">
              <a:defRPr/>
            </a:pPr>
            <a:r>
              <a:rPr lang="en-US" altLang="en-US" dirty="0" smtClean="0">
                <a:solidFill>
                  <a:schemeClr val="tx1">
                    <a:lumMod val="75000"/>
                    <a:lumOff val="25000"/>
                  </a:schemeClr>
                </a:solidFill>
                <a:ea typeface="Majalla UI"/>
                <a:cs typeface="Majalla UI"/>
              </a:rPr>
              <a:t>Queue: Add to back and remove from front</a:t>
            </a:r>
          </a:p>
          <a:p>
            <a:pPr marL="200025" lvl="1" indent="0" eaLnBrk="1" fontAlgn="auto" hangingPunct="1">
              <a:buFont typeface="Calibri" panose="020F0502020204030204" pitchFamily="34" charset="0"/>
              <a:buNone/>
              <a:defRPr/>
            </a:pPr>
            <a:endParaRPr lang="ur-PK" altLang="en-US"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Types of Data Structure</a:t>
            </a:r>
            <a:endParaRPr lang="ur-PK" altLang="en-US" smtClean="0">
              <a:solidFill>
                <a:schemeClr val="tx1">
                  <a:lumMod val="75000"/>
                  <a:lumOff val="25000"/>
                </a:schemeClr>
              </a:solidFill>
            </a:endParaRPr>
          </a:p>
        </p:txBody>
      </p:sp>
      <p:sp>
        <p:nvSpPr>
          <p:cNvPr id="22531" name="Content Placeholder 2"/>
          <p:cNvSpPr>
            <a:spLocks noGrp="1"/>
          </p:cNvSpPr>
          <p:nvPr>
            <p:ph idx="1"/>
          </p:nvPr>
        </p:nvSpPr>
        <p:spPr/>
        <p:txBody>
          <a:bodyPr/>
          <a:lstStyle/>
          <a:p>
            <a:pPr eaLnBrk="1" hangingPunct="1"/>
            <a:r>
              <a:rPr lang="en-US" altLang="en-US" sz="2400" u="sng" smtClean="0">
                <a:ea typeface="Majalla UI"/>
                <a:cs typeface="Majalla UI"/>
              </a:rPr>
              <a:t>Non-Linear: </a:t>
            </a:r>
            <a:r>
              <a:rPr lang="en-US" altLang="en-US" sz="2400" smtClean="0">
                <a:ea typeface="Majalla UI"/>
                <a:cs typeface="Majalla UI"/>
              </a:rPr>
              <a:t>The data values in this structure are not arranged in order</a:t>
            </a:r>
            <a:r>
              <a:rPr lang="en-US" altLang="en-US" smtClean="0">
                <a:ea typeface="Majalla UI"/>
                <a:cs typeface="Majalla UI"/>
              </a:rPr>
              <a:t>.</a:t>
            </a:r>
          </a:p>
          <a:p>
            <a:pPr lvl="1" eaLnBrk="1" hangingPunct="1"/>
            <a:r>
              <a:rPr lang="en-US" altLang="en-US" sz="2000" smtClean="0">
                <a:ea typeface="Majalla UI"/>
                <a:cs typeface="Majalla UI"/>
              </a:rPr>
              <a:t>Hash tables: Unordered lists which use a ‘hash function’ to insert and search</a:t>
            </a:r>
          </a:p>
          <a:p>
            <a:pPr lvl="1" eaLnBrk="1" hangingPunct="1"/>
            <a:r>
              <a:rPr lang="en-US" altLang="en-US" sz="2000" smtClean="0">
                <a:ea typeface="Majalla UI"/>
                <a:cs typeface="Majalla UI"/>
              </a:rPr>
              <a:t>Tree: Data is organized in branches.</a:t>
            </a:r>
          </a:p>
          <a:p>
            <a:pPr lvl="1" eaLnBrk="1" hangingPunct="1"/>
            <a:r>
              <a:rPr lang="en-US" altLang="en-US" sz="2000" smtClean="0">
                <a:ea typeface="Majalla UI"/>
                <a:cs typeface="Majalla UI"/>
              </a:rPr>
              <a:t>Graph: A more general branching structure, with less strict connection conditions than for a tree</a:t>
            </a:r>
          </a:p>
          <a:p>
            <a:pPr lvl="1" eaLnBrk="1" hangingPunct="1"/>
            <a:endParaRPr lang="en-US" altLang="en-US" smtClean="0">
              <a:ea typeface="Majalla UI"/>
              <a:cs typeface="Majalla UI"/>
            </a:endParaRPr>
          </a:p>
          <a:p>
            <a:pPr eaLnBrk="1" hangingPunct="1">
              <a:buFontTx/>
              <a:buNone/>
            </a:pPr>
            <a:endParaRPr lang="ur-PK" alt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Type of Data Structures</a:t>
            </a:r>
            <a:endParaRPr lang="ur-PK" altLang="en-US" smtClean="0">
              <a:solidFill>
                <a:schemeClr val="tx1">
                  <a:lumMod val="75000"/>
                  <a:lumOff val="25000"/>
                </a:schemeClr>
              </a:solidFill>
            </a:endParaRPr>
          </a:p>
        </p:txBody>
      </p:sp>
      <p:sp>
        <p:nvSpPr>
          <p:cNvPr id="23555" name="Content Placeholder 2"/>
          <p:cNvSpPr>
            <a:spLocks noGrp="1"/>
          </p:cNvSpPr>
          <p:nvPr>
            <p:ph idx="1"/>
          </p:nvPr>
        </p:nvSpPr>
        <p:spPr/>
        <p:txBody>
          <a:bodyPr/>
          <a:lstStyle/>
          <a:p>
            <a:pPr eaLnBrk="1" hangingPunct="1"/>
            <a:r>
              <a:rPr lang="en-US" altLang="en-US" sz="2400" smtClean="0">
                <a:ea typeface="Majalla UI"/>
                <a:cs typeface="Majalla UI"/>
              </a:rPr>
              <a:t>Homogenous: In this type of data structures, values of the same types of data are stored.</a:t>
            </a:r>
          </a:p>
          <a:p>
            <a:pPr lvl="1" eaLnBrk="1" hangingPunct="1"/>
            <a:r>
              <a:rPr lang="en-US" altLang="en-US" smtClean="0">
                <a:ea typeface="Majalla UI"/>
                <a:cs typeface="Majalla UI"/>
              </a:rPr>
              <a:t>Array </a:t>
            </a:r>
          </a:p>
          <a:p>
            <a:pPr eaLnBrk="1" hangingPunct="1"/>
            <a:endParaRPr lang="en-US" altLang="en-US" sz="2400" smtClean="0">
              <a:ea typeface="Majalla UI"/>
              <a:cs typeface="Majalla UI"/>
            </a:endParaRPr>
          </a:p>
          <a:p>
            <a:pPr eaLnBrk="1" hangingPunct="1"/>
            <a:r>
              <a:rPr lang="en-US" altLang="en-US" sz="2400" smtClean="0">
                <a:ea typeface="Majalla UI"/>
                <a:cs typeface="Majalla UI"/>
              </a:rPr>
              <a:t>Non-Homogenous: In this type of data structures, data values of different types are grouped and stored.</a:t>
            </a:r>
          </a:p>
          <a:p>
            <a:pPr lvl="1" eaLnBrk="1" hangingPunct="1"/>
            <a:r>
              <a:rPr lang="en-US" altLang="en-US" smtClean="0">
                <a:ea typeface="Majalla UI"/>
                <a:cs typeface="Majalla UI"/>
              </a:rPr>
              <a:t>Structures</a:t>
            </a:r>
          </a:p>
          <a:p>
            <a:pPr lvl="1" eaLnBrk="1" hangingPunct="1"/>
            <a:r>
              <a:rPr lang="en-US" altLang="en-US" smtClean="0">
                <a:ea typeface="Majalla UI"/>
                <a:cs typeface="Majalla UI"/>
              </a:rPr>
              <a:t>Classes  </a:t>
            </a:r>
            <a:endParaRPr lang="ur-PK"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Array</a:t>
            </a:r>
            <a:endParaRPr lang="en-IN" dirty="0">
              <a:solidFill>
                <a:schemeClr val="tx1">
                  <a:lumMod val="75000"/>
                  <a:lumOff val="25000"/>
                </a:schemeClr>
              </a:solidFill>
            </a:endParaRPr>
          </a:p>
        </p:txBody>
      </p:sp>
      <p:sp>
        <p:nvSpPr>
          <p:cNvPr id="24579" name="Content Placeholder 3"/>
          <p:cNvSpPr>
            <a:spLocks noGrp="1"/>
          </p:cNvSpPr>
          <p:nvPr>
            <p:ph idx="1"/>
          </p:nvPr>
        </p:nvSpPr>
        <p:spPr/>
        <p:txBody>
          <a:bodyPr/>
          <a:lstStyle/>
          <a:p>
            <a:pPr eaLnBrk="1" hangingPunct="1"/>
            <a:endParaRPr lang="en-IN" altLang="en-US" smtClean="0"/>
          </a:p>
        </p:txBody>
      </p:sp>
      <p:pic>
        <p:nvPicPr>
          <p:cNvPr id="44036" name="Picture 4" descr="Memory Address Calculation in an Array | Guide For School"/>
          <p:cNvPicPr>
            <a:picLocks noChangeAspect="1" noChangeArrowheads="1"/>
          </p:cNvPicPr>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822960" y="1906693"/>
            <a:ext cx="7092316" cy="4058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274638"/>
            <a:ext cx="8229600" cy="715962"/>
          </a:xfrm>
        </p:spPr>
        <p:txBody>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List</a:t>
            </a:r>
            <a:endParaRPr lang="ur-PK" altLang="en-US" smtClean="0">
              <a:solidFill>
                <a:schemeClr val="tx1">
                  <a:lumMod val="75000"/>
                  <a:lumOff val="25000"/>
                </a:schemeClr>
              </a:solidFill>
            </a:endParaRPr>
          </a:p>
        </p:txBody>
      </p:sp>
      <p:sp>
        <p:nvSpPr>
          <p:cNvPr id="25603" name="Content Placeholder 2"/>
          <p:cNvSpPr>
            <a:spLocks noGrp="1"/>
          </p:cNvSpPr>
          <p:nvPr>
            <p:ph idx="1"/>
          </p:nvPr>
        </p:nvSpPr>
        <p:spPr>
          <a:xfrm>
            <a:off x="457200" y="1143000"/>
            <a:ext cx="8229600" cy="4983163"/>
          </a:xfrm>
        </p:spPr>
        <p:txBody>
          <a:bodyPr/>
          <a:lstStyle/>
          <a:p>
            <a:pPr eaLnBrk="1" hangingPunct="1"/>
            <a:r>
              <a:rPr lang="en-US" altLang="en-US" sz="2800" smtClean="0">
                <a:latin typeface="Helvetica" panose="020B0604020202020204" pitchFamily="34" charset="0"/>
                <a:ea typeface="Majalla UI"/>
                <a:cs typeface="Majalla UI"/>
              </a:rPr>
              <a:t>A </a:t>
            </a:r>
            <a:r>
              <a:rPr lang="en-US" altLang="en-US" sz="2800" b="1" i="1" smtClean="0">
                <a:latin typeface="Helvetica" panose="020B0604020202020204" pitchFamily="34" charset="0"/>
                <a:ea typeface="Majalla UI"/>
                <a:cs typeface="Majalla UI"/>
              </a:rPr>
              <a:t>Flexible </a:t>
            </a:r>
            <a:r>
              <a:rPr lang="en-US" altLang="en-US" sz="2800" smtClean="0">
                <a:latin typeface="Helvetica" panose="020B0604020202020204" pitchFamily="34" charset="0"/>
                <a:ea typeface="Majalla UI"/>
                <a:cs typeface="Majalla UI"/>
              </a:rPr>
              <a:t>structure, because can grow and shrink on demand.</a:t>
            </a:r>
          </a:p>
          <a:p>
            <a:pPr eaLnBrk="1" hangingPunct="1">
              <a:buFontTx/>
              <a:buNone/>
            </a:pPr>
            <a:r>
              <a:rPr lang="en-US" altLang="en-US" sz="2800" smtClean="0">
                <a:latin typeface="Helvetica" panose="020B0604020202020204" pitchFamily="34" charset="0"/>
                <a:ea typeface="Majalla UI"/>
                <a:cs typeface="Majalla UI"/>
              </a:rPr>
              <a:t>Elements can be:</a:t>
            </a:r>
          </a:p>
          <a:p>
            <a:pPr eaLnBrk="1" hangingPunct="1">
              <a:buClr>
                <a:schemeClr val="tx1"/>
              </a:buClr>
              <a:buFont typeface="Wingdings" panose="05000000000000000000" pitchFamily="2" charset="2"/>
              <a:buChar char="§"/>
            </a:pPr>
            <a:r>
              <a:rPr lang="en-US" altLang="en-US" sz="2800" smtClean="0">
                <a:latin typeface="Helvetica" panose="020B0604020202020204" pitchFamily="34" charset="0"/>
                <a:ea typeface="Majalla UI"/>
                <a:cs typeface="Majalla UI"/>
              </a:rPr>
              <a:t>Inserted</a:t>
            </a:r>
          </a:p>
          <a:p>
            <a:pPr eaLnBrk="1" hangingPunct="1">
              <a:buClr>
                <a:schemeClr val="tx1"/>
              </a:buClr>
              <a:buFont typeface="Wingdings" panose="05000000000000000000" pitchFamily="2" charset="2"/>
              <a:buChar char="§"/>
            </a:pPr>
            <a:r>
              <a:rPr lang="en-US" altLang="en-US" sz="2800" smtClean="0">
                <a:latin typeface="Helvetica" panose="020B0604020202020204" pitchFamily="34" charset="0"/>
                <a:ea typeface="Majalla UI"/>
                <a:cs typeface="Majalla UI"/>
              </a:rPr>
              <a:t>Accessed</a:t>
            </a:r>
          </a:p>
          <a:p>
            <a:pPr eaLnBrk="1" hangingPunct="1">
              <a:buClr>
                <a:schemeClr val="tx1"/>
              </a:buClr>
              <a:buFont typeface="Wingdings" panose="05000000000000000000" pitchFamily="2" charset="2"/>
              <a:buChar char="§"/>
            </a:pPr>
            <a:r>
              <a:rPr lang="en-US" altLang="en-US" sz="2800" smtClean="0">
                <a:latin typeface="Helvetica" panose="020B0604020202020204" pitchFamily="34" charset="0"/>
                <a:ea typeface="Majalla UI"/>
                <a:cs typeface="Majalla UI"/>
              </a:rPr>
              <a:t>Deleted</a:t>
            </a:r>
          </a:p>
          <a:p>
            <a:pPr eaLnBrk="1" hangingPunct="1">
              <a:buClr>
                <a:schemeClr val="tx1"/>
              </a:buClr>
              <a:buFontTx/>
              <a:buNone/>
            </a:pPr>
            <a:r>
              <a:rPr lang="en-US" altLang="en-US" sz="2800" smtClean="0">
                <a:latin typeface="Helvetica" panose="020B0604020202020204" pitchFamily="34" charset="0"/>
                <a:ea typeface="Majalla UI"/>
                <a:cs typeface="Majalla UI"/>
              </a:rPr>
              <a:t>At </a:t>
            </a:r>
            <a:r>
              <a:rPr lang="en-US" altLang="en-US" sz="2800" b="1" i="1" smtClean="0">
                <a:latin typeface="Helvetica" panose="020B0604020202020204" pitchFamily="34" charset="0"/>
                <a:ea typeface="Majalla UI"/>
                <a:cs typeface="Majalla UI"/>
              </a:rPr>
              <a:t>any </a:t>
            </a:r>
            <a:r>
              <a:rPr lang="en-US" altLang="en-US" sz="2800" smtClean="0">
                <a:latin typeface="Helvetica" panose="020B0604020202020204" pitchFamily="34" charset="0"/>
                <a:ea typeface="Majalla UI"/>
                <a:cs typeface="Majalla UI"/>
              </a:rPr>
              <a:t>position</a:t>
            </a:r>
          </a:p>
          <a:p>
            <a:pPr eaLnBrk="1" hangingPunct="1"/>
            <a:endParaRPr lang="ur-PK" altLang="en-US" sz="2800" smtClean="0"/>
          </a:p>
        </p:txBody>
      </p:sp>
      <p:grpSp>
        <p:nvGrpSpPr>
          <p:cNvPr id="25604" name="Group 4"/>
          <p:cNvGrpSpPr>
            <a:grpSpLocks/>
          </p:cNvGrpSpPr>
          <p:nvPr/>
        </p:nvGrpSpPr>
        <p:grpSpPr bwMode="auto">
          <a:xfrm>
            <a:off x="685800" y="5741988"/>
            <a:ext cx="1600200" cy="685800"/>
            <a:chOff x="432" y="3408"/>
            <a:chExt cx="1008" cy="432"/>
          </a:xfrm>
        </p:grpSpPr>
        <p:sp>
          <p:nvSpPr>
            <p:cNvPr id="25621" name="Rectangle 5"/>
            <p:cNvSpPr>
              <a:spLocks noChangeArrowheads="1"/>
            </p:cNvSpPr>
            <p:nvPr/>
          </p:nvSpPr>
          <p:spPr bwMode="auto">
            <a:xfrm>
              <a:off x="432" y="3408"/>
              <a:ext cx="100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5622" name="Line 6"/>
            <p:cNvSpPr>
              <a:spLocks noChangeShapeType="1"/>
            </p:cNvSpPr>
            <p:nvPr/>
          </p:nvSpPr>
          <p:spPr bwMode="auto">
            <a:xfrm>
              <a:off x="1104" y="34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5605" name="Group 7"/>
          <p:cNvGrpSpPr>
            <a:grpSpLocks/>
          </p:cNvGrpSpPr>
          <p:nvPr/>
        </p:nvGrpSpPr>
        <p:grpSpPr bwMode="auto">
          <a:xfrm>
            <a:off x="2667000" y="5741988"/>
            <a:ext cx="1600200" cy="685800"/>
            <a:chOff x="432" y="3408"/>
            <a:chExt cx="1008" cy="432"/>
          </a:xfrm>
        </p:grpSpPr>
        <p:sp>
          <p:nvSpPr>
            <p:cNvPr id="25619" name="Rectangle 8"/>
            <p:cNvSpPr>
              <a:spLocks noChangeArrowheads="1"/>
            </p:cNvSpPr>
            <p:nvPr/>
          </p:nvSpPr>
          <p:spPr bwMode="auto">
            <a:xfrm>
              <a:off x="432" y="3408"/>
              <a:ext cx="100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5620" name="Line 9"/>
            <p:cNvSpPr>
              <a:spLocks noChangeShapeType="1"/>
            </p:cNvSpPr>
            <p:nvPr/>
          </p:nvSpPr>
          <p:spPr bwMode="auto">
            <a:xfrm>
              <a:off x="1104" y="34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5606" name="Group 10"/>
          <p:cNvGrpSpPr>
            <a:grpSpLocks/>
          </p:cNvGrpSpPr>
          <p:nvPr/>
        </p:nvGrpSpPr>
        <p:grpSpPr bwMode="auto">
          <a:xfrm>
            <a:off x="4800600" y="5741988"/>
            <a:ext cx="1600200" cy="685800"/>
            <a:chOff x="432" y="3408"/>
            <a:chExt cx="1008" cy="432"/>
          </a:xfrm>
        </p:grpSpPr>
        <p:sp>
          <p:nvSpPr>
            <p:cNvPr id="25617" name="Rectangle 11"/>
            <p:cNvSpPr>
              <a:spLocks noChangeArrowheads="1"/>
            </p:cNvSpPr>
            <p:nvPr/>
          </p:nvSpPr>
          <p:spPr bwMode="auto">
            <a:xfrm>
              <a:off x="432" y="3408"/>
              <a:ext cx="100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5618" name="Line 12"/>
            <p:cNvSpPr>
              <a:spLocks noChangeShapeType="1"/>
            </p:cNvSpPr>
            <p:nvPr/>
          </p:nvSpPr>
          <p:spPr bwMode="auto">
            <a:xfrm>
              <a:off x="1104" y="34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5607" name="Group 13"/>
          <p:cNvGrpSpPr>
            <a:grpSpLocks/>
          </p:cNvGrpSpPr>
          <p:nvPr/>
        </p:nvGrpSpPr>
        <p:grpSpPr bwMode="auto">
          <a:xfrm>
            <a:off x="6781800" y="5741988"/>
            <a:ext cx="1600200" cy="685800"/>
            <a:chOff x="432" y="3408"/>
            <a:chExt cx="1008" cy="432"/>
          </a:xfrm>
        </p:grpSpPr>
        <p:sp>
          <p:nvSpPr>
            <p:cNvPr id="25615" name="Rectangle 14"/>
            <p:cNvSpPr>
              <a:spLocks noChangeArrowheads="1"/>
            </p:cNvSpPr>
            <p:nvPr/>
          </p:nvSpPr>
          <p:spPr bwMode="auto">
            <a:xfrm>
              <a:off x="432" y="3408"/>
              <a:ext cx="100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5616" name="Line 15"/>
            <p:cNvSpPr>
              <a:spLocks noChangeShapeType="1"/>
            </p:cNvSpPr>
            <p:nvPr/>
          </p:nvSpPr>
          <p:spPr bwMode="auto">
            <a:xfrm>
              <a:off x="1104" y="340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5608" name="Line 16"/>
          <p:cNvSpPr>
            <a:spLocks noChangeShapeType="1"/>
          </p:cNvSpPr>
          <p:nvPr/>
        </p:nvSpPr>
        <p:spPr bwMode="auto">
          <a:xfrm>
            <a:off x="2057400" y="5970588"/>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09" name="Line 17"/>
          <p:cNvSpPr>
            <a:spLocks noChangeShapeType="1"/>
          </p:cNvSpPr>
          <p:nvPr/>
        </p:nvSpPr>
        <p:spPr bwMode="auto">
          <a:xfrm>
            <a:off x="4191000" y="5970588"/>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10" name="Line 18"/>
          <p:cNvSpPr>
            <a:spLocks noChangeShapeType="1"/>
          </p:cNvSpPr>
          <p:nvPr/>
        </p:nvSpPr>
        <p:spPr bwMode="auto">
          <a:xfrm>
            <a:off x="6172200" y="5970588"/>
            <a:ext cx="609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11" name="Line 20"/>
          <p:cNvSpPr>
            <a:spLocks noChangeShapeType="1"/>
          </p:cNvSpPr>
          <p:nvPr/>
        </p:nvSpPr>
        <p:spPr bwMode="auto">
          <a:xfrm flipH="1">
            <a:off x="1905000" y="5360988"/>
            <a:ext cx="533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12" name="Text Box 21"/>
          <p:cNvSpPr txBox="1">
            <a:spLocks noChangeArrowheads="1"/>
          </p:cNvSpPr>
          <p:nvPr/>
        </p:nvSpPr>
        <p:spPr bwMode="auto">
          <a:xfrm>
            <a:off x="2498725" y="5045075"/>
            <a:ext cx="6969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head</a:t>
            </a:r>
          </a:p>
        </p:txBody>
      </p:sp>
      <p:sp>
        <p:nvSpPr>
          <p:cNvPr id="25613" name="Line 22"/>
          <p:cNvSpPr>
            <a:spLocks noChangeShapeType="1"/>
          </p:cNvSpPr>
          <p:nvPr/>
        </p:nvSpPr>
        <p:spPr bwMode="auto">
          <a:xfrm>
            <a:off x="6477000" y="5208588"/>
            <a:ext cx="8382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5614" name="Text Box 23"/>
          <p:cNvSpPr txBox="1">
            <a:spLocks noChangeArrowheads="1"/>
          </p:cNvSpPr>
          <p:nvPr/>
        </p:nvSpPr>
        <p:spPr bwMode="auto">
          <a:xfrm>
            <a:off x="5943600" y="4751388"/>
            <a:ext cx="7381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last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L</a:t>
            </a:r>
            <a:r>
              <a:rPr lang="en-IN" dirty="0" smtClean="0">
                <a:solidFill>
                  <a:schemeClr val="tx1">
                    <a:lumMod val="75000"/>
                    <a:lumOff val="25000"/>
                  </a:schemeClr>
                </a:solidFill>
              </a:rPr>
              <a:t>ist</a:t>
            </a:r>
            <a:endParaRPr lang="en-IN" dirty="0">
              <a:solidFill>
                <a:schemeClr val="tx1">
                  <a:lumMod val="75000"/>
                  <a:lumOff val="25000"/>
                </a:schemeClr>
              </a:solidFill>
            </a:endParaRPr>
          </a:p>
        </p:txBody>
      </p:sp>
      <p:pic>
        <p:nvPicPr>
          <p:cNvPr id="50180" name="Picture 4" descr="What is a linked list?"/>
          <p:cNvPicPr>
            <a:picLocks noGrp="1" noChangeAspect="1" noChangeArrowheads="1"/>
          </p:cNvPicPr>
          <p:nvPr>
            <p:ph idx="1"/>
          </p:nvPr>
        </p:nvPicPr>
        <p:blipFill>
          <a:blip r:embed="rId2">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a:xfrm>
            <a:off x="1743890" y="2133600"/>
            <a:ext cx="6028510" cy="3975322"/>
          </a:xfrm>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325" y="269875"/>
            <a:ext cx="7543800" cy="1449388"/>
          </a:xfrm>
        </p:spPr>
        <p:txBody>
          <a:bodyPr/>
          <a:lstStyle/>
          <a:p>
            <a:pPr eaLnBrk="1" fontAlgn="auto" hangingPunct="1">
              <a:spcAft>
                <a:spcPts val="0"/>
              </a:spcAft>
              <a:defRPr/>
            </a:pPr>
            <a:r>
              <a:rPr lang="en-IN" dirty="0" smtClean="0">
                <a:solidFill>
                  <a:schemeClr val="tx1">
                    <a:lumMod val="75000"/>
                    <a:lumOff val="25000"/>
                  </a:schemeClr>
                </a:solidFill>
              </a:rPr>
              <a:t>List</a:t>
            </a:r>
            <a:endParaRPr lang="en-IN" dirty="0">
              <a:solidFill>
                <a:schemeClr val="tx1">
                  <a:lumMod val="75000"/>
                  <a:lumOff val="25000"/>
                </a:schemeClr>
              </a:solidFill>
            </a:endParaRPr>
          </a:p>
        </p:txBody>
      </p:sp>
      <p:pic>
        <p:nvPicPr>
          <p:cNvPr id="27651" name="Picture 2" descr="Linked list in C | Programming Simplifie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1905000"/>
            <a:ext cx="7543800" cy="3771900"/>
          </a:xfr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cs typeface="Traditional Arabic" pitchFamily="18" charset="0"/>
              </a:rPr>
              <a:t>Stacks</a:t>
            </a:r>
            <a:endParaRPr lang="ur-PK" altLang="en-US" dirty="0" smtClean="0">
              <a:solidFill>
                <a:schemeClr val="tx1">
                  <a:lumMod val="75000"/>
                  <a:lumOff val="25000"/>
                </a:schemeClr>
              </a:solidFill>
            </a:endParaRPr>
          </a:p>
        </p:txBody>
      </p:sp>
      <p:sp>
        <p:nvSpPr>
          <p:cNvPr id="28675" name="Content Placeholder 2"/>
          <p:cNvSpPr>
            <a:spLocks noGrp="1"/>
          </p:cNvSpPr>
          <p:nvPr>
            <p:ph idx="1"/>
          </p:nvPr>
        </p:nvSpPr>
        <p:spPr/>
        <p:txBody>
          <a:bodyPr/>
          <a:lstStyle/>
          <a:p>
            <a:pPr eaLnBrk="1" hangingPunct="1"/>
            <a:r>
              <a:rPr lang="en-US" altLang="en-US" smtClean="0">
                <a:ea typeface="Majalla UI"/>
                <a:cs typeface="Majalla UI"/>
              </a:rPr>
              <a:t>Collection with access only to the last element inserted</a:t>
            </a:r>
          </a:p>
          <a:p>
            <a:pPr eaLnBrk="1" hangingPunct="1"/>
            <a:r>
              <a:rPr lang="en-US" altLang="en-US" smtClean="0">
                <a:ea typeface="Majalla UI"/>
                <a:cs typeface="Majalla UI"/>
              </a:rPr>
              <a:t>Last in first out</a:t>
            </a:r>
          </a:p>
          <a:p>
            <a:pPr eaLnBrk="1" hangingPunct="1"/>
            <a:r>
              <a:rPr lang="en-US" altLang="en-US" smtClean="0">
                <a:ea typeface="Majalla UI"/>
                <a:cs typeface="Majalla UI"/>
              </a:rPr>
              <a:t>Insert/push</a:t>
            </a:r>
          </a:p>
          <a:p>
            <a:pPr eaLnBrk="1" hangingPunct="1"/>
            <a:r>
              <a:rPr lang="en-US" altLang="en-US" smtClean="0">
                <a:ea typeface="Majalla UI"/>
                <a:cs typeface="Majalla UI"/>
              </a:rPr>
              <a:t>Delete/pop</a:t>
            </a:r>
          </a:p>
          <a:p>
            <a:pPr eaLnBrk="1" hangingPunct="1"/>
            <a:r>
              <a:rPr lang="en-US" altLang="en-US" smtClean="0">
                <a:ea typeface="Majalla UI"/>
                <a:cs typeface="Majalla UI"/>
              </a:rPr>
              <a:t>Top</a:t>
            </a:r>
          </a:p>
          <a:p>
            <a:pPr eaLnBrk="1" hangingPunct="1"/>
            <a:endParaRPr lang="en-US" altLang="en-US" smtClean="0">
              <a:ea typeface="Majalla UI"/>
              <a:cs typeface="Majalla UI"/>
            </a:endParaRPr>
          </a:p>
          <a:p>
            <a:pPr eaLnBrk="1" hangingPunct="1"/>
            <a:endParaRPr lang="en-US" altLang="en-US" smtClean="0">
              <a:ea typeface="Majalla UI"/>
              <a:cs typeface="Majalla UI"/>
            </a:endParaRPr>
          </a:p>
          <a:p>
            <a:pPr eaLnBrk="1" hangingPunct="1"/>
            <a:endParaRPr lang="en-US" altLang="en-US" smtClean="0">
              <a:ea typeface="Majalla UI"/>
              <a:cs typeface="Majalla UI"/>
            </a:endParaRPr>
          </a:p>
          <a:p>
            <a:pPr eaLnBrk="1" hangingPunct="1"/>
            <a:endParaRPr lang="ur-PK" altLang="en-US" smtClean="0"/>
          </a:p>
        </p:txBody>
      </p:sp>
      <p:sp>
        <p:nvSpPr>
          <p:cNvPr id="28676" name="Rectangle 4"/>
          <p:cNvSpPr>
            <a:spLocks noChangeArrowheads="1"/>
          </p:cNvSpPr>
          <p:nvPr/>
        </p:nvSpPr>
        <p:spPr bwMode="auto">
          <a:xfrm>
            <a:off x="4876800" y="457200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8677" name="Rectangle 5"/>
          <p:cNvSpPr>
            <a:spLocks noChangeArrowheads="1"/>
          </p:cNvSpPr>
          <p:nvPr/>
        </p:nvSpPr>
        <p:spPr bwMode="auto">
          <a:xfrm>
            <a:off x="4876800" y="396240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8678" name="Rectangle 6"/>
          <p:cNvSpPr>
            <a:spLocks noChangeArrowheads="1"/>
          </p:cNvSpPr>
          <p:nvPr/>
        </p:nvSpPr>
        <p:spPr bwMode="auto">
          <a:xfrm>
            <a:off x="4876800" y="335280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8679" name="Rectangle 7"/>
          <p:cNvSpPr>
            <a:spLocks noChangeArrowheads="1"/>
          </p:cNvSpPr>
          <p:nvPr/>
        </p:nvSpPr>
        <p:spPr bwMode="auto">
          <a:xfrm>
            <a:off x="4876800" y="274320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28680" name="Line 8"/>
          <p:cNvSpPr>
            <a:spLocks noChangeShapeType="1"/>
          </p:cNvSpPr>
          <p:nvPr/>
        </p:nvSpPr>
        <p:spPr bwMode="auto">
          <a:xfrm flipH="1">
            <a:off x="6781800" y="304800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8681" name="Text Box 9"/>
          <p:cNvSpPr txBox="1">
            <a:spLocks noChangeArrowheads="1"/>
          </p:cNvSpPr>
          <p:nvPr/>
        </p:nvSpPr>
        <p:spPr bwMode="auto">
          <a:xfrm>
            <a:off x="7818438" y="2835275"/>
            <a:ext cx="7985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Top</a:t>
            </a:r>
          </a:p>
        </p:txBody>
      </p:sp>
      <p:sp>
        <p:nvSpPr>
          <p:cNvPr id="28682" name="Text Box 10"/>
          <p:cNvSpPr txBox="1">
            <a:spLocks noChangeArrowheads="1"/>
          </p:cNvSpPr>
          <p:nvPr/>
        </p:nvSpPr>
        <p:spPr bwMode="auto">
          <a:xfrm>
            <a:off x="4876800" y="2819400"/>
            <a:ext cx="113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Data4</a:t>
            </a:r>
          </a:p>
        </p:txBody>
      </p:sp>
      <p:sp>
        <p:nvSpPr>
          <p:cNvPr id="28683" name="Text Box 11"/>
          <p:cNvSpPr txBox="1">
            <a:spLocks noChangeArrowheads="1"/>
          </p:cNvSpPr>
          <p:nvPr/>
        </p:nvSpPr>
        <p:spPr bwMode="auto">
          <a:xfrm>
            <a:off x="4876800" y="3432175"/>
            <a:ext cx="113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Data3</a:t>
            </a:r>
          </a:p>
        </p:txBody>
      </p:sp>
      <p:sp>
        <p:nvSpPr>
          <p:cNvPr id="28684" name="Text Box 12"/>
          <p:cNvSpPr txBox="1">
            <a:spLocks noChangeArrowheads="1"/>
          </p:cNvSpPr>
          <p:nvPr/>
        </p:nvSpPr>
        <p:spPr bwMode="auto">
          <a:xfrm>
            <a:off x="4876800" y="4044950"/>
            <a:ext cx="1135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Data2</a:t>
            </a:r>
          </a:p>
        </p:txBody>
      </p:sp>
      <p:sp>
        <p:nvSpPr>
          <p:cNvPr id="28685" name="Text Box 13"/>
          <p:cNvSpPr txBox="1">
            <a:spLocks noChangeArrowheads="1"/>
          </p:cNvSpPr>
          <p:nvPr/>
        </p:nvSpPr>
        <p:spPr bwMode="auto">
          <a:xfrm>
            <a:off x="4876800" y="4659313"/>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Data1</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Data Structure</a:t>
            </a:r>
            <a:endParaRPr lang="en-IN" dirty="0">
              <a:solidFill>
                <a:schemeClr val="tx1">
                  <a:lumMod val="75000"/>
                  <a:lumOff val="25000"/>
                </a:schemeClr>
              </a:solidFill>
            </a:endParaRPr>
          </a:p>
        </p:txBody>
      </p:sp>
      <p:sp>
        <p:nvSpPr>
          <p:cNvPr id="3" name="Content Placeholder 2"/>
          <p:cNvSpPr>
            <a:spLocks noGrp="1"/>
          </p:cNvSpPr>
          <p:nvPr>
            <p:ph idx="1"/>
          </p:nvPr>
        </p:nvSpPr>
        <p:spPr/>
        <p:txBody>
          <a:bodyPr rtlCol="0">
            <a:normAutofit/>
          </a:bodyPr>
          <a:lstStyle/>
          <a:p>
            <a:pPr marL="91440" indent="-91440" eaLnBrk="1" fontAlgn="auto" hangingPunct="1">
              <a:defRPr/>
            </a:pPr>
            <a:endParaRPr lang="en-IN" sz="2800" dirty="0" smtClean="0">
              <a:solidFill>
                <a:schemeClr val="tx1">
                  <a:lumMod val="75000"/>
                  <a:lumOff val="25000"/>
                </a:schemeClr>
              </a:solidFill>
            </a:endParaRPr>
          </a:p>
          <a:p>
            <a:pPr marL="91440" indent="-91440" eaLnBrk="1" fontAlgn="auto" hangingPunct="1">
              <a:defRPr/>
            </a:pPr>
            <a:r>
              <a:rPr lang="en-IN" sz="2800" dirty="0" smtClean="0">
                <a:solidFill>
                  <a:schemeClr val="tx1">
                    <a:lumMod val="75000"/>
                    <a:lumOff val="25000"/>
                  </a:schemeClr>
                </a:solidFill>
              </a:rPr>
              <a:t>Data: </a:t>
            </a:r>
            <a:r>
              <a:rPr lang="en-US" sz="2800" dirty="0">
                <a:solidFill>
                  <a:schemeClr val="tx1">
                    <a:lumMod val="75000"/>
                    <a:lumOff val="25000"/>
                  </a:schemeClr>
                </a:solidFill>
              </a:rPr>
              <a:t>facts and statistics collected together for reference or analysis.</a:t>
            </a:r>
            <a:endParaRPr lang="en-IN" sz="2800" dirty="0" smtClean="0">
              <a:solidFill>
                <a:schemeClr val="tx1">
                  <a:lumMod val="75000"/>
                  <a:lumOff val="25000"/>
                </a:schemeClr>
              </a:solidFill>
            </a:endParaRPr>
          </a:p>
          <a:p>
            <a:pPr marL="91440" indent="-91440" eaLnBrk="1" fontAlgn="auto" hangingPunct="1">
              <a:defRPr/>
            </a:pPr>
            <a:endParaRPr lang="en-IN" sz="2800" dirty="0">
              <a:solidFill>
                <a:schemeClr val="tx1">
                  <a:lumMod val="75000"/>
                  <a:lumOff val="25000"/>
                </a:schemeClr>
              </a:solidFill>
            </a:endParaRPr>
          </a:p>
          <a:p>
            <a:pPr marL="0" indent="0" eaLnBrk="1" fontAlgn="auto" hangingPunct="1">
              <a:buFont typeface="Calibri" panose="020F0502020204030204" pitchFamily="34" charset="0"/>
              <a:buNone/>
              <a:defRPr/>
            </a:pPr>
            <a:r>
              <a:rPr lang="en-IN" sz="2800" dirty="0" smtClean="0">
                <a:solidFill>
                  <a:schemeClr val="tx1">
                    <a:lumMod val="75000"/>
                    <a:lumOff val="25000"/>
                  </a:schemeClr>
                </a:solidFill>
              </a:rPr>
              <a:t> Structure: it’s a container where you can store data.</a:t>
            </a:r>
            <a:endParaRPr lang="en-IN" sz="2800"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a:solidFill>
                  <a:schemeClr val="tx1">
                    <a:lumMod val="75000"/>
                    <a:lumOff val="25000"/>
                  </a:schemeClr>
                </a:solidFill>
                <a:cs typeface="Traditional Arabic" pitchFamily="18" charset="0"/>
              </a:rPr>
              <a:t>Stacks</a:t>
            </a:r>
            <a:endParaRPr lang="en-IN" dirty="0">
              <a:solidFill>
                <a:schemeClr val="tx1">
                  <a:lumMod val="75000"/>
                  <a:lumOff val="25000"/>
                </a:schemeClr>
              </a:solidFill>
            </a:endParaRPr>
          </a:p>
        </p:txBody>
      </p:sp>
      <p:pic>
        <p:nvPicPr>
          <p:cNvPr id="29699" name="Picture 2" descr="Concepts of Stack in Data Stru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1905000"/>
            <a:ext cx="4803775" cy="3949700"/>
          </a:xfr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Queues</a:t>
            </a:r>
            <a:endParaRPr lang="ur-PK" altLang="en-US" smtClean="0">
              <a:solidFill>
                <a:schemeClr val="tx1">
                  <a:lumMod val="75000"/>
                  <a:lumOff val="25000"/>
                </a:schemeClr>
              </a:solidFill>
            </a:endParaRPr>
          </a:p>
        </p:txBody>
      </p:sp>
      <p:sp>
        <p:nvSpPr>
          <p:cNvPr id="30723" name="Content Placeholder 2"/>
          <p:cNvSpPr>
            <a:spLocks noGrp="1"/>
          </p:cNvSpPr>
          <p:nvPr>
            <p:ph idx="1"/>
          </p:nvPr>
        </p:nvSpPr>
        <p:spPr/>
        <p:txBody>
          <a:bodyPr/>
          <a:lstStyle/>
          <a:p>
            <a:pPr eaLnBrk="1" hangingPunct="1"/>
            <a:r>
              <a:rPr lang="en-US" altLang="en-US" smtClean="0">
                <a:ea typeface="Majalla UI"/>
                <a:cs typeface="Majalla UI"/>
              </a:rPr>
              <a:t>Last in last out or first in first out(FIFO)</a:t>
            </a:r>
          </a:p>
          <a:p>
            <a:pPr eaLnBrk="1" hangingPunct="1"/>
            <a:r>
              <a:rPr lang="en-US" altLang="en-US" smtClean="0">
                <a:ea typeface="Majalla UI"/>
                <a:cs typeface="Majalla UI"/>
              </a:rPr>
              <a:t>Enqueue at Rear</a:t>
            </a:r>
          </a:p>
          <a:p>
            <a:pPr eaLnBrk="1" hangingPunct="1"/>
            <a:r>
              <a:rPr lang="en-US" altLang="en-US" smtClean="0">
                <a:ea typeface="Majalla UI"/>
                <a:cs typeface="Majalla UI"/>
              </a:rPr>
              <a:t>Dequeue at Front</a:t>
            </a:r>
          </a:p>
          <a:p>
            <a:pPr eaLnBrk="1" hangingPunct="1"/>
            <a:endParaRPr lang="en-US" altLang="en-US" smtClean="0">
              <a:ea typeface="Majalla UI"/>
              <a:cs typeface="Majalla UI"/>
            </a:endParaRPr>
          </a:p>
          <a:p>
            <a:pPr eaLnBrk="1" hangingPunct="1">
              <a:buFontTx/>
              <a:buNone/>
            </a:pPr>
            <a:endParaRPr lang="ur-PK" altLang="en-US" smtClean="0"/>
          </a:p>
        </p:txBody>
      </p:sp>
      <p:sp>
        <p:nvSpPr>
          <p:cNvPr id="30724" name="Rectangle 4"/>
          <p:cNvSpPr>
            <a:spLocks noChangeArrowheads="1"/>
          </p:cNvSpPr>
          <p:nvPr/>
        </p:nvSpPr>
        <p:spPr bwMode="auto">
          <a:xfrm>
            <a:off x="1066800" y="5727700"/>
            <a:ext cx="1676400" cy="561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0725" name="Rectangle 5"/>
          <p:cNvSpPr>
            <a:spLocks noChangeArrowheads="1"/>
          </p:cNvSpPr>
          <p:nvPr/>
        </p:nvSpPr>
        <p:spPr bwMode="auto">
          <a:xfrm>
            <a:off x="2743200" y="570865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0726" name="Rectangle 6"/>
          <p:cNvSpPr>
            <a:spLocks noChangeArrowheads="1"/>
          </p:cNvSpPr>
          <p:nvPr/>
        </p:nvSpPr>
        <p:spPr bwMode="auto">
          <a:xfrm>
            <a:off x="4419600" y="5711825"/>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0727" name="Rectangle 7"/>
          <p:cNvSpPr>
            <a:spLocks noChangeArrowheads="1"/>
          </p:cNvSpPr>
          <p:nvPr/>
        </p:nvSpPr>
        <p:spPr bwMode="auto">
          <a:xfrm>
            <a:off x="6096000" y="5715000"/>
            <a:ext cx="1676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0728" name="Line 8"/>
          <p:cNvSpPr>
            <a:spLocks noChangeShapeType="1"/>
          </p:cNvSpPr>
          <p:nvPr/>
        </p:nvSpPr>
        <p:spPr bwMode="auto">
          <a:xfrm flipH="1">
            <a:off x="1725613" y="5024438"/>
            <a:ext cx="0" cy="492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29" name="Text Box 9"/>
          <p:cNvSpPr txBox="1">
            <a:spLocks noChangeArrowheads="1"/>
          </p:cNvSpPr>
          <p:nvPr/>
        </p:nvSpPr>
        <p:spPr bwMode="auto">
          <a:xfrm>
            <a:off x="6188075" y="5805488"/>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Data4</a:t>
            </a:r>
          </a:p>
        </p:txBody>
      </p:sp>
      <p:sp>
        <p:nvSpPr>
          <p:cNvPr id="30730" name="Text Box 10"/>
          <p:cNvSpPr txBox="1">
            <a:spLocks noChangeArrowheads="1"/>
          </p:cNvSpPr>
          <p:nvPr/>
        </p:nvSpPr>
        <p:spPr bwMode="auto">
          <a:xfrm>
            <a:off x="4511675" y="5805488"/>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Data3</a:t>
            </a:r>
          </a:p>
        </p:txBody>
      </p:sp>
      <p:sp>
        <p:nvSpPr>
          <p:cNvPr id="30731" name="Text Box 11"/>
          <p:cNvSpPr txBox="1">
            <a:spLocks noChangeArrowheads="1"/>
          </p:cNvSpPr>
          <p:nvPr/>
        </p:nvSpPr>
        <p:spPr bwMode="auto">
          <a:xfrm>
            <a:off x="2835275" y="5805488"/>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Data2</a:t>
            </a:r>
          </a:p>
        </p:txBody>
      </p:sp>
      <p:sp>
        <p:nvSpPr>
          <p:cNvPr id="30732" name="Text Box 12"/>
          <p:cNvSpPr txBox="1">
            <a:spLocks noChangeArrowheads="1"/>
          </p:cNvSpPr>
          <p:nvPr/>
        </p:nvSpPr>
        <p:spPr bwMode="auto">
          <a:xfrm>
            <a:off x="1158875" y="5805488"/>
            <a:ext cx="113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Data1</a:t>
            </a:r>
          </a:p>
        </p:txBody>
      </p:sp>
      <p:sp>
        <p:nvSpPr>
          <p:cNvPr id="30733" name="Text Box 13"/>
          <p:cNvSpPr txBox="1">
            <a:spLocks noChangeArrowheads="1"/>
          </p:cNvSpPr>
          <p:nvPr/>
        </p:nvSpPr>
        <p:spPr bwMode="auto">
          <a:xfrm>
            <a:off x="1143000" y="4422775"/>
            <a:ext cx="101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Front</a:t>
            </a:r>
          </a:p>
        </p:txBody>
      </p:sp>
      <p:sp>
        <p:nvSpPr>
          <p:cNvPr id="30734" name="Line 14"/>
          <p:cNvSpPr>
            <a:spLocks noChangeShapeType="1"/>
          </p:cNvSpPr>
          <p:nvPr/>
        </p:nvSpPr>
        <p:spPr bwMode="auto">
          <a:xfrm flipH="1">
            <a:off x="7145338" y="5126038"/>
            <a:ext cx="0" cy="4921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735" name="Text Box 15"/>
          <p:cNvSpPr txBox="1">
            <a:spLocks noChangeArrowheads="1"/>
          </p:cNvSpPr>
          <p:nvPr/>
        </p:nvSpPr>
        <p:spPr bwMode="auto">
          <a:xfrm>
            <a:off x="6596063" y="4484688"/>
            <a:ext cx="684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Rear</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74638"/>
            <a:ext cx="8229600" cy="639762"/>
          </a:xfrm>
        </p:spPr>
        <p:txBody>
          <a:bodyPr>
            <a:normAutofit fontScale="90000"/>
          </a:bodyPr>
          <a:lstStyle/>
          <a:p>
            <a:pPr eaLnBrk="1" fontAlgn="auto" hangingPunct="1">
              <a:spcAft>
                <a:spcPts val="0"/>
              </a:spcAft>
              <a:defRPr/>
            </a:pPr>
            <a:r>
              <a:rPr lang="en-US" altLang="en-US" smtClean="0">
                <a:solidFill>
                  <a:schemeClr val="tx1">
                    <a:lumMod val="75000"/>
                    <a:lumOff val="25000"/>
                  </a:schemeClr>
                </a:solidFill>
                <a:cs typeface="Traditional Arabic" pitchFamily="18" charset="0"/>
              </a:rPr>
              <a:t>Tree</a:t>
            </a:r>
            <a:endParaRPr lang="ur-PK" altLang="en-US" smtClean="0">
              <a:solidFill>
                <a:schemeClr val="tx1">
                  <a:lumMod val="75000"/>
                  <a:lumOff val="25000"/>
                </a:schemeClr>
              </a:solidFill>
            </a:endParaRPr>
          </a:p>
        </p:txBody>
      </p:sp>
      <p:sp>
        <p:nvSpPr>
          <p:cNvPr id="31747" name="Content Placeholder 2"/>
          <p:cNvSpPr>
            <a:spLocks noGrp="1"/>
          </p:cNvSpPr>
          <p:nvPr>
            <p:ph idx="1"/>
          </p:nvPr>
        </p:nvSpPr>
        <p:spPr>
          <a:xfrm>
            <a:off x="457200" y="990600"/>
            <a:ext cx="8229600" cy="5135563"/>
          </a:xfrm>
        </p:spPr>
        <p:txBody>
          <a:bodyPr/>
          <a:lstStyle/>
          <a:p>
            <a:pPr eaLnBrk="1" hangingPunct="1"/>
            <a:endParaRPr lang="en-US" altLang="en-US" sz="2400" smtClean="0">
              <a:latin typeface="Helvetica" panose="020B0604020202020204" pitchFamily="34" charset="0"/>
              <a:ea typeface="Majalla UI"/>
              <a:cs typeface="Majalla UI"/>
            </a:endParaRPr>
          </a:p>
          <a:p>
            <a:pPr eaLnBrk="1" hangingPunct="1">
              <a:buFontTx/>
              <a:buNone/>
            </a:pPr>
            <a:endParaRPr lang="ur-PK" altLang="en-US" sz="2400" smtClean="0"/>
          </a:p>
        </p:txBody>
      </p:sp>
      <p:sp>
        <p:nvSpPr>
          <p:cNvPr id="31748" name="Rectangle 4"/>
          <p:cNvSpPr>
            <a:spLocks noChangeArrowheads="1"/>
          </p:cNvSpPr>
          <p:nvPr/>
        </p:nvSpPr>
        <p:spPr bwMode="auto">
          <a:xfrm>
            <a:off x="4267200" y="35052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49" name="Line 5"/>
          <p:cNvSpPr>
            <a:spLocks noChangeShapeType="1"/>
          </p:cNvSpPr>
          <p:nvPr/>
        </p:nvSpPr>
        <p:spPr bwMode="auto">
          <a:xfrm>
            <a:off x="4267200" y="38862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0" name="Line 6"/>
          <p:cNvSpPr>
            <a:spLocks noChangeShapeType="1"/>
          </p:cNvSpPr>
          <p:nvPr/>
        </p:nvSpPr>
        <p:spPr bwMode="auto">
          <a:xfrm>
            <a:off x="4876800" y="3886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1" name="Line 7"/>
          <p:cNvSpPr>
            <a:spLocks noChangeShapeType="1"/>
          </p:cNvSpPr>
          <p:nvPr/>
        </p:nvSpPr>
        <p:spPr bwMode="auto">
          <a:xfrm flipH="1">
            <a:off x="4114800" y="4191000"/>
            <a:ext cx="4572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2" name="Line 8"/>
          <p:cNvSpPr>
            <a:spLocks noChangeShapeType="1"/>
          </p:cNvSpPr>
          <p:nvPr/>
        </p:nvSpPr>
        <p:spPr bwMode="auto">
          <a:xfrm>
            <a:off x="5334000" y="4191000"/>
            <a:ext cx="6858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53" name="Rectangle 9"/>
          <p:cNvSpPr>
            <a:spLocks noChangeArrowheads="1"/>
          </p:cNvSpPr>
          <p:nvPr/>
        </p:nvSpPr>
        <p:spPr bwMode="auto">
          <a:xfrm>
            <a:off x="5334000" y="47244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54" name="Line 10"/>
          <p:cNvSpPr>
            <a:spLocks noChangeShapeType="1"/>
          </p:cNvSpPr>
          <p:nvPr/>
        </p:nvSpPr>
        <p:spPr bwMode="auto">
          <a:xfrm>
            <a:off x="5334000" y="5105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5" name="Line 11"/>
          <p:cNvSpPr>
            <a:spLocks noChangeShapeType="1"/>
          </p:cNvSpPr>
          <p:nvPr/>
        </p:nvSpPr>
        <p:spPr bwMode="auto">
          <a:xfrm>
            <a:off x="59436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6" name="Rectangle 12"/>
          <p:cNvSpPr>
            <a:spLocks noChangeArrowheads="1"/>
          </p:cNvSpPr>
          <p:nvPr/>
        </p:nvSpPr>
        <p:spPr bwMode="auto">
          <a:xfrm>
            <a:off x="3048000" y="47244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57" name="Line 13"/>
          <p:cNvSpPr>
            <a:spLocks noChangeShapeType="1"/>
          </p:cNvSpPr>
          <p:nvPr/>
        </p:nvSpPr>
        <p:spPr bwMode="auto">
          <a:xfrm>
            <a:off x="3048000" y="5105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8" name="Line 14"/>
          <p:cNvSpPr>
            <a:spLocks noChangeShapeType="1"/>
          </p:cNvSpPr>
          <p:nvPr/>
        </p:nvSpPr>
        <p:spPr bwMode="auto">
          <a:xfrm>
            <a:off x="3657600" y="5105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59" name="Line 15"/>
          <p:cNvSpPr>
            <a:spLocks noChangeShapeType="1"/>
          </p:cNvSpPr>
          <p:nvPr/>
        </p:nvSpPr>
        <p:spPr bwMode="auto">
          <a:xfrm flipH="1">
            <a:off x="5257800" y="2971800"/>
            <a:ext cx="2286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0" name="Text Box 16"/>
          <p:cNvSpPr txBox="1">
            <a:spLocks noChangeArrowheads="1"/>
          </p:cNvSpPr>
          <p:nvPr/>
        </p:nvSpPr>
        <p:spPr bwMode="auto">
          <a:xfrm>
            <a:off x="4854575" y="2605088"/>
            <a:ext cx="936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latin typeface="Arial" panose="020B0604020202020204" pitchFamily="34" charset="0"/>
                <a:cs typeface="Arial" panose="020B0604020202020204" pitchFamily="34" charset="0"/>
              </a:rPr>
              <a:t>Root</a:t>
            </a:r>
          </a:p>
        </p:txBody>
      </p:sp>
      <p:sp>
        <p:nvSpPr>
          <p:cNvPr id="31761" name="Line 17"/>
          <p:cNvSpPr>
            <a:spLocks noChangeShapeType="1"/>
          </p:cNvSpPr>
          <p:nvPr/>
        </p:nvSpPr>
        <p:spPr bwMode="auto">
          <a:xfrm flipH="1">
            <a:off x="2819400" y="5486400"/>
            <a:ext cx="45720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2" name="Line 18"/>
          <p:cNvSpPr>
            <a:spLocks noChangeShapeType="1"/>
          </p:cNvSpPr>
          <p:nvPr/>
        </p:nvSpPr>
        <p:spPr bwMode="auto">
          <a:xfrm>
            <a:off x="4038600" y="5410200"/>
            <a:ext cx="685800" cy="304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63" name="Rectangle 19"/>
          <p:cNvSpPr>
            <a:spLocks noChangeArrowheads="1"/>
          </p:cNvSpPr>
          <p:nvPr/>
        </p:nvSpPr>
        <p:spPr bwMode="auto">
          <a:xfrm>
            <a:off x="4038600" y="57150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64" name="Line 20"/>
          <p:cNvSpPr>
            <a:spLocks noChangeShapeType="1"/>
          </p:cNvSpPr>
          <p:nvPr/>
        </p:nvSpPr>
        <p:spPr bwMode="auto">
          <a:xfrm>
            <a:off x="4038600" y="6096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5" name="Line 21"/>
          <p:cNvSpPr>
            <a:spLocks noChangeShapeType="1"/>
          </p:cNvSpPr>
          <p:nvPr/>
        </p:nvSpPr>
        <p:spPr bwMode="auto">
          <a:xfrm>
            <a:off x="4648200" y="609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6" name="Rectangle 22"/>
          <p:cNvSpPr>
            <a:spLocks noChangeArrowheads="1"/>
          </p:cNvSpPr>
          <p:nvPr/>
        </p:nvSpPr>
        <p:spPr bwMode="auto">
          <a:xfrm>
            <a:off x="1752600" y="57150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67" name="Line 23"/>
          <p:cNvSpPr>
            <a:spLocks noChangeShapeType="1"/>
          </p:cNvSpPr>
          <p:nvPr/>
        </p:nvSpPr>
        <p:spPr bwMode="auto">
          <a:xfrm>
            <a:off x="1752600" y="60960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8" name="Line 24"/>
          <p:cNvSpPr>
            <a:spLocks noChangeShapeType="1"/>
          </p:cNvSpPr>
          <p:nvPr/>
        </p:nvSpPr>
        <p:spPr bwMode="auto">
          <a:xfrm>
            <a:off x="2362200" y="6096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69" name="Line 25"/>
          <p:cNvSpPr>
            <a:spLocks noChangeShapeType="1"/>
          </p:cNvSpPr>
          <p:nvPr/>
        </p:nvSpPr>
        <p:spPr bwMode="auto">
          <a:xfrm>
            <a:off x="1752600" y="609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0" name="Line 26"/>
          <p:cNvSpPr>
            <a:spLocks noChangeShapeType="1"/>
          </p:cNvSpPr>
          <p:nvPr/>
        </p:nvSpPr>
        <p:spPr bwMode="auto">
          <a:xfrm>
            <a:off x="2362200" y="609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1" name="Line 27"/>
          <p:cNvSpPr>
            <a:spLocks noChangeShapeType="1"/>
          </p:cNvSpPr>
          <p:nvPr/>
        </p:nvSpPr>
        <p:spPr bwMode="auto">
          <a:xfrm>
            <a:off x="4038600" y="609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2" name="Line 28"/>
          <p:cNvSpPr>
            <a:spLocks noChangeShapeType="1"/>
          </p:cNvSpPr>
          <p:nvPr/>
        </p:nvSpPr>
        <p:spPr bwMode="auto">
          <a:xfrm>
            <a:off x="4648200" y="60960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3" name="Line 30"/>
          <p:cNvSpPr>
            <a:spLocks noChangeShapeType="1"/>
          </p:cNvSpPr>
          <p:nvPr/>
        </p:nvSpPr>
        <p:spPr bwMode="auto">
          <a:xfrm>
            <a:off x="6324600" y="5410200"/>
            <a:ext cx="4572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774" name="Rectangle 31"/>
          <p:cNvSpPr>
            <a:spLocks noChangeArrowheads="1"/>
          </p:cNvSpPr>
          <p:nvPr/>
        </p:nvSpPr>
        <p:spPr bwMode="auto">
          <a:xfrm>
            <a:off x="6096000" y="5867400"/>
            <a:ext cx="12192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ar-SA" altLang="en-US">
              <a:latin typeface="Arial" panose="020B0604020202020204" pitchFamily="34" charset="0"/>
            </a:endParaRPr>
          </a:p>
        </p:txBody>
      </p:sp>
      <p:sp>
        <p:nvSpPr>
          <p:cNvPr id="31775" name="Line 32"/>
          <p:cNvSpPr>
            <a:spLocks noChangeShapeType="1"/>
          </p:cNvSpPr>
          <p:nvPr/>
        </p:nvSpPr>
        <p:spPr bwMode="auto">
          <a:xfrm>
            <a:off x="6096000" y="6248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6" name="Line 35"/>
          <p:cNvSpPr>
            <a:spLocks noChangeShapeType="1"/>
          </p:cNvSpPr>
          <p:nvPr/>
        </p:nvSpPr>
        <p:spPr bwMode="auto">
          <a:xfrm>
            <a:off x="6705600" y="6248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7" name="Line 21"/>
          <p:cNvSpPr>
            <a:spLocks noChangeShapeType="1"/>
          </p:cNvSpPr>
          <p:nvPr/>
        </p:nvSpPr>
        <p:spPr bwMode="auto">
          <a:xfrm>
            <a:off x="6705600" y="6248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1778" name="Line 27"/>
          <p:cNvSpPr>
            <a:spLocks noChangeShapeType="1"/>
          </p:cNvSpPr>
          <p:nvPr/>
        </p:nvSpPr>
        <p:spPr bwMode="auto">
          <a:xfrm>
            <a:off x="6096000" y="6248400"/>
            <a:ext cx="609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593725"/>
            <a:ext cx="2476500" cy="1006475"/>
          </a:xfrm>
        </p:spPr>
        <p:txBody>
          <a:bodyPr/>
          <a:lstStyle/>
          <a:p>
            <a:pPr eaLnBrk="1" fontAlgn="auto" hangingPunct="1">
              <a:spcAft>
                <a:spcPts val="0"/>
              </a:spcAft>
              <a:defRPr/>
            </a:pPr>
            <a:r>
              <a:rPr lang="en-IN" sz="6000" dirty="0" smtClean="0">
                <a:latin typeface="Arial Narrow" panose="020B0606020202030204" pitchFamily="34" charset="0"/>
              </a:rPr>
              <a:t>Tree</a:t>
            </a:r>
            <a:endParaRPr lang="en-IN" sz="6000" dirty="0">
              <a:latin typeface="Arial Narrow" panose="020B0606020202030204" pitchFamily="34" charset="0"/>
            </a:endParaRPr>
          </a:p>
        </p:txBody>
      </p:sp>
      <p:sp>
        <p:nvSpPr>
          <p:cNvPr id="4" name="Text Placeholder 3"/>
          <p:cNvSpPr>
            <a:spLocks noGrp="1"/>
          </p:cNvSpPr>
          <p:nvPr>
            <p:ph type="body" sz="half" idx="2"/>
          </p:nvPr>
        </p:nvSpPr>
        <p:spPr>
          <a:xfrm>
            <a:off x="342900" y="1600200"/>
            <a:ext cx="2400300" cy="4705350"/>
          </a:xfrm>
        </p:spPr>
        <p:txBody>
          <a:bodyPr rtlCol="0"/>
          <a:lstStyle/>
          <a:p>
            <a:pPr marL="285750" indent="-285750" eaLnBrk="1" fontAlgn="auto" hangingPunct="1">
              <a:buFont typeface="Arial" panose="020B0604020202020204" pitchFamily="34" charset="0"/>
              <a:buChar char="•"/>
              <a:defRPr/>
            </a:pPr>
            <a:r>
              <a:rPr lang="en-US" altLang="en-US" sz="2000" dirty="0" smtClean="0">
                <a:latin typeface="Arial" panose="020B0604020202020204" pitchFamily="34" charset="0"/>
                <a:ea typeface="Majalla UI"/>
                <a:cs typeface="Arial" panose="020B0604020202020204" pitchFamily="34" charset="0"/>
              </a:rPr>
              <a:t>A Tree is </a:t>
            </a:r>
            <a:r>
              <a:rPr lang="en-US" altLang="en-US" sz="2000" dirty="0">
                <a:latin typeface="Arial" panose="020B0604020202020204" pitchFamily="34" charset="0"/>
                <a:ea typeface="Majalla UI"/>
                <a:cs typeface="Arial" panose="020B0604020202020204" pitchFamily="34" charset="0"/>
              </a:rPr>
              <a:t>a collection of elements </a:t>
            </a:r>
            <a:r>
              <a:rPr lang="en-US" altLang="en-US" sz="2000" dirty="0" smtClean="0">
                <a:latin typeface="Arial" panose="020B0604020202020204" pitchFamily="34" charset="0"/>
                <a:ea typeface="Majalla UI"/>
                <a:cs typeface="Arial" panose="020B0604020202020204" pitchFamily="34" charset="0"/>
              </a:rPr>
              <a:t>called nodes</a:t>
            </a:r>
            <a:r>
              <a:rPr lang="en-US" altLang="en-US" sz="2000" b="1" i="1" dirty="0" smtClean="0">
                <a:latin typeface="Arial" panose="020B0604020202020204" pitchFamily="34" charset="0"/>
                <a:ea typeface="Majalla UI"/>
                <a:cs typeface="Arial" panose="020B0604020202020204" pitchFamily="34" charset="0"/>
              </a:rPr>
              <a:t>.</a:t>
            </a:r>
            <a:endParaRPr lang="en-US" altLang="en-US" sz="2000" i="1" dirty="0">
              <a:latin typeface="Arial" panose="020B0604020202020204" pitchFamily="34" charset="0"/>
              <a:ea typeface="Majalla UI"/>
              <a:cs typeface="Arial" panose="020B0604020202020204" pitchFamily="34" charset="0"/>
            </a:endParaRPr>
          </a:p>
          <a:p>
            <a:pPr marL="285750" indent="-285750" eaLnBrk="1" fontAlgn="auto" hangingPunct="1">
              <a:buFont typeface="Arial" panose="020B0604020202020204" pitchFamily="34" charset="0"/>
              <a:buChar char="•"/>
              <a:defRPr/>
            </a:pPr>
            <a:r>
              <a:rPr lang="en-US" altLang="en-US" sz="2000" dirty="0">
                <a:latin typeface="Arial" panose="020B0604020202020204" pitchFamily="34" charset="0"/>
                <a:ea typeface="Majalla UI"/>
                <a:cs typeface="Arial" panose="020B0604020202020204" pitchFamily="34" charset="0"/>
              </a:rPr>
              <a:t>One of the node is distinguished as </a:t>
            </a:r>
            <a:r>
              <a:rPr lang="en-US" altLang="en-US" sz="2000" dirty="0" smtClean="0">
                <a:latin typeface="Arial" panose="020B0604020202020204" pitchFamily="34" charset="0"/>
                <a:ea typeface="Majalla UI"/>
                <a:cs typeface="Arial" panose="020B0604020202020204" pitchFamily="34" charset="0"/>
              </a:rPr>
              <a:t>a </a:t>
            </a:r>
            <a:r>
              <a:rPr lang="en-US" altLang="en-US" sz="2000" dirty="0" err="1" smtClean="0">
                <a:latin typeface="Arial" panose="020B0604020202020204" pitchFamily="34" charset="0"/>
                <a:ea typeface="Majalla UI"/>
                <a:cs typeface="Arial" panose="020B0604020202020204" pitchFamily="34" charset="0"/>
              </a:rPr>
              <a:t>root</a:t>
            </a:r>
            <a:r>
              <a:rPr lang="en-US" altLang="en-US" sz="2000" b="1" i="1" dirty="0" err="1" smtClean="0">
                <a:solidFill>
                  <a:schemeClr val="accent2"/>
                </a:solidFill>
                <a:latin typeface="Arial" panose="020B0604020202020204" pitchFamily="34" charset="0"/>
                <a:ea typeface="Majalla UI"/>
                <a:cs typeface="Arial" panose="020B0604020202020204" pitchFamily="34" charset="0"/>
              </a:rPr>
              <a:t>t</a:t>
            </a:r>
            <a:r>
              <a:rPr lang="en-US" altLang="en-US" sz="2000" dirty="0">
                <a:latin typeface="Arial" panose="020B0604020202020204" pitchFamily="34" charset="0"/>
                <a:ea typeface="Majalla UI"/>
                <a:cs typeface="Arial" panose="020B0604020202020204" pitchFamily="34" charset="0"/>
              </a:rPr>
              <a:t>, along with a relation (“parenthood”) that places a hierarchical structure on the nodes.</a:t>
            </a:r>
          </a:p>
          <a:p>
            <a:pPr eaLnBrk="1" fontAlgn="auto" hangingPunct="1">
              <a:defRPr/>
            </a:pPr>
            <a:endParaRPr lang="en-US" altLang="en-US" sz="1600" dirty="0">
              <a:latin typeface="Helvetica" panose="020B0604020202020204" pitchFamily="34" charset="0"/>
              <a:ea typeface="Majalla UI"/>
              <a:cs typeface="Majalla UI"/>
            </a:endParaRPr>
          </a:p>
        </p:txBody>
      </p:sp>
      <p:pic>
        <p:nvPicPr>
          <p:cNvPr id="32772" name="Picture 2" descr="8 Useful Tree Data Structures Worth Knowing - Towards Data Scien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276600" y="1981200"/>
            <a:ext cx="5386388" cy="3044825"/>
          </a:xfr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G</a:t>
            </a:r>
            <a:r>
              <a:rPr lang="en-IN" dirty="0" smtClean="0">
                <a:solidFill>
                  <a:schemeClr val="tx1">
                    <a:lumMod val="75000"/>
                    <a:lumOff val="25000"/>
                  </a:schemeClr>
                </a:solidFill>
              </a:rPr>
              <a:t>raph</a:t>
            </a:r>
            <a:endParaRPr lang="en-IN" dirty="0">
              <a:solidFill>
                <a:schemeClr val="tx1">
                  <a:lumMod val="75000"/>
                  <a:lumOff val="25000"/>
                </a:schemeClr>
              </a:solidFill>
            </a:endParaRPr>
          </a:p>
        </p:txBody>
      </p:sp>
      <p:pic>
        <p:nvPicPr>
          <p:cNvPr id="46082" name="Picture 2" descr="Graph Data Structure And Algorithms - GeeksforGeeks"/>
          <p:cNvPicPr>
            <a:picLocks noGrp="1" noChangeAspect="1" noChangeArrowheads="1"/>
          </p:cNvPicPr>
          <p:nvPr>
            <p:ph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a:xfrm>
            <a:off x="453445" y="3023770"/>
            <a:ext cx="4347155" cy="2257426"/>
          </a:xfrm>
          <a:extLst/>
        </p:spPr>
      </p:pic>
      <p:sp>
        <p:nvSpPr>
          <p:cNvPr id="33796" name="TextBox 3"/>
          <p:cNvSpPr txBox="1">
            <a:spLocks noChangeArrowheads="1"/>
          </p:cNvSpPr>
          <p:nvPr/>
        </p:nvSpPr>
        <p:spPr bwMode="auto">
          <a:xfrm>
            <a:off x="1143000" y="20574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A </a:t>
            </a:r>
            <a:r>
              <a:rPr lang="en-US" altLang="en-US" b="1"/>
              <a:t>Graph</a:t>
            </a:r>
            <a:r>
              <a:rPr lang="en-US" altLang="en-US"/>
              <a:t> is a non-linear </a:t>
            </a:r>
            <a:r>
              <a:rPr lang="en-US" altLang="en-US" b="1"/>
              <a:t>data structure</a:t>
            </a:r>
            <a:r>
              <a:rPr lang="en-US" altLang="en-US"/>
              <a:t> consisting of nodes/vartices and edges</a:t>
            </a:r>
            <a:endParaRPr lang="en-IN" altLang="en-US"/>
          </a:p>
        </p:txBody>
      </p:sp>
      <p:pic>
        <p:nvPicPr>
          <p:cNvPr id="46084" name="Picture 4" descr="Javascript Data Structures – Graph - Way2Net"/>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4724400" y="3023770"/>
            <a:ext cx="4038600" cy="2257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Algorithm</a:t>
            </a:r>
          </a:p>
        </p:txBody>
      </p:sp>
      <p:sp>
        <p:nvSpPr>
          <p:cNvPr id="34819" name="Content Placeholder 6"/>
          <p:cNvSpPr>
            <a:spLocks noGrp="1"/>
          </p:cNvSpPr>
          <p:nvPr>
            <p:ph idx="1"/>
          </p:nvPr>
        </p:nvSpPr>
        <p:spPr/>
        <p:txBody>
          <a:bodyPr/>
          <a:lstStyle/>
          <a:p>
            <a:pPr eaLnBrk="1" hangingPunct="1"/>
            <a:r>
              <a:rPr lang="en-IN" altLang="en-US" sz="4400" smtClean="0"/>
              <a:t>Algorithm is a step by step procedure which define set of instruction to be executed in certain order to get output.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https://media.geeksforgeeks.org/wp-content/cdn-uploads/20191016135223/What-is-Algorithm_-1024x631.jpg"/>
          <p:cNvPicPr>
            <a:picLocks noChangeAspect="1" noChangeArrowheads="1"/>
          </p:cNvPicPr>
          <p:nvPr/>
        </p:nvPicPr>
        <p:blipFill>
          <a:blip r:embed="rId2">
            <a:extLst>
              <a:ext uri="{28A0092B-C50C-407E-A947-70E740481C1C}">
                <a14:useLocalDpi xmlns:a14="http://schemas.microsoft.com/office/drawing/2010/main" val="0"/>
              </a:ext>
            </a:extLst>
          </a:blip>
          <a:srcRect l="3792" t="3078" r="3304" b="12308"/>
          <a:stretch>
            <a:fillRect/>
          </a:stretch>
        </p:blipFill>
        <p:spPr bwMode="auto">
          <a:xfrm>
            <a:off x="1143000" y="838200"/>
            <a:ext cx="746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0"/>
            <a:ext cx="7543800" cy="1450975"/>
          </a:xfrm>
        </p:spPr>
        <p:txBody>
          <a:bodyPr/>
          <a:lstStyle/>
          <a:p>
            <a:pPr eaLnBrk="1" hangingPunct="1">
              <a:spcAft>
                <a:spcPts val="0"/>
              </a:spcAft>
              <a:defRPr/>
            </a:pPr>
            <a:r>
              <a:rPr lang="en-US" b="1" dirty="0">
                <a:solidFill>
                  <a:schemeClr val="tx1">
                    <a:lumMod val="75000"/>
                    <a:lumOff val="25000"/>
                  </a:schemeClr>
                </a:solidFill>
              </a:rPr>
              <a:t>What are the Characteristics of an 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4"/>
          <p:cNvGrpSpPr>
            <a:grpSpLocks/>
          </p:cNvGrpSpPr>
          <p:nvPr/>
        </p:nvGrpSpPr>
        <p:grpSpPr bwMode="auto">
          <a:xfrm>
            <a:off x="914400" y="1371600"/>
            <a:ext cx="7848600" cy="4267200"/>
            <a:chOff x="381000" y="1447800"/>
            <a:chExt cx="7848600" cy="4267200"/>
          </a:xfrm>
        </p:grpSpPr>
        <p:pic>
          <p:nvPicPr>
            <p:cNvPr id="37891" name="Picture 2" descr="https://media.geeksforgeeks.org/wp-content/cdn-uploads/20191016135220/Characteristics-of-an-Algorithm-1024x630.jpg"/>
            <p:cNvPicPr>
              <a:picLocks noChangeAspect="1" noChangeArrowheads="1"/>
            </p:cNvPicPr>
            <p:nvPr/>
          </p:nvPicPr>
          <p:blipFill>
            <a:blip r:embed="rId2">
              <a:extLst>
                <a:ext uri="{28A0092B-C50C-407E-A947-70E740481C1C}">
                  <a14:useLocalDpi xmlns:a14="http://schemas.microsoft.com/office/drawing/2010/main" val="0"/>
                </a:ext>
              </a:extLst>
            </a:blip>
            <a:srcRect l="5540" t="13637" r="4874" b="9090"/>
            <a:stretch>
              <a:fillRect/>
            </a:stretch>
          </p:blipFill>
          <p:spPr bwMode="auto">
            <a:xfrm>
              <a:off x="381000" y="1447800"/>
              <a:ext cx="73914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7239000" y="4953000"/>
              <a:ext cx="990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tx1">
                    <a:lumMod val="75000"/>
                    <a:lumOff val="25000"/>
                  </a:schemeClr>
                </a:solidFill>
              </a:rPr>
              <a:t>Characteristics of an Algorithm</a:t>
            </a:r>
            <a:endParaRPr lang="en-IN" dirty="0">
              <a:solidFill>
                <a:schemeClr val="tx1">
                  <a:lumMod val="75000"/>
                  <a:lumOff val="25000"/>
                </a:schemeClr>
              </a:solidFill>
            </a:endParaRPr>
          </a:p>
        </p:txBody>
      </p:sp>
      <p:sp>
        <p:nvSpPr>
          <p:cNvPr id="38915" name="Content Placeholder 2"/>
          <p:cNvSpPr>
            <a:spLocks noGrp="1"/>
          </p:cNvSpPr>
          <p:nvPr>
            <p:ph idx="1"/>
          </p:nvPr>
        </p:nvSpPr>
        <p:spPr/>
        <p:txBody>
          <a:bodyPr/>
          <a:lstStyle/>
          <a:p>
            <a:pPr eaLnBrk="1" hangingPunct="1"/>
            <a:r>
              <a:rPr lang="en-US" altLang="en-US" b="1" smtClean="0"/>
              <a:t>Clear and Unambiguous</a:t>
            </a:r>
            <a:r>
              <a:rPr lang="en-US" altLang="en-US" smtClean="0"/>
              <a:t>: Algorithm should be clear and unambiguous. Each of its steps should be clear in all aspects and must lead to only one meaning.</a:t>
            </a:r>
          </a:p>
          <a:p>
            <a:pPr eaLnBrk="1" hangingPunct="1"/>
            <a:endParaRPr lang="en-US" altLang="en-US" smtClean="0"/>
          </a:p>
          <a:p>
            <a:pPr eaLnBrk="1" hangingPunct="1"/>
            <a:r>
              <a:rPr lang="en-US" altLang="en-US" b="1" smtClean="0"/>
              <a:t>Well-Defined Inputs</a:t>
            </a:r>
            <a:r>
              <a:rPr lang="en-US" altLang="en-US" smtClean="0"/>
              <a:t>: If an algorithm says to take inputs, it should be well-defined inputs.</a:t>
            </a:r>
          </a:p>
          <a:p>
            <a:pPr eaLnBrk="1" hangingPunct="1"/>
            <a:endParaRPr lang="en-US" altLang="en-US" smtClean="0"/>
          </a:p>
          <a:p>
            <a:pPr eaLnBrk="1" hangingPunct="1"/>
            <a:r>
              <a:rPr lang="en-US" altLang="en-US" b="1" smtClean="0"/>
              <a:t>Well-Defined Outputs:</a:t>
            </a:r>
            <a:r>
              <a:rPr lang="en-US" altLang="en-US" smtClean="0"/>
              <a:t> The algorithm must clearly define what output will be yielded and it should be well-defined as well.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274638"/>
            <a:ext cx="8229600" cy="792162"/>
          </a:xfrm>
        </p:spPr>
        <p:txBody>
          <a:bodyPr/>
          <a:lstStyle/>
          <a:p>
            <a:pPr eaLnBrk="1" fontAlgn="auto" hangingPunct="1">
              <a:spcAft>
                <a:spcPts val="0"/>
              </a:spcAft>
              <a:defRPr/>
            </a:pPr>
            <a:r>
              <a:rPr lang="en-US" smtClean="0">
                <a:solidFill>
                  <a:schemeClr val="tx1">
                    <a:lumMod val="75000"/>
                    <a:lumOff val="25000"/>
                  </a:schemeClr>
                </a:solidFill>
              </a:rPr>
              <a:t>What is Data Structure?</a:t>
            </a:r>
            <a:endParaRPr lang="ur-PK" smtClean="0">
              <a:solidFill>
                <a:schemeClr val="tx1">
                  <a:lumMod val="75000"/>
                  <a:lumOff val="25000"/>
                </a:schemeClr>
              </a:solidFill>
            </a:endParaRPr>
          </a:p>
        </p:txBody>
      </p:sp>
      <p:sp>
        <p:nvSpPr>
          <p:cNvPr id="14339" name="Content Placeholder 2"/>
          <p:cNvSpPr>
            <a:spLocks noGrp="1"/>
          </p:cNvSpPr>
          <p:nvPr>
            <p:ph idx="1"/>
          </p:nvPr>
        </p:nvSpPr>
        <p:spPr>
          <a:xfrm>
            <a:off x="457200" y="1143000"/>
            <a:ext cx="8229600" cy="4983163"/>
          </a:xfrm>
        </p:spPr>
        <p:txBody>
          <a:bodyPr rtlCol="0">
            <a:normAutofit/>
          </a:bodyPr>
          <a:lstStyle/>
          <a:p>
            <a:pPr marL="91440" indent="-91440" eaLnBrk="1" fontAlgn="auto" hangingPunct="1">
              <a:defRPr/>
            </a:pPr>
            <a:endParaRPr lang="en-US" altLang="en-US" sz="2800" dirty="0" smtClean="0">
              <a:solidFill>
                <a:schemeClr val="tx1">
                  <a:lumMod val="75000"/>
                  <a:lumOff val="25000"/>
                </a:schemeClr>
              </a:solidFill>
              <a:ea typeface="Majalla UI"/>
              <a:cs typeface="Majalla UI"/>
            </a:endParaRPr>
          </a:p>
          <a:p>
            <a:pPr marL="91440" indent="-91440" eaLnBrk="1" fontAlgn="auto" hangingPunct="1">
              <a:defRPr/>
            </a:pPr>
            <a:endParaRPr lang="en-US" altLang="en-US" sz="2800" dirty="0">
              <a:solidFill>
                <a:schemeClr val="tx1">
                  <a:lumMod val="75000"/>
                  <a:lumOff val="25000"/>
                </a:schemeClr>
              </a:solidFill>
              <a:ea typeface="Majalla UI"/>
              <a:cs typeface="Majalla UI"/>
            </a:endParaRPr>
          </a:p>
          <a:p>
            <a:pPr marL="91440" indent="-91440" eaLnBrk="1" fontAlgn="auto" hangingPunct="1">
              <a:defRPr/>
            </a:pPr>
            <a:r>
              <a:rPr lang="en-US" altLang="en-US" sz="2800" dirty="0" smtClean="0">
                <a:solidFill>
                  <a:schemeClr val="tx1">
                    <a:lumMod val="75000"/>
                    <a:lumOff val="25000"/>
                  </a:schemeClr>
                </a:solidFill>
                <a:ea typeface="Majalla UI"/>
                <a:cs typeface="Majalla UI"/>
              </a:rPr>
              <a:t>Data structure is a representation of data and the operations allowed on that data.</a:t>
            </a:r>
          </a:p>
          <a:p>
            <a:pPr marL="0" indent="0" eaLnBrk="1" fontAlgn="auto" hangingPunct="1">
              <a:buFont typeface="Calibri" panose="020F0502020204030204" pitchFamily="34" charset="0"/>
              <a:buNone/>
              <a:defRPr/>
            </a:pPr>
            <a:endParaRPr lang="en-US" altLang="en-US" sz="2800" dirty="0" smtClean="0">
              <a:solidFill>
                <a:schemeClr val="tx1">
                  <a:lumMod val="75000"/>
                  <a:lumOff val="25000"/>
                </a:schemeClr>
              </a:solidFill>
              <a:ea typeface="Majalla UI"/>
              <a:cs typeface="Majalla UI"/>
            </a:endParaRPr>
          </a:p>
          <a:p>
            <a:pPr marL="342900" lvl="1" indent="-342900" eaLnBrk="1" fontAlgn="auto" hangingPunct="1">
              <a:buFontTx/>
              <a:buChar char="•"/>
              <a:defRPr/>
            </a:pPr>
            <a:r>
              <a:rPr lang="en-US" altLang="en-US" dirty="0" smtClean="0">
                <a:solidFill>
                  <a:schemeClr val="tx1">
                    <a:lumMod val="75000"/>
                    <a:lumOff val="25000"/>
                  </a:schemeClr>
                </a:solidFill>
                <a:ea typeface="Majalla UI"/>
                <a:cs typeface="Majalla UI"/>
              </a:rPr>
              <a:t>A data structure is a way to store and organize data in order to facilitate the access and modifications.</a:t>
            </a:r>
          </a:p>
          <a:p>
            <a:pPr marL="342900" lvl="1" indent="-342900" eaLnBrk="1" fontAlgn="auto" hangingPunct="1">
              <a:buFontTx/>
              <a:buChar char="•"/>
              <a:defRPr/>
            </a:pPr>
            <a:endParaRPr lang="en-US" altLang="en-US" dirty="0" smtClean="0">
              <a:solidFill>
                <a:schemeClr val="tx1">
                  <a:lumMod val="75000"/>
                  <a:lumOff val="25000"/>
                </a:schemeClr>
              </a:solidFill>
              <a:ea typeface="Majalla UI"/>
              <a:cs typeface="Majalla UI"/>
            </a:endParaRPr>
          </a:p>
          <a:p>
            <a:pPr marL="342900" lvl="1" indent="-342900" eaLnBrk="1" fontAlgn="auto" hangingPunct="1">
              <a:buFontTx/>
              <a:buChar char="•"/>
              <a:defRPr/>
            </a:pPr>
            <a:r>
              <a:rPr lang="en-US" altLang="en-US" dirty="0" smtClean="0">
                <a:solidFill>
                  <a:schemeClr val="tx1">
                    <a:lumMod val="75000"/>
                    <a:lumOff val="25000"/>
                  </a:schemeClr>
                </a:solidFill>
                <a:ea typeface="Majalla UI"/>
                <a:cs typeface="Majalla UI"/>
              </a:rPr>
              <a:t>Data Structure are the method of representing of logical relationships between individual data elements related to the solution of a given problem.</a:t>
            </a:r>
          </a:p>
          <a:p>
            <a:pPr marL="342900" lvl="1" indent="-342900" eaLnBrk="1" fontAlgn="auto" hangingPunct="1">
              <a:buFontTx/>
              <a:buChar char="•"/>
              <a:defRPr/>
            </a:pPr>
            <a:endParaRPr lang="en-US" altLang="en-US" dirty="0" smtClean="0">
              <a:solidFill>
                <a:schemeClr val="tx1">
                  <a:lumMod val="75000"/>
                  <a:lumOff val="25000"/>
                </a:schemeClr>
              </a:solidFill>
              <a:ea typeface="Majalla UI"/>
              <a:cs typeface="Majalla UI"/>
            </a:endParaRPr>
          </a:p>
          <a:p>
            <a:pPr marL="91440" indent="-91440" eaLnBrk="1" fontAlgn="auto" hangingPunct="1">
              <a:defRPr/>
            </a:pPr>
            <a:endParaRPr lang="ur-PK" altLang="en-US" sz="2800"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tx1">
                    <a:lumMod val="75000"/>
                    <a:lumOff val="25000"/>
                  </a:schemeClr>
                </a:solidFill>
              </a:rPr>
              <a:t>Characteristics of an Algorithm</a:t>
            </a:r>
            <a:endParaRPr lang="en-IN" dirty="0">
              <a:solidFill>
                <a:schemeClr val="tx1">
                  <a:lumMod val="75000"/>
                  <a:lumOff val="25000"/>
                </a:schemeClr>
              </a:solidFill>
            </a:endParaRPr>
          </a:p>
        </p:txBody>
      </p:sp>
      <p:sp>
        <p:nvSpPr>
          <p:cNvPr id="39939" name="Content Placeholder 2"/>
          <p:cNvSpPr>
            <a:spLocks noGrp="1"/>
          </p:cNvSpPr>
          <p:nvPr>
            <p:ph idx="1"/>
          </p:nvPr>
        </p:nvSpPr>
        <p:spPr/>
        <p:txBody>
          <a:bodyPr/>
          <a:lstStyle/>
          <a:p>
            <a:pPr eaLnBrk="1" hangingPunct="1"/>
            <a:r>
              <a:rPr lang="en-US" altLang="en-US" b="1" smtClean="0"/>
              <a:t>Finite-ness:</a:t>
            </a:r>
            <a:r>
              <a:rPr lang="en-US" altLang="en-US" smtClean="0"/>
              <a:t> The algorithm must be finite, i.e. it should not end up in an infinite loops or similar.</a:t>
            </a:r>
          </a:p>
          <a:p>
            <a:pPr eaLnBrk="1" hangingPunct="1"/>
            <a:r>
              <a:rPr lang="en-US" altLang="en-US" b="1" smtClean="0"/>
              <a:t>Feasible:</a:t>
            </a:r>
            <a:r>
              <a:rPr lang="en-US" altLang="en-US" smtClean="0"/>
              <a:t> The algorithm must be simple, generic and practical, such that it can be executed upon will the available resources. It must not contain some future technology, or anything.</a:t>
            </a:r>
          </a:p>
          <a:p>
            <a:pPr eaLnBrk="1" hangingPunct="1"/>
            <a:r>
              <a:rPr lang="en-US" altLang="en-US" b="1" smtClean="0"/>
              <a:t>Language Independent:</a:t>
            </a:r>
            <a:r>
              <a:rPr lang="en-US" altLang="en-US" smtClean="0"/>
              <a:t> The Algorithm designed must be language-independent, i.e. it must be just plain instructions that can be implemented in any language, and yet the output will be same, as expected.</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spcAft>
                <a:spcPts val="0"/>
              </a:spcAft>
              <a:defRPr/>
            </a:pPr>
            <a:r>
              <a:rPr lang="en-US" b="1" dirty="0" smtClean="0">
                <a:solidFill>
                  <a:schemeClr val="tx1">
                    <a:lumMod val="75000"/>
                    <a:lumOff val="25000"/>
                  </a:schemeClr>
                </a:solidFill>
              </a:rPr>
              <a:t>Lets see Example </a:t>
            </a:r>
            <a:endParaRPr lang="en-US" b="1" dirty="0">
              <a:solidFill>
                <a:schemeClr val="tx1">
                  <a:lumMod val="75000"/>
                  <a:lumOff val="25000"/>
                </a:schemeClr>
              </a:solidFill>
            </a:endParaRPr>
          </a:p>
        </p:txBody>
      </p:sp>
      <p:sp>
        <p:nvSpPr>
          <p:cNvPr id="40963" name="Content Placeholder 2"/>
          <p:cNvSpPr>
            <a:spLocks noGrp="1"/>
          </p:cNvSpPr>
          <p:nvPr>
            <p:ph idx="1"/>
          </p:nvPr>
        </p:nvSpPr>
        <p:spPr/>
        <p:txBody>
          <a:bodyPr/>
          <a:lstStyle/>
          <a:p>
            <a:pPr eaLnBrk="1" hangingPunct="1"/>
            <a:r>
              <a:rPr lang="en-US" altLang="en-US" b="1" smtClean="0"/>
              <a:t>Algorithm to MULTIPLY 2 numbers and print their MUL:</a:t>
            </a:r>
            <a:endParaRPr lang="en-US" altLang="en-US" smtClean="0"/>
          </a:p>
          <a:p>
            <a:pPr eaLnBrk="1" hangingPunct="1"/>
            <a:r>
              <a:rPr lang="en-US" altLang="en-US" b="1" smtClean="0"/>
              <a:t>START</a:t>
            </a:r>
          </a:p>
          <a:p>
            <a:pPr eaLnBrk="1" hangingPunct="1"/>
            <a:r>
              <a:rPr lang="en-US" altLang="en-US" b="1" smtClean="0"/>
              <a:t>Declare 2 integer variables DATA1, DATA2.</a:t>
            </a:r>
          </a:p>
          <a:p>
            <a:pPr eaLnBrk="1" hangingPunct="1"/>
            <a:r>
              <a:rPr lang="en-US" altLang="en-US" b="1" smtClean="0"/>
              <a:t>Take the 2 numbers, to be MUL, as inputs in variables DATA1, DATA2.</a:t>
            </a:r>
          </a:p>
          <a:p>
            <a:pPr eaLnBrk="1" hangingPunct="1"/>
            <a:r>
              <a:rPr lang="en-US" altLang="en-US" b="1" smtClean="0"/>
              <a:t>Declare an integer variable MUL to store the RESULT of MULTIPLICATION.</a:t>
            </a:r>
          </a:p>
          <a:p>
            <a:pPr eaLnBrk="1" hangingPunct="1"/>
            <a:r>
              <a:rPr lang="en-US" altLang="en-US" b="1" smtClean="0"/>
              <a:t>MULTIPLY 2 numbers and store the result in the variable MUL.</a:t>
            </a:r>
          </a:p>
          <a:p>
            <a:pPr eaLnBrk="1" hangingPunct="1"/>
            <a:r>
              <a:rPr lang="en-US" altLang="en-US" b="1" smtClean="0"/>
              <a:t>Print the value of variable MUL.</a:t>
            </a:r>
          </a:p>
          <a:p>
            <a:pPr eaLnBrk="1" hangingPunct="1"/>
            <a:r>
              <a:rPr lang="en-US" altLang="en-US" b="1" smtClean="0"/>
              <a:t>END</a:t>
            </a:r>
          </a:p>
          <a:p>
            <a:pPr eaLnBrk="1" hangingPunct="1"/>
            <a:endParaRPr lang="en-I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2200"/>
            <a:ext cx="7543800" cy="1450975"/>
          </a:xfrm>
        </p:spPr>
        <p:txBody>
          <a:bodyPr/>
          <a:lstStyle/>
          <a:p>
            <a:pPr eaLnBrk="1" fontAlgn="auto" hangingPunct="1">
              <a:spcAft>
                <a:spcPts val="0"/>
              </a:spcAft>
              <a:defRPr/>
            </a:pPr>
            <a:r>
              <a:rPr lang="en-US" b="1" dirty="0">
                <a:solidFill>
                  <a:schemeClr val="tx1">
                    <a:lumMod val="75000"/>
                    <a:lumOff val="25000"/>
                  </a:schemeClr>
                </a:solidFill>
              </a:rPr>
              <a:t>S</a:t>
            </a:r>
            <a:r>
              <a:rPr lang="en-US" b="1" dirty="0" smtClean="0">
                <a:solidFill>
                  <a:schemeClr val="tx1">
                    <a:lumMod val="75000"/>
                    <a:lumOff val="25000"/>
                  </a:schemeClr>
                </a:solidFill>
              </a:rPr>
              <a:t>tandard </a:t>
            </a:r>
            <a:r>
              <a:rPr lang="en-US" b="1" dirty="0">
                <a:solidFill>
                  <a:schemeClr val="tx1">
                    <a:lumMod val="75000"/>
                    <a:lumOff val="25000"/>
                  </a:schemeClr>
                </a:solidFill>
              </a:rPr>
              <a:t>A</a:t>
            </a:r>
            <a:r>
              <a:rPr lang="en-US" b="1" dirty="0" smtClean="0">
                <a:solidFill>
                  <a:schemeClr val="tx1">
                    <a:lumMod val="75000"/>
                    <a:lumOff val="25000"/>
                  </a:schemeClr>
                </a:solidFill>
              </a:rPr>
              <a:t>lgorithm should </a:t>
            </a:r>
            <a:r>
              <a:rPr lang="en-US" b="1" dirty="0">
                <a:solidFill>
                  <a:schemeClr val="tx1">
                    <a:lumMod val="75000"/>
                    <a:lumOff val="25000"/>
                  </a:schemeClr>
                </a:solidFill>
              </a:rPr>
              <a:t>be </a:t>
            </a:r>
            <a:r>
              <a:rPr lang="en-US" b="1" dirty="0" smtClean="0">
                <a:solidFill>
                  <a:schemeClr val="tx1">
                    <a:lumMod val="75000"/>
                    <a:lumOff val="25000"/>
                  </a:schemeClr>
                </a:solidFill>
              </a:rPr>
              <a:t>good and must </a:t>
            </a:r>
            <a:r>
              <a:rPr lang="en-US" b="1" dirty="0">
                <a:solidFill>
                  <a:schemeClr val="tx1">
                    <a:lumMod val="75000"/>
                    <a:lumOff val="25000"/>
                  </a:schemeClr>
                </a:solidFill>
              </a:rPr>
              <a:t>be </a:t>
            </a:r>
            <a:r>
              <a:rPr lang="en-US" b="1" dirty="0">
                <a:solidFill>
                  <a:schemeClr val="accent2"/>
                </a:solidFill>
              </a:rPr>
              <a:t>E</a:t>
            </a:r>
            <a:r>
              <a:rPr lang="en-US" b="1" dirty="0" smtClean="0">
                <a:solidFill>
                  <a:schemeClr val="accent2"/>
                </a:solidFill>
              </a:rPr>
              <a:t>fficient</a:t>
            </a:r>
            <a:r>
              <a:rPr lang="en-US" b="1" dirty="0">
                <a:solidFill>
                  <a:schemeClr val="accent2"/>
                </a:solidFill>
              </a:rPr>
              <a:t>.</a:t>
            </a:r>
            <a:endParaRPr lang="en-IN" b="1" dirty="0">
              <a:solidFill>
                <a:schemeClr val="accent2"/>
              </a:solidFill>
            </a:endParaRPr>
          </a:p>
        </p:txBody>
      </p:sp>
      <p:sp>
        <p:nvSpPr>
          <p:cNvPr id="3" name="Up Arrow 2"/>
          <p:cNvSpPr/>
          <p:nvPr/>
        </p:nvSpPr>
        <p:spPr>
          <a:xfrm>
            <a:off x="5638800" y="3789363"/>
            <a:ext cx="1600200" cy="1066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90800"/>
            <a:ext cx="7543800" cy="1450975"/>
          </a:xfrm>
        </p:spPr>
        <p:txBody>
          <a:bodyPr/>
          <a:lstStyle/>
          <a:p>
            <a:pPr eaLnBrk="1" hangingPunct="1">
              <a:spcAft>
                <a:spcPts val="0"/>
              </a:spcAft>
              <a:defRPr/>
            </a:pPr>
            <a:r>
              <a:rPr lang="en-US" b="1" dirty="0">
                <a:solidFill>
                  <a:schemeClr val="tx1">
                    <a:lumMod val="75000"/>
                    <a:lumOff val="25000"/>
                  </a:schemeClr>
                </a:solidFill>
              </a:rPr>
              <a:t>How to Analyze an Algorithm?</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tx1">
                    <a:lumMod val="75000"/>
                    <a:lumOff val="25000"/>
                  </a:schemeClr>
                </a:solidFill>
              </a:rPr>
              <a:t>Priori </a:t>
            </a:r>
            <a:r>
              <a:rPr lang="en-US" b="1" dirty="0" smtClean="0">
                <a:solidFill>
                  <a:schemeClr val="tx1">
                    <a:lumMod val="75000"/>
                    <a:lumOff val="25000"/>
                  </a:schemeClr>
                </a:solidFill>
              </a:rPr>
              <a:t>Analysis</a:t>
            </a:r>
            <a:endParaRPr lang="en-IN" dirty="0">
              <a:solidFill>
                <a:schemeClr val="tx1">
                  <a:lumMod val="75000"/>
                  <a:lumOff val="25000"/>
                </a:schemeClr>
              </a:solidFill>
            </a:endParaRPr>
          </a:p>
        </p:txBody>
      </p:sp>
      <p:sp>
        <p:nvSpPr>
          <p:cNvPr id="3" name="Content Placeholder 2"/>
          <p:cNvSpPr>
            <a:spLocks noGrp="1"/>
          </p:cNvSpPr>
          <p:nvPr>
            <p:ph idx="1"/>
          </p:nvPr>
        </p:nvSpPr>
        <p:spPr/>
        <p:txBody>
          <a:bodyPr rtlCol="0">
            <a:normAutofit/>
          </a:bodyPr>
          <a:lstStyle/>
          <a:p>
            <a:pPr marL="91440" indent="-91440" eaLnBrk="1" hangingPunct="1">
              <a:defRPr/>
            </a:pPr>
            <a:r>
              <a:rPr lang="en-US" dirty="0">
                <a:solidFill>
                  <a:schemeClr val="tx1">
                    <a:lumMod val="75000"/>
                    <a:lumOff val="25000"/>
                  </a:schemeClr>
                </a:solidFill>
              </a:rPr>
              <a:t> “Priori” means “before”. </a:t>
            </a:r>
            <a:endParaRPr lang="en-US" dirty="0" smtClean="0">
              <a:solidFill>
                <a:schemeClr val="tx1">
                  <a:lumMod val="75000"/>
                  <a:lumOff val="25000"/>
                </a:schemeClr>
              </a:solidFill>
            </a:endParaRPr>
          </a:p>
          <a:p>
            <a:pPr marL="457200" indent="-457200" eaLnBrk="1" hangingPunct="1">
              <a:buFont typeface="+mj-lt"/>
              <a:buAutoNum type="arabicPeriod"/>
              <a:defRPr/>
            </a:pPr>
            <a:r>
              <a:rPr lang="en-US" dirty="0">
                <a:solidFill>
                  <a:schemeClr val="tx1">
                    <a:lumMod val="75000"/>
                    <a:lumOff val="25000"/>
                  </a:schemeClr>
                </a:solidFill>
              </a:rPr>
              <a:t>C</a:t>
            </a:r>
            <a:r>
              <a:rPr lang="en-US" dirty="0" smtClean="0">
                <a:solidFill>
                  <a:schemeClr val="tx1">
                    <a:lumMod val="75000"/>
                    <a:lumOff val="25000"/>
                  </a:schemeClr>
                </a:solidFill>
              </a:rPr>
              <a:t>hecking </a:t>
            </a:r>
            <a:r>
              <a:rPr lang="en-US" dirty="0">
                <a:solidFill>
                  <a:schemeClr val="tx1">
                    <a:lumMod val="75000"/>
                    <a:lumOff val="25000"/>
                  </a:schemeClr>
                </a:solidFill>
              </a:rPr>
              <a:t>the algorithm before its implementation. </a:t>
            </a:r>
            <a:endParaRPr lang="en-US" dirty="0" smtClean="0">
              <a:solidFill>
                <a:schemeClr val="tx1">
                  <a:lumMod val="75000"/>
                  <a:lumOff val="25000"/>
                </a:schemeClr>
              </a:solidFill>
            </a:endParaRPr>
          </a:p>
          <a:p>
            <a:pPr marL="457200" indent="-457200" eaLnBrk="1" hangingPunct="1">
              <a:buFont typeface="+mj-lt"/>
              <a:buAutoNum type="arabicPeriod"/>
              <a:defRPr/>
            </a:pPr>
            <a:r>
              <a:rPr lang="en-US" dirty="0" smtClean="0">
                <a:solidFill>
                  <a:schemeClr val="tx1">
                    <a:lumMod val="75000"/>
                    <a:lumOff val="25000"/>
                  </a:schemeClr>
                </a:solidFill>
              </a:rPr>
              <a:t> Algorithm </a:t>
            </a:r>
            <a:r>
              <a:rPr lang="en-US" dirty="0">
                <a:solidFill>
                  <a:schemeClr val="tx1">
                    <a:lumMod val="75000"/>
                    <a:lumOff val="25000"/>
                  </a:schemeClr>
                </a:solidFill>
              </a:rPr>
              <a:t>is checked when it is written in the form of theoretical steps. </a:t>
            </a:r>
            <a:endParaRPr lang="en-US" dirty="0" smtClean="0">
              <a:solidFill>
                <a:schemeClr val="tx1">
                  <a:lumMod val="75000"/>
                  <a:lumOff val="25000"/>
                </a:schemeClr>
              </a:solidFill>
            </a:endParaRPr>
          </a:p>
          <a:p>
            <a:pPr marL="457200" indent="-457200" eaLnBrk="1" hangingPunct="1">
              <a:buFont typeface="+mj-lt"/>
              <a:buAutoNum type="arabicPeriod"/>
              <a:defRPr/>
            </a:pPr>
            <a:r>
              <a:rPr lang="en-US" dirty="0" smtClean="0">
                <a:solidFill>
                  <a:schemeClr val="tx1">
                    <a:lumMod val="75000"/>
                    <a:lumOff val="25000"/>
                  </a:schemeClr>
                </a:solidFill>
              </a:rPr>
              <a:t> </a:t>
            </a:r>
            <a:r>
              <a:rPr lang="en-US" dirty="0">
                <a:solidFill>
                  <a:schemeClr val="tx1">
                    <a:lumMod val="75000"/>
                    <a:lumOff val="25000"/>
                  </a:schemeClr>
                </a:solidFill>
              </a:rPr>
              <a:t>Efficiency of an algorithm is measured by assuming that all other </a:t>
            </a:r>
            <a:r>
              <a:rPr lang="en-US" dirty="0" smtClean="0">
                <a:solidFill>
                  <a:schemeClr val="tx1">
                    <a:lumMod val="75000"/>
                    <a:lumOff val="25000"/>
                  </a:schemeClr>
                </a:solidFill>
              </a:rPr>
              <a:t>factors like processor speed.</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tx1">
                    <a:lumMod val="75000"/>
                    <a:lumOff val="25000"/>
                  </a:schemeClr>
                </a:solidFill>
              </a:rPr>
              <a:t>Posterior Analysis:</a:t>
            </a:r>
            <a:endParaRPr lang="en-IN" dirty="0">
              <a:solidFill>
                <a:schemeClr val="tx1">
                  <a:lumMod val="75000"/>
                  <a:lumOff val="25000"/>
                </a:schemeClr>
              </a:solidFill>
            </a:endParaRPr>
          </a:p>
        </p:txBody>
      </p:sp>
      <p:sp>
        <p:nvSpPr>
          <p:cNvPr id="3" name="Content Placeholder 2"/>
          <p:cNvSpPr>
            <a:spLocks noGrp="1"/>
          </p:cNvSpPr>
          <p:nvPr>
            <p:ph idx="1"/>
          </p:nvPr>
        </p:nvSpPr>
        <p:spPr/>
        <p:txBody>
          <a:bodyPr rtlCol="0">
            <a:normAutofit/>
          </a:bodyPr>
          <a:lstStyle/>
          <a:p>
            <a:pPr marL="91440" indent="-91440" eaLnBrk="1" hangingPunct="1">
              <a:defRPr/>
            </a:pPr>
            <a:r>
              <a:rPr lang="en-US" dirty="0">
                <a:solidFill>
                  <a:schemeClr val="tx1">
                    <a:lumMod val="75000"/>
                    <a:lumOff val="25000"/>
                  </a:schemeClr>
                </a:solidFill>
              </a:rPr>
              <a:t> “Posterior” means “after</a:t>
            </a:r>
            <a:r>
              <a:rPr lang="en-US" dirty="0" smtClean="0">
                <a:solidFill>
                  <a:schemeClr val="tx1">
                    <a:lumMod val="75000"/>
                    <a:lumOff val="25000"/>
                  </a:schemeClr>
                </a:solidFill>
              </a:rPr>
              <a:t>”.</a:t>
            </a:r>
          </a:p>
          <a:p>
            <a:pPr marL="91440" indent="-91440" eaLnBrk="1" hangingPunct="1">
              <a:defRPr/>
            </a:pPr>
            <a:endParaRPr lang="en-US" dirty="0">
              <a:solidFill>
                <a:schemeClr val="tx1">
                  <a:lumMod val="75000"/>
                  <a:lumOff val="25000"/>
                </a:schemeClr>
              </a:solidFill>
            </a:endParaRPr>
          </a:p>
          <a:p>
            <a:pPr marL="457200" indent="-457200" eaLnBrk="1" hangingPunct="1">
              <a:buFont typeface="+mj-lt"/>
              <a:buAutoNum type="arabicPeriod"/>
              <a:defRPr/>
            </a:pPr>
            <a:r>
              <a:rPr lang="en-US" dirty="0" smtClean="0">
                <a:solidFill>
                  <a:schemeClr val="tx1">
                    <a:lumMod val="75000"/>
                    <a:lumOff val="25000"/>
                  </a:schemeClr>
                </a:solidFill>
              </a:rPr>
              <a:t> </a:t>
            </a:r>
            <a:r>
              <a:rPr lang="en-US" dirty="0">
                <a:solidFill>
                  <a:schemeClr val="tx1">
                    <a:lumMod val="75000"/>
                    <a:lumOff val="25000"/>
                  </a:schemeClr>
                </a:solidFill>
              </a:rPr>
              <a:t>Posterior analysis means checking the algorithm after its implementation. </a:t>
            </a:r>
          </a:p>
          <a:p>
            <a:pPr marL="457200" indent="-457200" eaLnBrk="1" hangingPunct="1">
              <a:buFont typeface="+mj-lt"/>
              <a:buAutoNum type="arabicPeriod"/>
              <a:defRPr/>
            </a:pPr>
            <a:r>
              <a:rPr lang="en-US" dirty="0" smtClean="0">
                <a:solidFill>
                  <a:schemeClr val="tx1">
                    <a:lumMod val="75000"/>
                    <a:lumOff val="25000"/>
                  </a:schemeClr>
                </a:solidFill>
              </a:rPr>
              <a:t> Algorithm </a:t>
            </a:r>
            <a:r>
              <a:rPr lang="en-US" dirty="0">
                <a:solidFill>
                  <a:schemeClr val="tx1">
                    <a:lumMod val="75000"/>
                    <a:lumOff val="25000"/>
                  </a:schemeClr>
                </a:solidFill>
              </a:rPr>
              <a:t>is checked by implementing it in any programming language and executing it. </a:t>
            </a:r>
            <a:endParaRPr lang="en-US" dirty="0" smtClean="0">
              <a:solidFill>
                <a:schemeClr val="tx1">
                  <a:lumMod val="75000"/>
                  <a:lumOff val="25000"/>
                </a:schemeClr>
              </a:solidFill>
            </a:endParaRPr>
          </a:p>
          <a:p>
            <a:pPr marL="457200" indent="-457200" eaLnBrk="1" hangingPunct="1">
              <a:buFont typeface="+mj-lt"/>
              <a:buAutoNum type="arabicPeriod"/>
              <a:defRPr/>
            </a:pPr>
            <a:r>
              <a:rPr lang="en-US" dirty="0" smtClean="0">
                <a:solidFill>
                  <a:schemeClr val="tx1">
                    <a:lumMod val="75000"/>
                    <a:lumOff val="25000"/>
                  </a:schemeClr>
                </a:solidFill>
              </a:rPr>
              <a:t>This </a:t>
            </a:r>
            <a:r>
              <a:rPr lang="en-US" dirty="0">
                <a:solidFill>
                  <a:schemeClr val="tx1">
                    <a:lumMod val="75000"/>
                    <a:lumOff val="25000"/>
                  </a:schemeClr>
                </a:solidFill>
              </a:rPr>
              <a:t>analysis helps to get the actual and real analysis report about correctness, space required, time consumed etc.</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b="1" dirty="0" smtClean="0">
                <a:solidFill>
                  <a:schemeClr val="tx1">
                    <a:lumMod val="75000"/>
                    <a:lumOff val="25000"/>
                  </a:schemeClr>
                </a:solidFill>
              </a:rPr>
              <a:t>Complexity of algorithm</a:t>
            </a:r>
            <a:endParaRPr lang="en-IN" b="1" dirty="0">
              <a:solidFill>
                <a:schemeClr val="tx1">
                  <a:lumMod val="75000"/>
                  <a:lumOff val="25000"/>
                </a:schemeClr>
              </a:solidFill>
            </a:endParaRPr>
          </a:p>
        </p:txBody>
      </p:sp>
      <p:sp>
        <p:nvSpPr>
          <p:cNvPr id="46083" name="Content Placeholder 2"/>
          <p:cNvSpPr>
            <a:spLocks noGrp="1"/>
          </p:cNvSpPr>
          <p:nvPr>
            <p:ph idx="1"/>
          </p:nvPr>
        </p:nvSpPr>
        <p:spPr/>
        <p:txBody>
          <a:bodyPr/>
          <a:lstStyle/>
          <a:p>
            <a:pPr eaLnBrk="1" hangingPunct="1"/>
            <a:r>
              <a:rPr lang="en-US" altLang="en-US" sz="4800" smtClean="0"/>
              <a:t>An algorithm is defined as complex based on the amount of Space and Time it consumes. </a:t>
            </a:r>
            <a:endParaRPr lang="en-IN" altLang="en-US" sz="480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chemeClr val="tx1">
                    <a:lumMod val="75000"/>
                    <a:lumOff val="25000"/>
                  </a:schemeClr>
                </a:solidFill>
              </a:rPr>
              <a:t>Factors </a:t>
            </a:r>
            <a:r>
              <a:rPr lang="en-US" b="1" dirty="0">
                <a:solidFill>
                  <a:schemeClr val="tx1">
                    <a:lumMod val="75000"/>
                    <a:lumOff val="25000"/>
                  </a:schemeClr>
                </a:solidFill>
              </a:rPr>
              <a:t>of Algorithm Complexity</a:t>
            </a:r>
            <a:endParaRPr lang="en-IN" dirty="0">
              <a:solidFill>
                <a:schemeClr val="tx1">
                  <a:lumMod val="75000"/>
                  <a:lumOff val="25000"/>
                </a:schemeClr>
              </a:solidFill>
            </a:endParaRPr>
          </a:p>
        </p:txBody>
      </p:sp>
      <p:sp>
        <p:nvSpPr>
          <p:cNvPr id="47107" name="Content Placeholder 2"/>
          <p:cNvSpPr>
            <a:spLocks noGrp="1"/>
          </p:cNvSpPr>
          <p:nvPr>
            <p:ph idx="1"/>
          </p:nvPr>
        </p:nvSpPr>
        <p:spPr/>
        <p:txBody>
          <a:bodyPr/>
          <a:lstStyle/>
          <a:p>
            <a:pPr eaLnBrk="1" hangingPunct="1"/>
            <a:endParaRPr lang="en-US" altLang="en-US" sz="3200" smtClean="0"/>
          </a:p>
          <a:p>
            <a:pPr lvl="1" eaLnBrk="1" hangingPunct="1"/>
            <a:r>
              <a:rPr lang="en-US" altLang="en-US" sz="3200" b="1" smtClean="0"/>
              <a:t>Time Factor</a:t>
            </a:r>
            <a:r>
              <a:rPr lang="en-US" altLang="en-US" sz="3200" smtClean="0"/>
              <a:t>: Time is measured by counting the number of key operations such as comparisons in the sorting algorithm.</a:t>
            </a:r>
          </a:p>
          <a:p>
            <a:pPr lvl="1" eaLnBrk="1" hangingPunct="1"/>
            <a:r>
              <a:rPr lang="en-US" altLang="en-US" sz="3200" b="1" smtClean="0"/>
              <a:t>Space Factor</a:t>
            </a:r>
            <a:r>
              <a:rPr lang="en-US" altLang="en-US" sz="3200" smtClean="0"/>
              <a:t>: Space is measured by counting the maximum memory space required by the algorithm.</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Empirical analysis</a:t>
            </a:r>
            <a:endParaRPr lang="en-IN" dirty="0">
              <a:solidFill>
                <a:schemeClr val="tx1">
                  <a:lumMod val="75000"/>
                  <a:lumOff val="25000"/>
                </a:schemeClr>
              </a:solidFill>
            </a:endParaRPr>
          </a:p>
        </p:txBody>
      </p:sp>
      <p:sp>
        <p:nvSpPr>
          <p:cNvPr id="48131" name="Content Placeholder 2"/>
          <p:cNvSpPr>
            <a:spLocks noGrp="1"/>
          </p:cNvSpPr>
          <p:nvPr>
            <p:ph idx="1"/>
          </p:nvPr>
        </p:nvSpPr>
        <p:spPr/>
        <p:txBody>
          <a:bodyPr/>
          <a:lstStyle/>
          <a:p>
            <a:pPr eaLnBrk="1" hangingPunct="1"/>
            <a:r>
              <a:rPr lang="en-US" altLang="en-US" smtClean="0"/>
              <a:t>Theoretical analysis does not give much of an idea of how well a given algorithm will perform in a specific situation.</a:t>
            </a:r>
          </a:p>
          <a:p>
            <a:pPr eaLnBrk="1" hangingPunct="1"/>
            <a:r>
              <a:rPr lang="en-IN" altLang="en-US" b="1" smtClean="0"/>
              <a:t>So……..lets move to mathematical analysis of algorithm</a:t>
            </a:r>
          </a:p>
          <a:p>
            <a:pPr eaLnBrk="1" hangingPunct="1"/>
            <a:endParaRPr lang="en-IN" altLang="en-US" b="1" smtClean="0"/>
          </a:p>
          <a:p>
            <a:pPr eaLnBrk="1" hangingPunct="1"/>
            <a:r>
              <a:rPr lang="en-IN" altLang="en-US" b="1" smtClean="0"/>
              <a:t>Principal alternative to the </a:t>
            </a:r>
            <a:r>
              <a:rPr lang="en-IN" altLang="en-US" b="1" smtClean="0">
                <a:solidFill>
                  <a:schemeClr val="accent2"/>
                </a:solidFill>
              </a:rPr>
              <a:t>mathmatical analysis of an algorithms </a:t>
            </a:r>
            <a:r>
              <a:rPr lang="en-IN" altLang="en-US" b="1" smtClean="0"/>
              <a:t>efficiency called empirical analysis.</a:t>
            </a:r>
          </a:p>
          <a:p>
            <a:pPr eaLnBrk="1" hangingPunct="1"/>
            <a:endParaRPr lang="en-IN" altLang="en-US" b="1" smtClean="0"/>
          </a:p>
          <a:p>
            <a:pPr eaLnBrk="1" hangingPunct="1"/>
            <a:endParaRPr lang="en-IN" altLang="en-US" b="1" smtClean="0"/>
          </a:p>
          <a:p>
            <a:pPr eaLnBrk="1" hangingPunct="1"/>
            <a:endParaRPr lang="en-IN" altLang="en-US" b="1"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Empirical analysis</a:t>
            </a:r>
          </a:p>
        </p:txBody>
      </p:sp>
      <p:sp>
        <p:nvSpPr>
          <p:cNvPr id="49155" name="Content Placeholder 2"/>
          <p:cNvSpPr>
            <a:spLocks noGrp="1"/>
          </p:cNvSpPr>
          <p:nvPr>
            <p:ph idx="1"/>
          </p:nvPr>
        </p:nvSpPr>
        <p:spPr/>
        <p:txBody>
          <a:bodyPr/>
          <a:lstStyle/>
          <a:p>
            <a:pPr eaLnBrk="1" hangingPunct="1"/>
            <a:r>
              <a:rPr lang="en-US" altLang="en-US" smtClean="0"/>
              <a:t>Empirical analysis to verify and expand on the theoretical analysis of an algorithm </a:t>
            </a:r>
          </a:p>
          <a:p>
            <a:pPr eaLnBrk="1" hangingPunct="1"/>
            <a:r>
              <a:rPr lang="en-US" altLang="en-US" smtClean="0"/>
              <a:t>• understand the theoretical analysis </a:t>
            </a:r>
          </a:p>
          <a:p>
            <a:pPr eaLnBrk="1" hangingPunct="1"/>
            <a:r>
              <a:rPr lang="en-US" altLang="en-US" smtClean="0"/>
              <a:t>• decide on what should be measured </a:t>
            </a:r>
          </a:p>
          <a:p>
            <a:pPr eaLnBrk="1" hangingPunct="1"/>
            <a:r>
              <a:rPr lang="en-US" altLang="en-US" smtClean="0"/>
              <a:t>• decide on appropriate hardware </a:t>
            </a:r>
          </a:p>
          <a:p>
            <a:pPr eaLnBrk="1" hangingPunct="1"/>
            <a:r>
              <a:rPr lang="en-US" altLang="en-US" smtClean="0"/>
              <a:t>• decide on appropriate data structures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Data Structure in Abstract…</a:t>
            </a:r>
            <a:endParaRPr lang="en-IN" dirty="0">
              <a:solidFill>
                <a:schemeClr val="tx1">
                  <a:lumMod val="75000"/>
                  <a:lumOff val="25000"/>
                </a:schemeClr>
              </a:solidFill>
            </a:endParaRPr>
          </a:p>
        </p:txBody>
      </p:sp>
      <p:sp>
        <p:nvSpPr>
          <p:cNvPr id="12291" name="Content Placeholder 2"/>
          <p:cNvSpPr>
            <a:spLocks noGrp="1"/>
          </p:cNvSpPr>
          <p:nvPr>
            <p:ph idx="1"/>
          </p:nvPr>
        </p:nvSpPr>
        <p:spPr/>
        <p:txBody>
          <a:bodyPr/>
          <a:lstStyle/>
          <a:p>
            <a:pPr eaLnBrk="1" hangingPunct="1"/>
            <a:r>
              <a:rPr lang="en-IN" altLang="en-US" smtClean="0"/>
              <a:t>Storage of Data</a:t>
            </a:r>
          </a:p>
          <a:p>
            <a:pPr eaLnBrk="1" hangingPunct="1"/>
            <a:r>
              <a:rPr lang="en-IN" altLang="en-US" smtClean="0"/>
              <a:t>Accessing Data</a:t>
            </a:r>
          </a:p>
          <a:p>
            <a:pPr eaLnBrk="1" hangingPunct="1"/>
            <a:r>
              <a:rPr lang="en-IN" altLang="en-US" smtClean="0"/>
              <a:t>Operations perform on Data</a:t>
            </a:r>
          </a:p>
          <a:p>
            <a:pPr eaLnBrk="1" hangingPunct="1"/>
            <a:endParaRPr lang="en-IN" altLang="en-US" smtClean="0"/>
          </a:p>
          <a:p>
            <a:pPr eaLnBrk="1" hangingPunct="1"/>
            <a:endParaRPr lang="en-IN" alt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Empirical analysis</a:t>
            </a:r>
          </a:p>
        </p:txBody>
      </p:sp>
      <p:sp>
        <p:nvSpPr>
          <p:cNvPr id="50179" name="Content Placeholder 2"/>
          <p:cNvSpPr>
            <a:spLocks noGrp="1"/>
          </p:cNvSpPr>
          <p:nvPr>
            <p:ph idx="1"/>
          </p:nvPr>
        </p:nvSpPr>
        <p:spPr/>
        <p:txBody>
          <a:bodyPr/>
          <a:lstStyle/>
          <a:p>
            <a:pPr eaLnBrk="1" hangingPunct="1"/>
            <a:r>
              <a:rPr lang="en-US" altLang="en-US" smtClean="0"/>
              <a:t>• Decide on an appropriate implementation language and implement the algorithms </a:t>
            </a:r>
          </a:p>
          <a:p>
            <a:pPr eaLnBrk="1" hangingPunct="1"/>
            <a:r>
              <a:rPr lang="en-US" altLang="en-US" smtClean="0"/>
              <a:t>• Implement some form of timing device </a:t>
            </a:r>
          </a:p>
          <a:p>
            <a:pPr eaLnBrk="1" hangingPunct="1"/>
            <a:r>
              <a:rPr lang="en-US" altLang="en-US" smtClean="0"/>
              <a:t>• Create the input data sets necessary to produce the measurements we need.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Empirical analysis</a:t>
            </a:r>
          </a:p>
        </p:txBody>
      </p:sp>
      <p:sp>
        <p:nvSpPr>
          <p:cNvPr id="51203" name="Content Placeholder 2"/>
          <p:cNvSpPr>
            <a:spLocks noGrp="1"/>
          </p:cNvSpPr>
          <p:nvPr>
            <p:ph idx="1"/>
          </p:nvPr>
        </p:nvSpPr>
        <p:spPr/>
        <p:txBody>
          <a:bodyPr/>
          <a:lstStyle/>
          <a:p>
            <a:pPr eaLnBrk="1" hangingPunct="1"/>
            <a:r>
              <a:rPr lang="en-US" altLang="en-US" smtClean="0"/>
              <a:t>• Measure the performance of the algorithm on the different input data sets created to meet our aim </a:t>
            </a:r>
          </a:p>
          <a:p>
            <a:pPr eaLnBrk="1" hangingPunct="1"/>
            <a:r>
              <a:rPr lang="en-US" altLang="en-US" smtClean="0"/>
              <a:t>• Interpret the results and relate them to the theoretical </a:t>
            </a:r>
          </a:p>
          <a:p>
            <a:pPr eaLnBrk="1" hangingPunct="1"/>
            <a:r>
              <a:rPr lang="en-US" altLang="en-US" smtClean="0"/>
              <a:t>analysis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Seven common function used in Algorithm Study</a:t>
            </a:r>
            <a:endParaRPr lang="en-IN" dirty="0">
              <a:solidFill>
                <a:schemeClr val="tx1">
                  <a:lumMod val="75000"/>
                  <a:lumOff val="25000"/>
                </a:schemeClr>
              </a:solidFill>
            </a:endParaRPr>
          </a:p>
        </p:txBody>
      </p:sp>
      <p:sp>
        <p:nvSpPr>
          <p:cNvPr id="4" name="Content Placeholder 3"/>
          <p:cNvSpPr>
            <a:spLocks noGrp="1"/>
          </p:cNvSpPr>
          <p:nvPr>
            <p:ph idx="1"/>
          </p:nvPr>
        </p:nvSpPr>
        <p:spPr/>
        <p:txBody>
          <a:bodyPr rtlCol="0">
            <a:normAutofit/>
          </a:bodyPr>
          <a:lstStyle/>
          <a:p>
            <a:pPr marL="91440" indent="-91440" eaLnBrk="1" fontAlgn="auto" hangingPunct="1">
              <a:defRPr/>
            </a:pPr>
            <a:r>
              <a:rPr lang="en-US" dirty="0" smtClean="0">
                <a:solidFill>
                  <a:schemeClr val="tx1">
                    <a:lumMod val="75000"/>
                    <a:lumOff val="25000"/>
                  </a:schemeClr>
                </a:solidFill>
              </a:rPr>
              <a:t> </a:t>
            </a:r>
            <a:r>
              <a:rPr lang="en-US" b="1" dirty="0">
                <a:solidFill>
                  <a:schemeClr val="tx1">
                    <a:lumMod val="75000"/>
                    <a:lumOff val="25000"/>
                  </a:schemeClr>
                </a:solidFill>
              </a:rPr>
              <a:t>Constant </a:t>
            </a:r>
            <a:r>
              <a:rPr lang="en-US" b="1" dirty="0" smtClean="0">
                <a:solidFill>
                  <a:schemeClr val="tx1">
                    <a:lumMod val="75000"/>
                    <a:lumOff val="25000"/>
                  </a:schemeClr>
                </a:solidFill>
              </a:rPr>
              <a:t>Function:</a:t>
            </a:r>
          </a:p>
          <a:p>
            <a:pPr marL="457200" indent="-457200" eaLnBrk="1" fontAlgn="auto" hangingPunct="1">
              <a:buFont typeface="+mj-lt"/>
              <a:buAutoNum type="arabicPeriod"/>
              <a:defRPr/>
            </a:pPr>
            <a:r>
              <a:rPr lang="en-US" dirty="0" smtClean="0">
                <a:solidFill>
                  <a:schemeClr val="tx1">
                    <a:lumMod val="75000"/>
                    <a:lumOff val="25000"/>
                  </a:schemeClr>
                </a:solidFill>
              </a:rPr>
              <a:t>simplest </a:t>
            </a:r>
            <a:r>
              <a:rPr lang="en-US" dirty="0">
                <a:solidFill>
                  <a:schemeClr val="tx1">
                    <a:lumMod val="75000"/>
                    <a:lumOff val="25000"/>
                  </a:schemeClr>
                </a:solidFill>
              </a:rPr>
              <a:t>function we can think of is the </a:t>
            </a:r>
            <a:r>
              <a:rPr lang="en-US" b="1" i="1" dirty="0">
                <a:solidFill>
                  <a:schemeClr val="tx1">
                    <a:lumMod val="75000"/>
                    <a:lumOff val="25000"/>
                  </a:schemeClr>
                </a:solidFill>
              </a:rPr>
              <a:t>constant function</a:t>
            </a:r>
            <a:r>
              <a:rPr lang="en-US" dirty="0">
                <a:solidFill>
                  <a:schemeClr val="tx1">
                    <a:lumMod val="75000"/>
                    <a:lumOff val="25000"/>
                  </a:schemeClr>
                </a:solidFill>
              </a:rPr>
              <a:t>, that is,</a:t>
            </a:r>
            <a:br>
              <a:rPr lang="en-US" dirty="0">
                <a:solidFill>
                  <a:schemeClr val="tx1">
                    <a:lumMod val="75000"/>
                    <a:lumOff val="25000"/>
                  </a:schemeClr>
                </a:solidFill>
              </a:rPr>
            </a:br>
            <a:r>
              <a:rPr lang="en-US" i="1" dirty="0">
                <a:solidFill>
                  <a:schemeClr val="tx1">
                    <a:lumMod val="75000"/>
                    <a:lumOff val="25000"/>
                  </a:schemeClr>
                </a:solidFill>
              </a:rPr>
              <a:t>f </a:t>
            </a:r>
            <a:r>
              <a:rPr lang="en-US" dirty="0">
                <a:solidFill>
                  <a:schemeClr val="tx1">
                    <a:lumMod val="75000"/>
                    <a:lumOff val="25000"/>
                  </a:schemeClr>
                </a:solidFill>
              </a:rPr>
              <a:t>(</a:t>
            </a:r>
            <a:r>
              <a:rPr lang="en-US" i="1" dirty="0">
                <a:solidFill>
                  <a:schemeClr val="tx1">
                    <a:lumMod val="75000"/>
                    <a:lumOff val="25000"/>
                  </a:schemeClr>
                </a:solidFill>
              </a:rPr>
              <a:t>n</a:t>
            </a:r>
            <a:r>
              <a:rPr lang="en-US" dirty="0">
                <a:solidFill>
                  <a:schemeClr val="tx1">
                    <a:lumMod val="75000"/>
                    <a:lumOff val="25000"/>
                  </a:schemeClr>
                </a:solidFill>
              </a:rPr>
              <a:t>) = </a:t>
            </a:r>
            <a:r>
              <a:rPr lang="en-US" i="1" dirty="0" smtClean="0">
                <a:solidFill>
                  <a:schemeClr val="tx1">
                    <a:lumMod val="75000"/>
                    <a:lumOff val="25000"/>
                  </a:schemeClr>
                </a:solidFill>
              </a:rPr>
              <a:t>c</a:t>
            </a:r>
            <a:r>
              <a:rPr lang="en-US" dirty="0" smtClean="0">
                <a:solidFill>
                  <a:schemeClr val="tx1">
                    <a:lumMod val="75000"/>
                    <a:lumOff val="25000"/>
                  </a:schemeClr>
                </a:solidFill>
              </a:rPr>
              <a:t>, for </a:t>
            </a:r>
            <a:r>
              <a:rPr lang="en-US" dirty="0">
                <a:solidFill>
                  <a:schemeClr val="tx1">
                    <a:lumMod val="75000"/>
                    <a:lumOff val="25000"/>
                  </a:schemeClr>
                </a:solidFill>
              </a:rPr>
              <a:t>some fixed constant </a:t>
            </a:r>
            <a:r>
              <a:rPr lang="en-US" i="1" dirty="0">
                <a:solidFill>
                  <a:schemeClr val="tx1">
                    <a:lumMod val="75000"/>
                    <a:lumOff val="25000"/>
                  </a:schemeClr>
                </a:solidFill>
              </a:rPr>
              <a:t>c</a:t>
            </a:r>
            <a:r>
              <a:rPr lang="en-US" dirty="0">
                <a:solidFill>
                  <a:schemeClr val="tx1">
                    <a:lumMod val="75000"/>
                    <a:lumOff val="25000"/>
                  </a:schemeClr>
                </a:solidFill>
              </a:rPr>
              <a:t>, such as </a:t>
            </a:r>
            <a:r>
              <a:rPr lang="en-US" i="1" dirty="0">
                <a:solidFill>
                  <a:schemeClr val="tx1">
                    <a:lumMod val="75000"/>
                    <a:lumOff val="25000"/>
                  </a:schemeClr>
                </a:solidFill>
              </a:rPr>
              <a:t>c </a:t>
            </a:r>
            <a:r>
              <a:rPr lang="en-US" dirty="0">
                <a:solidFill>
                  <a:schemeClr val="tx1">
                    <a:lumMod val="75000"/>
                    <a:lumOff val="25000"/>
                  </a:schemeClr>
                </a:solidFill>
              </a:rPr>
              <a:t>= 5, </a:t>
            </a:r>
            <a:r>
              <a:rPr lang="en-US" i="1" dirty="0">
                <a:solidFill>
                  <a:schemeClr val="tx1">
                    <a:lumMod val="75000"/>
                    <a:lumOff val="25000"/>
                  </a:schemeClr>
                </a:solidFill>
              </a:rPr>
              <a:t>c </a:t>
            </a:r>
            <a:r>
              <a:rPr lang="en-US" dirty="0">
                <a:solidFill>
                  <a:schemeClr val="tx1">
                    <a:lumMod val="75000"/>
                    <a:lumOff val="25000"/>
                  </a:schemeClr>
                </a:solidFill>
              </a:rPr>
              <a:t>= 27, or </a:t>
            </a:r>
            <a:r>
              <a:rPr lang="en-US" i="1" dirty="0">
                <a:solidFill>
                  <a:schemeClr val="tx1">
                    <a:lumMod val="75000"/>
                    <a:lumOff val="25000"/>
                  </a:schemeClr>
                </a:solidFill>
              </a:rPr>
              <a:t>c </a:t>
            </a:r>
            <a:r>
              <a:rPr lang="en-US" dirty="0">
                <a:solidFill>
                  <a:schemeClr val="tx1">
                    <a:lumMod val="75000"/>
                    <a:lumOff val="25000"/>
                  </a:schemeClr>
                </a:solidFill>
              </a:rPr>
              <a:t>= 210</a:t>
            </a:r>
            <a:r>
              <a:rPr lang="en-US" dirty="0" smtClean="0">
                <a:solidFill>
                  <a:schemeClr val="tx1">
                    <a:lumMod val="75000"/>
                    <a:lumOff val="25000"/>
                  </a:schemeClr>
                </a:solidFill>
              </a:rPr>
              <a:t>.</a:t>
            </a:r>
          </a:p>
          <a:p>
            <a:pPr marL="457200" indent="-457200" eaLnBrk="1" fontAlgn="auto" hangingPunct="1">
              <a:buFont typeface="+mj-lt"/>
              <a:buAutoNum type="arabicPeriod"/>
              <a:defRPr/>
            </a:pPr>
            <a:r>
              <a:rPr lang="en-US" dirty="0" smtClean="0">
                <a:solidFill>
                  <a:schemeClr val="tx1">
                    <a:lumMod val="75000"/>
                    <a:lumOff val="25000"/>
                  </a:schemeClr>
                </a:solidFill>
              </a:rPr>
              <a:t>It does not </a:t>
            </a:r>
            <a:r>
              <a:rPr lang="en-US" dirty="0">
                <a:solidFill>
                  <a:schemeClr val="tx1">
                    <a:lumMod val="75000"/>
                    <a:lumOff val="25000"/>
                  </a:schemeClr>
                </a:solidFill>
              </a:rPr>
              <a:t>matter what the value of </a:t>
            </a:r>
            <a:r>
              <a:rPr lang="en-US" i="1" dirty="0">
                <a:solidFill>
                  <a:schemeClr val="tx1">
                    <a:lumMod val="75000"/>
                    <a:lumOff val="25000"/>
                  </a:schemeClr>
                </a:solidFill>
              </a:rPr>
              <a:t>n </a:t>
            </a:r>
            <a:r>
              <a:rPr lang="en-US" dirty="0">
                <a:solidFill>
                  <a:schemeClr val="tx1">
                    <a:lumMod val="75000"/>
                    <a:lumOff val="25000"/>
                  </a:schemeClr>
                </a:solidFill>
              </a:rPr>
              <a:t>is; </a:t>
            </a:r>
            <a:r>
              <a:rPr lang="en-US" i="1" dirty="0">
                <a:solidFill>
                  <a:schemeClr val="tx1">
                    <a:lumMod val="75000"/>
                    <a:lumOff val="25000"/>
                  </a:schemeClr>
                </a:solidFill>
              </a:rPr>
              <a:t>f </a:t>
            </a:r>
            <a:r>
              <a:rPr lang="en-US" dirty="0">
                <a:solidFill>
                  <a:schemeClr val="tx1">
                    <a:lumMod val="75000"/>
                    <a:lumOff val="25000"/>
                  </a:schemeClr>
                </a:solidFill>
              </a:rPr>
              <a:t>(</a:t>
            </a:r>
            <a:r>
              <a:rPr lang="en-US" i="1" dirty="0">
                <a:solidFill>
                  <a:schemeClr val="tx1">
                    <a:lumMod val="75000"/>
                    <a:lumOff val="25000"/>
                  </a:schemeClr>
                </a:solidFill>
              </a:rPr>
              <a:t>n</a:t>
            </a:r>
            <a:r>
              <a:rPr lang="en-US" dirty="0">
                <a:solidFill>
                  <a:schemeClr val="tx1">
                    <a:lumMod val="75000"/>
                    <a:lumOff val="25000"/>
                  </a:schemeClr>
                </a:solidFill>
              </a:rPr>
              <a:t>) will always be equal to the constant value </a:t>
            </a:r>
            <a:r>
              <a:rPr lang="en-US" i="1" dirty="0">
                <a:solidFill>
                  <a:schemeClr val="tx1">
                    <a:lumMod val="75000"/>
                    <a:lumOff val="25000"/>
                  </a:schemeClr>
                </a:solidFill>
              </a:rPr>
              <a:t>c</a:t>
            </a:r>
            <a:r>
              <a:rPr lang="en-US" dirty="0">
                <a:solidFill>
                  <a:schemeClr val="tx1">
                    <a:lumMod val="75000"/>
                    <a:lumOff val="25000"/>
                  </a:schemeClr>
                </a:solidFill>
              </a:rPr>
              <a:t>.</a:t>
            </a:r>
            <a:br>
              <a:rPr lang="en-US" dirty="0">
                <a:solidFill>
                  <a:schemeClr val="tx1">
                    <a:lumMod val="75000"/>
                    <a:lumOff val="25000"/>
                  </a:schemeClr>
                </a:solidFill>
              </a:rPr>
            </a:br>
            <a:endParaRPr lang="en-I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smtClean="0">
                <a:solidFill>
                  <a:schemeClr val="tx1">
                    <a:lumMod val="75000"/>
                    <a:lumOff val="25000"/>
                  </a:schemeClr>
                </a:solidFill>
              </a:rPr>
              <a:t/>
            </a:r>
            <a:br>
              <a:rPr lang="en-IN" dirty="0" smtClean="0">
                <a:solidFill>
                  <a:schemeClr val="tx1">
                    <a:lumMod val="75000"/>
                    <a:lumOff val="25000"/>
                  </a:schemeClr>
                </a:solidFill>
              </a:rPr>
            </a:br>
            <a:r>
              <a:rPr lang="en-IN" dirty="0" smtClean="0">
                <a:solidFill>
                  <a:schemeClr val="tx1">
                    <a:lumMod val="75000"/>
                    <a:lumOff val="25000"/>
                  </a:schemeClr>
                </a:solidFill>
              </a:rPr>
              <a:t>Logarithm </a:t>
            </a:r>
            <a:r>
              <a:rPr lang="en-IN" dirty="0">
                <a:solidFill>
                  <a:schemeClr val="tx1">
                    <a:lumMod val="75000"/>
                    <a:lumOff val="25000"/>
                  </a:schemeClr>
                </a:solidFill>
              </a:rPr>
              <a:t>Function </a:t>
            </a:r>
            <a:br>
              <a:rPr lang="en-IN" dirty="0">
                <a:solidFill>
                  <a:schemeClr val="tx1">
                    <a:lumMod val="75000"/>
                    <a:lumOff val="25000"/>
                  </a:schemeClr>
                </a:solidFill>
              </a:rPr>
            </a:br>
            <a:endParaRPr lang="en-IN" dirty="0">
              <a:solidFill>
                <a:schemeClr val="tx1">
                  <a:lumMod val="75000"/>
                  <a:lumOff val="25000"/>
                </a:schemeClr>
              </a:solidFill>
            </a:endParaRPr>
          </a:p>
        </p:txBody>
      </p:sp>
      <p:sp>
        <p:nvSpPr>
          <p:cNvPr id="53251" name="Content Placeholder 2"/>
          <p:cNvSpPr>
            <a:spLocks noGrp="1"/>
          </p:cNvSpPr>
          <p:nvPr>
            <p:ph idx="1"/>
          </p:nvPr>
        </p:nvSpPr>
        <p:spPr/>
        <p:txBody>
          <a:bodyPr/>
          <a:lstStyle/>
          <a:p>
            <a:pPr marL="457200" indent="-457200" eaLnBrk="1" hangingPunct="1">
              <a:buFont typeface="Calibri Light" panose="020F0302020204030204" pitchFamily="34" charset="0"/>
              <a:buAutoNum type="arabicPeriod"/>
            </a:pPr>
            <a:r>
              <a:rPr lang="en-US" altLang="en-US" sz="2800" smtClean="0"/>
              <a:t>f (n) = logb n, for some constant b &gt; 1 </a:t>
            </a:r>
          </a:p>
          <a:p>
            <a:pPr marL="457200" indent="-457200" eaLnBrk="1" hangingPunct="1">
              <a:buFont typeface="Calibri Light" panose="020F0302020204030204" pitchFamily="34" charset="0"/>
              <a:buAutoNum type="arabicPeriod"/>
            </a:pPr>
            <a:r>
              <a:rPr lang="en-US" altLang="en-US" sz="2800" smtClean="0"/>
              <a:t>function is defined as the inverse of a power, as follows:</a:t>
            </a:r>
            <a:br>
              <a:rPr lang="en-US" altLang="en-US" sz="2800" smtClean="0"/>
            </a:br>
            <a:r>
              <a:rPr lang="en-US" altLang="en-US" sz="2800" smtClean="0"/>
              <a:t>x = logb n if and only if b</a:t>
            </a:r>
            <a:r>
              <a:rPr lang="en-US" altLang="en-US" sz="2800" baseline="30000" smtClean="0"/>
              <a:t>x</a:t>
            </a:r>
            <a:r>
              <a:rPr lang="en-US" altLang="en-US" sz="2800" smtClean="0"/>
              <a:t> = n. </a:t>
            </a:r>
          </a:p>
          <a:p>
            <a:pPr marL="457200" indent="-457200" eaLnBrk="1" hangingPunct="1">
              <a:buFont typeface="Calibri Light" panose="020F0302020204030204" pitchFamily="34" charset="0"/>
              <a:buAutoNum type="arabicPeriod"/>
            </a:pPr>
            <a:r>
              <a:rPr lang="en-US" altLang="en-US" sz="2800" smtClean="0"/>
              <a:t>b is known as the base of the logarithm. Note that by the above definition, for any base b &gt; 0, we have that logb 1 = 0. </a:t>
            </a:r>
            <a:br>
              <a:rPr lang="en-US" altLang="en-US" sz="2800" smtClean="0"/>
            </a:br>
            <a:r>
              <a:rPr lang="en-US" altLang="en-US" sz="2800" smtClean="0"/>
              <a:t/>
            </a:r>
            <a:br>
              <a:rPr lang="en-US" altLang="en-US" sz="2800" smtClean="0"/>
            </a:br>
            <a:endParaRPr lang="en-IN" altLang="en-US" sz="280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a:solidFill>
                  <a:schemeClr val="tx1">
                    <a:lumMod val="75000"/>
                    <a:lumOff val="25000"/>
                  </a:schemeClr>
                </a:solidFill>
              </a:rPr>
              <a:t>Logarithm Function</a:t>
            </a:r>
          </a:p>
        </p:txBody>
      </p:sp>
      <p:sp>
        <p:nvSpPr>
          <p:cNvPr id="54275" name="Content Placeholder 2"/>
          <p:cNvSpPr>
            <a:spLocks noGrp="1"/>
          </p:cNvSpPr>
          <p:nvPr>
            <p:ph idx="1"/>
          </p:nvPr>
        </p:nvSpPr>
        <p:spPr/>
        <p:txBody>
          <a:bodyPr/>
          <a:lstStyle/>
          <a:p>
            <a:pPr eaLnBrk="1" hangingPunct="1"/>
            <a:r>
              <a:rPr lang="en-IN" altLang="en-US" smtClean="0"/>
              <a:t>Proposition 4.1 (Logarithm Rules): Given real numbers </a:t>
            </a:r>
            <a:r>
              <a:rPr lang="en-IN" altLang="en-US" i="1" smtClean="0"/>
              <a:t>a </a:t>
            </a:r>
            <a:r>
              <a:rPr lang="en-IN" altLang="en-US" smtClean="0"/>
              <a:t>&gt; 0, </a:t>
            </a:r>
            <a:r>
              <a:rPr lang="en-IN" altLang="en-US" i="1" smtClean="0"/>
              <a:t>b </a:t>
            </a:r>
            <a:r>
              <a:rPr lang="en-IN" altLang="en-US" smtClean="0"/>
              <a:t>&gt; 1, </a:t>
            </a:r>
            <a:r>
              <a:rPr lang="en-IN" altLang="en-US" i="1" smtClean="0"/>
              <a:t>c </a:t>
            </a:r>
            <a:r>
              <a:rPr lang="en-IN" altLang="en-US" smtClean="0"/>
              <a:t>&gt; 0,</a:t>
            </a:r>
            <a:br>
              <a:rPr lang="en-IN" altLang="en-US" smtClean="0"/>
            </a:br>
            <a:r>
              <a:rPr lang="en-IN" altLang="en-US" smtClean="0"/>
              <a:t>and </a:t>
            </a:r>
            <a:r>
              <a:rPr lang="en-IN" altLang="en-US" i="1" smtClean="0"/>
              <a:t>d </a:t>
            </a:r>
            <a:r>
              <a:rPr lang="en-IN" altLang="en-US" smtClean="0"/>
              <a:t>&gt; 1, we have:</a:t>
            </a:r>
            <a:br>
              <a:rPr lang="en-IN" altLang="en-US" smtClean="0"/>
            </a:br>
            <a:r>
              <a:rPr lang="en-IN" altLang="en-US" smtClean="0"/>
              <a:t>1. log</a:t>
            </a:r>
            <a:r>
              <a:rPr lang="en-IN" altLang="en-US" i="1" smtClean="0"/>
              <a:t>b</a:t>
            </a:r>
            <a:r>
              <a:rPr lang="en-IN" altLang="en-US" smtClean="0"/>
              <a:t>(</a:t>
            </a:r>
            <a:r>
              <a:rPr lang="en-IN" altLang="en-US" i="1" smtClean="0"/>
              <a:t>ac</a:t>
            </a:r>
            <a:r>
              <a:rPr lang="en-IN" altLang="en-US" smtClean="0"/>
              <a:t>) = log</a:t>
            </a:r>
            <a:r>
              <a:rPr lang="en-IN" altLang="en-US" i="1" smtClean="0"/>
              <a:t>b a</a:t>
            </a:r>
            <a:r>
              <a:rPr lang="en-IN" altLang="en-US" smtClean="0"/>
              <a:t>+log</a:t>
            </a:r>
            <a:r>
              <a:rPr lang="en-IN" altLang="en-US" i="1" smtClean="0"/>
              <a:t>b c</a:t>
            </a:r>
            <a:br>
              <a:rPr lang="en-IN" altLang="en-US" i="1" smtClean="0"/>
            </a:br>
            <a:r>
              <a:rPr lang="en-IN" altLang="en-US" smtClean="0"/>
              <a:t>2. log</a:t>
            </a:r>
            <a:r>
              <a:rPr lang="en-IN" altLang="en-US" i="1" smtClean="0"/>
              <a:t>b</a:t>
            </a:r>
            <a:r>
              <a:rPr lang="en-IN" altLang="en-US" smtClean="0"/>
              <a:t>(</a:t>
            </a:r>
            <a:r>
              <a:rPr lang="en-IN" altLang="en-US" i="1" smtClean="0"/>
              <a:t>a</a:t>
            </a:r>
            <a:r>
              <a:rPr lang="en-IN" altLang="en-US" smtClean="0"/>
              <a:t>/</a:t>
            </a:r>
            <a:r>
              <a:rPr lang="en-IN" altLang="en-US" i="1" smtClean="0"/>
              <a:t>c</a:t>
            </a:r>
            <a:r>
              <a:rPr lang="en-IN" altLang="en-US" smtClean="0"/>
              <a:t>) = log</a:t>
            </a:r>
            <a:r>
              <a:rPr lang="en-IN" altLang="en-US" i="1" smtClean="0"/>
              <a:t>b a </a:t>
            </a:r>
            <a:r>
              <a:rPr lang="en-IN" altLang="en-US" smtClean="0"/>
              <a:t>- log</a:t>
            </a:r>
            <a:r>
              <a:rPr lang="en-IN" altLang="en-US" i="1" smtClean="0"/>
              <a:t>b c</a:t>
            </a:r>
            <a:br>
              <a:rPr lang="en-IN" altLang="en-US" i="1" smtClean="0"/>
            </a:br>
            <a:r>
              <a:rPr lang="en-IN" altLang="en-US" smtClean="0"/>
              <a:t>3. log</a:t>
            </a:r>
            <a:r>
              <a:rPr lang="en-IN" altLang="en-US" i="1" smtClean="0"/>
              <a:t>b</a:t>
            </a:r>
            <a:r>
              <a:rPr lang="en-IN" altLang="en-US" smtClean="0"/>
              <a:t>(</a:t>
            </a:r>
            <a:r>
              <a:rPr lang="en-IN" altLang="en-US" i="1" smtClean="0"/>
              <a:t>ac</a:t>
            </a:r>
            <a:r>
              <a:rPr lang="en-IN" altLang="en-US" smtClean="0"/>
              <a:t>) = </a:t>
            </a:r>
            <a:r>
              <a:rPr lang="en-IN" altLang="en-US" i="1" smtClean="0"/>
              <a:t>c</a:t>
            </a:r>
            <a:r>
              <a:rPr lang="en-IN" altLang="en-US" smtClean="0"/>
              <a:t>log</a:t>
            </a:r>
            <a:r>
              <a:rPr lang="en-IN" altLang="en-US" i="1" smtClean="0"/>
              <a:t>b a</a:t>
            </a:r>
            <a:br>
              <a:rPr lang="en-IN" altLang="en-US" i="1" smtClean="0"/>
            </a:br>
            <a:r>
              <a:rPr lang="en-IN" altLang="en-US" smtClean="0"/>
              <a:t>4. log</a:t>
            </a:r>
            <a:r>
              <a:rPr lang="en-IN" altLang="en-US" i="1" smtClean="0"/>
              <a:t>b a </a:t>
            </a:r>
            <a:r>
              <a:rPr lang="en-IN" altLang="en-US" smtClean="0"/>
              <a:t>= log</a:t>
            </a:r>
            <a:r>
              <a:rPr lang="en-IN" altLang="en-US" i="1" smtClean="0"/>
              <a:t>d a</a:t>
            </a:r>
            <a:r>
              <a:rPr lang="en-IN" altLang="en-US" smtClean="0"/>
              <a:t>/log</a:t>
            </a:r>
            <a:r>
              <a:rPr lang="en-IN" altLang="en-US" i="1" smtClean="0"/>
              <a:t>d b</a:t>
            </a:r>
            <a:br>
              <a:rPr lang="en-IN" altLang="en-US" i="1" smtClean="0"/>
            </a:br>
            <a:r>
              <a:rPr lang="en-IN" altLang="en-US" smtClean="0"/>
              <a:t>5. </a:t>
            </a:r>
            <a:r>
              <a:rPr lang="en-IN" altLang="en-US" i="1" smtClean="0"/>
              <a:t>b</a:t>
            </a:r>
            <a:r>
              <a:rPr lang="en-IN" altLang="en-US" smtClean="0"/>
              <a:t>log</a:t>
            </a:r>
            <a:r>
              <a:rPr lang="en-IN" altLang="en-US" i="1" smtClean="0"/>
              <a:t>d a </a:t>
            </a:r>
            <a:r>
              <a:rPr lang="en-IN" altLang="en-US" smtClean="0"/>
              <a:t>= </a:t>
            </a:r>
            <a:r>
              <a:rPr lang="en-IN" altLang="en-US" i="1" smtClean="0"/>
              <a:t>a</a:t>
            </a:r>
            <a:r>
              <a:rPr lang="en-IN" altLang="en-US" smtClean="0"/>
              <a:t>log</a:t>
            </a:r>
            <a:r>
              <a:rPr lang="en-IN" altLang="en-US" i="1" smtClean="0"/>
              <a:t>d b</a:t>
            </a:r>
            <a:r>
              <a:rPr lang="en-IN" altLang="en-US" smtClean="0"/>
              <a:t> </a:t>
            </a:r>
            <a:br>
              <a:rPr lang="en-IN" altLang="en-US" smtClean="0"/>
            </a:br>
            <a:endParaRPr lang="en-IN"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The Linear Function</a:t>
            </a:r>
            <a:endParaRPr lang="en-IN" dirty="0">
              <a:solidFill>
                <a:schemeClr val="tx1">
                  <a:lumMod val="75000"/>
                  <a:lumOff val="25000"/>
                </a:schemeClr>
              </a:solidFill>
            </a:endParaRPr>
          </a:p>
        </p:txBody>
      </p:sp>
      <p:sp>
        <p:nvSpPr>
          <p:cNvPr id="55299" name="Content Placeholder 2"/>
          <p:cNvSpPr>
            <a:spLocks noGrp="1"/>
          </p:cNvSpPr>
          <p:nvPr>
            <p:ph idx="1"/>
          </p:nvPr>
        </p:nvSpPr>
        <p:spPr/>
        <p:txBody>
          <a:bodyPr/>
          <a:lstStyle/>
          <a:p>
            <a:pPr marL="457200" indent="-457200" eaLnBrk="1" hangingPunct="1">
              <a:buFont typeface="Calibri Light" panose="020F0302020204030204" pitchFamily="34" charset="0"/>
              <a:buAutoNum type="arabicPeriod"/>
            </a:pPr>
            <a:r>
              <a:rPr lang="en-US" altLang="en-US" smtClean="0"/>
              <a:t>Another simple yet important function is the </a:t>
            </a:r>
            <a:r>
              <a:rPr lang="en-US" altLang="en-US" b="1" i="1" smtClean="0"/>
              <a:t>linear function</a:t>
            </a:r>
            <a:r>
              <a:rPr lang="en-US" altLang="en-US" smtClean="0"/>
              <a:t>,</a:t>
            </a:r>
            <a:br>
              <a:rPr lang="en-US" altLang="en-US" smtClean="0"/>
            </a:br>
            <a:r>
              <a:rPr lang="en-US" altLang="en-US" i="1" smtClean="0"/>
              <a:t>f </a:t>
            </a:r>
            <a:r>
              <a:rPr lang="en-US" altLang="en-US" smtClean="0"/>
              <a:t>(</a:t>
            </a:r>
            <a:r>
              <a:rPr lang="en-US" altLang="en-US" i="1" smtClean="0"/>
              <a:t>n</a:t>
            </a:r>
            <a:r>
              <a:rPr lang="en-US" altLang="en-US" smtClean="0"/>
              <a:t>) = </a:t>
            </a:r>
            <a:r>
              <a:rPr lang="en-US" altLang="en-US" i="1" smtClean="0"/>
              <a:t>n</a:t>
            </a:r>
            <a:r>
              <a:rPr lang="en-US" altLang="en-US" smtClean="0"/>
              <a:t>.</a:t>
            </a:r>
          </a:p>
          <a:p>
            <a:pPr marL="457200" indent="-457200" eaLnBrk="1" hangingPunct="1">
              <a:buFont typeface="Calibri Light" panose="020F0302020204030204" pitchFamily="34" charset="0"/>
              <a:buAutoNum type="arabicPeriod"/>
            </a:pPr>
            <a:r>
              <a:rPr lang="en-US" altLang="en-US" smtClean="0"/>
              <a:t>That is, given an input value </a:t>
            </a:r>
            <a:r>
              <a:rPr lang="en-US" altLang="en-US" i="1" smtClean="0"/>
              <a:t>n</a:t>
            </a:r>
            <a:r>
              <a:rPr lang="en-US" altLang="en-US" smtClean="0"/>
              <a:t>, the linear function </a:t>
            </a:r>
            <a:r>
              <a:rPr lang="en-US" altLang="en-US" i="1" smtClean="0"/>
              <a:t>f </a:t>
            </a:r>
            <a:r>
              <a:rPr lang="en-US" altLang="en-US" smtClean="0"/>
              <a:t>assigns the value </a:t>
            </a:r>
            <a:r>
              <a:rPr lang="en-US" altLang="en-US" i="1" smtClean="0"/>
              <a:t>n </a:t>
            </a:r>
            <a:r>
              <a:rPr lang="en-US" altLang="en-US" smtClean="0"/>
              <a:t>itself.</a:t>
            </a:r>
          </a:p>
          <a:p>
            <a:pPr marL="457200" indent="-457200" eaLnBrk="1" hangingPunct="1">
              <a:buFont typeface="Calibri Light" panose="020F0302020204030204" pitchFamily="34" charset="0"/>
              <a:buAutoNum type="arabicPeriod"/>
            </a:pPr>
            <a:r>
              <a:rPr lang="en-US" altLang="en-US" smtClean="0"/>
              <a:t>This function arises in algorithm analysis any time we have to do a single basic operation for each of </a:t>
            </a:r>
            <a:r>
              <a:rPr lang="en-US" altLang="en-US" i="1" smtClean="0"/>
              <a:t>n </a:t>
            </a:r>
            <a:r>
              <a:rPr lang="en-US" altLang="en-US" smtClean="0"/>
              <a:t>elements. For example, comparing a number </a:t>
            </a:r>
            <a:r>
              <a:rPr lang="en-US" altLang="en-US" i="1" smtClean="0"/>
              <a:t>x </a:t>
            </a:r>
            <a:r>
              <a:rPr lang="en-US" altLang="en-US" smtClean="0"/>
              <a:t>to each element of an array of size </a:t>
            </a:r>
            <a:r>
              <a:rPr lang="en-US" altLang="en-US" i="1" smtClean="0"/>
              <a:t>n </a:t>
            </a:r>
            <a:r>
              <a:rPr lang="en-US" altLang="en-US" smtClean="0"/>
              <a:t>will require </a:t>
            </a:r>
            <a:r>
              <a:rPr lang="en-US" altLang="en-US" i="1" smtClean="0"/>
              <a:t>n </a:t>
            </a:r>
            <a:r>
              <a:rPr lang="en-US" altLang="en-US" smtClean="0"/>
              <a:t>comparisons. </a:t>
            </a:r>
            <a:br>
              <a:rPr lang="en-US" altLang="en-US" smtClean="0"/>
            </a:br>
            <a:endParaRPr lang="en-IN" alt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N-Log-N Function</a:t>
            </a:r>
            <a:endParaRPr lang="en-IN" dirty="0">
              <a:solidFill>
                <a:schemeClr val="tx1">
                  <a:lumMod val="75000"/>
                  <a:lumOff val="25000"/>
                </a:schemeClr>
              </a:solidFill>
            </a:endParaRPr>
          </a:p>
        </p:txBody>
      </p:sp>
      <p:sp>
        <p:nvSpPr>
          <p:cNvPr id="3" name="Content Placeholder 2"/>
          <p:cNvSpPr>
            <a:spLocks noGrp="1"/>
          </p:cNvSpPr>
          <p:nvPr>
            <p:ph idx="1"/>
          </p:nvPr>
        </p:nvSpPr>
        <p:spPr/>
        <p:txBody>
          <a:bodyPr rtlCol="0">
            <a:normAutofit/>
          </a:bodyPr>
          <a:lstStyle/>
          <a:p>
            <a:pPr marL="91440" indent="-91440" eaLnBrk="1" fontAlgn="auto" hangingPunct="1">
              <a:defRPr/>
            </a:pPr>
            <a:r>
              <a:rPr lang="en-US" dirty="0">
                <a:solidFill>
                  <a:schemeClr val="tx1">
                    <a:lumMod val="75000"/>
                    <a:lumOff val="25000"/>
                  </a:schemeClr>
                </a:solidFill>
              </a:rPr>
              <a:t/>
            </a:r>
            <a:br>
              <a:rPr lang="en-US" dirty="0">
                <a:solidFill>
                  <a:schemeClr val="tx1">
                    <a:lumMod val="75000"/>
                    <a:lumOff val="25000"/>
                  </a:schemeClr>
                </a:solidFill>
              </a:rPr>
            </a:br>
            <a:r>
              <a:rPr lang="en-US" i="1" dirty="0" smtClean="0">
                <a:solidFill>
                  <a:schemeClr val="tx1">
                    <a:lumMod val="75000"/>
                    <a:lumOff val="25000"/>
                  </a:schemeClr>
                </a:solidFill>
              </a:rPr>
              <a:t>f </a:t>
            </a:r>
            <a:r>
              <a:rPr lang="en-US" dirty="0">
                <a:solidFill>
                  <a:schemeClr val="tx1">
                    <a:lumMod val="75000"/>
                    <a:lumOff val="25000"/>
                  </a:schemeClr>
                </a:solidFill>
              </a:rPr>
              <a:t>(</a:t>
            </a:r>
            <a:r>
              <a:rPr lang="en-US" i="1" dirty="0">
                <a:solidFill>
                  <a:schemeClr val="tx1">
                    <a:lumMod val="75000"/>
                    <a:lumOff val="25000"/>
                  </a:schemeClr>
                </a:solidFill>
              </a:rPr>
              <a:t>n</a:t>
            </a:r>
            <a:r>
              <a:rPr lang="en-US" dirty="0">
                <a:solidFill>
                  <a:schemeClr val="tx1">
                    <a:lumMod val="75000"/>
                    <a:lumOff val="25000"/>
                  </a:schemeClr>
                </a:solidFill>
              </a:rPr>
              <a:t>) = </a:t>
            </a:r>
            <a:r>
              <a:rPr lang="en-US" i="1" dirty="0" err="1">
                <a:solidFill>
                  <a:schemeClr val="tx1">
                    <a:lumMod val="75000"/>
                    <a:lumOff val="25000"/>
                  </a:schemeClr>
                </a:solidFill>
              </a:rPr>
              <a:t>n</a:t>
            </a:r>
            <a:r>
              <a:rPr lang="en-US" dirty="0" err="1">
                <a:solidFill>
                  <a:schemeClr val="tx1">
                    <a:lumMod val="75000"/>
                    <a:lumOff val="25000"/>
                  </a:schemeClr>
                </a:solidFill>
              </a:rPr>
              <a:t>log</a:t>
            </a:r>
            <a:r>
              <a:rPr lang="en-US" dirty="0">
                <a:solidFill>
                  <a:schemeClr val="tx1">
                    <a:lumMod val="75000"/>
                    <a:lumOff val="25000"/>
                  </a:schemeClr>
                </a:solidFill>
              </a:rPr>
              <a:t> </a:t>
            </a:r>
            <a:r>
              <a:rPr lang="en-US" i="1" dirty="0" smtClean="0">
                <a:solidFill>
                  <a:schemeClr val="tx1">
                    <a:lumMod val="75000"/>
                    <a:lumOff val="25000"/>
                  </a:schemeClr>
                </a:solidFill>
              </a:rPr>
              <a:t>n</a:t>
            </a:r>
            <a:endParaRPr lang="en-US" dirty="0">
              <a:solidFill>
                <a:schemeClr val="tx1">
                  <a:lumMod val="75000"/>
                  <a:lumOff val="25000"/>
                </a:schemeClr>
              </a:solidFill>
            </a:endParaRPr>
          </a:p>
          <a:p>
            <a:pPr marL="457200" indent="-457200" eaLnBrk="1" fontAlgn="auto" hangingPunct="1">
              <a:buFont typeface="+mj-lt"/>
              <a:buAutoNum type="arabicPeriod"/>
              <a:defRPr/>
            </a:pPr>
            <a:r>
              <a:rPr lang="en-US" dirty="0" smtClean="0">
                <a:solidFill>
                  <a:schemeClr val="tx1">
                    <a:lumMod val="75000"/>
                    <a:lumOff val="25000"/>
                  </a:schemeClr>
                </a:solidFill>
              </a:rPr>
              <a:t>It is the function </a:t>
            </a:r>
            <a:r>
              <a:rPr lang="en-US" dirty="0">
                <a:solidFill>
                  <a:schemeClr val="tx1">
                    <a:lumMod val="75000"/>
                    <a:lumOff val="25000"/>
                  </a:schemeClr>
                </a:solidFill>
              </a:rPr>
              <a:t>that assigns to an input </a:t>
            </a:r>
            <a:r>
              <a:rPr lang="en-US" i="1" dirty="0">
                <a:solidFill>
                  <a:schemeClr val="tx1">
                    <a:lumMod val="75000"/>
                    <a:lumOff val="25000"/>
                  </a:schemeClr>
                </a:solidFill>
              </a:rPr>
              <a:t>n </a:t>
            </a:r>
            <a:r>
              <a:rPr lang="en-US" dirty="0">
                <a:solidFill>
                  <a:schemeClr val="tx1">
                    <a:lumMod val="75000"/>
                    <a:lumOff val="25000"/>
                  </a:schemeClr>
                </a:solidFill>
              </a:rPr>
              <a:t>the value of </a:t>
            </a:r>
            <a:r>
              <a:rPr lang="en-US" i="1" dirty="0">
                <a:solidFill>
                  <a:schemeClr val="tx1">
                    <a:lumMod val="75000"/>
                    <a:lumOff val="25000"/>
                  </a:schemeClr>
                </a:solidFill>
              </a:rPr>
              <a:t>n </a:t>
            </a:r>
            <a:r>
              <a:rPr lang="en-US" dirty="0">
                <a:solidFill>
                  <a:schemeClr val="tx1">
                    <a:lumMod val="75000"/>
                    <a:lumOff val="25000"/>
                  </a:schemeClr>
                </a:solidFill>
              </a:rPr>
              <a:t>times the </a:t>
            </a:r>
            <a:r>
              <a:rPr lang="en-US" dirty="0" smtClean="0">
                <a:solidFill>
                  <a:schemeClr val="tx1">
                    <a:lumMod val="75000"/>
                    <a:lumOff val="25000"/>
                  </a:schemeClr>
                </a:solidFill>
              </a:rPr>
              <a:t>logarithm base-two </a:t>
            </a:r>
            <a:r>
              <a:rPr lang="en-US" dirty="0">
                <a:solidFill>
                  <a:schemeClr val="tx1">
                    <a:lumMod val="75000"/>
                    <a:lumOff val="25000"/>
                  </a:schemeClr>
                </a:solidFill>
              </a:rPr>
              <a:t>of </a:t>
            </a:r>
            <a:r>
              <a:rPr lang="en-US" i="1" dirty="0" smtClean="0">
                <a:solidFill>
                  <a:schemeClr val="tx1">
                    <a:lumMod val="75000"/>
                    <a:lumOff val="25000"/>
                  </a:schemeClr>
                </a:solidFill>
              </a:rPr>
              <a:t>n</a:t>
            </a:r>
            <a:r>
              <a:rPr lang="en-US" dirty="0" smtClean="0">
                <a:solidFill>
                  <a:schemeClr val="tx1">
                    <a:lumMod val="75000"/>
                    <a:lumOff val="25000"/>
                  </a:schemeClr>
                </a:solidFill>
              </a:rPr>
              <a:t>.</a:t>
            </a:r>
          </a:p>
          <a:p>
            <a:pPr marL="457200" indent="-457200" eaLnBrk="1" fontAlgn="auto" hangingPunct="1">
              <a:buFont typeface="+mj-lt"/>
              <a:buAutoNum type="arabicPeriod"/>
              <a:defRPr/>
            </a:pPr>
            <a:r>
              <a:rPr lang="en-US" dirty="0" smtClean="0">
                <a:solidFill>
                  <a:schemeClr val="tx1">
                    <a:lumMod val="75000"/>
                    <a:lumOff val="25000"/>
                  </a:schemeClr>
                </a:solidFill>
              </a:rPr>
              <a:t>This </a:t>
            </a:r>
            <a:r>
              <a:rPr lang="en-US" dirty="0">
                <a:solidFill>
                  <a:schemeClr val="tx1">
                    <a:lumMod val="75000"/>
                    <a:lumOff val="25000"/>
                  </a:schemeClr>
                </a:solidFill>
              </a:rPr>
              <a:t>function grows a little more rapidly than the </a:t>
            </a:r>
            <a:r>
              <a:rPr lang="en-US" dirty="0">
                <a:solidFill>
                  <a:schemeClr val="accent2"/>
                </a:solidFill>
              </a:rPr>
              <a:t>linear function </a:t>
            </a:r>
            <a:r>
              <a:rPr lang="en-US" dirty="0">
                <a:solidFill>
                  <a:schemeClr val="tx1">
                    <a:lumMod val="75000"/>
                    <a:lumOff val="25000"/>
                  </a:schemeClr>
                </a:solidFill>
              </a:rPr>
              <a:t>and</a:t>
            </a:r>
            <a:br>
              <a:rPr lang="en-US" dirty="0">
                <a:solidFill>
                  <a:schemeClr val="tx1">
                    <a:lumMod val="75000"/>
                    <a:lumOff val="25000"/>
                  </a:schemeClr>
                </a:solidFill>
              </a:rPr>
            </a:br>
            <a:r>
              <a:rPr lang="en-US" dirty="0">
                <a:solidFill>
                  <a:schemeClr val="tx1">
                    <a:lumMod val="75000"/>
                    <a:lumOff val="25000"/>
                  </a:schemeClr>
                </a:solidFill>
              </a:rPr>
              <a:t>a lot less rapidly than the </a:t>
            </a:r>
            <a:r>
              <a:rPr lang="en-US" dirty="0">
                <a:solidFill>
                  <a:schemeClr val="accent2"/>
                </a:solidFill>
              </a:rPr>
              <a:t>quadratic </a:t>
            </a:r>
            <a:r>
              <a:rPr lang="en-US" dirty="0" smtClean="0">
                <a:solidFill>
                  <a:schemeClr val="accent2"/>
                </a:solidFill>
              </a:rPr>
              <a:t>function.</a:t>
            </a:r>
            <a:r>
              <a:rPr lang="en-US" dirty="0">
                <a:solidFill>
                  <a:schemeClr val="tx1">
                    <a:lumMod val="75000"/>
                    <a:lumOff val="25000"/>
                  </a:schemeClr>
                </a:solidFill>
              </a:rPr>
              <a:t/>
            </a:r>
            <a:br>
              <a:rPr lang="en-US" dirty="0">
                <a:solidFill>
                  <a:schemeClr val="tx1">
                    <a:lumMod val="75000"/>
                    <a:lumOff val="25000"/>
                  </a:schemeClr>
                </a:solidFill>
              </a:rPr>
            </a:br>
            <a:endParaRPr lang="en-I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The Quadratic Function</a:t>
            </a:r>
            <a:endParaRPr lang="en-IN" dirty="0">
              <a:solidFill>
                <a:schemeClr val="tx1">
                  <a:lumMod val="75000"/>
                  <a:lumOff val="25000"/>
                </a:schemeClr>
              </a:solidFill>
            </a:endParaRPr>
          </a:p>
        </p:txBody>
      </p:sp>
      <p:sp>
        <p:nvSpPr>
          <p:cNvPr id="57347" name="Content Placeholder 2"/>
          <p:cNvSpPr>
            <a:spLocks noGrp="1"/>
          </p:cNvSpPr>
          <p:nvPr>
            <p:ph idx="1"/>
          </p:nvPr>
        </p:nvSpPr>
        <p:spPr/>
        <p:txBody>
          <a:bodyPr/>
          <a:lstStyle/>
          <a:p>
            <a:pPr eaLnBrk="1" hangingPunct="1"/>
            <a:r>
              <a:rPr lang="en-US" altLang="en-US" smtClean="0"/>
              <a:t/>
            </a:r>
            <a:br>
              <a:rPr lang="en-US" altLang="en-US" smtClean="0"/>
            </a:br>
            <a:r>
              <a:rPr lang="en-US" altLang="en-US" smtClean="0"/>
              <a:t>Another function that appears often is the </a:t>
            </a:r>
            <a:r>
              <a:rPr lang="en-US" altLang="en-US" b="1" i="1" smtClean="0"/>
              <a:t>quadratic function</a:t>
            </a:r>
            <a:r>
              <a:rPr lang="en-US" altLang="en-US" smtClean="0"/>
              <a:t>,</a:t>
            </a:r>
            <a:br>
              <a:rPr lang="en-US" altLang="en-US" smtClean="0"/>
            </a:br>
            <a:r>
              <a:rPr lang="en-US" altLang="en-US" i="1" smtClean="0"/>
              <a:t>f </a:t>
            </a:r>
            <a:r>
              <a:rPr lang="en-US" altLang="en-US" smtClean="0"/>
              <a:t>(</a:t>
            </a:r>
            <a:r>
              <a:rPr lang="en-US" altLang="en-US" i="1" smtClean="0"/>
              <a:t>n</a:t>
            </a:r>
            <a:r>
              <a:rPr lang="en-US" altLang="en-US" smtClean="0"/>
              <a:t>) = </a:t>
            </a:r>
            <a:r>
              <a:rPr lang="en-US" altLang="en-US" i="1" smtClean="0"/>
              <a:t>n</a:t>
            </a:r>
            <a:r>
              <a:rPr lang="en-US" altLang="en-US" baseline="30000" smtClean="0"/>
              <a:t>2</a:t>
            </a:r>
            <a:r>
              <a:rPr lang="en-US" altLang="en-US" smtClean="0"/>
              <a:t>.</a:t>
            </a:r>
            <a:br>
              <a:rPr lang="en-US" altLang="en-US" smtClean="0"/>
            </a:br>
            <a:r>
              <a:rPr lang="en-US" altLang="en-US" smtClean="0"/>
              <a:t>( given an input value </a:t>
            </a:r>
            <a:r>
              <a:rPr lang="en-US" altLang="en-US" i="1" smtClean="0"/>
              <a:t>n</a:t>
            </a:r>
            <a:r>
              <a:rPr lang="en-US" altLang="en-US" smtClean="0"/>
              <a:t>, the function </a:t>
            </a:r>
            <a:r>
              <a:rPr lang="en-US" altLang="en-US" i="1" smtClean="0"/>
              <a:t>f </a:t>
            </a:r>
            <a:r>
              <a:rPr lang="en-US" altLang="en-US" smtClean="0"/>
              <a:t>assigns the product of </a:t>
            </a:r>
            <a:r>
              <a:rPr lang="en-US" altLang="en-US" i="1" smtClean="0"/>
              <a:t>n </a:t>
            </a:r>
            <a:r>
              <a:rPr lang="en-US" altLang="en-US" smtClean="0"/>
              <a:t>with itself)</a:t>
            </a:r>
          </a:p>
          <a:p>
            <a:pPr eaLnBrk="1" hangingPunct="1"/>
            <a:r>
              <a:rPr lang="en-US" altLang="en-US" smtClean="0"/>
              <a:t/>
            </a:r>
            <a:br>
              <a:rPr lang="en-US" altLang="en-US" smtClean="0"/>
            </a:br>
            <a:r>
              <a:rPr lang="en-US" altLang="en-US" smtClean="0"/>
              <a:t>The main reason why the quadratic function appears in the analysis of algorithms is that there are many algorithms that have nested loops, where the inner loop performs a linear number of operations and the outer loop is performed a linear number of times. </a:t>
            </a:r>
            <a:br>
              <a:rPr lang="en-US" altLang="en-US" smtClean="0"/>
            </a:br>
            <a:endParaRPr lang="en-I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The Cubic Function and Other Polynomials</a:t>
            </a:r>
            <a:endParaRPr lang="en-IN" dirty="0">
              <a:solidFill>
                <a:schemeClr val="tx1">
                  <a:lumMod val="75000"/>
                  <a:lumOff val="25000"/>
                </a:schemeClr>
              </a:solidFill>
            </a:endParaRPr>
          </a:p>
        </p:txBody>
      </p:sp>
      <p:sp>
        <p:nvSpPr>
          <p:cNvPr id="58371" name="Content Placeholder 2"/>
          <p:cNvSpPr>
            <a:spLocks noGrp="1"/>
          </p:cNvSpPr>
          <p:nvPr>
            <p:ph idx="1"/>
          </p:nvPr>
        </p:nvSpPr>
        <p:spPr/>
        <p:txBody>
          <a:bodyPr/>
          <a:lstStyle/>
          <a:p>
            <a:pPr eaLnBrk="1" hangingPunct="1"/>
            <a:r>
              <a:rPr lang="en-US" altLang="en-US" smtClean="0"/>
              <a:t/>
            </a:r>
            <a:br>
              <a:rPr lang="en-US" altLang="en-US" smtClean="0"/>
            </a:br>
            <a:r>
              <a:rPr lang="en-US" altLang="en-US" i="1" smtClean="0"/>
              <a:t>Cubic function</a:t>
            </a:r>
          </a:p>
          <a:p>
            <a:pPr eaLnBrk="1" hangingPunct="1"/>
            <a:r>
              <a:rPr lang="en-US" altLang="en-US" smtClean="0"/>
              <a:t/>
            </a:r>
            <a:br>
              <a:rPr lang="en-US" altLang="en-US" smtClean="0"/>
            </a:br>
            <a:r>
              <a:rPr lang="en-US" altLang="en-US" i="1" smtClean="0"/>
              <a:t>f</a:t>
            </a:r>
            <a:r>
              <a:rPr lang="en-US" altLang="en-US" smtClean="0"/>
              <a:t>(</a:t>
            </a:r>
            <a:r>
              <a:rPr lang="en-US" altLang="en-US" i="1" smtClean="0"/>
              <a:t>n</a:t>
            </a:r>
            <a:r>
              <a:rPr lang="en-US" altLang="en-US" smtClean="0"/>
              <a:t>) = </a:t>
            </a:r>
            <a:r>
              <a:rPr lang="en-US" altLang="en-US" i="1" smtClean="0"/>
              <a:t>n</a:t>
            </a:r>
            <a:r>
              <a:rPr lang="en-US" altLang="en-US" baseline="30000" smtClean="0"/>
              <a:t>3</a:t>
            </a:r>
            <a:endParaRPr lang="en-US" altLang="en-US" smtClean="0"/>
          </a:p>
          <a:p>
            <a:pPr eaLnBrk="1" hangingPunct="1"/>
            <a:r>
              <a:rPr lang="en-US" altLang="en-US" smtClean="0"/>
              <a:t>input value </a:t>
            </a:r>
            <a:r>
              <a:rPr lang="en-US" altLang="en-US" i="1" smtClean="0"/>
              <a:t>n </a:t>
            </a:r>
            <a:r>
              <a:rPr lang="en-US" altLang="en-US" smtClean="0"/>
              <a:t>the product of </a:t>
            </a:r>
            <a:r>
              <a:rPr lang="en-US" altLang="en-US" i="1" smtClean="0"/>
              <a:t>n </a:t>
            </a:r>
            <a:r>
              <a:rPr lang="en-US" altLang="en-US" smtClean="0"/>
              <a:t>with itself three times.</a:t>
            </a:r>
            <a:br>
              <a:rPr lang="en-US" altLang="en-US" smtClean="0"/>
            </a:br>
            <a:r>
              <a:rPr lang="en-US" altLang="en-US" smtClean="0"/>
              <a:t>The cubic function appears less frequently in the context of algorithm analysis.</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tx1">
                    <a:lumMod val="75000"/>
                    <a:lumOff val="25000"/>
                  </a:schemeClr>
                </a:solidFill>
              </a:rPr>
              <a:t>Polynomials</a:t>
            </a:r>
          </a:p>
        </p:txBody>
      </p:sp>
      <p:sp>
        <p:nvSpPr>
          <p:cNvPr id="59395" name="Content Placeholder 2"/>
          <p:cNvSpPr>
            <a:spLocks noGrp="1"/>
          </p:cNvSpPr>
          <p:nvPr>
            <p:ph idx="1"/>
          </p:nvPr>
        </p:nvSpPr>
        <p:spPr/>
        <p:txBody>
          <a:bodyPr/>
          <a:lstStyle/>
          <a:p>
            <a:pPr eaLnBrk="1" hangingPunct="1"/>
            <a:r>
              <a:rPr lang="en-US" altLang="en-US" smtClean="0"/>
              <a:t/>
            </a:r>
            <a:br>
              <a:rPr lang="en-US" altLang="en-US" smtClean="0"/>
            </a:br>
            <a:r>
              <a:rPr lang="en-US" altLang="en-US" smtClean="0"/>
              <a:t>The linear, quadratic and cubic functions can each be viewed as being part of a larger class of functions, the </a:t>
            </a:r>
            <a:r>
              <a:rPr lang="en-US" altLang="en-US" b="1" i="1" smtClean="0"/>
              <a:t>polynomials</a:t>
            </a:r>
            <a:r>
              <a:rPr lang="en-US" altLang="en-US" smtClean="0"/>
              <a:t>. </a:t>
            </a:r>
          </a:p>
          <a:p>
            <a:pPr eaLnBrk="1" hangingPunct="1"/>
            <a:r>
              <a:rPr lang="en-US" altLang="en-US" smtClean="0"/>
              <a:t>A </a:t>
            </a:r>
            <a:r>
              <a:rPr lang="en-US" altLang="en-US" b="1" i="1" smtClean="0"/>
              <a:t>polynomial </a:t>
            </a:r>
            <a:r>
              <a:rPr lang="en-US" altLang="en-US" smtClean="0"/>
              <a:t>function has the form:</a:t>
            </a:r>
          </a:p>
          <a:p>
            <a:pPr eaLnBrk="1" hangingPunct="1"/>
            <a:r>
              <a:rPr lang="en-US" altLang="en-US" smtClean="0"/>
              <a:t/>
            </a:r>
            <a:br>
              <a:rPr lang="en-US" altLang="en-US" smtClean="0"/>
            </a:br>
            <a:r>
              <a:rPr lang="en-US" altLang="en-US" smtClean="0"/>
              <a:t/>
            </a:r>
            <a:br>
              <a:rPr lang="en-US" altLang="en-US" smtClean="0"/>
            </a:br>
            <a:r>
              <a:rPr lang="en-US" altLang="en-US" smtClean="0"/>
              <a:t>where </a:t>
            </a:r>
            <a:r>
              <a:rPr lang="en-US" altLang="en-US" i="1" smtClean="0"/>
              <a:t>a</a:t>
            </a:r>
            <a:r>
              <a:rPr lang="en-US" altLang="en-US" baseline="-25000" smtClean="0"/>
              <a:t>0</a:t>
            </a:r>
            <a:r>
              <a:rPr lang="en-US" altLang="en-US" smtClean="0"/>
              <a:t>,</a:t>
            </a:r>
            <a:r>
              <a:rPr lang="en-US" altLang="en-US" i="1" smtClean="0"/>
              <a:t>a</a:t>
            </a:r>
            <a:r>
              <a:rPr lang="en-US" altLang="en-US" baseline="-25000" smtClean="0"/>
              <a:t>1</a:t>
            </a:r>
            <a:r>
              <a:rPr lang="en-US" altLang="en-US" smtClean="0"/>
              <a:t>,...,</a:t>
            </a:r>
            <a:r>
              <a:rPr lang="en-US" altLang="en-US" i="1" smtClean="0"/>
              <a:t>a</a:t>
            </a:r>
            <a:r>
              <a:rPr lang="en-US" altLang="en-US" i="1" baseline="-25000" smtClean="0"/>
              <a:t>d </a:t>
            </a:r>
            <a:r>
              <a:rPr lang="en-US" altLang="en-US" smtClean="0"/>
              <a:t>are constants, called the </a:t>
            </a:r>
            <a:r>
              <a:rPr lang="en-US" altLang="en-US" b="1" i="1" smtClean="0"/>
              <a:t>coefficients </a:t>
            </a:r>
            <a:r>
              <a:rPr lang="en-US" altLang="en-US" smtClean="0"/>
              <a:t>of the polynomial</a:t>
            </a:r>
          </a:p>
          <a:p>
            <a:pPr eaLnBrk="1" hangingPunct="1"/>
            <a:r>
              <a:rPr lang="en-US" altLang="en-US" smtClean="0"/>
              <a:t>Integer </a:t>
            </a:r>
            <a:r>
              <a:rPr lang="en-US" altLang="en-US" i="1" smtClean="0"/>
              <a:t>d</a:t>
            </a:r>
            <a:r>
              <a:rPr lang="en-US" altLang="en-US" smtClean="0"/>
              <a:t>, which indicates the highest power in the polynomial, is called</a:t>
            </a:r>
            <a:br>
              <a:rPr lang="en-US" altLang="en-US" smtClean="0"/>
            </a:br>
            <a:r>
              <a:rPr lang="en-US" altLang="en-US" smtClean="0"/>
              <a:t>the </a:t>
            </a:r>
            <a:r>
              <a:rPr lang="en-US" altLang="en-US" b="1" i="1" smtClean="0"/>
              <a:t>degree </a:t>
            </a:r>
            <a:r>
              <a:rPr lang="en-US" altLang="en-US" smtClean="0"/>
              <a:t>of the polynomial</a:t>
            </a:r>
            <a:endParaRPr lang="en-IN" altLang="en-US" smtClean="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822959" y="3200400"/>
            <a:ext cx="3857625" cy="4857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Real life Example of Data Structure</a:t>
            </a:r>
            <a:endParaRPr lang="en-IN" dirty="0">
              <a:solidFill>
                <a:schemeClr val="tx1">
                  <a:lumMod val="75000"/>
                  <a:lumOff val="25000"/>
                </a:schemeClr>
              </a:solidFill>
            </a:endParaRPr>
          </a:p>
        </p:txBody>
      </p:sp>
      <p:sp>
        <p:nvSpPr>
          <p:cNvPr id="13315" name="Content Placeholder 2"/>
          <p:cNvSpPr>
            <a:spLocks noGrp="1"/>
          </p:cNvSpPr>
          <p:nvPr>
            <p:ph idx="1"/>
          </p:nvPr>
        </p:nvSpPr>
        <p:spPr/>
        <p:txBody>
          <a:bodyPr/>
          <a:lstStyle/>
          <a:p>
            <a:pPr eaLnBrk="1" hangingPunct="1"/>
            <a:r>
              <a:rPr lang="en-IN" altLang="en-US" smtClean="0"/>
              <a:t>Hanging clothes in your cupboard</a:t>
            </a:r>
          </a:p>
          <a:p>
            <a:pPr eaLnBrk="1" hangingPunct="1"/>
            <a:r>
              <a:rPr lang="en-IN" altLang="en-US" smtClean="0"/>
              <a:t>Shoes arranged in rack.</a:t>
            </a:r>
          </a:p>
          <a:p>
            <a:pPr eaLnBrk="1" hangingPunct="1"/>
            <a:r>
              <a:rPr lang="en-IN" altLang="en-US" smtClean="0"/>
              <a:t>Stacking of plates</a:t>
            </a:r>
          </a:p>
          <a:p>
            <a:pPr eaLnBrk="1" hangingPunct="1"/>
            <a:r>
              <a:rPr lang="en-IN" altLang="en-US" smtClean="0"/>
              <a:t>Dictionary look up</a:t>
            </a:r>
          </a:p>
          <a:p>
            <a:pPr eaLnBrk="1" hangingPunct="1"/>
            <a:r>
              <a:rPr lang="en-IN" altLang="en-US" smtClean="0"/>
              <a:t>Locating city in Map</a:t>
            </a:r>
          </a:p>
          <a:p>
            <a:pPr eaLnBrk="1" hangingPunct="1"/>
            <a:r>
              <a:rPr lang="en-IN" altLang="en-US" smtClean="0"/>
              <a:t>Searching phone number in phone directory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rPr>
              <a:t>Exponential Function</a:t>
            </a:r>
            <a:br>
              <a:rPr lang="en-US" dirty="0">
                <a:solidFill>
                  <a:schemeClr val="tx1">
                    <a:lumMod val="75000"/>
                    <a:lumOff val="25000"/>
                  </a:schemeClr>
                </a:solidFill>
              </a:rPr>
            </a:br>
            <a:endParaRPr lang="en-IN" dirty="0">
              <a:solidFill>
                <a:schemeClr val="tx1">
                  <a:lumMod val="75000"/>
                  <a:lumOff val="25000"/>
                </a:schemeClr>
              </a:solidFill>
            </a:endParaRPr>
          </a:p>
        </p:txBody>
      </p:sp>
      <p:sp>
        <p:nvSpPr>
          <p:cNvPr id="60419" name="Content Placeholder 2"/>
          <p:cNvSpPr>
            <a:spLocks noGrp="1"/>
          </p:cNvSpPr>
          <p:nvPr>
            <p:ph idx="1"/>
          </p:nvPr>
        </p:nvSpPr>
        <p:spPr/>
        <p:txBody>
          <a:bodyPr/>
          <a:lstStyle/>
          <a:p>
            <a:pPr eaLnBrk="1" hangingPunct="1"/>
            <a:r>
              <a:rPr lang="en-US" altLang="en-US" smtClean="0"/>
              <a:t>Another function used in the analysis of algorithms is the </a:t>
            </a:r>
            <a:r>
              <a:rPr lang="en-US" altLang="en-US" b="1" i="1" smtClean="0"/>
              <a:t>exponential function</a:t>
            </a:r>
            <a:r>
              <a:rPr lang="en-US" altLang="en-US" smtClean="0"/>
              <a:t>,</a:t>
            </a:r>
            <a:br>
              <a:rPr lang="en-US" altLang="en-US" smtClean="0"/>
            </a:br>
            <a:r>
              <a:rPr lang="en-US" altLang="en-US" i="1" smtClean="0"/>
              <a:t>f</a:t>
            </a:r>
            <a:r>
              <a:rPr lang="en-US" altLang="en-US" smtClean="0"/>
              <a:t>(</a:t>
            </a:r>
            <a:r>
              <a:rPr lang="en-US" altLang="en-US" i="1" smtClean="0"/>
              <a:t>n</a:t>
            </a:r>
            <a:r>
              <a:rPr lang="en-US" altLang="en-US" smtClean="0"/>
              <a:t>) = </a:t>
            </a:r>
            <a:r>
              <a:rPr lang="en-US" altLang="en-US" i="1" smtClean="0"/>
              <a:t>b</a:t>
            </a:r>
            <a:r>
              <a:rPr lang="en-US" altLang="en-US" i="1" baseline="30000" smtClean="0"/>
              <a:t>n</a:t>
            </a:r>
            <a:r>
              <a:rPr lang="en-US" altLang="en-US" smtClean="0"/>
              <a:t>,</a:t>
            </a:r>
            <a:br>
              <a:rPr lang="en-US" altLang="en-US" smtClean="0"/>
            </a:br>
            <a:r>
              <a:rPr lang="en-US" altLang="en-US" smtClean="0"/>
              <a:t>where </a:t>
            </a:r>
            <a:r>
              <a:rPr lang="en-US" altLang="en-US" i="1" smtClean="0"/>
              <a:t>b </a:t>
            </a:r>
            <a:r>
              <a:rPr lang="en-US" altLang="en-US" smtClean="0"/>
              <a:t>is a positive constant, called the </a:t>
            </a:r>
            <a:r>
              <a:rPr lang="en-US" altLang="en-US" b="1" i="1" smtClean="0"/>
              <a:t>base</a:t>
            </a:r>
            <a:r>
              <a:rPr lang="en-US" altLang="en-US" smtClean="0"/>
              <a:t>, and the argument </a:t>
            </a:r>
            <a:r>
              <a:rPr lang="en-US" altLang="en-US" i="1" smtClean="0"/>
              <a:t>n </a:t>
            </a:r>
            <a:r>
              <a:rPr lang="en-US" altLang="en-US" smtClean="0"/>
              <a:t>is the </a:t>
            </a:r>
            <a:r>
              <a:rPr lang="en-US" altLang="en-US" b="1" i="1" smtClean="0"/>
              <a:t>exponent</a:t>
            </a:r>
            <a:r>
              <a:rPr lang="en-US" altLang="en-US" smtClean="0"/>
              <a:t>. </a:t>
            </a:r>
            <a:br>
              <a:rPr lang="en-US" altLang="en-US" smtClean="0"/>
            </a:br>
            <a:r>
              <a:rPr lang="en-US" altLang="en-US" smtClean="0"/>
              <a:t>Proposition 4.4 (Exponent Rules): Given positive integers </a:t>
            </a:r>
            <a:r>
              <a:rPr lang="en-US" altLang="en-US" i="1" smtClean="0"/>
              <a:t>a</a:t>
            </a:r>
            <a:r>
              <a:rPr lang="en-US" altLang="en-US" smtClean="0"/>
              <a:t>, </a:t>
            </a:r>
            <a:r>
              <a:rPr lang="en-US" altLang="en-US" i="1" smtClean="0"/>
              <a:t>b</a:t>
            </a:r>
            <a:r>
              <a:rPr lang="en-US" altLang="en-US" smtClean="0"/>
              <a:t>, and </a:t>
            </a:r>
            <a:r>
              <a:rPr lang="en-US" altLang="en-US" i="1" smtClean="0"/>
              <a:t>c</a:t>
            </a:r>
            <a:r>
              <a:rPr lang="en-US" altLang="en-US" smtClean="0"/>
              <a:t>, we have</a:t>
            </a:r>
            <a:br>
              <a:rPr lang="en-US" altLang="en-US" smtClean="0"/>
            </a:br>
            <a:r>
              <a:rPr lang="en-US" altLang="en-US" smtClean="0"/>
              <a:t/>
            </a:r>
            <a:br>
              <a:rPr lang="en-US" altLang="en-US" smtClean="0"/>
            </a:br>
            <a:endParaRPr lang="en-IN" altLang="en-US" smtClean="0"/>
          </a:p>
        </p:txBody>
      </p:sp>
      <p:pic>
        <p:nvPicPr>
          <p:cNvPr id="4" name="Picture 3"/>
          <p:cNvPicPr>
            <a:picLocks noChangeAspect="1"/>
          </p:cNvPicPr>
          <p:nvPr/>
        </p:nvPicPr>
        <p:blipFill>
          <a:blip r:embed="rId2">
            <a:duotone>
              <a:prstClr val="black"/>
              <a:schemeClr val="accent2">
                <a:tint val="45000"/>
                <a:satMod val="400000"/>
              </a:schemeClr>
            </a:duotone>
          </a:blip>
          <a:stretch>
            <a:fillRect/>
          </a:stretch>
        </p:blipFill>
        <p:spPr>
          <a:xfrm>
            <a:off x="914400" y="3962400"/>
            <a:ext cx="1628775" cy="93345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IN" dirty="0" smtClean="0">
                <a:solidFill>
                  <a:schemeClr val="tx1">
                    <a:lumMod val="75000"/>
                    <a:lumOff val="25000"/>
                  </a:schemeClr>
                </a:solidFill>
              </a:rPr>
              <a:t/>
            </a:r>
            <a:br>
              <a:rPr lang="en-IN" dirty="0" smtClean="0">
                <a:solidFill>
                  <a:schemeClr val="tx1">
                    <a:lumMod val="75000"/>
                    <a:lumOff val="25000"/>
                  </a:schemeClr>
                </a:solidFill>
              </a:rPr>
            </a:br>
            <a:r>
              <a:rPr lang="en-IN" dirty="0" smtClean="0">
                <a:solidFill>
                  <a:schemeClr val="tx1">
                    <a:lumMod val="75000"/>
                    <a:lumOff val="25000"/>
                  </a:schemeClr>
                </a:solidFill>
              </a:rPr>
              <a:t/>
            </a:r>
            <a:br>
              <a:rPr lang="en-IN" dirty="0" smtClean="0">
                <a:solidFill>
                  <a:schemeClr val="tx1">
                    <a:lumMod val="75000"/>
                    <a:lumOff val="25000"/>
                  </a:schemeClr>
                </a:solidFill>
              </a:rPr>
            </a:br>
            <a:r>
              <a:rPr lang="en-IN" dirty="0">
                <a:solidFill>
                  <a:schemeClr val="tx1">
                    <a:lumMod val="75000"/>
                    <a:lumOff val="25000"/>
                  </a:schemeClr>
                </a:solidFill>
              </a:rPr>
              <a:t/>
            </a:r>
            <a:br>
              <a:rPr lang="en-IN" dirty="0">
                <a:solidFill>
                  <a:schemeClr val="tx1">
                    <a:lumMod val="75000"/>
                    <a:lumOff val="25000"/>
                  </a:schemeClr>
                </a:solidFill>
              </a:rPr>
            </a:br>
            <a:r>
              <a:rPr lang="en-IN" dirty="0" smtClean="0">
                <a:solidFill>
                  <a:schemeClr val="tx1">
                    <a:lumMod val="75000"/>
                    <a:lumOff val="25000"/>
                  </a:schemeClr>
                </a:solidFill>
              </a:rPr>
              <a:t/>
            </a:r>
            <a:br>
              <a:rPr lang="en-IN" dirty="0" smtClean="0">
                <a:solidFill>
                  <a:schemeClr val="tx1">
                    <a:lumMod val="75000"/>
                    <a:lumOff val="25000"/>
                  </a:schemeClr>
                </a:solidFill>
              </a:rPr>
            </a:br>
            <a:r>
              <a:rPr lang="en-IN" dirty="0" smtClean="0">
                <a:solidFill>
                  <a:schemeClr val="tx1">
                    <a:lumMod val="75000"/>
                    <a:lumOff val="25000"/>
                  </a:schemeClr>
                </a:solidFill>
              </a:rPr>
              <a:t>Comparing </a:t>
            </a:r>
            <a:r>
              <a:rPr lang="en-IN" dirty="0">
                <a:solidFill>
                  <a:schemeClr val="tx1">
                    <a:lumMod val="75000"/>
                    <a:lumOff val="25000"/>
                  </a:schemeClr>
                </a:solidFill>
              </a:rPr>
              <a:t>Growth Rates </a:t>
            </a:r>
            <a:br>
              <a:rPr lang="en-IN" dirty="0">
                <a:solidFill>
                  <a:schemeClr val="tx1">
                    <a:lumMod val="75000"/>
                    <a:lumOff val="25000"/>
                  </a:schemeClr>
                </a:solidFill>
              </a:rPr>
            </a:br>
            <a:endParaRPr lang="en-IN" dirty="0">
              <a:solidFill>
                <a:schemeClr val="tx1">
                  <a:lumMod val="75000"/>
                  <a:lumOff val="25000"/>
                </a:schemeClr>
              </a:solidFill>
            </a:endParaRPr>
          </a:p>
        </p:txBody>
      </p:sp>
      <p:pic>
        <p:nvPicPr>
          <p:cNvPr id="6144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2057400"/>
            <a:ext cx="7543800" cy="823913"/>
          </a:xfrm>
        </p:spPr>
      </p:pic>
      <p:pic>
        <p:nvPicPr>
          <p:cNvPr id="61444"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81313"/>
            <a:ext cx="8251825"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38400"/>
            <a:ext cx="7543800" cy="1449388"/>
          </a:xfrm>
        </p:spPr>
        <p:txBody>
          <a:bodyPr/>
          <a:lstStyle/>
          <a:p>
            <a:pPr eaLnBrk="1" fontAlgn="auto" hangingPunct="1">
              <a:spcAft>
                <a:spcPts val="0"/>
              </a:spcAft>
              <a:defRPr/>
            </a:pPr>
            <a:r>
              <a:rPr lang="en-IN" dirty="0" smtClean="0">
                <a:solidFill>
                  <a:schemeClr val="tx1">
                    <a:lumMod val="75000"/>
                    <a:lumOff val="25000"/>
                  </a:schemeClr>
                </a:solidFill>
              </a:rPr>
              <a:t>Asymptotic Notation</a:t>
            </a:r>
            <a:endParaRPr lang="en-I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Algorithm Complexity</a:t>
            </a:r>
          </a:p>
        </p:txBody>
      </p:sp>
      <p:sp>
        <p:nvSpPr>
          <p:cNvPr id="63491" name="Rectangle 3"/>
          <p:cNvSpPr>
            <a:spLocks noGrp="1" noChangeArrowheads="1"/>
          </p:cNvSpPr>
          <p:nvPr>
            <p:ph type="body" idx="1"/>
          </p:nvPr>
        </p:nvSpPr>
        <p:spPr/>
        <p:txBody>
          <a:bodyPr/>
          <a:lstStyle/>
          <a:p>
            <a:pPr eaLnBrk="1" hangingPunct="1"/>
            <a:r>
              <a:rPr lang="en-US" altLang="en-US" smtClean="0">
                <a:solidFill>
                  <a:srgbClr val="FF0000"/>
                </a:solidFill>
              </a:rPr>
              <a:t>Worst Case Complexity:</a:t>
            </a:r>
          </a:p>
          <a:p>
            <a:pPr lvl="1" eaLnBrk="1" hangingPunct="1"/>
            <a:r>
              <a:rPr lang="en-US" altLang="en-US" smtClean="0"/>
              <a:t>the function defined by the </a:t>
            </a:r>
            <a:r>
              <a:rPr lang="en-US" altLang="en-US" i="1" smtClean="0"/>
              <a:t>maximum</a:t>
            </a:r>
            <a:r>
              <a:rPr lang="en-US" altLang="en-US" smtClean="0"/>
              <a:t> number of steps taken on any instance of size </a:t>
            </a:r>
            <a:r>
              <a:rPr lang="en-US" altLang="en-US" i="1" smtClean="0"/>
              <a:t>n</a:t>
            </a:r>
          </a:p>
          <a:p>
            <a:pPr eaLnBrk="1" hangingPunct="1"/>
            <a:r>
              <a:rPr lang="en-US" altLang="en-US" smtClean="0">
                <a:solidFill>
                  <a:srgbClr val="009900"/>
                </a:solidFill>
              </a:rPr>
              <a:t>Best Case Complexity:</a:t>
            </a:r>
          </a:p>
          <a:p>
            <a:pPr lvl="1" eaLnBrk="1" hangingPunct="1"/>
            <a:r>
              <a:rPr lang="en-US" altLang="en-US" smtClean="0"/>
              <a:t>the function defined by the </a:t>
            </a:r>
            <a:r>
              <a:rPr lang="en-US" altLang="en-US" i="1" smtClean="0"/>
              <a:t>minimum</a:t>
            </a:r>
            <a:r>
              <a:rPr lang="en-US" altLang="en-US" smtClean="0"/>
              <a:t> number of steps taken on any instance of size </a:t>
            </a:r>
            <a:r>
              <a:rPr lang="en-US" altLang="en-US" i="1" smtClean="0"/>
              <a:t>n</a:t>
            </a:r>
            <a:endParaRPr lang="en-US" altLang="en-US" smtClean="0"/>
          </a:p>
          <a:p>
            <a:pPr eaLnBrk="1" hangingPunct="1"/>
            <a:r>
              <a:rPr lang="en-US" altLang="en-US" smtClean="0">
                <a:solidFill>
                  <a:srgbClr val="3333FF"/>
                </a:solidFill>
              </a:rPr>
              <a:t>Average Case Complexity:</a:t>
            </a:r>
          </a:p>
          <a:p>
            <a:pPr lvl="1" eaLnBrk="1" hangingPunct="1"/>
            <a:r>
              <a:rPr lang="en-US" altLang="en-US" smtClean="0"/>
              <a:t>the function defined by the </a:t>
            </a:r>
            <a:r>
              <a:rPr lang="en-US" altLang="en-US" i="1" smtClean="0"/>
              <a:t>average</a:t>
            </a:r>
            <a:r>
              <a:rPr lang="en-US" altLang="en-US" smtClean="0"/>
              <a:t> number of steps taken on any instance of size </a:t>
            </a:r>
            <a:r>
              <a:rPr lang="en-US" altLang="en-US" i="1" smtClean="0"/>
              <a:t>n</a:t>
            </a:r>
            <a:endParaRPr lang="en-US" altLang="en-US" smtClean="0"/>
          </a:p>
          <a:p>
            <a:pPr lvl="1" eaLnBrk="1" hangingPunct="1">
              <a:buFontTx/>
              <a:buNone/>
            </a:pPr>
            <a:endParaRPr lang="en-US" altLang="en-US" smtClean="0"/>
          </a:p>
          <a:p>
            <a:pPr lvl="1" eaLnBrk="1" hangingPunct="1"/>
            <a:endParaRPr lang="en-US" altLang="en-US" smtClean="0"/>
          </a:p>
          <a:p>
            <a:pPr lvl="1" eaLnBrk="1" hangingPunct="1">
              <a:buFontTx/>
              <a:buNone/>
            </a:pPr>
            <a:endParaRPr lang="en-US" altLang="en-US" smtClean="0"/>
          </a:p>
          <a:p>
            <a:pPr lvl="1" eaLnBrk="1" hangingPunct="1"/>
            <a:endParaRPr lang="en-US" altLang="en-US"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04813" y="0"/>
            <a:ext cx="8458200" cy="1143000"/>
          </a:xfrm>
        </p:spPr>
        <p:txBody>
          <a:bodyPr/>
          <a:lstStyle/>
          <a:p>
            <a:pPr eaLnBrk="1" hangingPunct="1">
              <a:defRPr/>
            </a:pPr>
            <a:r>
              <a:rPr lang="en-US" sz="2800" smtClean="0"/>
              <a:t>Best, Worst, and Average Case Complexity</a:t>
            </a:r>
          </a:p>
        </p:txBody>
      </p:sp>
      <p:sp>
        <p:nvSpPr>
          <p:cNvPr id="65539"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a:p>
            <a:pPr eaLnBrk="1" hangingPunct="1"/>
            <a:endParaRPr lang="en-US" altLang="en-US" smtClean="0"/>
          </a:p>
        </p:txBody>
      </p:sp>
      <p:pic>
        <p:nvPicPr>
          <p:cNvPr id="65540" name="Picture 5" descr="img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1908175"/>
            <a:ext cx="524510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6"/>
          <p:cNvSpPr>
            <a:spLocks noChangeArrowheads="1"/>
          </p:cNvSpPr>
          <p:nvPr/>
        </p:nvSpPr>
        <p:spPr bwMode="auto">
          <a:xfrm>
            <a:off x="5748338" y="1866900"/>
            <a:ext cx="17494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FF0000"/>
                </a:solidFill>
                <a:latin typeface="Verdana" panose="020B0604030504040204" pitchFamily="34" charset="0"/>
              </a:rPr>
              <a:t>Worst Case Complexity</a:t>
            </a:r>
          </a:p>
        </p:txBody>
      </p:sp>
      <p:sp>
        <p:nvSpPr>
          <p:cNvPr id="65542" name="Rectangle 7"/>
          <p:cNvSpPr>
            <a:spLocks noChangeArrowheads="1"/>
          </p:cNvSpPr>
          <p:nvPr/>
        </p:nvSpPr>
        <p:spPr bwMode="auto">
          <a:xfrm>
            <a:off x="5754688" y="2967038"/>
            <a:ext cx="19526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3333FF"/>
                </a:solidFill>
                <a:latin typeface="Verdana" panose="020B0604030504040204" pitchFamily="34" charset="0"/>
              </a:rPr>
              <a:t>Average Case Complexity</a:t>
            </a:r>
          </a:p>
        </p:txBody>
      </p:sp>
      <p:sp>
        <p:nvSpPr>
          <p:cNvPr id="65543" name="Rectangle 8"/>
          <p:cNvSpPr>
            <a:spLocks noChangeArrowheads="1"/>
          </p:cNvSpPr>
          <p:nvPr/>
        </p:nvSpPr>
        <p:spPr bwMode="auto">
          <a:xfrm>
            <a:off x="5805488" y="4022725"/>
            <a:ext cx="1952625" cy="7016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rgbClr val="009900"/>
                </a:solidFill>
                <a:latin typeface="Verdana" panose="020B0604030504040204" pitchFamily="34" charset="0"/>
              </a:rPr>
              <a:t>Best Case Complexity</a:t>
            </a:r>
          </a:p>
        </p:txBody>
      </p:sp>
      <p:sp>
        <p:nvSpPr>
          <p:cNvPr id="65544" name="Rectangle 9"/>
          <p:cNvSpPr>
            <a:spLocks noChangeArrowheads="1"/>
          </p:cNvSpPr>
          <p:nvPr/>
        </p:nvSpPr>
        <p:spPr bwMode="auto">
          <a:xfrm>
            <a:off x="1141413" y="1833563"/>
            <a:ext cx="1071562"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400">
                <a:solidFill>
                  <a:schemeClr val="accent2"/>
                </a:solidFill>
                <a:latin typeface="Verdana" panose="020B0604030504040204" pitchFamily="34" charset="0"/>
              </a:rPr>
              <a:t>Number of steps</a:t>
            </a:r>
          </a:p>
        </p:txBody>
      </p:sp>
      <p:sp>
        <p:nvSpPr>
          <p:cNvPr id="65545" name="Rectangle 10"/>
          <p:cNvSpPr>
            <a:spLocks noChangeArrowheads="1"/>
          </p:cNvSpPr>
          <p:nvPr/>
        </p:nvSpPr>
        <p:spPr bwMode="auto">
          <a:xfrm>
            <a:off x="6046788" y="5294313"/>
            <a:ext cx="1422400" cy="517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1400">
                <a:solidFill>
                  <a:schemeClr val="accent2"/>
                </a:solidFill>
                <a:latin typeface="Verdana" panose="020B0604030504040204" pitchFamily="34" charset="0"/>
              </a:rPr>
              <a:t>N </a:t>
            </a:r>
          </a:p>
          <a:p>
            <a:r>
              <a:rPr lang="en-US" altLang="en-US" sz="1400">
                <a:solidFill>
                  <a:schemeClr val="accent2"/>
                </a:solidFill>
                <a:latin typeface="Verdana" panose="020B0604030504040204" pitchFamily="34" charset="0"/>
              </a:rPr>
              <a:t>(input size)</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465138"/>
            <a:ext cx="7772400" cy="1143000"/>
          </a:xfrm>
        </p:spPr>
        <p:txBody>
          <a:bodyPr/>
          <a:lstStyle/>
          <a:p>
            <a:pPr eaLnBrk="1" hangingPunct="1">
              <a:defRPr/>
            </a:pPr>
            <a:r>
              <a:rPr lang="en-US" dirty="0" smtClean="0"/>
              <a:t>Try your own  Analysis</a:t>
            </a:r>
          </a:p>
        </p:txBody>
      </p:sp>
      <p:sp>
        <p:nvSpPr>
          <p:cNvPr id="666627" name="Rectangle 3"/>
          <p:cNvSpPr>
            <a:spLocks noGrp="1" noChangeArrowheads="1"/>
          </p:cNvSpPr>
          <p:nvPr>
            <p:ph type="body" idx="1"/>
          </p:nvPr>
        </p:nvSpPr>
        <p:spPr>
          <a:xfrm>
            <a:off x="641350" y="2065338"/>
            <a:ext cx="7772400" cy="4114800"/>
          </a:xfrm>
        </p:spPr>
        <p:txBody>
          <a:bodyPr/>
          <a:lstStyle/>
          <a:p>
            <a:pPr eaLnBrk="1" hangingPunct="1"/>
            <a:r>
              <a:rPr lang="en-US" altLang="en-US" smtClean="0"/>
              <a:t>It’s hard to estimate the running time exactly</a:t>
            </a:r>
          </a:p>
          <a:p>
            <a:pPr lvl="1" eaLnBrk="1" hangingPunct="1"/>
            <a:r>
              <a:rPr lang="en-US" altLang="en-US" smtClean="0"/>
              <a:t>Best case depends on the input</a:t>
            </a:r>
          </a:p>
          <a:p>
            <a:pPr lvl="1" eaLnBrk="1" hangingPunct="1"/>
            <a:r>
              <a:rPr lang="en-US" altLang="en-US" smtClean="0"/>
              <a:t>Average case is difficult to compute</a:t>
            </a:r>
          </a:p>
          <a:p>
            <a:pPr lvl="1" eaLnBrk="1" hangingPunct="1"/>
            <a:r>
              <a:rPr lang="en-US" altLang="en-US" smtClean="0"/>
              <a:t>So we usually focus on worst case analysis</a:t>
            </a:r>
          </a:p>
          <a:p>
            <a:pPr lvl="2" eaLnBrk="1" hangingPunct="1"/>
            <a:r>
              <a:rPr lang="en-US" altLang="en-US" sz="1800" smtClean="0"/>
              <a:t>Easier to compute</a:t>
            </a:r>
          </a:p>
          <a:p>
            <a:pPr lvl="2" eaLnBrk="1" hangingPunct="1"/>
            <a:r>
              <a:rPr lang="en-US" altLang="en-US" sz="1800" smtClean="0"/>
              <a:t>Usually close to the actual running time</a:t>
            </a:r>
          </a:p>
          <a:p>
            <a:pPr eaLnBrk="1" hangingPunct="1"/>
            <a:r>
              <a:rPr lang="en-US" altLang="en-US" smtClean="0"/>
              <a:t>Strategy: find a function (an equation) that, for large n, is an upper bound to the actual function (actual number of steps, memory usage, etc.)</a:t>
            </a:r>
          </a:p>
          <a:p>
            <a:pPr eaLnBrk="1" hangingPunct="1"/>
            <a:endParaRPr lang="en-US" alt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662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662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662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4" name="Group 5"/>
          <p:cNvGrpSpPr>
            <a:grpSpLocks/>
          </p:cNvGrpSpPr>
          <p:nvPr/>
        </p:nvGrpSpPr>
        <p:grpSpPr bwMode="auto">
          <a:xfrm>
            <a:off x="1905000" y="1219200"/>
            <a:ext cx="6172200" cy="3657600"/>
            <a:chOff x="1220" y="2404"/>
            <a:chExt cx="3205" cy="1649"/>
          </a:xfrm>
        </p:grpSpPr>
        <p:pic>
          <p:nvPicPr>
            <p:cNvPr id="69636" name="Picture 6" descr="img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 y="2404"/>
              <a:ext cx="2117" cy="1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Rectangle 7"/>
            <p:cNvSpPr>
              <a:spLocks noChangeArrowheads="1"/>
            </p:cNvSpPr>
            <p:nvPr/>
          </p:nvSpPr>
          <p:spPr bwMode="auto">
            <a:xfrm>
              <a:off x="3070" y="2597"/>
              <a:ext cx="1173"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chemeClr val="accent2"/>
                  </a:solidFill>
                  <a:latin typeface="Verdana" panose="020B0604030504040204" pitchFamily="34" charset="0"/>
                </a:rPr>
                <a:t>Upper bound</a:t>
              </a:r>
            </a:p>
          </p:txBody>
        </p:sp>
        <p:sp>
          <p:nvSpPr>
            <p:cNvPr id="69638" name="Rectangle 8"/>
            <p:cNvSpPr>
              <a:spLocks noChangeArrowheads="1"/>
            </p:cNvSpPr>
            <p:nvPr/>
          </p:nvSpPr>
          <p:spPr bwMode="auto">
            <a:xfrm>
              <a:off x="3133" y="3040"/>
              <a:ext cx="1173"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chemeClr val="accent2"/>
                  </a:solidFill>
                  <a:latin typeface="Verdana" panose="020B0604030504040204" pitchFamily="34" charset="0"/>
                </a:rPr>
                <a:t>Lower bound</a:t>
              </a:r>
            </a:p>
          </p:txBody>
        </p:sp>
        <p:sp>
          <p:nvSpPr>
            <p:cNvPr id="69639" name="Rectangle 9"/>
            <p:cNvSpPr>
              <a:spLocks noChangeArrowheads="1"/>
            </p:cNvSpPr>
            <p:nvPr/>
          </p:nvSpPr>
          <p:spPr bwMode="auto">
            <a:xfrm>
              <a:off x="3154" y="2813"/>
              <a:ext cx="1271" cy="2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a:solidFill>
                    <a:schemeClr val="accent2"/>
                  </a:solidFill>
                  <a:latin typeface="Verdana" panose="020B0604030504040204" pitchFamily="34" charset="0"/>
                </a:rPr>
                <a:t>Actual function</a:t>
              </a:r>
            </a:p>
          </p:txBody>
        </p:sp>
      </p:grpSp>
      <p:sp>
        <p:nvSpPr>
          <p:cNvPr id="69635" name="TextBox 6"/>
          <p:cNvSpPr txBox="1">
            <a:spLocks noChangeArrowheads="1"/>
          </p:cNvSpPr>
          <p:nvPr/>
        </p:nvSpPr>
        <p:spPr bwMode="auto">
          <a:xfrm>
            <a:off x="3505200" y="381000"/>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800"/>
              <a:t>Analysis continue………………….</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smtClean="0"/>
              <a:t>Motivation for Asymptotic Analysis</a:t>
            </a:r>
          </a:p>
        </p:txBody>
      </p:sp>
      <p:sp>
        <p:nvSpPr>
          <p:cNvPr id="65539" name="Rectangle 3"/>
          <p:cNvSpPr>
            <a:spLocks noGrp="1" noChangeArrowheads="1"/>
          </p:cNvSpPr>
          <p:nvPr>
            <p:ph type="body" idx="1"/>
          </p:nvPr>
        </p:nvSpPr>
        <p:spPr/>
        <p:txBody>
          <a:bodyPr/>
          <a:lstStyle/>
          <a:p>
            <a:pPr eaLnBrk="1" hangingPunct="1"/>
            <a:r>
              <a:rPr lang="en-US" altLang="en-US" smtClean="0"/>
              <a:t>An </a:t>
            </a:r>
            <a:r>
              <a:rPr lang="en-US" altLang="en-US" i="1" smtClean="0"/>
              <a:t>exact computation</a:t>
            </a:r>
            <a:r>
              <a:rPr lang="en-US" altLang="en-US" smtClean="0"/>
              <a:t> of worst-case running time can be difficult </a:t>
            </a:r>
          </a:p>
          <a:p>
            <a:pPr lvl="1" eaLnBrk="1" hangingPunct="1"/>
            <a:r>
              <a:rPr lang="en-US" altLang="en-US" smtClean="0"/>
              <a:t>Function may have many terms: </a:t>
            </a:r>
          </a:p>
          <a:p>
            <a:pPr lvl="2" eaLnBrk="1" hangingPunct="1"/>
            <a:r>
              <a:rPr lang="en-US" altLang="en-US" smtClean="0"/>
              <a:t>4n</a:t>
            </a:r>
            <a:r>
              <a:rPr lang="en-US" altLang="en-US" baseline="30000" smtClean="0"/>
              <a:t>2</a:t>
            </a:r>
            <a:r>
              <a:rPr lang="en-US" altLang="en-US" smtClean="0"/>
              <a:t> - 3n log n + 17.5 n - 43 n</a:t>
            </a:r>
            <a:r>
              <a:rPr lang="en-US" altLang="en-US" baseline="30000" smtClean="0"/>
              <a:t>⅔ </a:t>
            </a:r>
            <a:r>
              <a:rPr lang="en-US" altLang="en-US" smtClean="0"/>
              <a:t>+ 75 </a:t>
            </a:r>
          </a:p>
          <a:p>
            <a:pPr eaLnBrk="1" hangingPunct="1"/>
            <a:r>
              <a:rPr lang="en-US" altLang="en-US" smtClean="0"/>
              <a:t>An </a:t>
            </a:r>
            <a:r>
              <a:rPr lang="en-US" altLang="en-US" i="1" smtClean="0"/>
              <a:t>exact computation</a:t>
            </a:r>
            <a:r>
              <a:rPr lang="en-US" altLang="en-US" smtClean="0"/>
              <a:t> of worst-case running time is unnecessary</a:t>
            </a:r>
          </a:p>
          <a:p>
            <a:pPr lvl="1" eaLnBrk="1" hangingPunct="1"/>
            <a:r>
              <a:rPr lang="en-US" altLang="en-US" smtClean="0"/>
              <a:t>Remember that we are already approximating running time by using RAM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smtClean="0"/>
              <a:t>Classifying functions by their</a:t>
            </a:r>
            <a:br>
              <a:rPr lang="en-US" smtClean="0"/>
            </a:br>
            <a:r>
              <a:rPr lang="en-US" smtClean="0"/>
              <a:t>Asymptotic Growth Rates </a:t>
            </a:r>
            <a:r>
              <a:rPr lang="en-US" smtClean="0">
                <a:cs typeface="Angsana New" pitchFamily="18" charset="-34"/>
              </a:rPr>
              <a:t>(1/2)</a:t>
            </a:r>
          </a:p>
        </p:txBody>
      </p:sp>
      <p:sp>
        <p:nvSpPr>
          <p:cNvPr id="72707" name="Rectangle 3"/>
          <p:cNvSpPr>
            <a:spLocks noGrp="1" noChangeArrowheads="1"/>
          </p:cNvSpPr>
          <p:nvPr>
            <p:ph type="body" idx="1"/>
          </p:nvPr>
        </p:nvSpPr>
        <p:spPr/>
        <p:txBody>
          <a:bodyPr/>
          <a:lstStyle/>
          <a:p>
            <a:pPr eaLnBrk="1" hangingPunct="1"/>
            <a:r>
              <a:rPr lang="en-US" altLang="en-US" smtClean="0"/>
              <a:t>asymptotic growth rate, asymptotic order, or </a:t>
            </a:r>
            <a:br>
              <a:rPr lang="en-US" altLang="en-US" smtClean="0"/>
            </a:br>
            <a:r>
              <a:rPr lang="en-US" altLang="en-US" smtClean="0"/>
              <a:t>order of functions </a:t>
            </a:r>
          </a:p>
          <a:p>
            <a:pPr lvl="1" eaLnBrk="1" hangingPunct="1"/>
            <a:r>
              <a:rPr lang="en-US" altLang="en-US" smtClean="0"/>
              <a:t>Comparing and classifying functions that ignores </a:t>
            </a:r>
          </a:p>
          <a:p>
            <a:pPr lvl="2" eaLnBrk="1" hangingPunct="1"/>
            <a:r>
              <a:rPr lang="en-US" altLang="en-US" i="1" smtClean="0"/>
              <a:t>constant factors</a:t>
            </a:r>
            <a:r>
              <a:rPr lang="en-US" altLang="en-US" smtClean="0"/>
              <a:t> and </a:t>
            </a:r>
          </a:p>
          <a:p>
            <a:pPr lvl="2" eaLnBrk="1" hangingPunct="1"/>
            <a:r>
              <a:rPr lang="en-US" altLang="en-US" i="1" smtClean="0"/>
              <a:t>small inputs</a:t>
            </a:r>
            <a:r>
              <a:rPr lang="en-US" altLang="en-US" smtClean="0"/>
              <a:t>. </a:t>
            </a:r>
          </a:p>
          <a:p>
            <a:pPr eaLnBrk="1" hangingPunct="1"/>
            <a:r>
              <a:rPr lang="en-US" altLang="en-US" smtClean="0"/>
              <a:t>The Sets big oh O(g), big theta </a:t>
            </a:r>
            <a:r>
              <a:rPr lang="en-US" altLang="en-US" smtClean="0">
                <a:sym typeface="Symbol" panose="05050102010706020507" pitchFamily="18" charset="2"/>
              </a:rPr>
              <a:t></a:t>
            </a:r>
            <a:r>
              <a:rPr lang="en-US" altLang="en-US" smtClean="0"/>
              <a:t>(g), big omega </a:t>
            </a:r>
            <a:r>
              <a:rPr lang="en-US" altLang="en-US" smtClean="0">
                <a:sym typeface="Symbol" panose="05050102010706020507" pitchFamily="18" charset="2"/>
              </a:rPr>
              <a:t></a:t>
            </a:r>
            <a:r>
              <a:rPr lang="en-US" altLang="en-US" smtClean="0"/>
              <a:t>(g)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Classifying functions by their</a:t>
            </a:r>
            <a:br>
              <a:rPr lang="en-US" smtClean="0"/>
            </a:br>
            <a:r>
              <a:rPr lang="en-US" smtClean="0"/>
              <a:t>Asymptotic Growth Rates </a:t>
            </a:r>
            <a:r>
              <a:rPr lang="en-US" smtClean="0">
                <a:cs typeface="Angsana New" pitchFamily="18" charset="-34"/>
              </a:rPr>
              <a:t>(2/2)</a:t>
            </a:r>
            <a:endParaRPr lang="th-TH" smtClean="0"/>
          </a:p>
        </p:txBody>
      </p:sp>
      <p:sp>
        <p:nvSpPr>
          <p:cNvPr id="73731" name="Rectangle 3"/>
          <p:cNvSpPr>
            <a:spLocks noGrp="1" noChangeArrowheads="1"/>
          </p:cNvSpPr>
          <p:nvPr>
            <p:ph type="body" idx="1"/>
          </p:nvPr>
        </p:nvSpPr>
        <p:spPr/>
        <p:txBody>
          <a:bodyPr/>
          <a:lstStyle/>
          <a:p>
            <a:pPr eaLnBrk="1" hangingPunct="1"/>
            <a:r>
              <a:rPr lang="th-TH" altLang="en-US" smtClean="0"/>
              <a:t>O(g(n)), Big-Oh of g of n, the Asymptotic Upper Bound;</a:t>
            </a:r>
          </a:p>
          <a:p>
            <a:pPr eaLnBrk="1" hangingPunct="1"/>
            <a:r>
              <a:rPr lang="th-TH" altLang="en-US" smtClean="0">
                <a:latin typeface="Symbol" panose="05050102010706020507" pitchFamily="18" charset="2"/>
              </a:rPr>
              <a:t>Q</a:t>
            </a:r>
            <a:r>
              <a:rPr lang="th-TH" altLang="en-US" smtClean="0"/>
              <a:t>(g(n)), Theta of g of n, the Asymptotic Tight Bound; and</a:t>
            </a:r>
          </a:p>
          <a:p>
            <a:pPr eaLnBrk="1" hangingPunct="1"/>
            <a:r>
              <a:rPr lang="th-TH" altLang="en-US" smtClean="0">
                <a:latin typeface="Symbol" panose="05050102010706020507" pitchFamily="18" charset="2"/>
              </a:rPr>
              <a:t>W</a:t>
            </a:r>
            <a:r>
              <a:rPr lang="th-TH" altLang="en-US" smtClean="0"/>
              <a:t>(g(n)), Omega of g of n, the Asymptotic Lower Bound.</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fontAlgn="auto" hangingPunct="1">
              <a:spcAft>
                <a:spcPts val="0"/>
              </a:spcAft>
              <a:defRPr/>
            </a:pPr>
            <a:r>
              <a:rPr lang="en-IN" altLang="en-US" dirty="0" smtClean="0">
                <a:solidFill>
                  <a:schemeClr val="tx1">
                    <a:lumMod val="75000"/>
                    <a:lumOff val="25000"/>
                  </a:schemeClr>
                </a:solidFill>
              </a:rPr>
              <a:t>Why we need different </a:t>
            </a:r>
            <a:r>
              <a:rPr lang="en-IN" altLang="en-US" dirty="0">
                <a:solidFill>
                  <a:schemeClr val="tx1">
                    <a:lumMod val="75000"/>
                    <a:lumOff val="25000"/>
                  </a:schemeClr>
                </a:solidFill>
              </a:rPr>
              <a:t>D</a:t>
            </a:r>
            <a:r>
              <a:rPr lang="en-IN" altLang="en-US" dirty="0" smtClean="0">
                <a:solidFill>
                  <a:schemeClr val="tx1">
                    <a:lumMod val="75000"/>
                    <a:lumOff val="25000"/>
                  </a:schemeClr>
                </a:solidFill>
              </a:rPr>
              <a:t>ata </a:t>
            </a:r>
            <a:r>
              <a:rPr lang="en-IN" altLang="en-US" dirty="0">
                <a:solidFill>
                  <a:schemeClr val="tx1">
                    <a:lumMod val="75000"/>
                    <a:lumOff val="25000"/>
                  </a:schemeClr>
                </a:solidFill>
              </a:rPr>
              <a:t>S</a:t>
            </a:r>
            <a:r>
              <a:rPr lang="en-IN" altLang="en-US" dirty="0" smtClean="0">
                <a:solidFill>
                  <a:schemeClr val="tx1">
                    <a:lumMod val="75000"/>
                    <a:lumOff val="25000"/>
                  </a:schemeClr>
                </a:solidFill>
              </a:rPr>
              <a:t>tructure?</a:t>
            </a:r>
            <a:endParaRPr lang="ar-SA" altLang="en-US" dirty="0" smtClean="0">
              <a:solidFill>
                <a:schemeClr val="tx1">
                  <a:lumMod val="75000"/>
                  <a:lumOff val="25000"/>
                </a:schemeClr>
              </a:solidFill>
            </a:endParaRPr>
          </a:p>
        </p:txBody>
      </p:sp>
      <p:sp>
        <p:nvSpPr>
          <p:cNvPr id="25603" name="Content Placeholder 2"/>
          <p:cNvSpPr>
            <a:spLocks noGrp="1"/>
          </p:cNvSpPr>
          <p:nvPr>
            <p:ph idx="1"/>
          </p:nvPr>
        </p:nvSpPr>
        <p:spPr/>
        <p:txBody>
          <a:bodyPr rtlCol="0">
            <a:normAutofit/>
          </a:bodyPr>
          <a:lstStyle/>
          <a:p>
            <a:pPr marL="342900" lvl="1" indent="-342900" eaLnBrk="1" fontAlgn="auto" hangingPunct="1">
              <a:buFontTx/>
              <a:buChar char="•"/>
              <a:defRPr/>
            </a:pPr>
            <a:endParaRPr lang="en-US" altLang="en-US" dirty="0" smtClean="0">
              <a:solidFill>
                <a:schemeClr val="tx1">
                  <a:lumMod val="75000"/>
                  <a:lumOff val="25000"/>
                </a:schemeClr>
              </a:solidFill>
              <a:ea typeface="Majalla UI"/>
              <a:cs typeface="Majalla UI"/>
            </a:endParaRPr>
          </a:p>
          <a:p>
            <a:pPr marL="342900" lvl="1" indent="-342900" eaLnBrk="1" fontAlgn="auto" hangingPunct="1">
              <a:buFontTx/>
              <a:buChar char="•"/>
              <a:defRPr/>
            </a:pPr>
            <a:endParaRPr lang="en-US" altLang="en-US" dirty="0" smtClean="0">
              <a:solidFill>
                <a:schemeClr val="tx1">
                  <a:lumMod val="75000"/>
                  <a:lumOff val="25000"/>
                </a:schemeClr>
              </a:solidFill>
              <a:ea typeface="Majalla UI"/>
              <a:cs typeface="Majalla UI"/>
            </a:endParaRPr>
          </a:p>
          <a:p>
            <a:pPr marL="0" lvl="1" indent="0" eaLnBrk="1" fontAlgn="auto" hangingPunct="1">
              <a:buFont typeface="Calibri" panose="020F0502020204030204" pitchFamily="34" charset="0"/>
              <a:buNone/>
              <a:defRPr/>
            </a:pPr>
            <a:r>
              <a:rPr lang="en-US" altLang="en-US" sz="2400" dirty="0" smtClean="0">
                <a:solidFill>
                  <a:schemeClr val="tx1">
                    <a:lumMod val="75000"/>
                    <a:lumOff val="25000"/>
                  </a:schemeClr>
                </a:solidFill>
                <a:ea typeface="Majalla UI"/>
                <a:cs typeface="Majalla UI"/>
              </a:rPr>
              <a:t>No single data structure works well for all purposes, and so it is important to know the   strengths and limitations of several of them.</a:t>
            </a:r>
          </a:p>
          <a:p>
            <a:pPr marL="91440" indent="-91440" eaLnBrk="1" fontAlgn="auto" hangingPunct="1">
              <a:buFontTx/>
              <a:buNone/>
              <a:defRPr/>
            </a:pPr>
            <a:endParaRPr lang="ur-PK" altLang="en-US" dirty="0" smtClean="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19400"/>
            <a:ext cx="7543800" cy="1449388"/>
          </a:xfrm>
        </p:spPr>
        <p:txBody>
          <a:bodyPr/>
          <a:lstStyle/>
          <a:p>
            <a:pPr eaLnBrk="1" fontAlgn="auto" hangingPunct="1">
              <a:spcAft>
                <a:spcPts val="0"/>
              </a:spcAft>
              <a:defRPr/>
            </a:pPr>
            <a:r>
              <a:rPr lang="en-IN" dirty="0" smtClean="0">
                <a:solidFill>
                  <a:schemeClr val="tx1">
                    <a:lumMod val="75000"/>
                    <a:lumOff val="25000"/>
                  </a:schemeClr>
                </a:solidFill>
              </a:rPr>
              <a:t>Big O Notation </a:t>
            </a:r>
            <a:endParaRPr lang="en-IN" dirty="0">
              <a:solidFill>
                <a:schemeClr val="tx1">
                  <a:lumMod val="75000"/>
                  <a:lumOff val="25000"/>
                </a:schemeClr>
              </a:solidFill>
            </a:endParaRPr>
          </a:p>
        </p:txBody>
      </p:sp>
      <p:sp>
        <p:nvSpPr>
          <p:cNvPr id="75779" name="Rectangle 1"/>
          <p:cNvSpPr>
            <a:spLocks noChangeArrowheads="1"/>
          </p:cNvSpPr>
          <p:nvPr/>
        </p:nvSpPr>
        <p:spPr bwMode="auto">
          <a:xfrm>
            <a:off x="2498725" y="372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a:t/>
            </a:r>
            <a:br>
              <a:rPr lang="en-US" altLang="en-US"/>
            </a:br>
            <a:endParaRPr lang="en-US"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p:cNvSpPr>
            <a:spLocks noGrp="1"/>
          </p:cNvSpPr>
          <p:nvPr>
            <p:ph type="sldNum" sz="quarter" idx="12"/>
          </p:nvPr>
        </p:nvSpPr>
        <p:spPr>
          <a:xfrm>
            <a:off x="3124200" y="6397625"/>
            <a:ext cx="2895600" cy="323850"/>
          </a:xfrm>
        </p:spPr>
        <p:txBody>
          <a:bodyPr/>
          <a:lstStyle/>
          <a:p>
            <a:pPr algn="ctr">
              <a:defRPr/>
            </a:pPr>
            <a:fld id="{46C413A0-6BD4-48D8-B4A5-859730564D39}" type="slidenum">
              <a:rPr lang="en-US" smtClean="0">
                <a:latin typeface="Arial" charset="0"/>
              </a:rPr>
              <a:pPr algn="ctr">
                <a:defRPr/>
              </a:pPr>
              <a:t>61</a:t>
            </a:fld>
            <a:endParaRPr lang="en-US" smtClean="0">
              <a:latin typeface="Arial" charset="0"/>
            </a:endParaRPr>
          </a:p>
        </p:txBody>
      </p:sp>
      <p:sp>
        <p:nvSpPr>
          <p:cNvPr id="3076" name="Rectangle 2"/>
          <p:cNvSpPr>
            <a:spLocks noGrp="1" noChangeArrowheads="1"/>
          </p:cNvSpPr>
          <p:nvPr>
            <p:ph type="title"/>
          </p:nvPr>
        </p:nvSpPr>
        <p:spPr/>
        <p:txBody>
          <a:bodyPr/>
          <a:lstStyle/>
          <a:p>
            <a:pPr eaLnBrk="1" hangingPunct="1">
              <a:defRPr/>
            </a:pPr>
            <a:r>
              <a:rPr lang="en-US" sz="3600" smtClean="0"/>
              <a:t>Big-O</a:t>
            </a:r>
          </a:p>
        </p:txBody>
      </p:sp>
      <p:sp>
        <p:nvSpPr>
          <p:cNvPr id="141315" name="Rectangle 3"/>
          <p:cNvSpPr>
            <a:spLocks noGrp="1" noChangeArrowheads="1"/>
          </p:cNvSpPr>
          <p:nvPr>
            <p:ph type="body" idx="1"/>
          </p:nvPr>
        </p:nvSpPr>
        <p:spPr/>
        <p:txBody>
          <a:bodyPr/>
          <a:lstStyle/>
          <a:p>
            <a:pPr eaLnBrk="1" hangingPunct="1"/>
            <a:endParaRPr lang="en-US" altLang="en-US" smtClean="0"/>
          </a:p>
          <a:p>
            <a:pPr eaLnBrk="1" hangingPunct="1"/>
            <a:endParaRPr lang="en-US" altLang="en-US" smtClean="0"/>
          </a:p>
          <a:p>
            <a:pPr eaLnBrk="1" hangingPunct="1"/>
            <a:r>
              <a:rPr lang="en-US" altLang="en-US" smtClean="0"/>
              <a:t>What does it mean?</a:t>
            </a:r>
          </a:p>
          <a:p>
            <a:pPr lvl="1" eaLnBrk="1" hangingPunct="1"/>
            <a:r>
              <a:rPr lang="en-US" altLang="en-US" smtClean="0"/>
              <a:t>If </a:t>
            </a:r>
            <a:r>
              <a:rPr lang="en-US" altLang="en-US" i="1" smtClean="0"/>
              <a:t>f</a:t>
            </a:r>
            <a:r>
              <a:rPr lang="en-US" altLang="en-US" smtClean="0"/>
              <a:t>(</a:t>
            </a:r>
            <a:r>
              <a:rPr lang="en-US" altLang="en-US" i="1" smtClean="0"/>
              <a:t>n</a:t>
            </a:r>
            <a:r>
              <a:rPr lang="en-US" altLang="en-US" smtClean="0"/>
              <a:t>) = O(</a:t>
            </a:r>
            <a:r>
              <a:rPr lang="en-US" altLang="en-US" i="1" smtClean="0"/>
              <a:t>n</a:t>
            </a:r>
            <a:r>
              <a:rPr lang="en-US" altLang="en-US" baseline="30000" smtClean="0"/>
              <a:t>2</a:t>
            </a:r>
            <a:r>
              <a:rPr lang="en-US" altLang="en-US" smtClean="0"/>
              <a:t>), then:</a:t>
            </a:r>
          </a:p>
          <a:p>
            <a:pPr lvl="2" eaLnBrk="1" hangingPunct="1"/>
            <a:r>
              <a:rPr lang="en-US" altLang="en-US" i="1" smtClean="0"/>
              <a:t>f</a:t>
            </a:r>
            <a:r>
              <a:rPr lang="en-US" altLang="en-US" smtClean="0"/>
              <a:t>(</a:t>
            </a:r>
            <a:r>
              <a:rPr lang="en-US" altLang="en-US" i="1" smtClean="0"/>
              <a:t>n</a:t>
            </a:r>
            <a:r>
              <a:rPr lang="en-US" altLang="en-US" smtClean="0"/>
              <a:t>) can be larger than </a:t>
            </a:r>
            <a:r>
              <a:rPr lang="en-US" altLang="en-US" i="1" smtClean="0"/>
              <a:t>n</a:t>
            </a:r>
            <a:r>
              <a:rPr lang="en-US" altLang="en-US" baseline="30000" smtClean="0"/>
              <a:t>2</a:t>
            </a:r>
            <a:r>
              <a:rPr lang="en-US" altLang="en-US" smtClean="0"/>
              <a:t> sometimes, </a:t>
            </a:r>
            <a:r>
              <a:rPr lang="en-US" altLang="en-US" b="1" smtClean="0"/>
              <a:t>but…</a:t>
            </a:r>
          </a:p>
          <a:p>
            <a:pPr lvl="2" eaLnBrk="1" hangingPunct="1"/>
            <a:r>
              <a:rPr lang="en-US" altLang="en-US" smtClean="0"/>
              <a:t>We can choose some constant </a:t>
            </a:r>
            <a:r>
              <a:rPr lang="en-US" altLang="en-US" b="1" i="1" smtClean="0">
                <a:solidFill>
                  <a:srgbClr val="FF0000"/>
                </a:solidFill>
              </a:rPr>
              <a:t>c</a:t>
            </a:r>
            <a:r>
              <a:rPr lang="en-US" altLang="en-US" smtClean="0"/>
              <a:t> and some value </a:t>
            </a:r>
            <a:r>
              <a:rPr lang="en-US" altLang="en-US" i="1" smtClean="0">
                <a:solidFill>
                  <a:srgbClr val="FF0000"/>
                </a:solidFill>
              </a:rPr>
              <a:t>n</a:t>
            </a:r>
            <a:r>
              <a:rPr lang="en-US" altLang="en-US" i="1" baseline="-25000" smtClean="0">
                <a:solidFill>
                  <a:srgbClr val="FF0000"/>
                </a:solidFill>
              </a:rPr>
              <a:t>0</a:t>
            </a:r>
            <a:r>
              <a:rPr lang="en-US" altLang="en-US" smtClean="0"/>
              <a:t> such that for </a:t>
            </a:r>
            <a:r>
              <a:rPr lang="en-US" altLang="en-US" b="1" smtClean="0"/>
              <a:t>every</a:t>
            </a:r>
            <a:r>
              <a:rPr lang="en-US" altLang="en-US" smtClean="0"/>
              <a:t> value of </a:t>
            </a:r>
            <a:r>
              <a:rPr lang="en-US" altLang="en-US" b="1" i="1" smtClean="0">
                <a:solidFill>
                  <a:srgbClr val="FF0000"/>
                </a:solidFill>
              </a:rPr>
              <a:t>n</a:t>
            </a:r>
            <a:r>
              <a:rPr lang="en-US" altLang="en-US" smtClean="0"/>
              <a:t> larger than </a:t>
            </a:r>
            <a:r>
              <a:rPr lang="en-US" altLang="en-US" b="1" i="1" smtClean="0">
                <a:solidFill>
                  <a:srgbClr val="FF0000"/>
                </a:solidFill>
              </a:rPr>
              <a:t>n</a:t>
            </a:r>
            <a:r>
              <a:rPr lang="en-US" altLang="en-US" b="1" i="1" baseline="-25000" smtClean="0">
                <a:solidFill>
                  <a:srgbClr val="FF0000"/>
                </a:solidFill>
              </a:rPr>
              <a:t>0</a:t>
            </a:r>
            <a:r>
              <a:rPr lang="en-US" altLang="en-US" i="1" smtClean="0">
                <a:solidFill>
                  <a:srgbClr val="FF0000"/>
                </a:solidFill>
              </a:rPr>
              <a:t> :</a:t>
            </a:r>
            <a:r>
              <a:rPr lang="en-US" altLang="en-US" smtClean="0">
                <a:solidFill>
                  <a:srgbClr val="FF0000"/>
                </a:solidFill>
              </a:rPr>
              <a:t> </a:t>
            </a:r>
            <a:r>
              <a:rPr lang="en-US" altLang="en-US" i="1" smtClean="0">
                <a:solidFill>
                  <a:srgbClr val="FF0000"/>
                </a:solidFill>
              </a:rPr>
              <a:t>f</a:t>
            </a:r>
            <a:r>
              <a:rPr lang="en-US" altLang="en-US" smtClean="0">
                <a:solidFill>
                  <a:srgbClr val="FF0000"/>
                </a:solidFill>
              </a:rPr>
              <a:t>(</a:t>
            </a:r>
            <a:r>
              <a:rPr lang="en-US" altLang="en-US" i="1" smtClean="0">
                <a:solidFill>
                  <a:srgbClr val="FF0000"/>
                </a:solidFill>
              </a:rPr>
              <a:t>n</a:t>
            </a:r>
            <a:r>
              <a:rPr lang="en-US" altLang="en-US" smtClean="0">
                <a:solidFill>
                  <a:srgbClr val="FF0000"/>
                </a:solidFill>
              </a:rPr>
              <a:t>) &lt; </a:t>
            </a:r>
            <a:r>
              <a:rPr lang="en-US" altLang="en-US" i="1" smtClean="0">
                <a:solidFill>
                  <a:srgbClr val="FF0000"/>
                </a:solidFill>
              </a:rPr>
              <a:t>cn</a:t>
            </a:r>
            <a:r>
              <a:rPr lang="en-US" altLang="en-US" baseline="30000" smtClean="0">
                <a:solidFill>
                  <a:srgbClr val="FF0000"/>
                </a:solidFill>
              </a:rPr>
              <a:t>2</a:t>
            </a:r>
          </a:p>
          <a:p>
            <a:pPr lvl="2" eaLnBrk="1" hangingPunct="1"/>
            <a:r>
              <a:rPr lang="en-US" altLang="en-US" smtClean="0"/>
              <a:t>That is, for values larger than </a:t>
            </a:r>
            <a:r>
              <a:rPr lang="en-US" altLang="en-US" i="1" smtClean="0"/>
              <a:t>n</a:t>
            </a:r>
            <a:r>
              <a:rPr lang="en-US" altLang="en-US" i="1" baseline="-25000" smtClean="0"/>
              <a:t>0</a:t>
            </a:r>
            <a:r>
              <a:rPr lang="en-US" altLang="en-US" smtClean="0"/>
              <a:t>, </a:t>
            </a:r>
            <a:r>
              <a:rPr lang="en-US" altLang="en-US" i="1" smtClean="0"/>
              <a:t>f</a:t>
            </a:r>
            <a:r>
              <a:rPr lang="en-US" altLang="en-US" smtClean="0"/>
              <a:t>(</a:t>
            </a:r>
            <a:r>
              <a:rPr lang="en-US" altLang="en-US" i="1" smtClean="0"/>
              <a:t>n</a:t>
            </a:r>
            <a:r>
              <a:rPr lang="en-US" altLang="en-US" smtClean="0"/>
              <a:t>) is never more than a constant multiplier greater than </a:t>
            </a:r>
            <a:r>
              <a:rPr lang="en-US" altLang="en-US" i="1" smtClean="0"/>
              <a:t>n</a:t>
            </a:r>
            <a:r>
              <a:rPr lang="en-US" altLang="en-US" baseline="30000" smtClean="0"/>
              <a:t>2</a:t>
            </a:r>
            <a:endParaRPr lang="en-US" altLang="en-US" smtClean="0"/>
          </a:p>
          <a:p>
            <a:pPr lvl="2" eaLnBrk="1" hangingPunct="1"/>
            <a:r>
              <a:rPr lang="en-US" altLang="en-US" smtClean="0"/>
              <a:t>Or, in other words, </a:t>
            </a:r>
            <a:r>
              <a:rPr lang="en-US" altLang="en-US" i="1" smtClean="0"/>
              <a:t>f</a:t>
            </a:r>
            <a:r>
              <a:rPr lang="en-US" altLang="en-US" smtClean="0"/>
              <a:t>(</a:t>
            </a:r>
            <a:r>
              <a:rPr lang="en-US" altLang="en-US" i="1" smtClean="0"/>
              <a:t>n</a:t>
            </a:r>
            <a:r>
              <a:rPr lang="en-US" altLang="en-US" smtClean="0"/>
              <a:t>) does not grow more than a constant factor faster than </a:t>
            </a:r>
            <a:r>
              <a:rPr lang="en-US" altLang="en-US" i="1" smtClean="0"/>
              <a:t>n</a:t>
            </a:r>
            <a:r>
              <a:rPr lang="en-US" altLang="en-US" baseline="30000" smtClean="0"/>
              <a:t>2</a:t>
            </a:r>
            <a:r>
              <a:rPr lang="en-US" altLang="en-US" smtClean="0"/>
              <a:t>.</a:t>
            </a:r>
          </a:p>
        </p:txBody>
      </p:sp>
      <p:graphicFrame>
        <p:nvGraphicFramePr>
          <p:cNvPr id="76805" name="Object 2"/>
          <p:cNvGraphicFramePr>
            <a:graphicFrameLocks noChangeAspect="1"/>
          </p:cNvGraphicFramePr>
          <p:nvPr/>
        </p:nvGraphicFramePr>
        <p:xfrm>
          <a:off x="762000" y="1905000"/>
          <a:ext cx="8382000" cy="973138"/>
        </p:xfrm>
        <a:graphic>
          <a:graphicData uri="http://schemas.openxmlformats.org/presentationml/2006/ole">
            <mc:AlternateContent xmlns:mc="http://schemas.openxmlformats.org/markup-compatibility/2006">
              <mc:Choice xmlns:v="urn:schemas-microsoft-com:vml" Requires="v">
                <p:oleObj spid="_x0000_s76812" name="Equation" r:id="rId3" imgW="3848100" imgH="457200" progId="Equation.3">
                  <p:embed/>
                </p:oleObj>
              </mc:Choice>
              <mc:Fallback>
                <p:oleObj name="Equation" r:id="rId3" imgW="38481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905000"/>
                        <a:ext cx="83820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1315">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1315">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1315">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1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xfrm>
            <a:off x="3124200" y="6397625"/>
            <a:ext cx="2895600" cy="323850"/>
          </a:xfrm>
        </p:spPr>
        <p:txBody>
          <a:bodyPr/>
          <a:lstStyle/>
          <a:p>
            <a:pPr algn="ctr">
              <a:defRPr/>
            </a:pPr>
            <a:fld id="{B6DE3601-3CAD-46D2-92B7-7E4788061FD9}" type="slidenum">
              <a:rPr lang="en-US" smtClean="0">
                <a:latin typeface="Arial" charset="0"/>
              </a:rPr>
              <a:pPr algn="ctr">
                <a:defRPr/>
              </a:pPr>
              <a:t>62</a:t>
            </a:fld>
            <a:endParaRPr lang="en-US" smtClean="0">
              <a:latin typeface="Arial" charset="0"/>
            </a:endParaRPr>
          </a:p>
        </p:txBody>
      </p:sp>
      <p:sp>
        <p:nvSpPr>
          <p:cNvPr id="39939" name="Rectangle 2"/>
          <p:cNvSpPr>
            <a:spLocks noGrp="1" noChangeArrowheads="1"/>
          </p:cNvSpPr>
          <p:nvPr>
            <p:ph type="title"/>
          </p:nvPr>
        </p:nvSpPr>
        <p:spPr>
          <a:xfrm>
            <a:off x="1143000" y="44450"/>
            <a:ext cx="7543800" cy="1449388"/>
          </a:xfrm>
        </p:spPr>
        <p:txBody>
          <a:bodyPr/>
          <a:lstStyle/>
          <a:p>
            <a:pPr eaLnBrk="1" hangingPunct="1">
              <a:defRPr/>
            </a:pPr>
            <a:r>
              <a:rPr lang="en-US" sz="3600" dirty="0" smtClean="0"/>
              <a:t>Visualization of </a:t>
            </a:r>
            <a:r>
              <a:rPr lang="en-US" sz="3600" i="1" dirty="0" smtClean="0"/>
              <a:t>O</a:t>
            </a:r>
            <a:r>
              <a:rPr lang="en-US" sz="3600" dirty="0" smtClean="0"/>
              <a:t>(</a:t>
            </a:r>
            <a:r>
              <a:rPr lang="en-US" sz="3600" i="1" dirty="0" smtClean="0"/>
              <a:t>g</a:t>
            </a:r>
            <a:r>
              <a:rPr lang="en-US" sz="3600" dirty="0" smtClean="0"/>
              <a:t>(</a:t>
            </a:r>
            <a:r>
              <a:rPr lang="en-US" sz="3600" i="1" dirty="0" smtClean="0"/>
              <a:t>n</a:t>
            </a:r>
            <a:r>
              <a:rPr lang="en-US" sz="3600" dirty="0" smtClean="0"/>
              <a:t>))</a:t>
            </a:r>
          </a:p>
        </p:txBody>
      </p:sp>
      <p:sp>
        <p:nvSpPr>
          <p:cNvPr id="77828" name="Line 3"/>
          <p:cNvSpPr>
            <a:spLocks noChangeShapeType="1"/>
          </p:cNvSpPr>
          <p:nvPr/>
        </p:nvSpPr>
        <p:spPr bwMode="auto">
          <a:xfrm>
            <a:off x="1066800" y="119380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29" name="Line 4"/>
          <p:cNvSpPr>
            <a:spLocks noChangeShapeType="1"/>
          </p:cNvSpPr>
          <p:nvPr/>
        </p:nvSpPr>
        <p:spPr bwMode="auto">
          <a:xfrm>
            <a:off x="1066800" y="5842000"/>
            <a:ext cx="7315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77830" name="Freeform 5"/>
          <p:cNvSpPr>
            <a:spLocks/>
          </p:cNvSpPr>
          <p:nvPr/>
        </p:nvSpPr>
        <p:spPr bwMode="auto">
          <a:xfrm>
            <a:off x="1066800" y="1651000"/>
            <a:ext cx="5715000" cy="3429000"/>
          </a:xfrm>
          <a:custGeom>
            <a:avLst/>
            <a:gdLst>
              <a:gd name="T0" fmla="*/ 0 w 3600"/>
              <a:gd name="T1" fmla="*/ 2147483646 h 2160"/>
              <a:gd name="T2" fmla="*/ 2147483646 w 3600"/>
              <a:gd name="T3" fmla="*/ 2147483646 h 2160"/>
              <a:gd name="T4" fmla="*/ 2147483646 w 3600"/>
              <a:gd name="T5" fmla="*/ 2147483646 h 2160"/>
              <a:gd name="T6" fmla="*/ 2147483646 w 3600"/>
              <a:gd name="T7" fmla="*/ 2147483646 h 2160"/>
              <a:gd name="T8" fmla="*/ 2147483646 w 3600"/>
              <a:gd name="T9" fmla="*/ 2147483646 h 2160"/>
              <a:gd name="T10" fmla="*/ 2147483646 w 3600"/>
              <a:gd name="T11" fmla="*/ 2147483646 h 2160"/>
              <a:gd name="T12" fmla="*/ 2147483646 w 3600"/>
              <a:gd name="T13" fmla="*/ 2147483646 h 2160"/>
              <a:gd name="T14" fmla="*/ 2147483646 w 3600"/>
              <a:gd name="T15" fmla="*/ 2147483646 h 2160"/>
              <a:gd name="T16" fmla="*/ 2147483646 w 3600"/>
              <a:gd name="T17" fmla="*/ 0 h 21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600"/>
              <a:gd name="T28" fmla="*/ 0 h 2160"/>
              <a:gd name="T29" fmla="*/ 3600 w 3600"/>
              <a:gd name="T30" fmla="*/ 2160 h 21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600" h="216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7831" name="Freeform 6"/>
          <p:cNvSpPr>
            <a:spLocks/>
          </p:cNvSpPr>
          <p:nvPr/>
        </p:nvSpPr>
        <p:spPr bwMode="auto">
          <a:xfrm>
            <a:off x="1066800" y="3403600"/>
            <a:ext cx="5715000" cy="1817688"/>
          </a:xfrm>
          <a:custGeom>
            <a:avLst/>
            <a:gdLst>
              <a:gd name="T0" fmla="*/ 0 w 3600"/>
              <a:gd name="T1" fmla="*/ 2147483646 h 1145"/>
              <a:gd name="T2" fmla="*/ 2147483646 w 3600"/>
              <a:gd name="T3" fmla="*/ 2147483646 h 1145"/>
              <a:gd name="T4" fmla="*/ 2147483646 w 3600"/>
              <a:gd name="T5" fmla="*/ 2147483646 h 1145"/>
              <a:gd name="T6" fmla="*/ 2147483646 w 3600"/>
              <a:gd name="T7" fmla="*/ 2147483646 h 1145"/>
              <a:gd name="T8" fmla="*/ 2147483646 w 3600"/>
              <a:gd name="T9" fmla="*/ 2147483646 h 1145"/>
              <a:gd name="T10" fmla="*/ 2147483646 w 3600"/>
              <a:gd name="T11" fmla="*/ 2147483646 h 1145"/>
              <a:gd name="T12" fmla="*/ 2147483646 w 3600"/>
              <a:gd name="T13" fmla="*/ 2147483646 h 1145"/>
              <a:gd name="T14" fmla="*/ 2147483646 w 3600"/>
              <a:gd name="T15" fmla="*/ 2147483646 h 1145"/>
              <a:gd name="T16" fmla="*/ 2147483646 w 3600"/>
              <a:gd name="T17" fmla="*/ 2147483646 h 1145"/>
              <a:gd name="T18" fmla="*/ 2147483646 w 3600"/>
              <a:gd name="T19" fmla="*/ 2147483646 h 1145"/>
              <a:gd name="T20" fmla="*/ 2147483646 w 3600"/>
              <a:gd name="T21" fmla="*/ 2147483646 h 1145"/>
              <a:gd name="T22" fmla="*/ 2147483646 w 3600"/>
              <a:gd name="T23" fmla="*/ 2147483646 h 1145"/>
              <a:gd name="T24" fmla="*/ 2147483646 w 3600"/>
              <a:gd name="T25" fmla="*/ 2147483646 h 1145"/>
              <a:gd name="T26" fmla="*/ 2147483646 w 3600"/>
              <a:gd name="T27" fmla="*/ 2147483646 h 1145"/>
              <a:gd name="T28" fmla="*/ 2147483646 w 3600"/>
              <a:gd name="T29" fmla="*/ 2147483646 h 1145"/>
              <a:gd name="T30" fmla="*/ 2147483646 w 3600"/>
              <a:gd name="T31" fmla="*/ 2147483646 h 1145"/>
              <a:gd name="T32" fmla="*/ 2147483646 w 3600"/>
              <a:gd name="T33" fmla="*/ 0 h 11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00"/>
              <a:gd name="T52" fmla="*/ 0 h 1145"/>
              <a:gd name="T53" fmla="*/ 3600 w 3600"/>
              <a:gd name="T54" fmla="*/ 1145 h 11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00" h="1145">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77832" name="Line 7"/>
          <p:cNvSpPr>
            <a:spLocks noChangeShapeType="1"/>
          </p:cNvSpPr>
          <p:nvPr/>
        </p:nvSpPr>
        <p:spPr bwMode="auto">
          <a:xfrm>
            <a:off x="2717800" y="3556000"/>
            <a:ext cx="0" cy="22860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77833" name="Text Box 8"/>
          <p:cNvSpPr txBox="1">
            <a:spLocks noChangeArrowheads="1"/>
          </p:cNvSpPr>
          <p:nvPr/>
        </p:nvSpPr>
        <p:spPr bwMode="auto">
          <a:xfrm>
            <a:off x="2498725" y="5807075"/>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i="1"/>
              <a:t>n</a:t>
            </a:r>
            <a:r>
              <a:rPr lang="en-US" altLang="en-US" i="1" baseline="-25000"/>
              <a:t>0</a:t>
            </a:r>
            <a:endParaRPr lang="en-US" altLang="en-US" i="1"/>
          </a:p>
        </p:txBody>
      </p:sp>
      <p:sp>
        <p:nvSpPr>
          <p:cNvPr id="77834" name="Text Box 9"/>
          <p:cNvSpPr txBox="1">
            <a:spLocks noChangeArrowheads="1"/>
          </p:cNvSpPr>
          <p:nvPr/>
        </p:nvSpPr>
        <p:spPr bwMode="auto">
          <a:xfrm>
            <a:off x="6765925" y="1336675"/>
            <a:ext cx="827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i="1"/>
              <a:t>cg</a:t>
            </a:r>
            <a:r>
              <a:rPr lang="en-US" altLang="en-US"/>
              <a:t>(</a:t>
            </a:r>
            <a:r>
              <a:rPr lang="en-US" altLang="en-US" i="1"/>
              <a:t>n</a:t>
            </a:r>
            <a:r>
              <a:rPr lang="en-US" altLang="en-US"/>
              <a:t>)</a:t>
            </a:r>
          </a:p>
        </p:txBody>
      </p:sp>
      <p:sp>
        <p:nvSpPr>
          <p:cNvPr id="77835" name="Text Box 10"/>
          <p:cNvSpPr txBox="1">
            <a:spLocks noChangeArrowheads="1"/>
          </p:cNvSpPr>
          <p:nvPr/>
        </p:nvSpPr>
        <p:spPr bwMode="auto">
          <a:xfrm>
            <a:off x="6842125" y="3089275"/>
            <a:ext cx="623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i="1"/>
              <a:t>f</a:t>
            </a:r>
            <a:r>
              <a:rPr lang="en-US" altLang="en-US"/>
              <a:t>(</a:t>
            </a:r>
            <a:r>
              <a:rPr lang="en-US" altLang="en-US" i="1"/>
              <a:t>n</a:t>
            </a:r>
            <a:r>
              <a:rPr lang="en-US" altLang="en-US"/>
              <a:t>)</a:t>
            </a:r>
            <a:endParaRPr lang="en-US" altLang="en-US" i="1"/>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694738" cy="190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TextBox 4"/>
          <p:cNvSpPr txBox="1">
            <a:spLocks noChangeArrowheads="1"/>
          </p:cNvSpPr>
          <p:nvPr/>
        </p:nvSpPr>
        <p:spPr bwMode="auto">
          <a:xfrm>
            <a:off x="1905000" y="533400"/>
            <a:ext cx="5105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r>
              <a:rPr lang="en-US" altLang="en-US" sz="4000"/>
              <a:t>Properties</a:t>
            </a:r>
            <a:r>
              <a:rPr lang="en-US" altLang="en-US"/>
              <a:t> </a:t>
            </a:r>
            <a:r>
              <a:rPr lang="en-US" altLang="en-US" sz="3600"/>
              <a:t>of Big O</a:t>
            </a:r>
          </a:p>
        </p:txBody>
      </p:sp>
      <p:pic>
        <p:nvPicPr>
          <p:cNvPr id="7885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13" y="3505200"/>
            <a:ext cx="7126287"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762000"/>
            <a:ext cx="7858125"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dirty="0" smtClean="0">
                <a:solidFill>
                  <a:schemeClr val="tx1">
                    <a:lumMod val="75000"/>
                    <a:lumOff val="25000"/>
                  </a:schemeClr>
                </a:solidFill>
              </a:rPr>
              <a:t>Thank YOU</a:t>
            </a:r>
            <a:endParaRPr lang="en-IN"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cs typeface="Traditional Arabic" pitchFamily="18" charset="0"/>
              </a:rPr>
              <a:t>Basic Data Structure{Broadly}</a:t>
            </a:r>
            <a:endParaRPr lang="en-IN" dirty="0">
              <a:solidFill>
                <a:schemeClr val="tx1">
                  <a:lumMod val="75000"/>
                  <a:lumOff val="25000"/>
                </a:schemeClr>
              </a:solidFill>
            </a:endParaRPr>
          </a:p>
        </p:txBody>
      </p:sp>
      <p:pic>
        <p:nvPicPr>
          <p:cNvPr id="15363" name="Picture 2" descr="Data Structure Tutori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43000" y="2362200"/>
            <a:ext cx="5867400" cy="3340100"/>
          </a:xfr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fontAlgn="auto" hangingPunct="1">
              <a:spcAft>
                <a:spcPts val="0"/>
              </a:spcAft>
              <a:defRPr/>
            </a:pPr>
            <a:r>
              <a:rPr lang="en-US" altLang="en-US" dirty="0" smtClean="0">
                <a:solidFill>
                  <a:schemeClr val="tx1">
                    <a:lumMod val="75000"/>
                    <a:lumOff val="25000"/>
                  </a:schemeClr>
                </a:solidFill>
                <a:cs typeface="Traditional Arabic" pitchFamily="18" charset="0"/>
              </a:rPr>
              <a:t>Basic Data Structure{Narrow Down}</a:t>
            </a:r>
            <a:endParaRPr lang="ur-PK" altLang="en-US" dirty="0" smtClean="0">
              <a:solidFill>
                <a:schemeClr val="tx1">
                  <a:lumMod val="75000"/>
                  <a:lumOff val="25000"/>
                </a:schemeClr>
              </a:solidFill>
            </a:endParaRPr>
          </a:p>
        </p:txBody>
      </p:sp>
      <p:sp>
        <p:nvSpPr>
          <p:cNvPr id="16387" name="Text Box 3"/>
          <p:cNvSpPr txBox="1">
            <a:spLocks noChangeArrowheads="1"/>
          </p:cNvSpPr>
          <p:nvPr/>
        </p:nvSpPr>
        <p:spPr bwMode="auto">
          <a:xfrm>
            <a:off x="2590800" y="2362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Basic Data Structures</a:t>
            </a:r>
          </a:p>
        </p:txBody>
      </p:sp>
      <p:sp>
        <p:nvSpPr>
          <p:cNvPr id="16388" name="Text Box 4"/>
          <p:cNvSpPr txBox="1">
            <a:spLocks noChangeArrowheads="1"/>
          </p:cNvSpPr>
          <p:nvPr/>
        </p:nvSpPr>
        <p:spPr bwMode="auto">
          <a:xfrm>
            <a:off x="838200" y="3124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Linear Data Structures</a:t>
            </a:r>
          </a:p>
        </p:txBody>
      </p:sp>
      <p:sp>
        <p:nvSpPr>
          <p:cNvPr id="16389" name="Text Box 5"/>
          <p:cNvSpPr txBox="1">
            <a:spLocks noChangeArrowheads="1"/>
          </p:cNvSpPr>
          <p:nvPr/>
        </p:nvSpPr>
        <p:spPr bwMode="auto">
          <a:xfrm>
            <a:off x="4876800" y="316865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Non-Linear Data Structures</a:t>
            </a:r>
          </a:p>
        </p:txBody>
      </p:sp>
      <p:sp>
        <p:nvSpPr>
          <p:cNvPr id="16390" name="Text Box 6"/>
          <p:cNvSpPr txBox="1">
            <a:spLocks noChangeArrowheads="1"/>
          </p:cNvSpPr>
          <p:nvPr/>
        </p:nvSpPr>
        <p:spPr bwMode="auto">
          <a:xfrm>
            <a:off x="381000" y="3886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Arrays</a:t>
            </a:r>
          </a:p>
        </p:txBody>
      </p:sp>
      <p:sp>
        <p:nvSpPr>
          <p:cNvPr id="16391" name="Text Box 7"/>
          <p:cNvSpPr txBox="1">
            <a:spLocks noChangeArrowheads="1"/>
          </p:cNvSpPr>
          <p:nvPr/>
        </p:nvSpPr>
        <p:spPr bwMode="auto">
          <a:xfrm>
            <a:off x="1143000" y="38862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Linked Lists</a:t>
            </a:r>
          </a:p>
        </p:txBody>
      </p:sp>
      <p:sp>
        <p:nvSpPr>
          <p:cNvPr id="16392" name="Text Box 8"/>
          <p:cNvSpPr txBox="1">
            <a:spLocks noChangeArrowheads="1"/>
          </p:cNvSpPr>
          <p:nvPr/>
        </p:nvSpPr>
        <p:spPr bwMode="auto">
          <a:xfrm>
            <a:off x="2362200" y="3886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Stacks</a:t>
            </a:r>
          </a:p>
        </p:txBody>
      </p:sp>
      <p:sp>
        <p:nvSpPr>
          <p:cNvPr id="16393" name="Text Box 9"/>
          <p:cNvSpPr txBox="1">
            <a:spLocks noChangeArrowheads="1"/>
          </p:cNvSpPr>
          <p:nvPr/>
        </p:nvSpPr>
        <p:spPr bwMode="auto">
          <a:xfrm>
            <a:off x="3124200" y="3886200"/>
            <a:ext cx="990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Queues</a:t>
            </a:r>
          </a:p>
        </p:txBody>
      </p:sp>
      <p:sp>
        <p:nvSpPr>
          <p:cNvPr id="16394" name="Text Box 10"/>
          <p:cNvSpPr txBox="1">
            <a:spLocks noChangeArrowheads="1"/>
          </p:cNvSpPr>
          <p:nvPr/>
        </p:nvSpPr>
        <p:spPr bwMode="auto">
          <a:xfrm>
            <a:off x="4495800" y="3886200"/>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Trees</a:t>
            </a:r>
          </a:p>
        </p:txBody>
      </p:sp>
      <p:sp>
        <p:nvSpPr>
          <p:cNvPr id="16395" name="Text Box 11"/>
          <p:cNvSpPr txBox="1">
            <a:spLocks noChangeArrowheads="1"/>
          </p:cNvSpPr>
          <p:nvPr/>
        </p:nvSpPr>
        <p:spPr bwMode="auto">
          <a:xfrm>
            <a:off x="5791200" y="3886200"/>
            <a:ext cx="1143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Graphs</a:t>
            </a:r>
          </a:p>
        </p:txBody>
      </p:sp>
      <p:sp>
        <p:nvSpPr>
          <p:cNvPr id="16396" name="Text Box 12"/>
          <p:cNvSpPr txBox="1">
            <a:spLocks noChangeArrowheads="1"/>
          </p:cNvSpPr>
          <p:nvPr/>
        </p:nvSpPr>
        <p:spPr bwMode="auto">
          <a:xfrm>
            <a:off x="7010400" y="3886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1600">
                <a:latin typeface="Arial" panose="020B0604020202020204" pitchFamily="34" charset="0"/>
                <a:cs typeface="Arial" panose="020B0604020202020204" pitchFamily="34" charset="0"/>
              </a:rPr>
              <a:t>Hash Tables</a:t>
            </a:r>
          </a:p>
        </p:txBody>
      </p:sp>
      <p:sp>
        <p:nvSpPr>
          <p:cNvPr id="16397" name="Line 13"/>
          <p:cNvSpPr>
            <a:spLocks noChangeShapeType="1"/>
          </p:cNvSpPr>
          <p:nvPr/>
        </p:nvSpPr>
        <p:spPr bwMode="auto">
          <a:xfrm>
            <a:off x="2209800" y="2895600"/>
            <a:ext cx="411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8" name="Line 14"/>
          <p:cNvSpPr>
            <a:spLocks noChangeShapeType="1"/>
          </p:cNvSpPr>
          <p:nvPr/>
        </p:nvSpPr>
        <p:spPr bwMode="auto">
          <a:xfrm>
            <a:off x="6324600" y="2895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399" name="Line 15"/>
          <p:cNvSpPr>
            <a:spLocks noChangeShapeType="1"/>
          </p:cNvSpPr>
          <p:nvPr/>
        </p:nvSpPr>
        <p:spPr bwMode="auto">
          <a:xfrm>
            <a:off x="2209800" y="2895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0" name="Line 16"/>
          <p:cNvSpPr>
            <a:spLocks noChangeShapeType="1"/>
          </p:cNvSpPr>
          <p:nvPr/>
        </p:nvSpPr>
        <p:spPr bwMode="auto">
          <a:xfrm>
            <a:off x="3962400" y="2743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1" name="Line 17"/>
          <p:cNvSpPr>
            <a:spLocks noChangeShapeType="1"/>
          </p:cNvSpPr>
          <p:nvPr/>
        </p:nvSpPr>
        <p:spPr bwMode="auto">
          <a:xfrm>
            <a:off x="762000" y="36576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2" name="Line 18"/>
          <p:cNvSpPr>
            <a:spLocks noChangeShapeType="1"/>
          </p:cNvSpPr>
          <p:nvPr/>
        </p:nvSpPr>
        <p:spPr bwMode="auto">
          <a:xfrm>
            <a:off x="2133600" y="3505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3" name="Line 19"/>
          <p:cNvSpPr>
            <a:spLocks noChangeShapeType="1"/>
          </p:cNvSpPr>
          <p:nvPr/>
        </p:nvSpPr>
        <p:spPr bwMode="auto">
          <a:xfrm>
            <a:off x="16764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4" name="Line 20"/>
          <p:cNvSpPr>
            <a:spLocks noChangeShapeType="1"/>
          </p:cNvSpPr>
          <p:nvPr/>
        </p:nvSpPr>
        <p:spPr bwMode="auto">
          <a:xfrm>
            <a:off x="26670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5" name="Line 21"/>
          <p:cNvSpPr>
            <a:spLocks noChangeShapeType="1"/>
          </p:cNvSpPr>
          <p:nvPr/>
        </p:nvSpPr>
        <p:spPr bwMode="auto">
          <a:xfrm>
            <a:off x="7620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6" name="Line 22"/>
          <p:cNvSpPr>
            <a:spLocks noChangeShapeType="1"/>
          </p:cNvSpPr>
          <p:nvPr/>
        </p:nvSpPr>
        <p:spPr bwMode="auto">
          <a:xfrm>
            <a:off x="35814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7" name="Line 23"/>
          <p:cNvSpPr>
            <a:spLocks noChangeShapeType="1"/>
          </p:cNvSpPr>
          <p:nvPr/>
        </p:nvSpPr>
        <p:spPr bwMode="auto">
          <a:xfrm>
            <a:off x="4876800" y="3657600"/>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8" name="Line 24"/>
          <p:cNvSpPr>
            <a:spLocks noChangeShapeType="1"/>
          </p:cNvSpPr>
          <p:nvPr/>
        </p:nvSpPr>
        <p:spPr bwMode="auto">
          <a:xfrm>
            <a:off x="6248400" y="35052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09" name="Line 25"/>
          <p:cNvSpPr>
            <a:spLocks noChangeShapeType="1"/>
          </p:cNvSpPr>
          <p:nvPr/>
        </p:nvSpPr>
        <p:spPr bwMode="auto">
          <a:xfrm>
            <a:off x="62484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0" name="Line 26"/>
          <p:cNvSpPr>
            <a:spLocks noChangeShapeType="1"/>
          </p:cNvSpPr>
          <p:nvPr/>
        </p:nvSpPr>
        <p:spPr bwMode="auto">
          <a:xfrm>
            <a:off x="48768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6411" name="Line 27"/>
          <p:cNvSpPr>
            <a:spLocks noChangeShapeType="1"/>
          </p:cNvSpPr>
          <p:nvPr/>
        </p:nvSpPr>
        <p:spPr bwMode="auto">
          <a:xfrm>
            <a:off x="76962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8382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1" name="Rectangle 4"/>
          <p:cNvSpPr>
            <a:spLocks noChangeArrowheads="1"/>
          </p:cNvSpPr>
          <p:nvPr/>
        </p:nvSpPr>
        <p:spPr bwMode="auto">
          <a:xfrm>
            <a:off x="14478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2" name="Rectangle 5"/>
          <p:cNvSpPr>
            <a:spLocks noChangeArrowheads="1"/>
          </p:cNvSpPr>
          <p:nvPr/>
        </p:nvSpPr>
        <p:spPr bwMode="auto">
          <a:xfrm>
            <a:off x="20574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3" name="Rectangle 6"/>
          <p:cNvSpPr>
            <a:spLocks noChangeArrowheads="1"/>
          </p:cNvSpPr>
          <p:nvPr/>
        </p:nvSpPr>
        <p:spPr bwMode="auto">
          <a:xfrm>
            <a:off x="26670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4" name="Rectangle 7"/>
          <p:cNvSpPr>
            <a:spLocks noChangeArrowheads="1"/>
          </p:cNvSpPr>
          <p:nvPr/>
        </p:nvSpPr>
        <p:spPr bwMode="auto">
          <a:xfrm>
            <a:off x="32766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5" name="Rectangle 8"/>
          <p:cNvSpPr>
            <a:spLocks noChangeArrowheads="1"/>
          </p:cNvSpPr>
          <p:nvPr/>
        </p:nvSpPr>
        <p:spPr bwMode="auto">
          <a:xfrm>
            <a:off x="38862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6" name="Rectangle 9"/>
          <p:cNvSpPr>
            <a:spLocks noChangeArrowheads="1"/>
          </p:cNvSpPr>
          <p:nvPr/>
        </p:nvSpPr>
        <p:spPr bwMode="auto">
          <a:xfrm>
            <a:off x="44958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7" name="Rectangle 10"/>
          <p:cNvSpPr>
            <a:spLocks noChangeArrowheads="1"/>
          </p:cNvSpPr>
          <p:nvPr/>
        </p:nvSpPr>
        <p:spPr bwMode="auto">
          <a:xfrm>
            <a:off x="51054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8" name="Rectangle 11"/>
          <p:cNvSpPr>
            <a:spLocks noChangeArrowheads="1"/>
          </p:cNvSpPr>
          <p:nvPr/>
        </p:nvSpPr>
        <p:spPr bwMode="auto">
          <a:xfrm>
            <a:off x="57150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19" name="Rectangle 12"/>
          <p:cNvSpPr>
            <a:spLocks noChangeArrowheads="1"/>
          </p:cNvSpPr>
          <p:nvPr/>
        </p:nvSpPr>
        <p:spPr bwMode="auto">
          <a:xfrm>
            <a:off x="63246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20" name="Rectangle 13"/>
          <p:cNvSpPr>
            <a:spLocks noChangeArrowheads="1"/>
          </p:cNvSpPr>
          <p:nvPr/>
        </p:nvSpPr>
        <p:spPr bwMode="auto">
          <a:xfrm>
            <a:off x="6934200" y="1295400"/>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21" name="Rectangle 14"/>
          <p:cNvSpPr>
            <a:spLocks noChangeArrowheads="1"/>
          </p:cNvSpPr>
          <p:nvPr/>
        </p:nvSpPr>
        <p:spPr bwMode="auto">
          <a:xfrm>
            <a:off x="8382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46" name="Line 15"/>
          <p:cNvSpPr>
            <a:spLocks noChangeShapeType="1"/>
          </p:cNvSpPr>
          <p:nvPr/>
        </p:nvSpPr>
        <p:spPr bwMode="auto">
          <a:xfrm>
            <a:off x="14478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3" name="Rectangle 16"/>
          <p:cNvSpPr>
            <a:spLocks noChangeArrowheads="1"/>
          </p:cNvSpPr>
          <p:nvPr/>
        </p:nvSpPr>
        <p:spPr bwMode="auto">
          <a:xfrm>
            <a:off x="18288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48" name="Line 17"/>
          <p:cNvSpPr>
            <a:spLocks noChangeShapeType="1"/>
          </p:cNvSpPr>
          <p:nvPr/>
        </p:nvSpPr>
        <p:spPr bwMode="auto">
          <a:xfrm>
            <a:off x="24384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5" name="Rectangle 18"/>
          <p:cNvSpPr>
            <a:spLocks noChangeArrowheads="1"/>
          </p:cNvSpPr>
          <p:nvPr/>
        </p:nvSpPr>
        <p:spPr bwMode="auto">
          <a:xfrm>
            <a:off x="28194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50" name="Line 19"/>
          <p:cNvSpPr>
            <a:spLocks noChangeShapeType="1"/>
          </p:cNvSpPr>
          <p:nvPr/>
        </p:nvSpPr>
        <p:spPr bwMode="auto">
          <a:xfrm>
            <a:off x="34290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7" name="Rectangle 20"/>
          <p:cNvSpPr>
            <a:spLocks noChangeArrowheads="1"/>
          </p:cNvSpPr>
          <p:nvPr/>
        </p:nvSpPr>
        <p:spPr bwMode="auto">
          <a:xfrm>
            <a:off x="38100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52" name="Line 21"/>
          <p:cNvSpPr>
            <a:spLocks noChangeShapeType="1"/>
          </p:cNvSpPr>
          <p:nvPr/>
        </p:nvSpPr>
        <p:spPr bwMode="auto">
          <a:xfrm>
            <a:off x="44196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29" name="Rectangle 22"/>
          <p:cNvSpPr>
            <a:spLocks noChangeArrowheads="1"/>
          </p:cNvSpPr>
          <p:nvPr/>
        </p:nvSpPr>
        <p:spPr bwMode="auto">
          <a:xfrm>
            <a:off x="48006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54" name="Line 23"/>
          <p:cNvSpPr>
            <a:spLocks noChangeShapeType="1"/>
          </p:cNvSpPr>
          <p:nvPr/>
        </p:nvSpPr>
        <p:spPr bwMode="auto">
          <a:xfrm>
            <a:off x="54102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31" name="Rectangle 24"/>
          <p:cNvSpPr>
            <a:spLocks noChangeArrowheads="1"/>
          </p:cNvSpPr>
          <p:nvPr/>
        </p:nvSpPr>
        <p:spPr bwMode="auto">
          <a:xfrm>
            <a:off x="57912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56" name="Line 25"/>
          <p:cNvSpPr>
            <a:spLocks noChangeShapeType="1"/>
          </p:cNvSpPr>
          <p:nvPr/>
        </p:nvSpPr>
        <p:spPr bwMode="auto">
          <a:xfrm>
            <a:off x="6400800" y="2854325"/>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33" name="Rectangle 26"/>
          <p:cNvSpPr>
            <a:spLocks noChangeArrowheads="1"/>
          </p:cNvSpPr>
          <p:nvPr/>
        </p:nvSpPr>
        <p:spPr bwMode="auto">
          <a:xfrm>
            <a:off x="6781800" y="2549525"/>
            <a:ext cx="609600" cy="533400"/>
          </a:xfrm>
          <a:prstGeom prst="rect">
            <a:avLst/>
          </a:prstGeom>
          <a:solidFill>
            <a:schemeClr val="accent2">
              <a:lumMod val="60000"/>
              <a:lumOff val="40000"/>
            </a:schemeClr>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34" name="Oval 27"/>
          <p:cNvSpPr>
            <a:spLocks noChangeArrowheads="1"/>
          </p:cNvSpPr>
          <p:nvPr/>
        </p:nvSpPr>
        <p:spPr bwMode="auto">
          <a:xfrm>
            <a:off x="1447800" y="41148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35" name="Oval 28"/>
          <p:cNvSpPr>
            <a:spLocks noChangeArrowheads="1"/>
          </p:cNvSpPr>
          <p:nvPr/>
        </p:nvSpPr>
        <p:spPr bwMode="auto">
          <a:xfrm>
            <a:off x="990600" y="46482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36" name="Oval 29"/>
          <p:cNvSpPr>
            <a:spLocks noChangeArrowheads="1"/>
          </p:cNvSpPr>
          <p:nvPr/>
        </p:nvSpPr>
        <p:spPr bwMode="auto">
          <a:xfrm>
            <a:off x="533400" y="51816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61" name="Line 30"/>
          <p:cNvSpPr>
            <a:spLocks noChangeShapeType="1"/>
          </p:cNvSpPr>
          <p:nvPr/>
        </p:nvSpPr>
        <p:spPr bwMode="auto">
          <a:xfrm flipH="1">
            <a:off x="1219200" y="4343400"/>
            <a:ext cx="3048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62" name="Line 31"/>
          <p:cNvSpPr>
            <a:spLocks noChangeShapeType="1"/>
          </p:cNvSpPr>
          <p:nvPr/>
        </p:nvSpPr>
        <p:spPr bwMode="auto">
          <a:xfrm flipH="1">
            <a:off x="762000" y="49530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39" name="Oval 32"/>
          <p:cNvSpPr>
            <a:spLocks noChangeArrowheads="1"/>
          </p:cNvSpPr>
          <p:nvPr/>
        </p:nvSpPr>
        <p:spPr bwMode="auto">
          <a:xfrm>
            <a:off x="1905000" y="46482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7440" name="Oval 33"/>
          <p:cNvSpPr>
            <a:spLocks noChangeArrowheads="1"/>
          </p:cNvSpPr>
          <p:nvPr/>
        </p:nvSpPr>
        <p:spPr bwMode="auto">
          <a:xfrm>
            <a:off x="2362200" y="51816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65" name="Line 34"/>
          <p:cNvSpPr>
            <a:spLocks noChangeShapeType="1"/>
          </p:cNvSpPr>
          <p:nvPr/>
        </p:nvSpPr>
        <p:spPr bwMode="auto">
          <a:xfrm>
            <a:off x="1676400" y="43434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8466" name="Line 35"/>
          <p:cNvSpPr>
            <a:spLocks noChangeShapeType="1"/>
          </p:cNvSpPr>
          <p:nvPr/>
        </p:nvSpPr>
        <p:spPr bwMode="auto">
          <a:xfrm>
            <a:off x="2209800" y="48768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43" name="Oval 36"/>
          <p:cNvSpPr>
            <a:spLocks noChangeArrowheads="1"/>
          </p:cNvSpPr>
          <p:nvPr/>
        </p:nvSpPr>
        <p:spPr bwMode="auto">
          <a:xfrm>
            <a:off x="1219200" y="5257800"/>
            <a:ext cx="304800" cy="304800"/>
          </a:xfrm>
          <a:prstGeom prst="ellipse">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68" name="Line 37"/>
          <p:cNvSpPr>
            <a:spLocks noChangeShapeType="1"/>
          </p:cNvSpPr>
          <p:nvPr/>
        </p:nvSpPr>
        <p:spPr bwMode="auto">
          <a:xfrm>
            <a:off x="1219200" y="49530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17445" name="AutoShape 38"/>
          <p:cNvSpPr>
            <a:spLocks noChangeArrowheads="1"/>
          </p:cNvSpPr>
          <p:nvPr/>
        </p:nvSpPr>
        <p:spPr bwMode="auto">
          <a:xfrm>
            <a:off x="3657600" y="4378325"/>
            <a:ext cx="2362200" cy="838200"/>
          </a:xfrm>
          <a:prstGeom prst="flowChartMagneticDrum">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70" name="Line 39"/>
          <p:cNvSpPr>
            <a:spLocks noChangeShapeType="1"/>
          </p:cNvSpPr>
          <p:nvPr/>
        </p:nvSpPr>
        <p:spPr bwMode="auto">
          <a:xfrm>
            <a:off x="3124200" y="4835525"/>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8471" name="Line 40"/>
          <p:cNvSpPr>
            <a:spLocks noChangeShapeType="1"/>
          </p:cNvSpPr>
          <p:nvPr/>
        </p:nvSpPr>
        <p:spPr bwMode="auto">
          <a:xfrm>
            <a:off x="5638800" y="4835525"/>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7448" name="AutoShape 41"/>
          <p:cNvSpPr>
            <a:spLocks noChangeArrowheads="1"/>
          </p:cNvSpPr>
          <p:nvPr/>
        </p:nvSpPr>
        <p:spPr bwMode="auto">
          <a:xfrm>
            <a:off x="7010400" y="4378325"/>
            <a:ext cx="1219200" cy="1371600"/>
          </a:xfrm>
          <a:prstGeom prst="flowChartMagneticDisk">
            <a:avLst/>
          </a:prstGeom>
          <a:solidFill>
            <a:schemeClr val="accent2">
              <a:lumMod val="60000"/>
              <a:lumOff val="40000"/>
            </a:schemeClr>
          </a:solidFill>
          <a:ln w="9525">
            <a:solidFill>
              <a:schemeClr val="tx1"/>
            </a:solidFill>
            <a:round/>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fontAlgn="auto" hangingPunct="1">
              <a:spcBef>
                <a:spcPts val="0"/>
              </a:spcBef>
              <a:spcAft>
                <a:spcPts val="0"/>
              </a:spcAft>
              <a:defRPr/>
            </a:pPr>
            <a:endParaRPr lang="ar-SA" altLang="en-US">
              <a:latin typeface="Arial" panose="020B0604020202020204" pitchFamily="34" charset="0"/>
            </a:endParaRPr>
          </a:p>
        </p:txBody>
      </p:sp>
      <p:sp>
        <p:nvSpPr>
          <p:cNvPr id="18473" name="Freeform 42"/>
          <p:cNvSpPr>
            <a:spLocks/>
          </p:cNvSpPr>
          <p:nvPr/>
        </p:nvSpPr>
        <p:spPr bwMode="auto">
          <a:xfrm>
            <a:off x="6705600" y="3971925"/>
            <a:ext cx="723900" cy="635000"/>
          </a:xfrm>
          <a:custGeom>
            <a:avLst/>
            <a:gdLst>
              <a:gd name="T0" fmla="*/ 0 w 456"/>
              <a:gd name="T1" fmla="*/ 2147483646 h 400"/>
              <a:gd name="T2" fmla="*/ 2147483646 w 456"/>
              <a:gd name="T3" fmla="*/ 2147483646 h 400"/>
              <a:gd name="T4" fmla="*/ 2147483646 w 456"/>
              <a:gd name="T5" fmla="*/ 2147483646 h 400"/>
              <a:gd name="T6" fmla="*/ 0 60000 65536"/>
              <a:gd name="T7" fmla="*/ 0 60000 65536"/>
              <a:gd name="T8" fmla="*/ 0 60000 65536"/>
              <a:gd name="T9" fmla="*/ 0 w 456"/>
              <a:gd name="T10" fmla="*/ 0 h 400"/>
              <a:gd name="T11" fmla="*/ 456 w 456"/>
              <a:gd name="T12" fmla="*/ 400 h 400"/>
            </a:gdLst>
            <a:ahLst/>
            <a:cxnLst>
              <a:cxn ang="T6">
                <a:pos x="T0" y="T1"/>
              </a:cxn>
              <a:cxn ang="T7">
                <a:pos x="T2" y="T3"/>
              </a:cxn>
              <a:cxn ang="T8">
                <a:pos x="T4" y="T5"/>
              </a:cxn>
            </a:cxnLst>
            <a:rect l="T9" t="T10" r="T11" b="T12"/>
            <a:pathLst>
              <a:path w="456" h="400">
                <a:moveTo>
                  <a:pt x="0" y="16"/>
                </a:moveTo>
                <a:cubicBezTo>
                  <a:pt x="156" y="8"/>
                  <a:pt x="312" y="0"/>
                  <a:pt x="384" y="64"/>
                </a:cubicBezTo>
                <a:cubicBezTo>
                  <a:pt x="456" y="128"/>
                  <a:pt x="424" y="344"/>
                  <a:pt x="432" y="40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74" name="Freeform 43"/>
          <p:cNvSpPr>
            <a:spLocks/>
          </p:cNvSpPr>
          <p:nvPr/>
        </p:nvSpPr>
        <p:spPr bwMode="auto">
          <a:xfrm>
            <a:off x="7670800" y="4229100"/>
            <a:ext cx="711200" cy="723900"/>
          </a:xfrm>
          <a:custGeom>
            <a:avLst/>
            <a:gdLst>
              <a:gd name="T0" fmla="*/ 2147483646 w 448"/>
              <a:gd name="T1" fmla="*/ 2147483646 h 456"/>
              <a:gd name="T2" fmla="*/ 2147483646 w 448"/>
              <a:gd name="T3" fmla="*/ 2147483646 h 456"/>
              <a:gd name="T4" fmla="*/ 2147483646 w 448"/>
              <a:gd name="T5" fmla="*/ 2147483646 h 456"/>
              <a:gd name="T6" fmla="*/ 0 60000 65536"/>
              <a:gd name="T7" fmla="*/ 0 60000 65536"/>
              <a:gd name="T8" fmla="*/ 0 60000 65536"/>
              <a:gd name="T9" fmla="*/ 0 w 448"/>
              <a:gd name="T10" fmla="*/ 0 h 456"/>
              <a:gd name="T11" fmla="*/ 448 w 448"/>
              <a:gd name="T12" fmla="*/ 456 h 456"/>
            </a:gdLst>
            <a:ahLst/>
            <a:cxnLst>
              <a:cxn ang="T6">
                <a:pos x="T0" y="T1"/>
              </a:cxn>
              <a:cxn ang="T7">
                <a:pos x="T2" y="T3"/>
              </a:cxn>
              <a:cxn ang="T8">
                <a:pos x="T4" y="T5"/>
              </a:cxn>
            </a:cxnLst>
            <a:rect l="T9" t="T10" r="T11" b="T12"/>
            <a:pathLst>
              <a:path w="448" h="456">
                <a:moveTo>
                  <a:pt x="64" y="456"/>
                </a:moveTo>
                <a:cubicBezTo>
                  <a:pt x="32" y="300"/>
                  <a:pt x="0" y="144"/>
                  <a:pt x="64" y="72"/>
                </a:cubicBezTo>
                <a:cubicBezTo>
                  <a:pt x="128" y="0"/>
                  <a:pt x="384" y="32"/>
                  <a:pt x="448" y="2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75" name="Text Box 44"/>
          <p:cNvSpPr txBox="1">
            <a:spLocks noChangeArrowheads="1"/>
          </p:cNvSpPr>
          <p:nvPr/>
        </p:nvSpPr>
        <p:spPr bwMode="auto">
          <a:xfrm>
            <a:off x="7680325" y="1336675"/>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zh-TW" sz="2400">
                <a:latin typeface="Times New Roman" panose="02020603050405020304" pitchFamily="18" charset="0"/>
                <a:cs typeface="Arial" panose="020B0604020202020204" pitchFamily="34" charset="0"/>
              </a:rPr>
              <a:t>array</a:t>
            </a:r>
          </a:p>
        </p:txBody>
      </p:sp>
      <p:sp>
        <p:nvSpPr>
          <p:cNvPr id="18476" name="Text Box 45"/>
          <p:cNvSpPr txBox="1">
            <a:spLocks noChangeArrowheads="1"/>
          </p:cNvSpPr>
          <p:nvPr/>
        </p:nvSpPr>
        <p:spPr bwMode="auto">
          <a:xfrm>
            <a:off x="7527925" y="2514600"/>
            <a:ext cx="1493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zh-TW" sz="2400">
                <a:latin typeface="Times New Roman" panose="02020603050405020304" pitchFamily="18" charset="0"/>
                <a:cs typeface="Arial" panose="020B0604020202020204" pitchFamily="34" charset="0"/>
              </a:rPr>
              <a:t>Linked list</a:t>
            </a:r>
          </a:p>
        </p:txBody>
      </p:sp>
      <p:sp>
        <p:nvSpPr>
          <p:cNvPr id="18477" name="Text Box 46"/>
          <p:cNvSpPr txBox="1">
            <a:spLocks noChangeArrowheads="1"/>
          </p:cNvSpPr>
          <p:nvPr/>
        </p:nvSpPr>
        <p:spPr bwMode="auto">
          <a:xfrm>
            <a:off x="1431925" y="5603875"/>
            <a:ext cx="639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zh-TW" sz="2400">
                <a:latin typeface="Times New Roman" panose="02020603050405020304" pitchFamily="18" charset="0"/>
                <a:cs typeface="Arial" panose="020B0604020202020204" pitchFamily="34" charset="0"/>
              </a:rPr>
              <a:t>tree</a:t>
            </a:r>
          </a:p>
        </p:txBody>
      </p:sp>
      <p:sp>
        <p:nvSpPr>
          <p:cNvPr id="18478" name="Text Box 47"/>
          <p:cNvSpPr txBox="1">
            <a:spLocks noChangeArrowheads="1"/>
          </p:cNvSpPr>
          <p:nvPr/>
        </p:nvSpPr>
        <p:spPr bwMode="auto">
          <a:xfrm>
            <a:off x="4098925" y="53340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zh-TW" sz="2400">
                <a:latin typeface="Times New Roman" panose="02020603050405020304" pitchFamily="18" charset="0"/>
                <a:cs typeface="Arial" panose="020B0604020202020204" pitchFamily="34" charset="0"/>
              </a:rPr>
              <a:t>queue</a:t>
            </a:r>
          </a:p>
        </p:txBody>
      </p:sp>
      <p:sp>
        <p:nvSpPr>
          <p:cNvPr id="18479" name="Text Box 48"/>
          <p:cNvSpPr txBox="1">
            <a:spLocks noChangeArrowheads="1"/>
          </p:cNvSpPr>
          <p:nvPr/>
        </p:nvSpPr>
        <p:spPr bwMode="auto">
          <a:xfrm>
            <a:off x="6994525" y="5638800"/>
            <a:ext cx="809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kumimoji="1" lang="en-US" altLang="zh-TW" sz="2400">
                <a:latin typeface="Times New Roman" panose="02020603050405020304" pitchFamily="18" charset="0"/>
                <a:cs typeface="Arial" panose="020B0604020202020204" pitchFamily="34" charset="0"/>
              </a:rPr>
              <a:t>stack</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3358</TotalTime>
  <Words>2431</Words>
  <Application>Microsoft Office PowerPoint</Application>
  <PresentationFormat>On-screen Show (4:3)</PresentationFormat>
  <Paragraphs>286</Paragraphs>
  <Slides>65</Slides>
  <Notes>6</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81" baseType="lpstr">
      <vt:lpstr>Angsana New</vt:lpstr>
      <vt:lpstr>Arial</vt:lpstr>
      <vt:lpstr>Arial Narrow</vt:lpstr>
      <vt:lpstr>Calibri</vt:lpstr>
      <vt:lpstr>Calibri Light</vt:lpstr>
      <vt:lpstr>Cordia New</vt:lpstr>
      <vt:lpstr>Helvetica</vt:lpstr>
      <vt:lpstr>Majalla UI</vt:lpstr>
      <vt:lpstr>新細明體</vt:lpstr>
      <vt:lpstr>Symbol</vt:lpstr>
      <vt:lpstr>Times New Roman</vt:lpstr>
      <vt:lpstr>Traditional Arabic</vt:lpstr>
      <vt:lpstr>Verdana</vt:lpstr>
      <vt:lpstr>Wingdings</vt:lpstr>
      <vt:lpstr>Retrospect</vt:lpstr>
      <vt:lpstr>Equation</vt:lpstr>
      <vt:lpstr> Introduction to Data Structure and Algorithm </vt:lpstr>
      <vt:lpstr>Data Structure</vt:lpstr>
      <vt:lpstr>What is Data Structure?</vt:lpstr>
      <vt:lpstr>Data Structure in Abstract…</vt:lpstr>
      <vt:lpstr>Real life Example of Data Structure</vt:lpstr>
      <vt:lpstr>Why we need different Data Structure?</vt:lpstr>
      <vt:lpstr>Basic Data Structure{Broadly}</vt:lpstr>
      <vt:lpstr>Basic Data Structure{Narrow Down}</vt:lpstr>
      <vt:lpstr>PowerPoint Presentation</vt:lpstr>
      <vt:lpstr>PowerPoint Presentation</vt:lpstr>
      <vt:lpstr>Selection of Data Structure</vt:lpstr>
      <vt:lpstr>Types of Data Structure</vt:lpstr>
      <vt:lpstr>Types of Data Structure</vt:lpstr>
      <vt:lpstr>Type of Data Structures</vt:lpstr>
      <vt:lpstr>Array</vt:lpstr>
      <vt:lpstr>List</vt:lpstr>
      <vt:lpstr>List</vt:lpstr>
      <vt:lpstr>List</vt:lpstr>
      <vt:lpstr>Stacks</vt:lpstr>
      <vt:lpstr>Stacks</vt:lpstr>
      <vt:lpstr>Queues</vt:lpstr>
      <vt:lpstr>Tree</vt:lpstr>
      <vt:lpstr>Tree</vt:lpstr>
      <vt:lpstr>Graph</vt:lpstr>
      <vt:lpstr>Algorithm</vt:lpstr>
      <vt:lpstr>PowerPoint Presentation</vt:lpstr>
      <vt:lpstr>What are the Characteristics of an Algorithm?</vt:lpstr>
      <vt:lpstr>PowerPoint Presentation</vt:lpstr>
      <vt:lpstr>Characteristics of an Algorithm</vt:lpstr>
      <vt:lpstr>Characteristics of an Algorithm</vt:lpstr>
      <vt:lpstr>Lets see Example </vt:lpstr>
      <vt:lpstr>Standard Algorithm should be good and must be Efficient.</vt:lpstr>
      <vt:lpstr>How to Analyze an Algorithm?</vt:lpstr>
      <vt:lpstr>Priori Analysis</vt:lpstr>
      <vt:lpstr>Posterior Analysis:</vt:lpstr>
      <vt:lpstr>Complexity of algorithm</vt:lpstr>
      <vt:lpstr>Factors of Algorithm Complexity</vt:lpstr>
      <vt:lpstr>Empirical analysis</vt:lpstr>
      <vt:lpstr>Empirical analysis</vt:lpstr>
      <vt:lpstr>Empirical analysis</vt:lpstr>
      <vt:lpstr>Empirical analysis</vt:lpstr>
      <vt:lpstr>Seven common function used in Algorithm Study</vt:lpstr>
      <vt:lpstr> Logarithm Function  </vt:lpstr>
      <vt:lpstr>Logarithm Function</vt:lpstr>
      <vt:lpstr>The Linear Function</vt:lpstr>
      <vt:lpstr>N-Log-N Function</vt:lpstr>
      <vt:lpstr>The Quadratic Function</vt:lpstr>
      <vt:lpstr>The Cubic Function and Other Polynomials</vt:lpstr>
      <vt:lpstr>Polynomials</vt:lpstr>
      <vt:lpstr>Exponential Function </vt:lpstr>
      <vt:lpstr>    Comparing Growth Rates  </vt:lpstr>
      <vt:lpstr>Asymptotic Notation</vt:lpstr>
      <vt:lpstr>Algorithm Complexity</vt:lpstr>
      <vt:lpstr>Best, Worst, and Average Case Complexity</vt:lpstr>
      <vt:lpstr>Try your own  Analysis</vt:lpstr>
      <vt:lpstr>PowerPoint Presentation</vt:lpstr>
      <vt:lpstr>Motivation for Asymptotic Analysis</vt:lpstr>
      <vt:lpstr>Classifying functions by their Asymptotic Growth Rates (1/2)</vt:lpstr>
      <vt:lpstr>Classifying functions by their Asymptotic Growth Rates (2/2)</vt:lpstr>
      <vt:lpstr>Big O Notation </vt:lpstr>
      <vt:lpstr>Big-O</vt:lpstr>
      <vt:lpstr>Visualization of O(g(n))</vt:lpstr>
      <vt:lpstr>PowerPoint Presentation</vt:lpstr>
      <vt:lpstr>PowerPoint Presentation</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Bilal</dc:creator>
  <cp:lastModifiedBy>Rathinaraja J</cp:lastModifiedBy>
  <cp:revision>69</cp:revision>
  <dcterms:created xsi:type="dcterms:W3CDTF">2009-02-28T12:07:34Z</dcterms:created>
  <dcterms:modified xsi:type="dcterms:W3CDTF">2020-05-09T08:51:00Z</dcterms:modified>
</cp:coreProperties>
</file>