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04" r:id="rId2"/>
    <p:sldId id="259" r:id="rId3"/>
    <p:sldId id="260" r:id="rId4"/>
    <p:sldId id="261" r:id="rId5"/>
    <p:sldId id="257" r:id="rId6"/>
    <p:sldId id="258" r:id="rId7"/>
    <p:sldId id="264" r:id="rId8"/>
    <p:sldId id="265" r:id="rId9"/>
    <p:sldId id="266" r:id="rId10"/>
    <p:sldId id="268" r:id="rId11"/>
    <p:sldId id="271" r:id="rId12"/>
    <p:sldId id="270" r:id="rId13"/>
    <p:sldId id="269" r:id="rId14"/>
    <p:sldId id="272" r:id="rId15"/>
    <p:sldId id="273" r:id="rId16"/>
    <p:sldId id="274" r:id="rId17"/>
    <p:sldId id="275" r:id="rId18"/>
    <p:sldId id="267" r:id="rId19"/>
    <p:sldId id="280" r:id="rId20"/>
    <p:sldId id="262" r:id="rId21"/>
    <p:sldId id="289" r:id="rId22"/>
    <p:sldId id="281" r:id="rId23"/>
    <p:sldId id="282" r:id="rId24"/>
    <p:sldId id="283" r:id="rId25"/>
    <p:sldId id="284" r:id="rId26"/>
    <p:sldId id="285" r:id="rId27"/>
    <p:sldId id="286" r:id="rId28"/>
    <p:sldId id="290" r:id="rId29"/>
    <p:sldId id="288" r:id="rId30"/>
    <p:sldId id="291" r:id="rId31"/>
    <p:sldId id="30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thinaraja J" initials="RJ" lastIdx="1" clrIdx="0">
    <p:extLst>
      <p:ext uri="{19B8F6BF-5375-455C-9EA6-DF929625EA0E}">
        <p15:presenceInfo xmlns:p15="http://schemas.microsoft.com/office/powerpoint/2012/main" userId="Rathinaraja 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5" autoAdjust="0"/>
    <p:restoredTop sz="94717" autoAdjust="0"/>
  </p:normalViewPr>
  <p:slideViewPr>
    <p:cSldViewPr snapToGrid="0">
      <p:cViewPr varScale="1">
        <p:scale>
          <a:sx n="83" d="100"/>
          <a:sy n="83" d="100"/>
        </p:scale>
        <p:origin x="1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04F41-ECF9-4917-A0E0-161E0412BF62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IN" dirty="0" smtClean="0"/>
              <a:t>shatarupa.dash87@gmail.com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53AEF-1F4C-4EBA-B471-753E9BBDA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900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04F41-ECF9-4917-A0E0-161E0412BF62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53AEF-1F4C-4EBA-B471-753E9BBDA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5062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04F41-ECF9-4917-A0E0-161E0412BF62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53AEF-1F4C-4EBA-B471-753E9BBDA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1074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  <a:lvl2pPr>
              <a:defRPr>
                <a:latin typeface="Garamond" panose="02020404030301010803" pitchFamily="18" charset="0"/>
              </a:defRPr>
            </a:lvl2pPr>
            <a:lvl3pPr>
              <a:defRPr>
                <a:latin typeface="Garamond" panose="02020404030301010803" pitchFamily="18" charset="0"/>
              </a:defRPr>
            </a:lvl3pPr>
            <a:lvl4pPr>
              <a:defRPr>
                <a:latin typeface="Garamond" panose="02020404030301010803" pitchFamily="18" charset="0"/>
              </a:defRPr>
            </a:lvl4pPr>
            <a:lvl5pPr>
              <a:defRPr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04F41-ECF9-4917-A0E0-161E0412BF62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53AEF-1F4C-4EBA-B471-753E9BBDA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684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Garamond" panose="02020404030301010803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4C104F41-ECF9-4917-A0E0-161E0412BF62}" type="datetimeFigureOut">
              <a:rPr lang="en-IN" smtClean="0"/>
              <a:pPr/>
              <a:t>09-05-2020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83753AEF-1F4C-4EBA-B471-753E9BBDA59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extBox 6"/>
          <p:cNvSpPr txBox="1"/>
          <p:nvPr userDrawn="1"/>
        </p:nvSpPr>
        <p:spPr>
          <a:xfrm>
            <a:off x="4623816" y="6215746"/>
            <a:ext cx="5358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Garamond" panose="02020404030301010803" pitchFamily="18" charset="0"/>
              </a:rPr>
              <a:t>shatarupa.dash87@gmail.com</a:t>
            </a:r>
          </a:p>
          <a:p>
            <a:endParaRPr lang="en-IN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190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  <a:lvl2pPr>
              <a:defRPr>
                <a:latin typeface="Garamond" panose="02020404030301010803" pitchFamily="18" charset="0"/>
              </a:defRPr>
            </a:lvl2pPr>
            <a:lvl3pPr>
              <a:defRPr>
                <a:latin typeface="Garamond" panose="02020404030301010803" pitchFamily="18" charset="0"/>
              </a:defRPr>
            </a:lvl3pPr>
            <a:lvl4pPr>
              <a:defRPr>
                <a:latin typeface="Garamond" panose="02020404030301010803" pitchFamily="18" charset="0"/>
              </a:defRPr>
            </a:lvl4pPr>
            <a:lvl5pPr>
              <a:defRPr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  <a:lvl2pPr>
              <a:defRPr>
                <a:latin typeface="Garamond" panose="02020404030301010803" pitchFamily="18" charset="0"/>
              </a:defRPr>
            </a:lvl2pPr>
            <a:lvl3pPr>
              <a:defRPr>
                <a:latin typeface="Garamond" panose="02020404030301010803" pitchFamily="18" charset="0"/>
              </a:defRPr>
            </a:lvl3pPr>
            <a:lvl4pPr>
              <a:defRPr>
                <a:latin typeface="Garamond" panose="02020404030301010803" pitchFamily="18" charset="0"/>
              </a:defRPr>
            </a:lvl4pPr>
            <a:lvl5pPr>
              <a:defRPr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4C104F41-ECF9-4917-A0E0-161E0412BF62}" type="datetimeFigureOut">
              <a:rPr lang="en-IN" smtClean="0"/>
              <a:pPr/>
              <a:t>09-05-2020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83753AEF-1F4C-4EBA-B471-753E9BBDA59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301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Garamond" panose="02020404030301010803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  <a:lvl2pPr>
              <a:defRPr>
                <a:latin typeface="Garamond" panose="02020404030301010803" pitchFamily="18" charset="0"/>
              </a:defRPr>
            </a:lvl2pPr>
            <a:lvl3pPr>
              <a:defRPr>
                <a:latin typeface="Garamond" panose="02020404030301010803" pitchFamily="18" charset="0"/>
              </a:defRPr>
            </a:lvl3pPr>
            <a:lvl4pPr>
              <a:defRPr>
                <a:latin typeface="Garamond" panose="02020404030301010803" pitchFamily="18" charset="0"/>
              </a:defRPr>
            </a:lvl4pPr>
            <a:lvl5pPr>
              <a:defRPr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Garamond" panose="02020404030301010803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  <a:lvl2pPr>
              <a:defRPr>
                <a:latin typeface="Garamond" panose="02020404030301010803" pitchFamily="18" charset="0"/>
              </a:defRPr>
            </a:lvl2pPr>
            <a:lvl3pPr>
              <a:defRPr>
                <a:latin typeface="Garamond" panose="02020404030301010803" pitchFamily="18" charset="0"/>
              </a:defRPr>
            </a:lvl3pPr>
            <a:lvl4pPr>
              <a:defRPr>
                <a:latin typeface="Garamond" panose="02020404030301010803" pitchFamily="18" charset="0"/>
              </a:defRPr>
            </a:lvl4pPr>
            <a:lvl5pPr>
              <a:defRPr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4C104F41-ECF9-4917-A0E0-161E0412BF62}" type="datetimeFigureOut">
              <a:rPr lang="en-IN" smtClean="0"/>
              <a:pPr/>
              <a:t>09-05-2020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83753AEF-1F4C-4EBA-B471-753E9BBDA59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54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04F41-ECF9-4917-A0E0-161E0412BF62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53AEF-1F4C-4EBA-B471-753E9BBDA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337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04F41-ECF9-4917-A0E0-161E0412BF62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53AEF-1F4C-4EBA-B471-753E9BBDA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896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04F41-ECF9-4917-A0E0-161E0412BF62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53AEF-1F4C-4EBA-B471-753E9BBDA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830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04F41-ECF9-4917-A0E0-161E0412BF62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53AEF-1F4C-4EBA-B471-753E9BBDA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994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04F41-ECF9-4917-A0E0-161E0412BF62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53AEF-1F4C-4EBA-B471-753E9BBDA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7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Linked list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Shatarupa</a:t>
            </a:r>
            <a:r>
              <a:rPr lang="en-IN" dirty="0"/>
              <a:t> Dash</a:t>
            </a:r>
          </a:p>
        </p:txBody>
      </p:sp>
    </p:spTree>
    <p:extLst>
      <p:ext uri="{BB962C8B-B14F-4D97-AF65-F5344CB8AC3E}">
        <p14:creationId xmlns:p14="http://schemas.microsoft.com/office/powerpoint/2010/main" val="67383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98046" y="1445624"/>
            <a:ext cx="866500" cy="47026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start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04329" y="2124892"/>
            <a:ext cx="1702525" cy="73587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/>
          <p:cNvCxnSpPr>
            <a:stCxn id="6" idx="0"/>
            <a:endCxn id="6" idx="2"/>
          </p:cNvCxnSpPr>
          <p:nvPr/>
        </p:nvCxnSpPr>
        <p:spPr>
          <a:xfrm>
            <a:off x="4355592" y="2124892"/>
            <a:ext cx="0" cy="7358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948761" y="3077697"/>
            <a:ext cx="600892" cy="47026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q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32437" y="5736296"/>
            <a:ext cx="748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806261" y="2455817"/>
            <a:ext cx="783771" cy="8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2" idx="2"/>
            <a:endCxn id="6" idx="1"/>
          </p:cNvCxnSpPr>
          <p:nvPr/>
        </p:nvCxnSpPr>
        <p:spPr>
          <a:xfrm rot="16200000" flipH="1">
            <a:off x="2779341" y="1767840"/>
            <a:ext cx="576943" cy="8730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954998" y="558134"/>
            <a:ext cx="1702525" cy="73587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4" name="Straight Connector 33"/>
          <p:cNvCxnSpPr>
            <a:stCxn id="33" idx="0"/>
          </p:cNvCxnSpPr>
          <p:nvPr/>
        </p:nvCxnSpPr>
        <p:spPr>
          <a:xfrm>
            <a:off x="4806261" y="558134"/>
            <a:ext cx="34834" cy="7742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897698" y="715279"/>
            <a:ext cx="75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null</a:t>
            </a:r>
            <a:endParaRPr lang="en-IN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4074739" y="741404"/>
            <a:ext cx="55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info</a:t>
            </a:r>
            <a:endParaRPr lang="en-IN" b="1" dirty="0"/>
          </a:p>
        </p:txBody>
      </p:sp>
      <p:sp>
        <p:nvSpPr>
          <p:cNvPr id="27" name="Rectangle 26"/>
          <p:cNvSpPr/>
          <p:nvPr/>
        </p:nvSpPr>
        <p:spPr>
          <a:xfrm>
            <a:off x="2013528" y="4943512"/>
            <a:ext cx="1702525" cy="73587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8" name="Straight Connector 27"/>
          <p:cNvCxnSpPr>
            <a:stCxn id="27" idx="0"/>
            <a:endCxn id="27" idx="2"/>
          </p:cNvCxnSpPr>
          <p:nvPr/>
        </p:nvCxnSpPr>
        <p:spPr>
          <a:xfrm>
            <a:off x="2864791" y="4943512"/>
            <a:ext cx="0" cy="7358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315460" y="5274437"/>
            <a:ext cx="783771" cy="8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099231" y="4915209"/>
            <a:ext cx="1702525" cy="73587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Connector 30"/>
          <p:cNvCxnSpPr>
            <a:stCxn id="30" idx="0"/>
            <a:endCxn id="30" idx="2"/>
          </p:cNvCxnSpPr>
          <p:nvPr/>
        </p:nvCxnSpPr>
        <p:spPr>
          <a:xfrm>
            <a:off x="4950494" y="4915209"/>
            <a:ext cx="0" cy="7358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401163" y="5246134"/>
            <a:ext cx="783771" cy="8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20310" y="4279487"/>
            <a:ext cx="866500" cy="47026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start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47" name="Elbow Connector 46"/>
          <p:cNvCxnSpPr>
            <a:stCxn id="46" idx="2"/>
          </p:cNvCxnSpPr>
          <p:nvPr/>
        </p:nvCxnSpPr>
        <p:spPr>
          <a:xfrm rot="16200000" flipH="1">
            <a:off x="1301605" y="4601703"/>
            <a:ext cx="576943" cy="8730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11" idx="3"/>
            <a:endCxn id="6" idx="2"/>
          </p:cNvCxnSpPr>
          <p:nvPr/>
        </p:nvCxnSpPr>
        <p:spPr>
          <a:xfrm flipV="1">
            <a:off x="2549653" y="2860765"/>
            <a:ext cx="1805939" cy="4520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581471" y="209005"/>
            <a:ext cx="650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</a:t>
            </a:r>
          </a:p>
        </p:txBody>
      </p:sp>
      <p:sp>
        <p:nvSpPr>
          <p:cNvPr id="74" name="Oval 73"/>
          <p:cNvSpPr/>
          <p:nvPr/>
        </p:nvSpPr>
        <p:spPr>
          <a:xfrm>
            <a:off x="5585676" y="2366553"/>
            <a:ext cx="226423" cy="2525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TextBox 74"/>
          <p:cNvSpPr txBox="1"/>
          <p:nvPr/>
        </p:nvSpPr>
        <p:spPr>
          <a:xfrm flipH="1">
            <a:off x="1026742" y="2686592"/>
            <a:ext cx="198555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Points to last node 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402544" y="5896317"/>
            <a:ext cx="600892" cy="47026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q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77" name="Elbow Connector 76"/>
          <p:cNvCxnSpPr>
            <a:stCxn id="76" idx="3"/>
            <a:endCxn id="30" idx="2"/>
          </p:cNvCxnSpPr>
          <p:nvPr/>
        </p:nvCxnSpPr>
        <p:spPr>
          <a:xfrm flipV="1">
            <a:off x="4003436" y="5651082"/>
            <a:ext cx="947058" cy="48036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636472" y="0"/>
            <a:ext cx="8709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endCxn id="42" idx="3"/>
          </p:cNvCxnSpPr>
          <p:nvPr/>
        </p:nvCxnSpPr>
        <p:spPr>
          <a:xfrm rot="10800000">
            <a:off x="5657522" y="899946"/>
            <a:ext cx="868681" cy="7046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6" name="Elbow Connector 85"/>
          <p:cNvCxnSpPr/>
          <p:nvPr/>
        </p:nvCxnSpPr>
        <p:spPr>
          <a:xfrm rot="10800000" flipV="1">
            <a:off x="5448927" y="2619102"/>
            <a:ext cx="1196255" cy="43682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6167109" y="5119859"/>
            <a:ext cx="226423" cy="2525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3" name="Elbow Connector 92"/>
          <p:cNvCxnSpPr/>
          <p:nvPr/>
        </p:nvCxnSpPr>
        <p:spPr>
          <a:xfrm rot="5400000">
            <a:off x="5769456" y="3725687"/>
            <a:ext cx="923348" cy="80894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76" idx="1"/>
            <a:endCxn id="27" idx="2"/>
          </p:cNvCxnSpPr>
          <p:nvPr/>
        </p:nvCxnSpPr>
        <p:spPr>
          <a:xfrm rot="10800000">
            <a:off x="2864792" y="5679386"/>
            <a:ext cx="537753" cy="45206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6635602" y="731803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do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node </a:t>
            </a:r>
            <a:r>
              <a:rPr lang="en-IN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node();</a:t>
            </a:r>
          </a:p>
          <a:p>
            <a:r>
              <a:rPr lang="en-IN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I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regd_no</a:t>
            </a:r>
            <a:r>
              <a:rPr lang="en-I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I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I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mark</a:t>
            </a:r>
            <a:r>
              <a:rPr lang="en-I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I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.nextFloat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I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I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b="1" dirty="0">
                <a:solidFill>
                  <a:srgbClr val="6A3E3E"/>
                </a:solidFill>
                <a:latin typeface="Consolas" panose="020B0609020204030204" pitchFamily="49" charset="0"/>
              </a:rPr>
              <a:t>start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IN" dirty="0">
                <a:solidFill>
                  <a:srgbClr val="6A3E3E"/>
                </a:solidFill>
                <a:latin typeface="Consolas" panose="020B0609020204030204" pitchFamily="49" charset="0"/>
              </a:rPr>
              <a:t>start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6A3E3E"/>
                </a:solidFill>
                <a:latin typeface="Consolas" panose="020B0609020204030204" pitchFamily="49" charset="0"/>
              </a:rPr>
              <a:t>q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dirty="0" err="1">
                <a:solidFill>
                  <a:srgbClr val="6A3E3E"/>
                </a:solidFill>
                <a:latin typeface="Consolas" panose="020B0609020204030204" pitchFamily="49" charset="0"/>
              </a:rPr>
              <a:t>q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6A3E3E"/>
                </a:solidFill>
                <a:latin typeface="Consolas" panose="020B0609020204030204" pitchFamily="49" charset="0"/>
              </a:rPr>
              <a:t>q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"Enter(y/Y) to add next value of node."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 err="1">
                <a:solidFill>
                  <a:srgbClr val="6A3E3E"/>
                </a:solidFill>
                <a:latin typeface="Consolas" panose="020B0609020204030204" pitchFamily="49" charset="0"/>
              </a:rPr>
              <a:t>ch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charAt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ch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IN" b="1" dirty="0">
                <a:solidFill>
                  <a:srgbClr val="2A00FF"/>
                </a:solidFill>
                <a:latin typeface="Consolas" panose="020B0609020204030204" pitchFamily="49" charset="0"/>
              </a:rPr>
              <a:t>'y'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||</a:t>
            </a:r>
            <a:r>
              <a:rPr lang="en-I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ch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IN" b="1" dirty="0">
                <a:solidFill>
                  <a:srgbClr val="2A00FF"/>
                </a:solidFill>
                <a:latin typeface="Consolas" panose="020B0609020204030204" pitchFamily="49" charset="0"/>
              </a:rPr>
              <a:t>'Y'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6A3E3E"/>
                </a:solidFill>
                <a:latin typeface="Consolas" panose="020B0609020204030204" pitchFamily="49" charset="0"/>
              </a:rPr>
              <a:t>start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IN" dirty="0"/>
          </a:p>
        </p:txBody>
      </p:sp>
      <p:sp>
        <p:nvSpPr>
          <p:cNvPr id="107" name="Rectangle 106"/>
          <p:cNvSpPr/>
          <p:nvPr/>
        </p:nvSpPr>
        <p:spPr>
          <a:xfrm>
            <a:off x="6576383" y="345947"/>
            <a:ext cx="4616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en-IN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I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Scanner (System.</a:t>
            </a:r>
            <a:r>
              <a:rPr lang="en-IN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IN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IN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Title 2"/>
          <p:cNvSpPr txBox="1">
            <a:spLocks/>
          </p:cNvSpPr>
          <p:nvPr/>
        </p:nvSpPr>
        <p:spPr>
          <a:xfrm>
            <a:off x="327876" y="175242"/>
            <a:ext cx="10515600" cy="10155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Create</a:t>
            </a:r>
            <a:endParaRPr lang="en-IN" dirty="0"/>
          </a:p>
        </p:txBody>
      </p:sp>
      <p:sp>
        <p:nvSpPr>
          <p:cNvPr id="36" name="Oval 35"/>
          <p:cNvSpPr/>
          <p:nvPr/>
        </p:nvSpPr>
        <p:spPr>
          <a:xfrm>
            <a:off x="214664" y="6353171"/>
            <a:ext cx="226423" cy="2525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125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214696" y="2504228"/>
            <a:ext cx="1702525" cy="73587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8" name="Straight Connector 27"/>
          <p:cNvCxnSpPr>
            <a:stCxn id="27" idx="0"/>
            <a:endCxn id="27" idx="2"/>
          </p:cNvCxnSpPr>
          <p:nvPr/>
        </p:nvCxnSpPr>
        <p:spPr>
          <a:xfrm>
            <a:off x="3065959" y="2504228"/>
            <a:ext cx="0" cy="7358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516628" y="2835153"/>
            <a:ext cx="783771" cy="8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300399" y="2475925"/>
            <a:ext cx="1702525" cy="73587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Connector 30"/>
          <p:cNvCxnSpPr>
            <a:stCxn id="30" idx="0"/>
            <a:endCxn id="30" idx="2"/>
          </p:cNvCxnSpPr>
          <p:nvPr/>
        </p:nvCxnSpPr>
        <p:spPr>
          <a:xfrm>
            <a:off x="5151662" y="2475925"/>
            <a:ext cx="0" cy="7358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602331" y="2806850"/>
            <a:ext cx="783771" cy="8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921478" y="1840203"/>
            <a:ext cx="866500" cy="47026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start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47" name="Elbow Connector 46"/>
          <p:cNvCxnSpPr>
            <a:stCxn id="46" idx="2"/>
          </p:cNvCxnSpPr>
          <p:nvPr/>
        </p:nvCxnSpPr>
        <p:spPr>
          <a:xfrm rot="16200000" flipH="1">
            <a:off x="1502773" y="2162419"/>
            <a:ext cx="576943" cy="873033"/>
          </a:xfrm>
          <a:prstGeom prst="bentConnector2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636472" y="0"/>
            <a:ext cx="8709" cy="6858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6368277" y="2680575"/>
            <a:ext cx="226423" cy="2525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/>
          <p:cNvSpPr/>
          <p:nvPr/>
        </p:nvSpPr>
        <p:spPr>
          <a:xfrm>
            <a:off x="1188717" y="4142232"/>
            <a:ext cx="1702525" cy="697479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6" name="Straight Connector 35"/>
          <p:cNvCxnSpPr>
            <a:stCxn id="35" idx="0"/>
            <a:endCxn id="35" idx="2"/>
          </p:cNvCxnSpPr>
          <p:nvPr/>
        </p:nvCxnSpPr>
        <p:spPr>
          <a:xfrm>
            <a:off x="2039980" y="4142232"/>
            <a:ext cx="0" cy="697479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4" name="Elbow Connector 3"/>
          <p:cNvCxnSpPr>
            <a:stCxn id="35" idx="3"/>
          </p:cNvCxnSpPr>
          <p:nvPr/>
        </p:nvCxnSpPr>
        <p:spPr>
          <a:xfrm flipH="1" flipV="1">
            <a:off x="2734218" y="3240101"/>
            <a:ext cx="157024" cy="1250871"/>
          </a:xfrm>
          <a:prstGeom prst="bentConnector4">
            <a:avLst>
              <a:gd name="adj1" fmla="val -145583"/>
              <a:gd name="adj2" fmla="val 63940"/>
            </a:avLst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387634" y="3865536"/>
            <a:ext cx="383177" cy="3833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cxnSp>
        <p:nvCxnSpPr>
          <p:cNvPr id="45" name="Elbow Connector 44"/>
          <p:cNvCxnSpPr/>
          <p:nvPr/>
        </p:nvCxnSpPr>
        <p:spPr>
          <a:xfrm rot="16200000" flipH="1">
            <a:off x="505309" y="3013190"/>
            <a:ext cx="1831772" cy="42631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1183004" y="3565290"/>
            <a:ext cx="383177" cy="3833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573636" y="5033277"/>
            <a:ext cx="600892" cy="47026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2" name="Rectangle 1"/>
          <p:cNvSpPr/>
          <p:nvPr/>
        </p:nvSpPr>
        <p:spPr>
          <a:xfrm>
            <a:off x="6952157" y="2447264"/>
            <a:ext cx="467901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en-IN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Scanner (System.</a:t>
            </a:r>
            <a:r>
              <a:rPr lang="en-IN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IN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node </a:t>
            </a:r>
            <a:r>
              <a:rPr lang="en-IN" sz="2400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node();</a:t>
            </a:r>
          </a:p>
          <a:p>
            <a:r>
              <a:rPr lang="en-IN" sz="2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IN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sz="24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regd_no</a:t>
            </a:r>
            <a:r>
              <a:rPr lang="en-IN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2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IN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I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mark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I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.nextFloat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I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2400" dirty="0">
                <a:solidFill>
                  <a:srgbClr val="6A3E3E"/>
                </a:solidFill>
                <a:latin typeface="Consolas" panose="020B0609020204030204" pitchFamily="49" charset="0"/>
              </a:rPr>
              <a:t>start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400" dirty="0">
                <a:solidFill>
                  <a:srgbClr val="6A3E3E"/>
                </a:solidFill>
                <a:latin typeface="Consolas" panose="020B0609020204030204" pitchFamily="49" charset="0"/>
              </a:rPr>
              <a:t>start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2400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start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IN" sz="2400" dirty="0"/>
          </a:p>
        </p:txBody>
      </p:sp>
      <p:sp>
        <p:nvSpPr>
          <p:cNvPr id="20" name="Oval 19"/>
          <p:cNvSpPr/>
          <p:nvPr/>
        </p:nvSpPr>
        <p:spPr>
          <a:xfrm>
            <a:off x="6481488" y="3948666"/>
            <a:ext cx="383177" cy="3833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21" name="Oval 20"/>
          <p:cNvSpPr/>
          <p:nvPr/>
        </p:nvSpPr>
        <p:spPr>
          <a:xfrm>
            <a:off x="6525234" y="4361031"/>
            <a:ext cx="383177" cy="3833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5568" y="111430"/>
            <a:ext cx="10515600" cy="1015542"/>
          </a:xfrm>
        </p:spPr>
        <p:txBody>
          <a:bodyPr/>
          <a:lstStyle/>
          <a:p>
            <a:r>
              <a:rPr lang="en-IN" dirty="0" smtClean="0"/>
              <a:t>Insert at the beginning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937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214696" y="2888276"/>
            <a:ext cx="1702525" cy="73587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8" name="Straight Connector 27"/>
          <p:cNvCxnSpPr>
            <a:stCxn id="27" idx="0"/>
            <a:endCxn id="27" idx="2"/>
          </p:cNvCxnSpPr>
          <p:nvPr/>
        </p:nvCxnSpPr>
        <p:spPr>
          <a:xfrm>
            <a:off x="3065959" y="2888276"/>
            <a:ext cx="0" cy="7358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516628" y="3219201"/>
            <a:ext cx="783771" cy="8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300399" y="2859973"/>
            <a:ext cx="1702525" cy="73587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Connector 30"/>
          <p:cNvCxnSpPr>
            <a:stCxn id="30" idx="0"/>
            <a:endCxn id="30" idx="2"/>
          </p:cNvCxnSpPr>
          <p:nvPr/>
        </p:nvCxnSpPr>
        <p:spPr>
          <a:xfrm>
            <a:off x="5151662" y="2859973"/>
            <a:ext cx="0" cy="7358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921478" y="2224251"/>
            <a:ext cx="866500" cy="47026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start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47" name="Elbow Connector 46"/>
          <p:cNvCxnSpPr>
            <a:stCxn id="46" idx="2"/>
          </p:cNvCxnSpPr>
          <p:nvPr/>
        </p:nvCxnSpPr>
        <p:spPr>
          <a:xfrm rot="16200000" flipH="1">
            <a:off x="1502773" y="2546467"/>
            <a:ext cx="576943" cy="8730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983725" y="42356"/>
            <a:ext cx="8709" cy="6858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30" idx="3"/>
            <a:endCxn id="35" idx="1"/>
          </p:cNvCxnSpPr>
          <p:nvPr/>
        </p:nvCxnSpPr>
        <p:spPr>
          <a:xfrm flipH="1">
            <a:off x="4617173" y="3227910"/>
            <a:ext cx="1385751" cy="1689466"/>
          </a:xfrm>
          <a:prstGeom prst="bentConnector5">
            <a:avLst>
              <a:gd name="adj1" fmla="val -16496"/>
              <a:gd name="adj2" fmla="val 50568"/>
              <a:gd name="adj3" fmla="val 116496"/>
            </a:avLst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149929" y="4174977"/>
            <a:ext cx="600892" cy="47026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33" name="Elbow Connector 32"/>
          <p:cNvCxnSpPr>
            <a:stCxn id="26" idx="3"/>
          </p:cNvCxnSpPr>
          <p:nvPr/>
        </p:nvCxnSpPr>
        <p:spPr>
          <a:xfrm flipV="1">
            <a:off x="2750821" y="3673531"/>
            <a:ext cx="220978" cy="73657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6" idx="3"/>
            <a:endCxn id="30" idx="2"/>
          </p:cNvCxnSpPr>
          <p:nvPr/>
        </p:nvCxnSpPr>
        <p:spPr>
          <a:xfrm flipV="1">
            <a:off x="2750821" y="3595846"/>
            <a:ext cx="2400841" cy="81426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675660" y="3114700"/>
            <a:ext cx="226423" cy="2525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5933188" y="3204357"/>
            <a:ext cx="783771" cy="8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179896" y="5285313"/>
            <a:ext cx="600892" cy="47026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074076" y="2178618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en-IN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Scanner (System.</a:t>
            </a:r>
            <a:r>
              <a:rPr lang="en-IN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IN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node </a:t>
            </a:r>
            <a:r>
              <a:rPr lang="en-IN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node();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node </a:t>
            </a:r>
            <a:r>
              <a:rPr lang="en-IN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node();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“info."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0000C0"/>
                </a:solidFill>
                <a:latin typeface="Consolas" panose="020B0609020204030204" pitchFamily="49" charset="0"/>
              </a:rPr>
              <a:t>regd_no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0000C0"/>
                </a:solidFill>
                <a:latin typeface="Consolas" panose="020B0609020204030204" pitchFamily="49" charset="0"/>
              </a:rPr>
              <a:t>mark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.nextFloat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6A3E3E"/>
                </a:solidFill>
                <a:latin typeface="Consolas" panose="020B0609020204030204" pitchFamily="49" charset="0"/>
              </a:rPr>
              <a:t>start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I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IN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I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</a:p>
          <a:p>
            <a:endParaRPr lang="en-I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IN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617173" y="4568636"/>
            <a:ext cx="2132510" cy="716677"/>
            <a:chOff x="4617173" y="3471356"/>
            <a:chExt cx="2132510" cy="716677"/>
          </a:xfrm>
        </p:grpSpPr>
        <p:sp>
          <p:nvSpPr>
            <p:cNvPr id="92" name="Oval 91"/>
            <p:cNvSpPr/>
            <p:nvPr/>
          </p:nvSpPr>
          <p:spPr>
            <a:xfrm>
              <a:off x="6523260" y="3693820"/>
              <a:ext cx="226423" cy="2525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617173" y="3471356"/>
              <a:ext cx="1702525" cy="697479"/>
            </a:xfrm>
            <a:prstGeom prst="rect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5780788" y="3783477"/>
              <a:ext cx="783771" cy="87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587852" y="3490554"/>
              <a:ext cx="0" cy="697479"/>
            </a:xfrm>
            <a:prstGeom prst="line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</p:grpSp>
      <p:sp>
        <p:nvSpPr>
          <p:cNvPr id="49" name="Title 2"/>
          <p:cNvSpPr txBox="1">
            <a:spLocks/>
          </p:cNvSpPr>
          <p:nvPr/>
        </p:nvSpPr>
        <p:spPr>
          <a:xfrm>
            <a:off x="1115568" y="111430"/>
            <a:ext cx="10515600" cy="10155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Insert at the end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7598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178120" y="3308900"/>
            <a:ext cx="1702525" cy="73587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8" name="Straight Connector 27"/>
          <p:cNvCxnSpPr>
            <a:stCxn id="27" idx="0"/>
            <a:endCxn id="27" idx="2"/>
          </p:cNvCxnSpPr>
          <p:nvPr/>
        </p:nvCxnSpPr>
        <p:spPr>
          <a:xfrm>
            <a:off x="3029383" y="3308900"/>
            <a:ext cx="0" cy="7358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480052" y="3639825"/>
            <a:ext cx="783771" cy="8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263823" y="3280597"/>
            <a:ext cx="1702525" cy="73587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Connector 30"/>
          <p:cNvCxnSpPr>
            <a:stCxn id="30" idx="0"/>
            <a:endCxn id="30" idx="2"/>
          </p:cNvCxnSpPr>
          <p:nvPr/>
        </p:nvCxnSpPr>
        <p:spPr>
          <a:xfrm>
            <a:off x="5115086" y="3280597"/>
            <a:ext cx="0" cy="7358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565755" y="3611522"/>
            <a:ext cx="783771" cy="8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884902" y="2644875"/>
            <a:ext cx="866500" cy="47026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start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47" name="Elbow Connector 46"/>
          <p:cNvCxnSpPr>
            <a:stCxn id="46" idx="2"/>
          </p:cNvCxnSpPr>
          <p:nvPr/>
        </p:nvCxnSpPr>
        <p:spPr>
          <a:xfrm rot="16200000" flipH="1">
            <a:off x="1466197" y="2967091"/>
            <a:ext cx="576943" cy="87303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636472" y="0"/>
            <a:ext cx="8709" cy="6858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6331701" y="3485247"/>
            <a:ext cx="226423" cy="2525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5" name="Elbow Connector 44"/>
          <p:cNvCxnSpPr>
            <a:stCxn id="46" idx="3"/>
            <a:endCxn id="30" idx="0"/>
          </p:cNvCxnSpPr>
          <p:nvPr/>
        </p:nvCxnSpPr>
        <p:spPr>
          <a:xfrm>
            <a:off x="1751402" y="2880006"/>
            <a:ext cx="3363684" cy="400591"/>
          </a:xfrm>
          <a:prstGeom prst="bentConnector2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529606" y="3390231"/>
            <a:ext cx="142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solidFill>
                  <a:srgbClr val="FF0000"/>
                </a:solidFill>
              </a:rPr>
              <a:t>x</a:t>
            </a:r>
            <a:endParaRPr lang="en-IN" sz="3200" dirty="0">
              <a:solidFill>
                <a:srgbClr val="FF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043732" y="3218941"/>
            <a:ext cx="30732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>
                <a:solidFill>
                  <a:srgbClr val="6A3E3E"/>
                </a:solidFill>
                <a:latin typeface="Consolas" panose="020B0609020204030204" pitchFamily="49" charset="0"/>
              </a:rPr>
              <a:t>start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start</a:t>
            </a:r>
            <a:r>
              <a:rPr lang="en-I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IN" sz="2400" dirty="0"/>
          </a:p>
        </p:txBody>
      </p:sp>
      <p:sp>
        <p:nvSpPr>
          <p:cNvPr id="60" name="Title 2"/>
          <p:cNvSpPr txBox="1">
            <a:spLocks/>
          </p:cNvSpPr>
          <p:nvPr/>
        </p:nvSpPr>
        <p:spPr>
          <a:xfrm>
            <a:off x="1115568" y="111430"/>
            <a:ext cx="10515600" cy="10155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Delete at the beginning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5856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214696" y="1790996"/>
            <a:ext cx="1702525" cy="73587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8" name="Straight Connector 27"/>
          <p:cNvCxnSpPr>
            <a:stCxn id="27" idx="0"/>
            <a:endCxn id="27" idx="2"/>
          </p:cNvCxnSpPr>
          <p:nvPr/>
        </p:nvCxnSpPr>
        <p:spPr>
          <a:xfrm>
            <a:off x="3065959" y="1790996"/>
            <a:ext cx="0" cy="7358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516628" y="2121921"/>
            <a:ext cx="783771" cy="8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300399" y="1762693"/>
            <a:ext cx="1702525" cy="73587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Connector 30"/>
          <p:cNvCxnSpPr>
            <a:stCxn id="30" idx="0"/>
            <a:endCxn id="30" idx="2"/>
          </p:cNvCxnSpPr>
          <p:nvPr/>
        </p:nvCxnSpPr>
        <p:spPr>
          <a:xfrm>
            <a:off x="5151662" y="1762693"/>
            <a:ext cx="0" cy="7358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602331" y="2093618"/>
            <a:ext cx="783771" cy="8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921478" y="1126971"/>
            <a:ext cx="866500" cy="47026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start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47" name="Elbow Connector 46"/>
          <p:cNvCxnSpPr>
            <a:stCxn id="46" idx="2"/>
          </p:cNvCxnSpPr>
          <p:nvPr/>
        </p:nvCxnSpPr>
        <p:spPr>
          <a:xfrm rot="16200000" flipH="1">
            <a:off x="1502773" y="1449187"/>
            <a:ext cx="576943" cy="87303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6368277" y="1967343"/>
            <a:ext cx="226423" cy="2525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6386102" y="1734390"/>
            <a:ext cx="1702525" cy="73587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Connector 14"/>
          <p:cNvCxnSpPr>
            <a:stCxn id="14" idx="0"/>
            <a:endCxn id="14" idx="2"/>
          </p:cNvCxnSpPr>
          <p:nvPr/>
        </p:nvCxnSpPr>
        <p:spPr>
          <a:xfrm>
            <a:off x="7237365" y="1734390"/>
            <a:ext cx="0" cy="7358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688034" y="2065315"/>
            <a:ext cx="783771" cy="8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8453980" y="1939040"/>
            <a:ext cx="226423" cy="2525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8451038" y="1697378"/>
            <a:ext cx="1702525" cy="73587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" name="Straight Connector 18"/>
          <p:cNvCxnSpPr>
            <a:stCxn id="18" idx="0"/>
            <a:endCxn id="18" idx="2"/>
          </p:cNvCxnSpPr>
          <p:nvPr/>
        </p:nvCxnSpPr>
        <p:spPr>
          <a:xfrm>
            <a:off x="9302301" y="1697378"/>
            <a:ext cx="0" cy="7358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752970" y="2028303"/>
            <a:ext cx="783771" cy="8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0518916" y="1902028"/>
            <a:ext cx="226423" cy="2525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/>
          <p:cNvGrpSpPr/>
          <p:nvPr/>
        </p:nvGrpSpPr>
        <p:grpSpPr>
          <a:xfrm>
            <a:off x="6936918" y="2539588"/>
            <a:ext cx="2536372" cy="488768"/>
            <a:chOff x="6936918" y="2539588"/>
            <a:chExt cx="2536372" cy="488768"/>
          </a:xfrm>
        </p:grpSpPr>
        <p:sp>
          <p:nvSpPr>
            <p:cNvPr id="22" name="Rectangle 21"/>
            <p:cNvSpPr/>
            <p:nvPr/>
          </p:nvSpPr>
          <p:spPr>
            <a:xfrm>
              <a:off x="6936918" y="2539588"/>
              <a:ext cx="600892" cy="470262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q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872398" y="2558094"/>
              <a:ext cx="600892" cy="470262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s</a:t>
              </a:r>
            </a:p>
          </p:txBody>
        </p:sp>
      </p:grpSp>
      <p:cxnSp>
        <p:nvCxnSpPr>
          <p:cNvPr id="33" name="Elbow Connector 32"/>
          <p:cNvCxnSpPr/>
          <p:nvPr/>
        </p:nvCxnSpPr>
        <p:spPr>
          <a:xfrm flipV="1">
            <a:off x="7724039" y="1455716"/>
            <a:ext cx="916412" cy="585728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8616604" y="1305570"/>
            <a:ext cx="226423" cy="2525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/>
          <p:cNvGrpSpPr/>
          <p:nvPr/>
        </p:nvGrpSpPr>
        <p:grpSpPr>
          <a:xfrm>
            <a:off x="2615289" y="2623357"/>
            <a:ext cx="2536372" cy="488768"/>
            <a:chOff x="2737210" y="2633967"/>
            <a:chExt cx="2536372" cy="488768"/>
          </a:xfrm>
        </p:grpSpPr>
        <p:sp>
          <p:nvSpPr>
            <p:cNvPr id="35" name="Rectangle 34"/>
            <p:cNvSpPr/>
            <p:nvPr/>
          </p:nvSpPr>
          <p:spPr>
            <a:xfrm>
              <a:off x="2737210" y="2633967"/>
              <a:ext cx="600892" cy="470262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q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672690" y="2652473"/>
              <a:ext cx="600892" cy="470262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s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001438" y="2865832"/>
            <a:ext cx="2536372" cy="488768"/>
            <a:chOff x="6936918" y="2539588"/>
            <a:chExt cx="2536372" cy="488768"/>
          </a:xfrm>
        </p:grpSpPr>
        <p:sp>
          <p:nvSpPr>
            <p:cNvPr id="39" name="Rectangle 38"/>
            <p:cNvSpPr/>
            <p:nvPr/>
          </p:nvSpPr>
          <p:spPr>
            <a:xfrm>
              <a:off x="6936918" y="2539588"/>
              <a:ext cx="600892" cy="470262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q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872398" y="2558094"/>
              <a:ext cx="600892" cy="470262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s</a:t>
              </a:r>
            </a:p>
          </p:txBody>
        </p:sp>
      </p:grpSp>
      <p:sp>
        <p:nvSpPr>
          <p:cNvPr id="41" name="Rectangle 40"/>
          <p:cNvSpPr/>
          <p:nvPr/>
        </p:nvSpPr>
        <p:spPr>
          <a:xfrm>
            <a:off x="431031" y="1703913"/>
            <a:ext cx="600892" cy="47026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29586" y="2476004"/>
            <a:ext cx="600892" cy="47026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180238" y="1760992"/>
            <a:ext cx="142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solidFill>
                  <a:srgbClr val="FF0000"/>
                </a:solidFill>
              </a:rPr>
              <a:t>x</a:t>
            </a:r>
            <a:endParaRPr lang="en-IN" sz="32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15290" y="3699350"/>
            <a:ext cx="668701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node </a:t>
            </a:r>
            <a:r>
              <a:rPr lang="en-IN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start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node </a:t>
            </a:r>
            <a:r>
              <a:rPr lang="en-IN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q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node();</a:t>
            </a:r>
          </a:p>
          <a:p>
            <a:r>
              <a:rPr lang="en-IN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IN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sz="2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en-IN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IN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q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IN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sz="2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24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q</a:t>
            </a:r>
            <a:r>
              <a:rPr lang="en-IN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sz="24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IN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IN" sz="2400" b="1" dirty="0"/>
          </a:p>
        </p:txBody>
      </p:sp>
      <p:sp>
        <p:nvSpPr>
          <p:cNvPr id="44" name="Title 2"/>
          <p:cNvSpPr txBox="1">
            <a:spLocks/>
          </p:cNvSpPr>
          <p:nvPr/>
        </p:nvSpPr>
        <p:spPr>
          <a:xfrm>
            <a:off x="1115568" y="111430"/>
            <a:ext cx="10515600" cy="10155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Delete at the end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0913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1" grpId="0" animBg="1"/>
      <p:bldP spid="42" grpId="0" animBg="1"/>
      <p:bldP spid="4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214696" y="1790996"/>
            <a:ext cx="1702525" cy="73587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8" name="Straight Connector 27"/>
          <p:cNvCxnSpPr>
            <a:stCxn id="27" idx="0"/>
            <a:endCxn id="27" idx="2"/>
          </p:cNvCxnSpPr>
          <p:nvPr/>
        </p:nvCxnSpPr>
        <p:spPr>
          <a:xfrm>
            <a:off x="3065959" y="1790996"/>
            <a:ext cx="0" cy="7358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516628" y="2121921"/>
            <a:ext cx="783771" cy="8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300399" y="1762693"/>
            <a:ext cx="1702525" cy="73587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Connector 30"/>
          <p:cNvCxnSpPr>
            <a:stCxn id="30" idx="0"/>
            <a:endCxn id="30" idx="2"/>
          </p:cNvCxnSpPr>
          <p:nvPr/>
        </p:nvCxnSpPr>
        <p:spPr>
          <a:xfrm>
            <a:off x="5151662" y="1762693"/>
            <a:ext cx="0" cy="7358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602331" y="2093618"/>
            <a:ext cx="783771" cy="8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921478" y="1126971"/>
            <a:ext cx="866500" cy="47026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start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47" name="Elbow Connector 46"/>
          <p:cNvCxnSpPr>
            <a:stCxn id="46" idx="2"/>
          </p:cNvCxnSpPr>
          <p:nvPr/>
        </p:nvCxnSpPr>
        <p:spPr>
          <a:xfrm rot="16200000" flipH="1">
            <a:off x="1502773" y="1449187"/>
            <a:ext cx="576943" cy="87303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6368277" y="1967343"/>
            <a:ext cx="226423" cy="2525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6386102" y="1734390"/>
            <a:ext cx="1702525" cy="73587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Connector 14"/>
          <p:cNvCxnSpPr>
            <a:stCxn id="14" idx="0"/>
            <a:endCxn id="14" idx="2"/>
          </p:cNvCxnSpPr>
          <p:nvPr/>
        </p:nvCxnSpPr>
        <p:spPr>
          <a:xfrm>
            <a:off x="7237365" y="1734390"/>
            <a:ext cx="0" cy="7358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688034" y="2065315"/>
            <a:ext cx="783771" cy="8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8453980" y="1939040"/>
            <a:ext cx="226423" cy="2525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8451038" y="1697378"/>
            <a:ext cx="1702525" cy="73587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" name="Straight Connector 18"/>
          <p:cNvCxnSpPr>
            <a:stCxn id="18" idx="0"/>
            <a:endCxn id="18" idx="2"/>
          </p:cNvCxnSpPr>
          <p:nvPr/>
        </p:nvCxnSpPr>
        <p:spPr>
          <a:xfrm>
            <a:off x="9302301" y="1697378"/>
            <a:ext cx="0" cy="7358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752970" y="2028303"/>
            <a:ext cx="783771" cy="8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0518916" y="1902028"/>
            <a:ext cx="226423" cy="2525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/>
          <p:cNvSpPr/>
          <p:nvPr/>
        </p:nvSpPr>
        <p:spPr>
          <a:xfrm>
            <a:off x="5449821" y="3959352"/>
            <a:ext cx="1702525" cy="697479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4" name="Elbow Connector 43"/>
          <p:cNvCxnSpPr>
            <a:stCxn id="37" idx="3"/>
          </p:cNvCxnSpPr>
          <p:nvPr/>
        </p:nvCxnSpPr>
        <p:spPr>
          <a:xfrm flipH="1" flipV="1">
            <a:off x="6904944" y="2498566"/>
            <a:ext cx="247402" cy="1809526"/>
          </a:xfrm>
          <a:prstGeom prst="bentConnector4">
            <a:avLst>
              <a:gd name="adj1" fmla="val -92400"/>
              <a:gd name="adj2" fmla="val 59636"/>
            </a:avLst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671189" y="3470581"/>
            <a:ext cx="383177" cy="3833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cxnSp>
        <p:nvCxnSpPr>
          <p:cNvPr id="48" name="Elbow Connector 47"/>
          <p:cNvCxnSpPr>
            <a:endCxn id="37" idx="1"/>
          </p:cNvCxnSpPr>
          <p:nvPr/>
        </p:nvCxnSpPr>
        <p:spPr>
          <a:xfrm rot="5400000">
            <a:off x="4617355" y="3359336"/>
            <a:ext cx="1781222" cy="116290"/>
          </a:xfrm>
          <a:prstGeom prst="bentConnector4">
            <a:avLst>
              <a:gd name="adj1" fmla="val 23784"/>
              <a:gd name="adj2" fmla="val 296578"/>
            </a:avLst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444108" y="3382410"/>
            <a:ext cx="383177" cy="3833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834740" y="4850397"/>
            <a:ext cx="600892" cy="47026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738507" y="1182870"/>
            <a:ext cx="600892" cy="47026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36203" y="3112357"/>
            <a:ext cx="1203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 smtClean="0"/>
              <a:t>s.next</a:t>
            </a:r>
            <a:r>
              <a:rPr lang="en-IN" dirty="0" smtClean="0"/>
              <a:t>=p;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7237364" y="2863094"/>
            <a:ext cx="1511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err="1" smtClean="0"/>
              <a:t>p.next</a:t>
            </a:r>
            <a:r>
              <a:rPr lang="en-IN" dirty="0" smtClean="0"/>
              <a:t>=</a:t>
            </a:r>
            <a:r>
              <a:rPr lang="en-IN" dirty="0" err="1" smtClean="0"/>
              <a:t>s.next</a:t>
            </a:r>
            <a:r>
              <a:rPr lang="en-IN" dirty="0" smtClean="0"/>
              <a:t>;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6074365" y="1902028"/>
            <a:ext cx="4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5" name="Title 2"/>
          <p:cNvSpPr txBox="1">
            <a:spLocks/>
          </p:cNvSpPr>
          <p:nvPr/>
        </p:nvSpPr>
        <p:spPr>
          <a:xfrm>
            <a:off x="1115568" y="111430"/>
            <a:ext cx="10515600" cy="10155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Insert at a specific position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553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697663" y="994597"/>
            <a:ext cx="1702525" cy="73587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Connector 30"/>
          <p:cNvCxnSpPr>
            <a:stCxn id="30" idx="0"/>
            <a:endCxn id="30" idx="2"/>
          </p:cNvCxnSpPr>
          <p:nvPr/>
        </p:nvCxnSpPr>
        <p:spPr>
          <a:xfrm>
            <a:off x="1548926" y="994597"/>
            <a:ext cx="0" cy="7358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999595" y="1325522"/>
            <a:ext cx="783771" cy="8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2765541" y="1199247"/>
            <a:ext cx="226423" cy="2525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2783366" y="966294"/>
            <a:ext cx="1702525" cy="73587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Connector 14"/>
          <p:cNvCxnSpPr>
            <a:stCxn id="14" idx="0"/>
            <a:endCxn id="14" idx="2"/>
          </p:cNvCxnSpPr>
          <p:nvPr/>
        </p:nvCxnSpPr>
        <p:spPr>
          <a:xfrm>
            <a:off x="3634629" y="966294"/>
            <a:ext cx="0" cy="7358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085298" y="1297219"/>
            <a:ext cx="783771" cy="8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847085" y="3191256"/>
            <a:ext cx="1702525" cy="697479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4" name="Elbow Connector 43"/>
          <p:cNvCxnSpPr>
            <a:stCxn id="37" idx="3"/>
          </p:cNvCxnSpPr>
          <p:nvPr/>
        </p:nvCxnSpPr>
        <p:spPr>
          <a:xfrm flipH="1" flipV="1">
            <a:off x="3302208" y="1730470"/>
            <a:ext cx="247402" cy="1809526"/>
          </a:xfrm>
          <a:prstGeom prst="bentConnector4">
            <a:avLst>
              <a:gd name="adj1" fmla="val -92400"/>
              <a:gd name="adj2" fmla="val 59636"/>
            </a:avLst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068453" y="2702485"/>
            <a:ext cx="383177" cy="3833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cxnSp>
        <p:nvCxnSpPr>
          <p:cNvPr id="48" name="Elbow Connector 47"/>
          <p:cNvCxnSpPr>
            <a:endCxn id="37" idx="1"/>
          </p:cNvCxnSpPr>
          <p:nvPr/>
        </p:nvCxnSpPr>
        <p:spPr>
          <a:xfrm rot="5400000">
            <a:off x="1014619" y="2591240"/>
            <a:ext cx="1781222" cy="116290"/>
          </a:xfrm>
          <a:prstGeom prst="bentConnector4">
            <a:avLst>
              <a:gd name="adj1" fmla="val 23784"/>
              <a:gd name="adj2" fmla="val 296578"/>
            </a:avLst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841372" y="2614314"/>
            <a:ext cx="383177" cy="3833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232004" y="4082301"/>
            <a:ext cx="600892" cy="47026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135771" y="414774"/>
            <a:ext cx="600892" cy="47026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3467" y="2344261"/>
            <a:ext cx="1203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 smtClean="0"/>
              <a:t>s.next</a:t>
            </a:r>
            <a:r>
              <a:rPr lang="en-IN" dirty="0" smtClean="0"/>
              <a:t>=p;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3634628" y="2094998"/>
            <a:ext cx="1511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err="1" smtClean="0"/>
              <a:t>p.next</a:t>
            </a:r>
            <a:r>
              <a:rPr lang="en-IN" dirty="0" smtClean="0"/>
              <a:t>=</a:t>
            </a:r>
            <a:r>
              <a:rPr lang="en-IN" dirty="0" err="1" smtClean="0"/>
              <a:t>s.next</a:t>
            </a:r>
            <a:r>
              <a:rPr lang="en-IN" dirty="0" smtClean="0"/>
              <a:t>;</a:t>
            </a:r>
            <a:endParaRPr lang="en-IN" dirty="0"/>
          </a:p>
        </p:txBody>
      </p:sp>
      <p:sp>
        <p:nvSpPr>
          <p:cNvPr id="33" name="TextBox 32"/>
          <p:cNvSpPr txBox="1"/>
          <p:nvPr/>
        </p:nvSpPr>
        <p:spPr>
          <a:xfrm>
            <a:off x="2471629" y="1133932"/>
            <a:ext cx="4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Rectangle 5"/>
          <p:cNvSpPr/>
          <p:nvPr/>
        </p:nvSpPr>
        <p:spPr>
          <a:xfrm>
            <a:off x="5387911" y="682343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en-IN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Scanner (System.</a:t>
            </a:r>
            <a:r>
              <a:rPr lang="en-IN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IN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node </a:t>
            </a:r>
            <a:r>
              <a:rPr lang="en-IN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node();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node </a:t>
            </a:r>
            <a:r>
              <a:rPr lang="en-IN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node();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"Enter </a:t>
            </a:r>
            <a:r>
              <a:rPr lang="en-US" b="1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regd</a:t>
            </a:r>
            <a:r>
              <a:rPr lang="en-US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 no and 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marks."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0000C0"/>
                </a:solidFill>
                <a:latin typeface="Consolas" panose="020B0609020204030204" pitchFamily="49" charset="0"/>
              </a:rPr>
              <a:t>regd_no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0000C0"/>
                </a:solidFill>
                <a:latin typeface="Consolas" panose="020B0609020204030204" pitchFamily="49" charset="0"/>
              </a:rPr>
              <a:t>mark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.nextFloat</a:t>
            </a:r>
            <a:r>
              <a:rPr lang="en-I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6A3E3E"/>
                </a:solidFill>
                <a:latin typeface="Consolas" panose="020B0609020204030204" pitchFamily="49" charset="0"/>
              </a:rPr>
              <a:t>start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I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I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"Enter location</a:t>
            </a:r>
            <a:r>
              <a:rPr lang="en-IN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IN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loc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I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I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=1;</a:t>
            </a:r>
            <a:r>
              <a:rPr lang="en-IN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IN" b="1" dirty="0">
                <a:solidFill>
                  <a:srgbClr val="6A3E3E"/>
                </a:solidFill>
                <a:latin typeface="Consolas" panose="020B0609020204030204" pitchFamily="49" charset="0"/>
              </a:rPr>
              <a:t>loc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-1 &amp;&amp; </a:t>
            </a:r>
            <a:r>
              <a:rPr lang="en-I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en-I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I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IN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 flipH="1">
            <a:off x="930025" y="4950989"/>
            <a:ext cx="28912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If you want to insert at 3</a:t>
            </a:r>
            <a:r>
              <a:rPr lang="en-IN" baseline="30000" dirty="0" smtClean="0"/>
              <a:t>rd</a:t>
            </a:r>
            <a:r>
              <a:rPr lang="en-IN" dirty="0" smtClean="0"/>
              <a:t> , </a:t>
            </a:r>
          </a:p>
          <a:p>
            <a:r>
              <a:rPr lang="en-IN" dirty="0" smtClean="0"/>
              <a:t>Add after 2</a:t>
            </a:r>
            <a:r>
              <a:rPr lang="en-IN" baseline="30000" dirty="0" smtClean="0"/>
              <a:t>nd</a:t>
            </a:r>
            <a:r>
              <a:rPr lang="en-IN" dirty="0" smtClean="0"/>
              <a:t> </a:t>
            </a:r>
          </a:p>
          <a:p>
            <a:endParaRPr lang="en-IN" dirty="0"/>
          </a:p>
          <a:p>
            <a:r>
              <a:rPr lang="en-IN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IN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loc</a:t>
            </a:r>
            <a:r>
              <a:rPr lang="en-I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-1</a:t>
            </a:r>
            <a:endParaRPr lang="en-IN" dirty="0" smtClean="0"/>
          </a:p>
          <a:p>
            <a:endParaRPr lang="en-IN" dirty="0"/>
          </a:p>
          <a:p>
            <a:endParaRPr lang="en-IN" dirty="0" smtClean="0"/>
          </a:p>
        </p:txBody>
      </p:sp>
      <p:cxnSp>
        <p:nvCxnSpPr>
          <p:cNvPr id="9" name="Elbow Connector 8"/>
          <p:cNvCxnSpPr>
            <a:endCxn id="7" idx="1"/>
          </p:cNvCxnSpPr>
          <p:nvPr/>
        </p:nvCxnSpPr>
        <p:spPr>
          <a:xfrm rot="10800000" flipV="1">
            <a:off x="3821271" y="4737148"/>
            <a:ext cx="1566640" cy="10910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itle 2"/>
          <p:cNvSpPr txBox="1">
            <a:spLocks/>
          </p:cNvSpPr>
          <p:nvPr/>
        </p:nvSpPr>
        <p:spPr>
          <a:xfrm>
            <a:off x="1115568" y="111430"/>
            <a:ext cx="10515600" cy="10155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Insert at a specific position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031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214696" y="1790996"/>
            <a:ext cx="1702525" cy="73587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8" name="Straight Connector 27"/>
          <p:cNvCxnSpPr>
            <a:stCxn id="27" idx="0"/>
            <a:endCxn id="27" idx="2"/>
          </p:cNvCxnSpPr>
          <p:nvPr/>
        </p:nvCxnSpPr>
        <p:spPr>
          <a:xfrm>
            <a:off x="3065959" y="1790996"/>
            <a:ext cx="0" cy="7358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516628" y="2121921"/>
            <a:ext cx="783771" cy="8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300399" y="1735261"/>
            <a:ext cx="1702525" cy="73587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Connector 30"/>
          <p:cNvCxnSpPr>
            <a:stCxn id="30" idx="0"/>
            <a:endCxn id="30" idx="2"/>
          </p:cNvCxnSpPr>
          <p:nvPr/>
        </p:nvCxnSpPr>
        <p:spPr>
          <a:xfrm>
            <a:off x="5151662" y="1762693"/>
            <a:ext cx="0" cy="7358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602331" y="2093618"/>
            <a:ext cx="783771" cy="8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921478" y="1126971"/>
            <a:ext cx="866500" cy="47026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start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47" name="Elbow Connector 46"/>
          <p:cNvCxnSpPr>
            <a:stCxn id="46" idx="2"/>
          </p:cNvCxnSpPr>
          <p:nvPr/>
        </p:nvCxnSpPr>
        <p:spPr>
          <a:xfrm rot="16200000" flipH="1">
            <a:off x="1502773" y="1449187"/>
            <a:ext cx="576943" cy="87303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6368277" y="1967343"/>
            <a:ext cx="226423" cy="2525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6386102" y="1734390"/>
            <a:ext cx="1702525" cy="73587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Connector 14"/>
          <p:cNvCxnSpPr>
            <a:stCxn id="14" idx="0"/>
            <a:endCxn id="14" idx="2"/>
          </p:cNvCxnSpPr>
          <p:nvPr/>
        </p:nvCxnSpPr>
        <p:spPr>
          <a:xfrm>
            <a:off x="7237365" y="1734390"/>
            <a:ext cx="0" cy="7358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688034" y="2065315"/>
            <a:ext cx="783771" cy="8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451038" y="1697378"/>
            <a:ext cx="1702525" cy="73587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" name="Straight Connector 18"/>
          <p:cNvCxnSpPr>
            <a:stCxn id="18" idx="0"/>
            <a:endCxn id="18" idx="2"/>
          </p:cNvCxnSpPr>
          <p:nvPr/>
        </p:nvCxnSpPr>
        <p:spPr>
          <a:xfrm>
            <a:off x="9302301" y="1697378"/>
            <a:ext cx="0" cy="7358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752970" y="2028303"/>
            <a:ext cx="783771" cy="8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0518916" y="1902028"/>
            <a:ext cx="226423" cy="2525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/>
          <p:cNvGrpSpPr/>
          <p:nvPr/>
        </p:nvGrpSpPr>
        <p:grpSpPr>
          <a:xfrm>
            <a:off x="2615289" y="2623357"/>
            <a:ext cx="2536372" cy="488768"/>
            <a:chOff x="2737210" y="2633967"/>
            <a:chExt cx="2536372" cy="488768"/>
          </a:xfrm>
        </p:grpSpPr>
        <p:sp>
          <p:nvSpPr>
            <p:cNvPr id="35" name="Rectangle 34"/>
            <p:cNvSpPr/>
            <p:nvPr/>
          </p:nvSpPr>
          <p:spPr>
            <a:xfrm>
              <a:off x="2737210" y="2633967"/>
              <a:ext cx="600892" cy="470262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q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672690" y="2652473"/>
              <a:ext cx="600892" cy="470262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s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422062" y="2641863"/>
            <a:ext cx="2536372" cy="488768"/>
            <a:chOff x="6936918" y="2539588"/>
            <a:chExt cx="2536372" cy="488768"/>
          </a:xfrm>
        </p:grpSpPr>
        <p:sp>
          <p:nvSpPr>
            <p:cNvPr id="39" name="Rectangle 38"/>
            <p:cNvSpPr/>
            <p:nvPr/>
          </p:nvSpPr>
          <p:spPr>
            <a:xfrm>
              <a:off x="6936918" y="2539588"/>
              <a:ext cx="600892" cy="470262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q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872398" y="2558094"/>
              <a:ext cx="600892" cy="470262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s</a:t>
              </a:r>
            </a:p>
          </p:txBody>
        </p:sp>
      </p:grpSp>
      <p:sp>
        <p:nvSpPr>
          <p:cNvPr id="41" name="Rectangle 40"/>
          <p:cNvSpPr/>
          <p:nvPr/>
        </p:nvSpPr>
        <p:spPr>
          <a:xfrm>
            <a:off x="431031" y="1703913"/>
            <a:ext cx="600892" cy="47026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29586" y="2476004"/>
            <a:ext cx="600892" cy="47026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q</a:t>
            </a:r>
          </a:p>
        </p:txBody>
      </p:sp>
      <p:cxnSp>
        <p:nvCxnSpPr>
          <p:cNvPr id="9" name="Elbow Connector 8"/>
          <p:cNvCxnSpPr/>
          <p:nvPr/>
        </p:nvCxnSpPr>
        <p:spPr>
          <a:xfrm rot="5400000" flipH="1" flipV="1">
            <a:off x="5439455" y="994979"/>
            <a:ext cx="1204908" cy="879158"/>
          </a:xfrm>
          <a:prstGeom prst="bentConnector3">
            <a:avLst>
              <a:gd name="adj1" fmla="val 97052"/>
            </a:avLst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endCxn id="18" idx="0"/>
          </p:cNvCxnSpPr>
          <p:nvPr/>
        </p:nvCxnSpPr>
        <p:spPr>
          <a:xfrm>
            <a:off x="6480230" y="873758"/>
            <a:ext cx="2822071" cy="823620"/>
          </a:xfrm>
          <a:prstGeom prst="bentConnector2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386102" y="873758"/>
            <a:ext cx="1511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err="1" smtClean="0"/>
              <a:t>q.next</a:t>
            </a:r>
            <a:r>
              <a:rPr lang="en-IN" dirty="0" smtClean="0"/>
              <a:t>=</a:t>
            </a:r>
            <a:r>
              <a:rPr lang="en-IN" dirty="0" err="1" smtClean="0"/>
              <a:t>s.next</a:t>
            </a:r>
            <a:r>
              <a:rPr lang="en-IN" dirty="0" smtClean="0"/>
              <a:t>;</a:t>
            </a:r>
            <a:endParaRPr lang="en-IN" dirty="0"/>
          </a:p>
        </p:txBody>
      </p:sp>
      <p:sp>
        <p:nvSpPr>
          <p:cNvPr id="25" name="Rectangle 24"/>
          <p:cNvSpPr/>
          <p:nvPr/>
        </p:nvSpPr>
        <p:spPr>
          <a:xfrm>
            <a:off x="3206300" y="3446572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en-IN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Scanner (System.</a:t>
            </a:r>
            <a:r>
              <a:rPr lang="en-IN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IN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node </a:t>
            </a:r>
            <a:r>
              <a:rPr lang="en-IN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6A3E3E"/>
                </a:solidFill>
                <a:latin typeface="Consolas" panose="020B0609020204030204" pitchFamily="49" charset="0"/>
              </a:rPr>
              <a:t>start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node </a:t>
            </a:r>
            <a:r>
              <a:rPr lang="en-IN" dirty="0">
                <a:solidFill>
                  <a:srgbClr val="6A3E3E"/>
                </a:solidFill>
                <a:latin typeface="Consolas" panose="020B0609020204030204" pitchFamily="49" charset="0"/>
              </a:rPr>
              <a:t>q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node();</a:t>
            </a:r>
          </a:p>
          <a:p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"Enter location."</a:t>
            </a:r>
            <a:r>
              <a:rPr lang="en-IN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loc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=1;</a:t>
            </a:r>
            <a:r>
              <a:rPr lang="en-IN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I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loc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I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en-I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I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IN" dirty="0">
                <a:solidFill>
                  <a:srgbClr val="6A3E3E"/>
                </a:solidFill>
                <a:latin typeface="Consolas" panose="020B0609020204030204" pitchFamily="49" charset="0"/>
              </a:rPr>
              <a:t>q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dirty="0" err="1">
                <a:solidFill>
                  <a:srgbClr val="6A3E3E"/>
                </a:solidFill>
                <a:latin typeface="Consolas" panose="020B0609020204030204" pitchFamily="49" charset="0"/>
              </a:rPr>
              <a:t>q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IN" dirty="0"/>
          </a:p>
        </p:txBody>
      </p:sp>
      <p:sp>
        <p:nvSpPr>
          <p:cNvPr id="48" name="Title 2"/>
          <p:cNvSpPr txBox="1">
            <a:spLocks/>
          </p:cNvSpPr>
          <p:nvPr/>
        </p:nvSpPr>
        <p:spPr>
          <a:xfrm>
            <a:off x="1115568" y="111430"/>
            <a:ext cx="10515600" cy="10155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Delete at a specific position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4470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080" y="127381"/>
            <a:ext cx="10515600" cy="1325563"/>
          </a:xfrm>
        </p:spPr>
        <p:txBody>
          <a:bodyPr>
            <a:normAutofit/>
          </a:bodyPr>
          <a:lstStyle/>
          <a:p>
            <a:pPr marL="0" indent="0"/>
            <a:r>
              <a:rPr lang="en-IN" dirty="0" smtClean="0"/>
              <a:t>Display all nodes 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591056" y="1305342"/>
            <a:ext cx="1027785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node </a:t>
            </a:r>
            <a:r>
              <a:rPr lang="en-IN" sz="20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I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null;</a:t>
            </a:r>
            <a:endParaRPr lang="en-IN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20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I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20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start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IN" sz="2000" dirty="0">
              <a:latin typeface="Consolas" panose="020B0609020204030204" pitchFamily="49" charset="0"/>
            </a:endParaRPr>
          </a:p>
          <a:p>
            <a:r>
              <a:rPr lang="en-I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start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I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2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2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2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"List is empty."</a:t>
            </a:r>
            <a:r>
              <a:rPr lang="en-IN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I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4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IN" sz="4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40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IN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en-IN" sz="40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IN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2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2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IN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2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sz="20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Regd</a:t>
            </a:r>
            <a:r>
              <a:rPr lang="en-IN" sz="2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no.- "</a:t>
            </a:r>
            <a:r>
              <a:rPr lang="en-IN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IN" sz="20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IN" sz="2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sz="2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regd_no</a:t>
            </a:r>
            <a:r>
              <a:rPr lang="en-IN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IN" sz="2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Mark- "</a:t>
            </a:r>
            <a:r>
              <a:rPr lang="en-IN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IN" sz="20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IN" sz="2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sz="2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mark</a:t>
            </a:r>
            <a:r>
              <a:rPr lang="en-IN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IN" sz="2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  -&gt;   "</a:t>
            </a:r>
            <a:r>
              <a:rPr lang="en-IN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20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I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19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080" y="127381"/>
            <a:ext cx="10515600" cy="1325563"/>
          </a:xfrm>
        </p:spPr>
        <p:txBody>
          <a:bodyPr>
            <a:normAutofit/>
          </a:bodyPr>
          <a:lstStyle/>
          <a:p>
            <a:pPr marL="0" indent="0"/>
            <a:r>
              <a:rPr lang="en-IN" dirty="0" smtClean="0"/>
              <a:t>Search a node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139952" y="1314486"/>
            <a:ext cx="10277856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node s=</a:t>
            </a:r>
            <a:r>
              <a:rPr lang="en-IN" b="1" dirty="0"/>
              <a:t>new node();</a:t>
            </a:r>
          </a:p>
          <a:p>
            <a:r>
              <a:rPr lang="en-IN" dirty="0"/>
              <a:t> s=start;</a:t>
            </a:r>
          </a:p>
          <a:p>
            <a:r>
              <a:rPr lang="en-IN" b="1" dirty="0"/>
              <a:t>if(start==null){</a:t>
            </a:r>
          </a:p>
          <a:p>
            <a:r>
              <a:rPr lang="en-IN" dirty="0" smtClean="0"/>
              <a:t>	</a:t>
            </a:r>
            <a:r>
              <a:rPr lang="en-IN" dirty="0" err="1" smtClean="0"/>
              <a:t>System.</a:t>
            </a:r>
            <a:r>
              <a:rPr lang="en-IN" b="1" i="1" dirty="0" err="1" smtClean="0"/>
              <a:t>out.println</a:t>
            </a:r>
            <a:r>
              <a:rPr lang="en-IN" b="1" i="1" dirty="0"/>
              <a:t>("List is empty.");</a:t>
            </a:r>
          </a:p>
          <a:p>
            <a:r>
              <a:rPr lang="en-IN" dirty="0"/>
              <a:t>}</a:t>
            </a:r>
          </a:p>
          <a:p>
            <a:r>
              <a:rPr lang="en-IN" b="1" dirty="0" smtClean="0"/>
              <a:t>Else</a:t>
            </a:r>
          </a:p>
          <a:p>
            <a:r>
              <a:rPr lang="en-IN" b="1" dirty="0" smtClean="0"/>
              <a:t>{</a:t>
            </a:r>
          </a:p>
          <a:p>
            <a:pPr lvl="1"/>
            <a:r>
              <a:rPr lang="en-IN" b="1" dirty="0" smtClean="0"/>
              <a:t>Scanner </a:t>
            </a:r>
            <a:r>
              <a:rPr lang="en-IN" b="1" dirty="0" err="1"/>
              <a:t>sc</a:t>
            </a:r>
            <a:r>
              <a:rPr lang="en-IN" b="1" dirty="0"/>
              <a:t>=new Scanner (System.</a:t>
            </a:r>
            <a:r>
              <a:rPr lang="en-IN" b="1" i="1" dirty="0"/>
              <a:t>in);</a:t>
            </a:r>
          </a:p>
          <a:p>
            <a:pPr lvl="1"/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("Enter </a:t>
            </a:r>
            <a:r>
              <a:rPr lang="en-US" b="1" i="1" dirty="0" err="1"/>
              <a:t>Regd</a:t>
            </a:r>
            <a:r>
              <a:rPr lang="en-US" b="1" i="1" dirty="0"/>
              <a:t> no. to be searched");</a:t>
            </a:r>
          </a:p>
          <a:p>
            <a:pPr lvl="1"/>
            <a:r>
              <a:rPr lang="en-IN" b="1" dirty="0" err="1"/>
              <a:t>int</a:t>
            </a:r>
            <a:r>
              <a:rPr lang="en-IN" b="1" dirty="0"/>
              <a:t> r=</a:t>
            </a:r>
            <a:r>
              <a:rPr lang="en-IN" b="1" dirty="0" err="1"/>
              <a:t>sc.nextInt</a:t>
            </a:r>
            <a:r>
              <a:rPr lang="en-IN" b="1" dirty="0"/>
              <a:t>();</a:t>
            </a:r>
          </a:p>
          <a:p>
            <a:pPr lvl="1"/>
            <a:r>
              <a:rPr lang="en-IN" b="1" dirty="0"/>
              <a:t>while(s!=null){ </a:t>
            </a:r>
          </a:p>
          <a:p>
            <a:pPr lvl="2"/>
            <a:r>
              <a:rPr lang="en-IN" b="1" dirty="0"/>
              <a:t>if(r==</a:t>
            </a:r>
            <a:r>
              <a:rPr lang="en-IN" b="1" dirty="0" err="1"/>
              <a:t>s.regd_no</a:t>
            </a:r>
            <a:r>
              <a:rPr lang="en-IN" b="1" dirty="0"/>
              <a:t>){</a:t>
            </a:r>
          </a:p>
          <a:p>
            <a:pPr lvl="2"/>
            <a:r>
              <a:rPr lang="en-IN" dirty="0" smtClean="0"/>
              <a:t>	</a:t>
            </a:r>
            <a:r>
              <a:rPr lang="en-IN" dirty="0" err="1" smtClean="0"/>
              <a:t>System.</a:t>
            </a:r>
            <a:r>
              <a:rPr lang="en-IN" b="1" i="1" dirty="0" err="1" smtClean="0"/>
              <a:t>out.print</a:t>
            </a:r>
            <a:r>
              <a:rPr lang="en-IN" b="1" i="1" dirty="0"/>
              <a:t>("Enter updated marks.");</a:t>
            </a:r>
          </a:p>
          <a:p>
            <a:pPr lvl="2"/>
            <a:r>
              <a:rPr lang="en-IN" dirty="0" smtClean="0"/>
              <a:t>	</a:t>
            </a:r>
            <a:r>
              <a:rPr lang="en-IN" dirty="0" err="1" smtClean="0"/>
              <a:t>s.mark</a:t>
            </a:r>
            <a:r>
              <a:rPr lang="en-IN" dirty="0" smtClean="0"/>
              <a:t>=</a:t>
            </a:r>
            <a:r>
              <a:rPr lang="en-IN" dirty="0" err="1" smtClean="0"/>
              <a:t>sc.nextFloat</a:t>
            </a:r>
            <a:r>
              <a:rPr lang="en-IN" dirty="0"/>
              <a:t>();</a:t>
            </a:r>
          </a:p>
          <a:p>
            <a:pPr lvl="1"/>
            <a:r>
              <a:rPr lang="en-IN" dirty="0" smtClean="0"/>
              <a:t>		}</a:t>
            </a:r>
            <a:endParaRPr lang="en-IN" dirty="0"/>
          </a:p>
          <a:p>
            <a:r>
              <a:rPr lang="en-IN" dirty="0" smtClean="0"/>
              <a:t>	s=</a:t>
            </a:r>
            <a:r>
              <a:rPr lang="en-IN" dirty="0" err="1" smtClean="0"/>
              <a:t>s.next</a:t>
            </a:r>
            <a:r>
              <a:rPr lang="en-IN" dirty="0"/>
              <a:t>;</a:t>
            </a:r>
          </a:p>
          <a:p>
            <a:r>
              <a:rPr lang="en-IN" dirty="0" smtClean="0"/>
              <a:t>		}</a:t>
            </a:r>
          </a:p>
          <a:p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027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Linked 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What is linked list?</a:t>
            </a:r>
          </a:p>
          <a:p>
            <a:r>
              <a:rPr lang="en-IN" dirty="0" smtClean="0"/>
              <a:t>Why you need linked list?</a:t>
            </a:r>
          </a:p>
          <a:p>
            <a:r>
              <a:rPr lang="en-IN" dirty="0" smtClean="0"/>
              <a:t>Types of linked list</a:t>
            </a:r>
          </a:p>
          <a:p>
            <a:r>
              <a:rPr lang="en-IN" dirty="0" smtClean="0"/>
              <a:t>Operation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633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2696" y="2742565"/>
            <a:ext cx="6190488" cy="1325563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IN" sz="6600" dirty="0" smtClean="0"/>
              <a:t/>
            </a:r>
            <a:br>
              <a:rPr lang="en-IN" sz="6600" dirty="0" smtClean="0"/>
            </a:br>
            <a:r>
              <a:rPr lang="en-IN" sz="6600" dirty="0" smtClean="0"/>
              <a:t>Doubly linked list</a:t>
            </a:r>
            <a:br>
              <a:rPr lang="en-IN" sz="6600" dirty="0" smtClean="0"/>
            </a:b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187941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oubly Linked List | Set 1 (Introduction and Insertion ..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" r="9142"/>
          <a:stretch/>
        </p:blipFill>
        <p:spPr bwMode="auto">
          <a:xfrm>
            <a:off x="996696" y="1961715"/>
            <a:ext cx="10471404" cy="242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Doubly linked list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319272" y="3978994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Node</a:t>
            </a:r>
          </a:p>
          <a:p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Node </a:t>
            </a:r>
            <a:r>
              <a:rPr lang="en-IN" sz="2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prev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Node </a:t>
            </a:r>
            <a:r>
              <a:rPr lang="en-IN" sz="2400" b="1" dirty="0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400" b="1" dirty="0">
                <a:solidFill>
                  <a:srgbClr val="0000C0"/>
                </a:solidFill>
                <a:latin typeface="Consolas" panose="020B0609020204030204" pitchFamily="49" charset="0"/>
              </a:rPr>
              <a:t>mark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regd_no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4742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98046" y="1445624"/>
            <a:ext cx="866500" cy="47026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start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04329" y="2124892"/>
            <a:ext cx="1702525" cy="73587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3929090" y="2101640"/>
            <a:ext cx="0" cy="7358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948761" y="3077697"/>
            <a:ext cx="600892" cy="47026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end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32437" y="5736296"/>
            <a:ext cx="748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806261" y="2455817"/>
            <a:ext cx="783771" cy="8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2" idx="2"/>
            <a:endCxn id="6" idx="1"/>
          </p:cNvCxnSpPr>
          <p:nvPr/>
        </p:nvCxnSpPr>
        <p:spPr>
          <a:xfrm rot="16200000" flipH="1">
            <a:off x="2779341" y="1767840"/>
            <a:ext cx="576943" cy="8730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021657" y="528989"/>
            <a:ext cx="2736523" cy="7509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TextBox 41"/>
          <p:cNvSpPr txBox="1"/>
          <p:nvPr/>
        </p:nvSpPr>
        <p:spPr>
          <a:xfrm>
            <a:off x="4897698" y="715279"/>
            <a:ext cx="75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null</a:t>
            </a:r>
            <a:endParaRPr lang="en-IN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4074739" y="741404"/>
            <a:ext cx="55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info</a:t>
            </a:r>
            <a:endParaRPr lang="en-IN" b="1" dirty="0"/>
          </a:p>
        </p:txBody>
      </p:sp>
      <p:sp>
        <p:nvSpPr>
          <p:cNvPr id="27" name="Rectangle 26"/>
          <p:cNvSpPr/>
          <p:nvPr/>
        </p:nvSpPr>
        <p:spPr>
          <a:xfrm>
            <a:off x="2013528" y="4943512"/>
            <a:ext cx="1702525" cy="73587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8" name="Straight Connector 27"/>
          <p:cNvCxnSpPr/>
          <p:nvPr/>
        </p:nvCxnSpPr>
        <p:spPr>
          <a:xfrm>
            <a:off x="3194991" y="4943512"/>
            <a:ext cx="0" cy="7358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315460" y="5274437"/>
            <a:ext cx="783771" cy="87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099231" y="4915209"/>
            <a:ext cx="1702525" cy="73587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5267994" y="4915209"/>
            <a:ext cx="0" cy="7358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401163" y="5246134"/>
            <a:ext cx="783771" cy="8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20310" y="4279487"/>
            <a:ext cx="866500" cy="47026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start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47" name="Elbow Connector 46"/>
          <p:cNvCxnSpPr>
            <a:stCxn id="46" idx="2"/>
          </p:cNvCxnSpPr>
          <p:nvPr/>
        </p:nvCxnSpPr>
        <p:spPr>
          <a:xfrm rot="16200000" flipH="1">
            <a:off x="1301605" y="4601703"/>
            <a:ext cx="576943" cy="8730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11" idx="3"/>
            <a:endCxn id="6" idx="2"/>
          </p:cNvCxnSpPr>
          <p:nvPr/>
        </p:nvCxnSpPr>
        <p:spPr>
          <a:xfrm flipV="1">
            <a:off x="2549653" y="2860765"/>
            <a:ext cx="1805939" cy="4520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581471" y="209005"/>
            <a:ext cx="650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</a:t>
            </a:r>
          </a:p>
        </p:txBody>
      </p:sp>
      <p:sp>
        <p:nvSpPr>
          <p:cNvPr id="74" name="Oval 73"/>
          <p:cNvSpPr/>
          <p:nvPr/>
        </p:nvSpPr>
        <p:spPr>
          <a:xfrm>
            <a:off x="5585676" y="2366553"/>
            <a:ext cx="226423" cy="2525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TextBox 74"/>
          <p:cNvSpPr txBox="1"/>
          <p:nvPr/>
        </p:nvSpPr>
        <p:spPr>
          <a:xfrm flipH="1">
            <a:off x="1026742" y="2686592"/>
            <a:ext cx="198555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Points to last node </a:t>
            </a:r>
            <a:endParaRPr lang="en-IN" dirty="0">
              <a:solidFill>
                <a:srgbClr val="FF000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075463" y="5759154"/>
            <a:ext cx="1502891" cy="715497"/>
            <a:chOff x="2075463" y="5759154"/>
            <a:chExt cx="1502891" cy="715497"/>
          </a:xfrm>
        </p:grpSpPr>
        <p:sp>
          <p:nvSpPr>
            <p:cNvPr id="76" name="Rectangle 75"/>
            <p:cNvSpPr/>
            <p:nvPr/>
          </p:nvSpPr>
          <p:spPr>
            <a:xfrm>
              <a:off x="2075463" y="6004389"/>
              <a:ext cx="600892" cy="47026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end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77" name="Elbow Connector 76"/>
            <p:cNvCxnSpPr/>
            <p:nvPr/>
          </p:nvCxnSpPr>
          <p:spPr>
            <a:xfrm flipV="1">
              <a:off x="2631296" y="5759154"/>
              <a:ext cx="947058" cy="480366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3" name="Straight Connector 82"/>
          <p:cNvCxnSpPr/>
          <p:nvPr/>
        </p:nvCxnSpPr>
        <p:spPr>
          <a:xfrm>
            <a:off x="6636472" y="0"/>
            <a:ext cx="8709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endCxn id="42" idx="3"/>
          </p:cNvCxnSpPr>
          <p:nvPr/>
        </p:nvCxnSpPr>
        <p:spPr>
          <a:xfrm rot="10800000">
            <a:off x="5657522" y="899946"/>
            <a:ext cx="868681" cy="7046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6" name="Elbow Connector 85"/>
          <p:cNvCxnSpPr/>
          <p:nvPr/>
        </p:nvCxnSpPr>
        <p:spPr>
          <a:xfrm rot="10800000" flipV="1">
            <a:off x="5448927" y="2619102"/>
            <a:ext cx="1196255" cy="43682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6167109" y="5119859"/>
            <a:ext cx="226423" cy="2525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3" name="Elbow Connector 92"/>
          <p:cNvCxnSpPr/>
          <p:nvPr/>
        </p:nvCxnSpPr>
        <p:spPr>
          <a:xfrm rot="5400000">
            <a:off x="5769456" y="3725687"/>
            <a:ext cx="923348" cy="80894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6576383" y="345947"/>
            <a:ext cx="4616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en-IN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I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Scanner (System.</a:t>
            </a:r>
            <a:r>
              <a:rPr lang="en-IN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IN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IN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Title 2"/>
          <p:cNvSpPr txBox="1">
            <a:spLocks/>
          </p:cNvSpPr>
          <p:nvPr/>
        </p:nvSpPr>
        <p:spPr>
          <a:xfrm>
            <a:off x="327876" y="175242"/>
            <a:ext cx="10515600" cy="10155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Create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6784055" y="1089951"/>
            <a:ext cx="515275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do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Node </a:t>
            </a:r>
            <a:r>
              <a:rPr lang="en-IN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Node();</a:t>
            </a:r>
          </a:p>
          <a:p>
            <a:r>
              <a:rPr lang="en-IN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I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regd_no</a:t>
            </a:r>
            <a:r>
              <a:rPr lang="en-I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I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0000C0"/>
                </a:solidFill>
                <a:latin typeface="Consolas" panose="020B0609020204030204" pitchFamily="49" charset="0"/>
              </a:rPr>
              <a:t>mark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.nextFloat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I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I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prev</a:t>
            </a:r>
            <a:r>
              <a:rPr lang="en-I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I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I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b="1" dirty="0">
                <a:solidFill>
                  <a:srgbClr val="6A3E3E"/>
                </a:solidFill>
                <a:latin typeface="Consolas" panose="020B0609020204030204" pitchFamily="49" charset="0"/>
              </a:rPr>
              <a:t>start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||</a:t>
            </a:r>
            <a:r>
              <a:rPr lang="en-IN" b="1" i="1" dirty="0">
                <a:solidFill>
                  <a:srgbClr val="0000C0"/>
                </a:solidFill>
                <a:latin typeface="Consolas" panose="020B0609020204030204" pitchFamily="49" charset="0"/>
              </a:rPr>
              <a:t>end</a:t>
            </a:r>
            <a:r>
              <a:rPr lang="en-IN" b="1" i="1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IN" b="1" i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IN" b="1" i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IN" dirty="0">
                <a:solidFill>
                  <a:srgbClr val="6A3E3E"/>
                </a:solidFill>
                <a:latin typeface="Consolas" panose="020B0609020204030204" pitchFamily="49" charset="0"/>
              </a:rPr>
              <a:t>start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IN" i="1" dirty="0">
                <a:solidFill>
                  <a:srgbClr val="0000C0"/>
                </a:solidFill>
                <a:latin typeface="Consolas" panose="020B0609020204030204" pitchFamily="49" charset="0"/>
              </a:rPr>
              <a:t>end</a:t>
            </a:r>
            <a:r>
              <a:rPr lang="en-IN" i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IN" i="1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IN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end</a:t>
            </a:r>
            <a:r>
              <a:rPr lang="en-I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IN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i="1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IN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0000C0"/>
                </a:solidFill>
                <a:latin typeface="Consolas" panose="020B0609020204030204" pitchFamily="49" charset="0"/>
              </a:rPr>
              <a:t>prev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i="1" dirty="0">
                <a:solidFill>
                  <a:srgbClr val="0000C0"/>
                </a:solidFill>
                <a:latin typeface="Consolas" panose="020B0609020204030204" pitchFamily="49" charset="0"/>
              </a:rPr>
              <a:t>end</a:t>
            </a:r>
            <a:r>
              <a:rPr lang="en-IN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i="1" dirty="0">
                <a:solidFill>
                  <a:srgbClr val="0000C0"/>
                </a:solidFill>
                <a:latin typeface="Consolas" panose="020B0609020204030204" pitchFamily="49" charset="0"/>
              </a:rPr>
              <a:t>end</a:t>
            </a:r>
            <a:r>
              <a:rPr lang="en-IN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i="1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IN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"Enter(y/Y) to add </a:t>
            </a:r>
            <a:r>
              <a:rPr lang="en-US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next"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 err="1">
                <a:solidFill>
                  <a:srgbClr val="6A3E3E"/>
                </a:solidFill>
                <a:latin typeface="Consolas" panose="020B0609020204030204" pitchFamily="49" charset="0"/>
              </a:rPr>
              <a:t>ch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charAt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ch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IN" b="1" dirty="0">
                <a:solidFill>
                  <a:srgbClr val="2A00FF"/>
                </a:solidFill>
                <a:latin typeface="Consolas" panose="020B0609020204030204" pitchFamily="49" charset="0"/>
              </a:rPr>
              <a:t>'y'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||</a:t>
            </a:r>
            <a:r>
              <a:rPr lang="en-I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ch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IN" b="1" dirty="0">
                <a:solidFill>
                  <a:srgbClr val="2A00FF"/>
                </a:solidFill>
                <a:latin typeface="Consolas" panose="020B0609020204030204" pitchFamily="49" charset="0"/>
              </a:rPr>
              <a:t>'Y'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IN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3389845" y="5415951"/>
            <a:ext cx="83073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2476667" y="2525484"/>
            <a:ext cx="1027662" cy="252549"/>
            <a:chOff x="2476667" y="2525484"/>
            <a:chExt cx="1027662" cy="252549"/>
          </a:xfrm>
        </p:grpSpPr>
        <p:cxnSp>
          <p:nvCxnSpPr>
            <p:cNvPr id="41" name="Straight Arrow Connector 40"/>
            <p:cNvCxnSpPr/>
            <p:nvPr/>
          </p:nvCxnSpPr>
          <p:spPr>
            <a:xfrm flipH="1">
              <a:off x="2673596" y="2679643"/>
              <a:ext cx="830733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2476667" y="2525484"/>
              <a:ext cx="226423" cy="2525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45" name="Straight Connector 44"/>
          <p:cNvCxnSpPr/>
          <p:nvPr/>
        </p:nvCxnSpPr>
        <p:spPr>
          <a:xfrm>
            <a:off x="4803031" y="2135385"/>
            <a:ext cx="0" cy="7358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658394" y="4915209"/>
            <a:ext cx="0" cy="7358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549653" y="4918420"/>
            <a:ext cx="0" cy="7358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1104633" y="5374580"/>
            <a:ext cx="1027662" cy="252549"/>
            <a:chOff x="2476667" y="2525484"/>
            <a:chExt cx="1027662" cy="252549"/>
          </a:xfrm>
        </p:grpSpPr>
        <p:cxnSp>
          <p:nvCxnSpPr>
            <p:cNvPr id="51" name="Straight Arrow Connector 50"/>
            <p:cNvCxnSpPr/>
            <p:nvPr/>
          </p:nvCxnSpPr>
          <p:spPr>
            <a:xfrm flipH="1">
              <a:off x="2673596" y="2679643"/>
              <a:ext cx="830733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2476667" y="2525484"/>
              <a:ext cx="226423" cy="2525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56" name="Straight Connector 55"/>
          <p:cNvCxnSpPr/>
          <p:nvPr/>
        </p:nvCxnSpPr>
        <p:spPr>
          <a:xfrm>
            <a:off x="3941790" y="552240"/>
            <a:ext cx="0" cy="7358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815731" y="573285"/>
            <a:ext cx="0" cy="7358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162429" y="727347"/>
            <a:ext cx="75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null</a:t>
            </a:r>
            <a:endParaRPr lang="en-IN" b="1" dirty="0"/>
          </a:p>
        </p:txBody>
      </p:sp>
      <p:grpSp>
        <p:nvGrpSpPr>
          <p:cNvPr id="60" name="Group 59"/>
          <p:cNvGrpSpPr/>
          <p:nvPr/>
        </p:nvGrpSpPr>
        <p:grpSpPr>
          <a:xfrm>
            <a:off x="3716053" y="5810515"/>
            <a:ext cx="1502891" cy="715497"/>
            <a:chOff x="2075463" y="5759154"/>
            <a:chExt cx="1502891" cy="715497"/>
          </a:xfrm>
        </p:grpSpPr>
        <p:sp>
          <p:nvSpPr>
            <p:cNvPr id="61" name="Rectangle 60"/>
            <p:cNvSpPr/>
            <p:nvPr/>
          </p:nvSpPr>
          <p:spPr>
            <a:xfrm>
              <a:off x="2075463" y="6004389"/>
              <a:ext cx="600892" cy="47026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end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62" name="Elbow Connector 61"/>
            <p:cNvCxnSpPr/>
            <p:nvPr/>
          </p:nvCxnSpPr>
          <p:spPr>
            <a:xfrm flipV="1">
              <a:off x="2631296" y="5759154"/>
              <a:ext cx="947058" cy="480366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/>
          <p:nvPr/>
        </p:nvSpPr>
        <p:spPr>
          <a:xfrm>
            <a:off x="4636221" y="2980514"/>
            <a:ext cx="748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21075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2497066" y="4014607"/>
            <a:ext cx="600892" cy="47026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5568" y="111430"/>
            <a:ext cx="10515600" cy="1015542"/>
          </a:xfrm>
        </p:spPr>
        <p:txBody>
          <a:bodyPr/>
          <a:lstStyle/>
          <a:p>
            <a:r>
              <a:rPr lang="en-IN" dirty="0" smtClean="0"/>
              <a:t>Insert at the beginning </a:t>
            </a:r>
            <a:endParaRPr lang="en-IN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315460" y="2074037"/>
            <a:ext cx="783771" cy="87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099231" y="1714809"/>
            <a:ext cx="1702525" cy="73587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5267994" y="1714809"/>
            <a:ext cx="0" cy="7358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401163" y="2045734"/>
            <a:ext cx="783771" cy="8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20310" y="1079087"/>
            <a:ext cx="866500" cy="47026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start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38" name="Elbow Connector 37"/>
          <p:cNvCxnSpPr>
            <a:stCxn id="37" idx="2"/>
          </p:cNvCxnSpPr>
          <p:nvPr/>
        </p:nvCxnSpPr>
        <p:spPr>
          <a:xfrm rot="16200000" flipH="1">
            <a:off x="1301605" y="1401303"/>
            <a:ext cx="576943" cy="8730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167109" y="1919459"/>
            <a:ext cx="226423" cy="2525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3389845" y="2215551"/>
            <a:ext cx="83073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658394" y="1714809"/>
            <a:ext cx="0" cy="7358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2013528" y="1718020"/>
            <a:ext cx="1702525" cy="760965"/>
            <a:chOff x="2013528" y="1718020"/>
            <a:chExt cx="1702525" cy="760965"/>
          </a:xfrm>
        </p:grpSpPr>
        <p:sp>
          <p:nvSpPr>
            <p:cNvPr id="23" name="Rectangle 22"/>
            <p:cNvSpPr/>
            <p:nvPr/>
          </p:nvSpPr>
          <p:spPr>
            <a:xfrm>
              <a:off x="2013528" y="1743112"/>
              <a:ext cx="1702525" cy="7358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3194991" y="1743112"/>
              <a:ext cx="0" cy="7358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2549653" y="1718020"/>
              <a:ext cx="0" cy="7358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1043194" y="2201344"/>
            <a:ext cx="1027662" cy="252549"/>
            <a:chOff x="2476667" y="2525484"/>
            <a:chExt cx="1027662" cy="252549"/>
          </a:xfrm>
        </p:grpSpPr>
        <p:cxnSp>
          <p:nvCxnSpPr>
            <p:cNvPr id="44" name="Straight Arrow Connector 43"/>
            <p:cNvCxnSpPr/>
            <p:nvPr/>
          </p:nvCxnSpPr>
          <p:spPr>
            <a:xfrm flipH="1">
              <a:off x="2673596" y="2679643"/>
              <a:ext cx="830733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2476667" y="2525484"/>
              <a:ext cx="226423" cy="2525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56" name="Straight Arrow Connector 55"/>
          <p:cNvCxnSpPr/>
          <p:nvPr/>
        </p:nvCxnSpPr>
        <p:spPr>
          <a:xfrm>
            <a:off x="5017985" y="5893055"/>
            <a:ext cx="783771" cy="87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5801756" y="5533827"/>
            <a:ext cx="1702525" cy="73587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8" name="Straight Connector 57"/>
          <p:cNvCxnSpPr/>
          <p:nvPr/>
        </p:nvCxnSpPr>
        <p:spPr>
          <a:xfrm>
            <a:off x="6970519" y="5533827"/>
            <a:ext cx="0" cy="7358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7103688" y="5864752"/>
            <a:ext cx="783771" cy="8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/>
          <p:nvPr/>
        </p:nvCxnSpPr>
        <p:spPr>
          <a:xfrm rot="5400000" flipH="1" flipV="1">
            <a:off x="712491" y="4407475"/>
            <a:ext cx="638728" cy="1055806"/>
          </a:xfrm>
          <a:prstGeom prst="bentConnector2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7869634" y="5738477"/>
            <a:ext cx="226423" cy="2525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5092370" y="6034569"/>
            <a:ext cx="83073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6360919" y="5533827"/>
            <a:ext cx="0" cy="7358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3716053" y="5537038"/>
            <a:ext cx="1702525" cy="760965"/>
            <a:chOff x="2013528" y="1718020"/>
            <a:chExt cx="1702525" cy="760965"/>
          </a:xfrm>
        </p:grpSpPr>
        <p:sp>
          <p:nvSpPr>
            <p:cNvPr id="66" name="Rectangle 65"/>
            <p:cNvSpPr/>
            <p:nvPr/>
          </p:nvSpPr>
          <p:spPr>
            <a:xfrm>
              <a:off x="2013528" y="1743112"/>
              <a:ext cx="1702525" cy="7358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7" name="Straight Connector 66"/>
            <p:cNvCxnSpPr/>
            <p:nvPr/>
          </p:nvCxnSpPr>
          <p:spPr>
            <a:xfrm>
              <a:off x="3194991" y="1743112"/>
              <a:ext cx="0" cy="7358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2549653" y="1718020"/>
              <a:ext cx="0" cy="7358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2745719" y="6020362"/>
            <a:ext cx="1027662" cy="252549"/>
            <a:chOff x="2476667" y="2525484"/>
            <a:chExt cx="1027662" cy="252549"/>
          </a:xfrm>
        </p:grpSpPr>
        <p:cxnSp>
          <p:nvCxnSpPr>
            <p:cNvPr id="70" name="Straight Arrow Connector 69"/>
            <p:cNvCxnSpPr/>
            <p:nvPr/>
          </p:nvCxnSpPr>
          <p:spPr>
            <a:xfrm flipH="1">
              <a:off x="2673596" y="2679643"/>
              <a:ext cx="830733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/>
            <p:cNvSpPr/>
            <p:nvPr/>
          </p:nvSpPr>
          <p:spPr>
            <a:xfrm>
              <a:off x="2476667" y="2525484"/>
              <a:ext cx="226423" cy="2525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6758885" y="1330736"/>
            <a:ext cx="6096000" cy="40934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en-IN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Scanner (System.</a:t>
            </a:r>
            <a:r>
              <a:rPr lang="en-IN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IN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Node </a:t>
            </a:r>
            <a:r>
              <a:rPr lang="en-IN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Node</a:t>
            </a:r>
            <a:r>
              <a:rPr lang="en-I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prev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I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IN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I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"Enter </a:t>
            </a:r>
            <a:r>
              <a:rPr lang="en-US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Regd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 no. and Marks."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0000C0"/>
                </a:solidFill>
                <a:latin typeface="Consolas" panose="020B0609020204030204" pitchFamily="49" charset="0"/>
              </a:rPr>
              <a:t>regd_no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0000C0"/>
                </a:solidFill>
                <a:latin typeface="Consolas" panose="020B0609020204030204" pitchFamily="49" charset="0"/>
              </a:rPr>
              <a:t>mark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.nextFloat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IN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3200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IN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sz="3200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IN" sz="3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3200" dirty="0">
                <a:solidFill>
                  <a:srgbClr val="6A3E3E"/>
                </a:solidFill>
                <a:latin typeface="Consolas" panose="020B0609020204030204" pitchFamily="49" charset="0"/>
              </a:rPr>
              <a:t>start</a:t>
            </a:r>
            <a:r>
              <a:rPr lang="en-IN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3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Start.prev</a:t>
            </a:r>
            <a:r>
              <a:rPr lang="en-IN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=p;</a:t>
            </a:r>
            <a:endParaRPr lang="en-IN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3200" dirty="0">
                <a:solidFill>
                  <a:srgbClr val="6A3E3E"/>
                </a:solidFill>
                <a:latin typeface="Consolas" panose="020B0609020204030204" pitchFamily="49" charset="0"/>
              </a:rPr>
              <a:t>start</a:t>
            </a:r>
            <a:r>
              <a:rPr lang="en-IN" sz="3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3200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IN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IN" sz="3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Curved Connector 17"/>
          <p:cNvCxnSpPr>
            <a:stCxn id="90" idx="3"/>
            <a:endCxn id="66" idx="0"/>
          </p:cNvCxnSpPr>
          <p:nvPr/>
        </p:nvCxnSpPr>
        <p:spPr>
          <a:xfrm>
            <a:off x="3491717" y="4852806"/>
            <a:ext cx="1075599" cy="709324"/>
          </a:xfrm>
          <a:prstGeom prst="curvedConnector2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9782553" y="3940668"/>
            <a:ext cx="364278" cy="3930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84" name="Oval 83"/>
          <p:cNvSpPr/>
          <p:nvPr/>
        </p:nvSpPr>
        <p:spPr>
          <a:xfrm>
            <a:off x="9782553" y="4405892"/>
            <a:ext cx="364278" cy="3930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85" name="Oval 84"/>
          <p:cNvSpPr/>
          <p:nvPr/>
        </p:nvSpPr>
        <p:spPr>
          <a:xfrm>
            <a:off x="8929215" y="4954535"/>
            <a:ext cx="364278" cy="3930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86" name="Oval 85"/>
          <p:cNvSpPr/>
          <p:nvPr/>
        </p:nvSpPr>
        <p:spPr>
          <a:xfrm>
            <a:off x="3513642" y="5081237"/>
            <a:ext cx="364278" cy="3930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grpSp>
        <p:nvGrpSpPr>
          <p:cNvPr id="111" name="Group 110"/>
          <p:cNvGrpSpPr/>
          <p:nvPr/>
        </p:nvGrpSpPr>
        <p:grpSpPr>
          <a:xfrm>
            <a:off x="2382083" y="5220742"/>
            <a:ext cx="1339072" cy="899846"/>
            <a:chOff x="2382083" y="5220742"/>
            <a:chExt cx="1339072" cy="899846"/>
          </a:xfrm>
        </p:grpSpPr>
        <p:cxnSp>
          <p:nvCxnSpPr>
            <p:cNvPr id="73" name="Curved Connector 72"/>
            <p:cNvCxnSpPr>
              <a:endCxn id="90" idx="2"/>
            </p:cNvCxnSpPr>
            <p:nvPr/>
          </p:nvCxnSpPr>
          <p:spPr>
            <a:xfrm rot="10800000">
              <a:off x="2640456" y="5220742"/>
              <a:ext cx="1080699" cy="899846"/>
            </a:xfrm>
            <a:prstGeom prst="curvedConnector2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/>
            <p:cNvSpPr/>
            <p:nvPr/>
          </p:nvSpPr>
          <p:spPr>
            <a:xfrm>
              <a:off x="2382083" y="5515199"/>
              <a:ext cx="364278" cy="3930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2</a:t>
              </a:r>
            </a:p>
          </p:txBody>
        </p:sp>
      </p:grpSp>
      <p:sp>
        <p:nvSpPr>
          <p:cNvPr id="88" name="Oval 87"/>
          <p:cNvSpPr/>
          <p:nvPr/>
        </p:nvSpPr>
        <p:spPr>
          <a:xfrm>
            <a:off x="555733" y="4586538"/>
            <a:ext cx="364278" cy="3930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grpSp>
        <p:nvGrpSpPr>
          <p:cNvPr id="110" name="Group 109"/>
          <p:cNvGrpSpPr/>
          <p:nvPr/>
        </p:nvGrpSpPr>
        <p:grpSpPr>
          <a:xfrm>
            <a:off x="825461" y="4459777"/>
            <a:ext cx="2666256" cy="760965"/>
            <a:chOff x="825461" y="4459777"/>
            <a:chExt cx="2666256" cy="760965"/>
          </a:xfrm>
        </p:grpSpPr>
        <p:grpSp>
          <p:nvGrpSpPr>
            <p:cNvPr id="89" name="Group 88"/>
            <p:cNvGrpSpPr/>
            <p:nvPr/>
          </p:nvGrpSpPr>
          <p:grpSpPr>
            <a:xfrm>
              <a:off x="1789192" y="4459777"/>
              <a:ext cx="1702525" cy="760965"/>
              <a:chOff x="2013528" y="1718020"/>
              <a:chExt cx="1702525" cy="760965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2013528" y="1743112"/>
                <a:ext cx="1702525" cy="735873"/>
              </a:xfrm>
              <a:prstGeom prst="rect">
                <a:avLst/>
              </a:prstGeom>
              <a:ln w="2857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91" name="Straight Connector 90"/>
              <p:cNvCxnSpPr/>
              <p:nvPr/>
            </p:nvCxnSpPr>
            <p:spPr>
              <a:xfrm>
                <a:off x="3194991" y="1743112"/>
                <a:ext cx="0" cy="735873"/>
              </a:xfrm>
              <a:prstGeom prst="line">
                <a:avLst/>
              </a:prstGeom>
              <a:ln w="2857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2549653" y="1718020"/>
                <a:ext cx="0" cy="735873"/>
              </a:xfrm>
              <a:prstGeom prst="line">
                <a:avLst/>
              </a:prstGeom>
              <a:ln w="2857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</p:grpSp>
        <p:grpSp>
          <p:nvGrpSpPr>
            <p:cNvPr id="96" name="Group 95"/>
            <p:cNvGrpSpPr/>
            <p:nvPr/>
          </p:nvGrpSpPr>
          <p:grpSpPr>
            <a:xfrm>
              <a:off x="825461" y="4839655"/>
              <a:ext cx="1027662" cy="252549"/>
              <a:chOff x="2476667" y="2525484"/>
              <a:chExt cx="1027662" cy="252549"/>
            </a:xfrm>
          </p:grpSpPr>
          <p:cxnSp>
            <p:nvCxnSpPr>
              <p:cNvPr id="97" name="Straight Arrow Connector 96"/>
              <p:cNvCxnSpPr/>
              <p:nvPr/>
            </p:nvCxnSpPr>
            <p:spPr>
              <a:xfrm flipH="1">
                <a:off x="2673596" y="2679643"/>
                <a:ext cx="830733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Oval 97"/>
              <p:cNvSpPr/>
              <p:nvPr/>
            </p:nvSpPr>
            <p:spPr>
              <a:xfrm>
                <a:off x="2476667" y="2525484"/>
                <a:ext cx="226423" cy="25254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106" name="Rectangle 105"/>
          <p:cNvSpPr/>
          <p:nvPr/>
        </p:nvSpPr>
        <p:spPr>
          <a:xfrm>
            <a:off x="70702" y="5254742"/>
            <a:ext cx="866500" cy="47026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start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607379" y="6269700"/>
            <a:ext cx="866500" cy="47026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start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08" name="Elbow Connector 107"/>
          <p:cNvCxnSpPr>
            <a:endCxn id="66" idx="1"/>
          </p:cNvCxnSpPr>
          <p:nvPr/>
        </p:nvCxnSpPr>
        <p:spPr>
          <a:xfrm flipV="1">
            <a:off x="2102217" y="5930067"/>
            <a:ext cx="1613836" cy="339633"/>
          </a:xfrm>
          <a:prstGeom prst="bentConnector3">
            <a:avLst>
              <a:gd name="adj1" fmla="val 50000"/>
            </a:avLst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218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7" grpId="0" animBg="1"/>
      <p:bldP spid="62" grpId="0" animBg="1"/>
      <p:bldP spid="86" grpId="0" animBg="1"/>
      <p:bldP spid="88" grpId="0" animBg="1"/>
      <p:bldP spid="106" grpId="0" animBg="1"/>
      <p:bldP spid="107" grpId="0" animBg="1"/>
      <p:bldP spid="107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2"/>
          <p:cNvSpPr txBox="1">
            <a:spLocks/>
          </p:cNvSpPr>
          <p:nvPr/>
        </p:nvSpPr>
        <p:spPr>
          <a:xfrm>
            <a:off x="1115568" y="111430"/>
            <a:ext cx="10515600" cy="10155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Insert at the end</a:t>
            </a:r>
            <a:endParaRPr lang="en-IN" dirty="0"/>
          </a:p>
        </p:txBody>
      </p:sp>
      <p:sp>
        <p:nvSpPr>
          <p:cNvPr id="32" name="Rectangle 31"/>
          <p:cNvSpPr/>
          <p:nvPr/>
        </p:nvSpPr>
        <p:spPr>
          <a:xfrm>
            <a:off x="4099231" y="1714809"/>
            <a:ext cx="1702525" cy="73587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6" name="Straight Connector 35"/>
          <p:cNvCxnSpPr/>
          <p:nvPr/>
        </p:nvCxnSpPr>
        <p:spPr>
          <a:xfrm>
            <a:off x="5267994" y="1714809"/>
            <a:ext cx="0" cy="7358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401163" y="2045734"/>
            <a:ext cx="783771" cy="8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720310" y="1079087"/>
            <a:ext cx="866500" cy="47026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start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43" name="Elbow Connector 42"/>
          <p:cNvCxnSpPr>
            <a:stCxn id="42" idx="2"/>
          </p:cNvCxnSpPr>
          <p:nvPr/>
        </p:nvCxnSpPr>
        <p:spPr>
          <a:xfrm rot="16200000" flipH="1">
            <a:off x="1301605" y="1401303"/>
            <a:ext cx="576943" cy="8730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6167109" y="1919459"/>
            <a:ext cx="226423" cy="2525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8" name="Straight Connector 47"/>
          <p:cNvCxnSpPr/>
          <p:nvPr/>
        </p:nvCxnSpPr>
        <p:spPr>
          <a:xfrm>
            <a:off x="4658394" y="1714809"/>
            <a:ext cx="0" cy="7358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2013528" y="1718020"/>
            <a:ext cx="1702525" cy="760965"/>
            <a:chOff x="2013528" y="1718020"/>
            <a:chExt cx="1702525" cy="760965"/>
          </a:xfrm>
        </p:grpSpPr>
        <p:sp>
          <p:nvSpPr>
            <p:cNvPr id="51" name="Rectangle 50"/>
            <p:cNvSpPr/>
            <p:nvPr/>
          </p:nvSpPr>
          <p:spPr>
            <a:xfrm>
              <a:off x="2013528" y="1743112"/>
              <a:ext cx="1702525" cy="7358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3194991" y="1743112"/>
              <a:ext cx="0" cy="7358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2549653" y="1718020"/>
              <a:ext cx="0" cy="7358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1043194" y="2201344"/>
            <a:ext cx="1027662" cy="252549"/>
            <a:chOff x="2476667" y="2525484"/>
            <a:chExt cx="1027662" cy="252549"/>
          </a:xfrm>
        </p:grpSpPr>
        <p:cxnSp>
          <p:nvCxnSpPr>
            <p:cNvPr id="55" name="Straight Arrow Connector 54"/>
            <p:cNvCxnSpPr/>
            <p:nvPr/>
          </p:nvCxnSpPr>
          <p:spPr>
            <a:xfrm flipH="1">
              <a:off x="2673596" y="2679643"/>
              <a:ext cx="830733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>
              <a:off x="2476667" y="2525484"/>
              <a:ext cx="226423" cy="2525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158048" y="1665250"/>
            <a:ext cx="1702525" cy="760965"/>
            <a:chOff x="2013528" y="1718020"/>
            <a:chExt cx="1702525" cy="760965"/>
          </a:xfrm>
        </p:grpSpPr>
        <p:sp>
          <p:nvSpPr>
            <p:cNvPr id="58" name="Rectangle 57"/>
            <p:cNvSpPr/>
            <p:nvPr/>
          </p:nvSpPr>
          <p:spPr>
            <a:xfrm>
              <a:off x="2013528" y="1743112"/>
              <a:ext cx="1702525" cy="7358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3194991" y="1743112"/>
              <a:ext cx="0" cy="7358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2549653" y="1718020"/>
              <a:ext cx="0" cy="7358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" name="Straight Arrow Connector 2"/>
          <p:cNvCxnSpPr/>
          <p:nvPr/>
        </p:nvCxnSpPr>
        <p:spPr>
          <a:xfrm>
            <a:off x="5580732" y="2045733"/>
            <a:ext cx="16256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716053" y="2201344"/>
            <a:ext cx="83073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315460" y="2074037"/>
            <a:ext cx="783771" cy="87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5401164" y="1837819"/>
            <a:ext cx="185322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8446915" y="2082746"/>
            <a:ext cx="783771" cy="8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9212861" y="1956471"/>
            <a:ext cx="226423" cy="2525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1952092" y="2714128"/>
            <a:ext cx="8830208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Node </a:t>
            </a:r>
            <a:r>
              <a:rPr lang="en-IN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I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Node();</a:t>
            </a:r>
            <a:endParaRPr lang="en-IN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Node </a:t>
            </a:r>
            <a:r>
              <a:rPr lang="en-IN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Node</a:t>
            </a:r>
            <a:r>
              <a:rPr lang="en-I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I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=start;</a:t>
            </a:r>
            <a:endParaRPr lang="en-I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"Enter </a:t>
            </a:r>
            <a:r>
              <a:rPr lang="en-US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Regd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 no. and Marks."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I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regd_no</a:t>
            </a:r>
            <a:r>
              <a:rPr lang="en-I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I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0000C0"/>
                </a:solidFill>
                <a:latin typeface="Consolas" panose="020B0609020204030204" pitchFamily="49" charset="0"/>
              </a:rPr>
              <a:t>mark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.nextFloat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I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prev</a:t>
            </a:r>
            <a:r>
              <a:rPr lang="en-I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IN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IN" i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I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IN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I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en-I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I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IN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I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IN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I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</a:p>
          <a:p>
            <a:endParaRPr lang="en-IN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</a:t>
            </a:r>
            <a:r>
              <a:rPr lang="en-IN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IN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IN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400" b="1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p.prev</a:t>
            </a:r>
            <a:r>
              <a:rPr lang="en-IN" sz="24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=s</a:t>
            </a:r>
            <a:r>
              <a:rPr lang="en-IN" sz="3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IN" sz="3200" b="1" dirty="0"/>
          </a:p>
        </p:txBody>
      </p:sp>
      <p:sp>
        <p:nvSpPr>
          <p:cNvPr id="7" name="Rectangle 6"/>
          <p:cNvSpPr/>
          <p:nvPr/>
        </p:nvSpPr>
        <p:spPr>
          <a:xfrm>
            <a:off x="4956690" y="1250376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i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endParaRPr lang="en-IN" dirty="0"/>
          </a:p>
        </p:txBody>
      </p:sp>
      <p:sp>
        <p:nvSpPr>
          <p:cNvPr id="69" name="Rectangle 68"/>
          <p:cNvSpPr/>
          <p:nvPr/>
        </p:nvSpPr>
        <p:spPr>
          <a:xfrm>
            <a:off x="8009310" y="1195760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041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Straight Connector 82"/>
          <p:cNvCxnSpPr/>
          <p:nvPr/>
        </p:nvCxnSpPr>
        <p:spPr>
          <a:xfrm>
            <a:off x="6636472" y="0"/>
            <a:ext cx="8709" cy="6858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043732" y="3218941"/>
            <a:ext cx="30732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>
                <a:solidFill>
                  <a:srgbClr val="6A3E3E"/>
                </a:solidFill>
                <a:latin typeface="Consolas" panose="020B0609020204030204" pitchFamily="49" charset="0"/>
              </a:rPr>
              <a:t>start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start</a:t>
            </a:r>
            <a:r>
              <a:rPr lang="en-I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IN" sz="2400" dirty="0"/>
          </a:p>
        </p:txBody>
      </p:sp>
      <p:sp>
        <p:nvSpPr>
          <p:cNvPr id="60" name="Title 2"/>
          <p:cNvSpPr txBox="1">
            <a:spLocks/>
          </p:cNvSpPr>
          <p:nvPr/>
        </p:nvSpPr>
        <p:spPr>
          <a:xfrm>
            <a:off x="1115568" y="111430"/>
            <a:ext cx="10515600" cy="10155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Delete at the beginning 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4099231" y="1714809"/>
            <a:ext cx="1702525" cy="73587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5267994" y="1714809"/>
            <a:ext cx="0" cy="7358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401163" y="2045734"/>
            <a:ext cx="783771" cy="8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20310" y="1079087"/>
            <a:ext cx="866500" cy="47026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start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1" name="Elbow Connector 20"/>
          <p:cNvCxnSpPr>
            <a:stCxn id="20" idx="2"/>
          </p:cNvCxnSpPr>
          <p:nvPr/>
        </p:nvCxnSpPr>
        <p:spPr>
          <a:xfrm rot="16200000" flipH="1">
            <a:off x="1301605" y="1401303"/>
            <a:ext cx="576943" cy="8730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167109" y="1919459"/>
            <a:ext cx="226423" cy="2525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4" name="Straight Connector 23"/>
          <p:cNvCxnSpPr/>
          <p:nvPr/>
        </p:nvCxnSpPr>
        <p:spPr>
          <a:xfrm>
            <a:off x="4658394" y="1714809"/>
            <a:ext cx="0" cy="7358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2013528" y="1718020"/>
            <a:ext cx="1702525" cy="760965"/>
            <a:chOff x="2013528" y="1718020"/>
            <a:chExt cx="1702525" cy="760965"/>
          </a:xfrm>
        </p:grpSpPr>
        <p:sp>
          <p:nvSpPr>
            <p:cNvPr id="26" name="Rectangle 25"/>
            <p:cNvSpPr/>
            <p:nvPr/>
          </p:nvSpPr>
          <p:spPr>
            <a:xfrm>
              <a:off x="2013528" y="1743112"/>
              <a:ext cx="1702525" cy="7358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3194991" y="1743112"/>
              <a:ext cx="0" cy="7358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549653" y="1718020"/>
              <a:ext cx="0" cy="7358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1043194" y="2201344"/>
            <a:ext cx="1027662" cy="252549"/>
            <a:chOff x="2476667" y="2525484"/>
            <a:chExt cx="1027662" cy="252549"/>
          </a:xfrm>
        </p:grpSpPr>
        <p:cxnSp>
          <p:nvCxnSpPr>
            <p:cNvPr id="36" name="Straight Arrow Connector 35"/>
            <p:cNvCxnSpPr/>
            <p:nvPr/>
          </p:nvCxnSpPr>
          <p:spPr>
            <a:xfrm flipH="1">
              <a:off x="2673596" y="2679643"/>
              <a:ext cx="830733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2476667" y="2525484"/>
              <a:ext cx="226423" cy="2525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9" name="Rectangle 38"/>
          <p:cNvSpPr/>
          <p:nvPr/>
        </p:nvSpPr>
        <p:spPr>
          <a:xfrm>
            <a:off x="7086619" y="3761653"/>
            <a:ext cx="30732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start</a:t>
            </a:r>
            <a:r>
              <a:rPr lang="en-IN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sz="24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prev</a:t>
            </a:r>
            <a:r>
              <a:rPr lang="en-IN" sz="24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= </a:t>
            </a:r>
            <a:r>
              <a:rPr lang="en-IN" sz="2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null</a:t>
            </a:r>
            <a:r>
              <a:rPr lang="en-IN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IN" sz="2400" dirty="0"/>
          </a:p>
        </p:txBody>
      </p:sp>
      <p:cxnSp>
        <p:nvCxnSpPr>
          <p:cNvPr id="41" name="Elbow Connector 40"/>
          <p:cNvCxnSpPr>
            <a:endCxn id="17" idx="0"/>
          </p:cNvCxnSpPr>
          <p:nvPr/>
        </p:nvCxnSpPr>
        <p:spPr>
          <a:xfrm>
            <a:off x="1724987" y="1259777"/>
            <a:ext cx="3225507" cy="455032"/>
          </a:xfrm>
          <a:prstGeom prst="bentConnector2">
            <a:avLst/>
          </a:prstGeom>
          <a:ln w="3810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3453893" y="2176371"/>
            <a:ext cx="1027662" cy="252549"/>
            <a:chOff x="2476667" y="2525484"/>
            <a:chExt cx="1027662" cy="252549"/>
          </a:xfrm>
        </p:grpSpPr>
        <p:cxnSp>
          <p:nvCxnSpPr>
            <p:cNvPr id="43" name="Straight Arrow Connector 42"/>
            <p:cNvCxnSpPr/>
            <p:nvPr/>
          </p:nvCxnSpPr>
          <p:spPr>
            <a:xfrm flipH="1">
              <a:off x="2673596" y="2679643"/>
              <a:ext cx="830733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2476667" y="2525484"/>
              <a:ext cx="226423" cy="2525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48" name="Straight Arrow Connector 47"/>
          <p:cNvCxnSpPr/>
          <p:nvPr/>
        </p:nvCxnSpPr>
        <p:spPr>
          <a:xfrm flipH="1">
            <a:off x="3732745" y="2177451"/>
            <a:ext cx="83073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315460" y="2074037"/>
            <a:ext cx="783771" cy="87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466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214696" y="1790996"/>
            <a:ext cx="1702525" cy="73587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/>
          </a:p>
        </p:txBody>
      </p:sp>
      <p:cxnSp>
        <p:nvCxnSpPr>
          <p:cNvPr id="28" name="Straight Connector 27"/>
          <p:cNvCxnSpPr/>
          <p:nvPr/>
        </p:nvCxnSpPr>
        <p:spPr>
          <a:xfrm>
            <a:off x="2753437" y="1775325"/>
            <a:ext cx="0" cy="7358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516628" y="2121921"/>
            <a:ext cx="783771" cy="8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300399" y="1762693"/>
            <a:ext cx="1702525" cy="73587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4996900" y="1762693"/>
            <a:ext cx="0" cy="7358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602331" y="2093618"/>
            <a:ext cx="783771" cy="8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921478" y="1126971"/>
            <a:ext cx="866500" cy="47026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start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47" name="Elbow Connector 46"/>
          <p:cNvCxnSpPr>
            <a:stCxn id="46" idx="2"/>
          </p:cNvCxnSpPr>
          <p:nvPr/>
        </p:nvCxnSpPr>
        <p:spPr>
          <a:xfrm rot="16200000" flipH="1">
            <a:off x="1502773" y="1449187"/>
            <a:ext cx="576943" cy="87303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6368277" y="1967343"/>
            <a:ext cx="226423" cy="2525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/>
          </a:p>
        </p:txBody>
      </p:sp>
      <p:sp>
        <p:nvSpPr>
          <p:cNvPr id="14" name="Rectangle 13"/>
          <p:cNvSpPr/>
          <p:nvPr/>
        </p:nvSpPr>
        <p:spPr>
          <a:xfrm>
            <a:off x="6386102" y="1734390"/>
            <a:ext cx="1702525" cy="73587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36918" y="1734390"/>
            <a:ext cx="0" cy="7358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688034" y="2065315"/>
            <a:ext cx="783771" cy="8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8453980" y="1939040"/>
            <a:ext cx="226423" cy="2525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/>
          </a:p>
        </p:txBody>
      </p:sp>
      <p:sp>
        <p:nvSpPr>
          <p:cNvPr id="18" name="Rectangle 17"/>
          <p:cNvSpPr/>
          <p:nvPr/>
        </p:nvSpPr>
        <p:spPr>
          <a:xfrm>
            <a:off x="8451038" y="1697378"/>
            <a:ext cx="1702525" cy="73587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" name="Straight Connector 18"/>
          <p:cNvCxnSpPr/>
          <p:nvPr/>
        </p:nvCxnSpPr>
        <p:spPr>
          <a:xfrm>
            <a:off x="9048301" y="1670821"/>
            <a:ext cx="0" cy="7358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752970" y="2028303"/>
            <a:ext cx="783771" cy="8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0518916" y="1902028"/>
            <a:ext cx="226423" cy="2525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/>
          </a:p>
        </p:txBody>
      </p:sp>
      <p:grpSp>
        <p:nvGrpSpPr>
          <p:cNvPr id="5" name="Group 4"/>
          <p:cNvGrpSpPr/>
          <p:nvPr/>
        </p:nvGrpSpPr>
        <p:grpSpPr>
          <a:xfrm>
            <a:off x="6936918" y="2539588"/>
            <a:ext cx="2536372" cy="488768"/>
            <a:chOff x="6936918" y="2539588"/>
            <a:chExt cx="2536372" cy="488768"/>
          </a:xfrm>
        </p:grpSpPr>
        <p:sp>
          <p:nvSpPr>
            <p:cNvPr id="22" name="Rectangle 21"/>
            <p:cNvSpPr/>
            <p:nvPr/>
          </p:nvSpPr>
          <p:spPr>
            <a:xfrm>
              <a:off x="6936918" y="2539588"/>
              <a:ext cx="600892" cy="470262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800" dirty="0" smtClean="0">
                  <a:solidFill>
                    <a:schemeClr val="tx1"/>
                  </a:solidFill>
                </a:rPr>
                <a:t>q</a:t>
              </a:r>
              <a:endParaRPr lang="en-IN" sz="28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872398" y="2558094"/>
              <a:ext cx="600892" cy="470262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800" dirty="0">
                  <a:solidFill>
                    <a:schemeClr val="tx1"/>
                  </a:solidFill>
                </a:rPr>
                <a:t>s</a:t>
              </a:r>
            </a:p>
          </p:txBody>
        </p:sp>
      </p:grpSp>
      <p:cxnSp>
        <p:nvCxnSpPr>
          <p:cNvPr id="33" name="Elbow Connector 32"/>
          <p:cNvCxnSpPr/>
          <p:nvPr/>
        </p:nvCxnSpPr>
        <p:spPr>
          <a:xfrm flipV="1">
            <a:off x="7724039" y="1455716"/>
            <a:ext cx="916412" cy="585728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8616604" y="1305570"/>
            <a:ext cx="226423" cy="2525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/>
          <p:cNvGrpSpPr/>
          <p:nvPr/>
        </p:nvGrpSpPr>
        <p:grpSpPr>
          <a:xfrm>
            <a:off x="2615289" y="2623357"/>
            <a:ext cx="2536372" cy="488768"/>
            <a:chOff x="2737210" y="2633967"/>
            <a:chExt cx="2536372" cy="488768"/>
          </a:xfrm>
        </p:grpSpPr>
        <p:sp>
          <p:nvSpPr>
            <p:cNvPr id="35" name="Rectangle 34"/>
            <p:cNvSpPr/>
            <p:nvPr/>
          </p:nvSpPr>
          <p:spPr>
            <a:xfrm>
              <a:off x="2737210" y="2633967"/>
              <a:ext cx="600892" cy="470262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800" dirty="0" smtClean="0">
                  <a:solidFill>
                    <a:schemeClr val="tx1"/>
                  </a:solidFill>
                </a:rPr>
                <a:t>q</a:t>
              </a:r>
              <a:endParaRPr lang="en-IN" sz="2800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672690" y="2652473"/>
              <a:ext cx="600892" cy="470262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800" dirty="0">
                  <a:solidFill>
                    <a:schemeClr val="tx1"/>
                  </a:solidFill>
                </a:rPr>
                <a:t>s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001438" y="2865832"/>
            <a:ext cx="2536372" cy="488768"/>
            <a:chOff x="6936918" y="2539588"/>
            <a:chExt cx="2536372" cy="488768"/>
          </a:xfrm>
          <a:noFill/>
        </p:grpSpPr>
        <p:sp>
          <p:nvSpPr>
            <p:cNvPr id="39" name="Rectangle 38"/>
            <p:cNvSpPr/>
            <p:nvPr/>
          </p:nvSpPr>
          <p:spPr>
            <a:xfrm>
              <a:off x="6936918" y="2539588"/>
              <a:ext cx="600892" cy="470262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800" dirty="0" smtClean="0">
                  <a:solidFill>
                    <a:schemeClr val="tx1"/>
                  </a:solidFill>
                </a:rPr>
                <a:t>q</a:t>
              </a:r>
              <a:endParaRPr lang="en-IN" sz="2800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872398" y="2558094"/>
              <a:ext cx="600892" cy="470262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800" dirty="0">
                  <a:solidFill>
                    <a:schemeClr val="tx1"/>
                  </a:solidFill>
                </a:rPr>
                <a:t>s</a:t>
              </a:r>
            </a:p>
          </p:txBody>
        </p:sp>
      </p:grpSp>
      <p:sp>
        <p:nvSpPr>
          <p:cNvPr id="41" name="Rectangle 40"/>
          <p:cNvSpPr/>
          <p:nvPr/>
        </p:nvSpPr>
        <p:spPr>
          <a:xfrm>
            <a:off x="431031" y="1703913"/>
            <a:ext cx="600892" cy="47026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chemeClr val="tx1"/>
                </a:solidFill>
              </a:rPr>
              <a:t>s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29586" y="2476004"/>
            <a:ext cx="600892" cy="47026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180238" y="1760992"/>
            <a:ext cx="142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solidFill>
                  <a:srgbClr val="FF0000"/>
                </a:solidFill>
              </a:rPr>
              <a:t>x</a:t>
            </a:r>
            <a:endParaRPr lang="en-IN" sz="32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86278" y="3493515"/>
            <a:ext cx="668701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node </a:t>
            </a:r>
            <a:r>
              <a:rPr lang="en-IN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start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node </a:t>
            </a:r>
            <a:r>
              <a:rPr lang="en-IN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q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node();</a:t>
            </a:r>
          </a:p>
          <a:p>
            <a:r>
              <a:rPr lang="en-IN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IN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sz="2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en-IN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IN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q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IN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sz="2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s.prev</a:t>
            </a:r>
            <a:r>
              <a:rPr lang="en-US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=null;</a:t>
            </a:r>
          </a:p>
          <a:p>
            <a:r>
              <a:rPr lang="en-IN" sz="24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q</a:t>
            </a:r>
            <a:r>
              <a:rPr lang="en-IN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sz="24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IN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IN" sz="2400" b="1" dirty="0"/>
          </a:p>
        </p:txBody>
      </p:sp>
      <p:sp>
        <p:nvSpPr>
          <p:cNvPr id="44" name="Title 2"/>
          <p:cNvSpPr txBox="1">
            <a:spLocks/>
          </p:cNvSpPr>
          <p:nvPr/>
        </p:nvSpPr>
        <p:spPr>
          <a:xfrm>
            <a:off x="1115568" y="111430"/>
            <a:ext cx="10515600" cy="10155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Delete at the end</a:t>
            </a:r>
            <a:endParaRPr lang="en-IN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3917221" y="2345767"/>
            <a:ext cx="83073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5947905" y="2326118"/>
            <a:ext cx="83073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8099743" y="2345767"/>
            <a:ext cx="83073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088895" y="1803200"/>
            <a:ext cx="0" cy="7358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501895" y="1790996"/>
            <a:ext cx="0" cy="7358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537810" y="1734390"/>
            <a:ext cx="0" cy="7358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9582510" y="1697377"/>
            <a:ext cx="0" cy="7358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1171225" y="2213258"/>
            <a:ext cx="1027662" cy="252549"/>
            <a:chOff x="2476667" y="2525484"/>
            <a:chExt cx="1027662" cy="252549"/>
          </a:xfrm>
        </p:grpSpPr>
        <p:cxnSp>
          <p:nvCxnSpPr>
            <p:cNvPr id="54" name="Straight Arrow Connector 53"/>
            <p:cNvCxnSpPr/>
            <p:nvPr/>
          </p:nvCxnSpPr>
          <p:spPr>
            <a:xfrm flipH="1">
              <a:off x="2673596" y="2679643"/>
              <a:ext cx="830733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/>
            <p:cNvSpPr/>
            <p:nvPr/>
          </p:nvSpPr>
          <p:spPr>
            <a:xfrm>
              <a:off x="2476667" y="2525484"/>
              <a:ext cx="226423" cy="2525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800"/>
            </a:p>
          </p:txBody>
        </p:sp>
      </p:grpSp>
    </p:spTree>
    <p:extLst>
      <p:ext uri="{BB962C8B-B14F-4D97-AF65-F5344CB8AC3E}">
        <p14:creationId xmlns:p14="http://schemas.microsoft.com/office/powerpoint/2010/main" val="4117533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1" grpId="0" animBg="1"/>
      <p:bldP spid="42" grpId="0" animBg="1"/>
      <p:bldP spid="4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5449821" y="4556252"/>
            <a:ext cx="1702525" cy="697479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4" name="Elbow Connector 43"/>
          <p:cNvCxnSpPr/>
          <p:nvPr/>
        </p:nvCxnSpPr>
        <p:spPr>
          <a:xfrm flipV="1">
            <a:off x="7216486" y="2443717"/>
            <a:ext cx="85019" cy="2434729"/>
          </a:xfrm>
          <a:prstGeom prst="bentConnector2">
            <a:avLst/>
          </a:prstGeom>
          <a:ln w="28575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391565" y="3589091"/>
            <a:ext cx="383177" cy="3833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cxnSp>
        <p:nvCxnSpPr>
          <p:cNvPr id="48" name="Elbow Connector 47"/>
          <p:cNvCxnSpPr>
            <a:stCxn id="37" idx="1"/>
            <a:endCxn id="36" idx="2"/>
          </p:cNvCxnSpPr>
          <p:nvPr/>
        </p:nvCxnSpPr>
        <p:spPr>
          <a:xfrm rot="10800000">
            <a:off x="5151663" y="2498566"/>
            <a:ext cx="298159" cy="2406426"/>
          </a:xfrm>
          <a:prstGeom prst="bentConnector2">
            <a:avLst/>
          </a:prstGeom>
          <a:ln w="28575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4670032" y="3469393"/>
            <a:ext cx="383177" cy="3833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834740" y="5447297"/>
            <a:ext cx="600892" cy="47026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12556" y="3698348"/>
            <a:ext cx="20897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err="1" smtClean="0"/>
              <a:t>p.prev</a:t>
            </a:r>
            <a:r>
              <a:rPr lang="en-IN" sz="2400" dirty="0" smtClean="0"/>
              <a:t>=s;</a:t>
            </a:r>
            <a:endParaRPr lang="en-IN" sz="2400" dirty="0"/>
          </a:p>
        </p:txBody>
      </p:sp>
      <p:sp>
        <p:nvSpPr>
          <p:cNvPr id="11" name="Rectangle 10"/>
          <p:cNvSpPr/>
          <p:nvPr/>
        </p:nvSpPr>
        <p:spPr>
          <a:xfrm>
            <a:off x="7735555" y="3419475"/>
            <a:ext cx="19516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 err="1" smtClean="0"/>
              <a:t>p.next</a:t>
            </a:r>
            <a:r>
              <a:rPr lang="en-IN" sz="2400" dirty="0" smtClean="0"/>
              <a:t>=</a:t>
            </a:r>
            <a:r>
              <a:rPr lang="en-IN" sz="2400" dirty="0" err="1" smtClean="0"/>
              <a:t>s.next</a:t>
            </a:r>
            <a:r>
              <a:rPr lang="en-IN" sz="2400" dirty="0" smtClean="0"/>
              <a:t>;</a:t>
            </a:r>
            <a:endParaRPr lang="en-IN" sz="2400" dirty="0"/>
          </a:p>
        </p:txBody>
      </p:sp>
      <p:sp>
        <p:nvSpPr>
          <p:cNvPr id="55" name="Title 2"/>
          <p:cNvSpPr txBox="1">
            <a:spLocks/>
          </p:cNvSpPr>
          <p:nvPr/>
        </p:nvSpPr>
        <p:spPr>
          <a:xfrm>
            <a:off x="1115568" y="111430"/>
            <a:ext cx="10515600" cy="10155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Insert at a specific position</a:t>
            </a:r>
            <a:endParaRPr lang="en-IN" dirty="0"/>
          </a:p>
        </p:txBody>
      </p:sp>
      <p:sp>
        <p:nvSpPr>
          <p:cNvPr id="33" name="Rectangle 32"/>
          <p:cNvSpPr/>
          <p:nvPr/>
        </p:nvSpPr>
        <p:spPr>
          <a:xfrm>
            <a:off x="2214696" y="1790996"/>
            <a:ext cx="1702525" cy="73587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/>
          </a:p>
        </p:txBody>
      </p:sp>
      <p:cxnSp>
        <p:nvCxnSpPr>
          <p:cNvPr id="34" name="Straight Connector 33"/>
          <p:cNvCxnSpPr/>
          <p:nvPr/>
        </p:nvCxnSpPr>
        <p:spPr>
          <a:xfrm>
            <a:off x="2753437" y="1775325"/>
            <a:ext cx="0" cy="7358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516628" y="2121921"/>
            <a:ext cx="783771" cy="8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4300399" y="1762693"/>
            <a:ext cx="1702525" cy="73587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8" name="Straight Connector 37"/>
          <p:cNvCxnSpPr/>
          <p:nvPr/>
        </p:nvCxnSpPr>
        <p:spPr>
          <a:xfrm>
            <a:off x="4996900" y="1762693"/>
            <a:ext cx="0" cy="7358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602331" y="2093618"/>
            <a:ext cx="783771" cy="8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921478" y="1126971"/>
            <a:ext cx="866500" cy="47026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start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41" name="Elbow Connector 40"/>
          <p:cNvCxnSpPr>
            <a:stCxn id="40" idx="2"/>
          </p:cNvCxnSpPr>
          <p:nvPr/>
        </p:nvCxnSpPr>
        <p:spPr>
          <a:xfrm rot="16200000" flipH="1">
            <a:off x="1502773" y="1449187"/>
            <a:ext cx="576943" cy="87303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6368277" y="1967343"/>
            <a:ext cx="226423" cy="2525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/>
          </a:p>
        </p:txBody>
      </p:sp>
      <p:sp>
        <p:nvSpPr>
          <p:cNvPr id="43" name="Rectangle 42"/>
          <p:cNvSpPr/>
          <p:nvPr/>
        </p:nvSpPr>
        <p:spPr>
          <a:xfrm>
            <a:off x="6386102" y="1734390"/>
            <a:ext cx="1702525" cy="73587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1" name="Straight Connector 50"/>
          <p:cNvCxnSpPr/>
          <p:nvPr/>
        </p:nvCxnSpPr>
        <p:spPr>
          <a:xfrm>
            <a:off x="6936918" y="1734390"/>
            <a:ext cx="0" cy="7358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688034" y="2065315"/>
            <a:ext cx="783771" cy="8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8453980" y="1939040"/>
            <a:ext cx="226423" cy="2525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/>
          </a:p>
        </p:txBody>
      </p:sp>
      <p:sp>
        <p:nvSpPr>
          <p:cNvPr id="56" name="Rectangle 55"/>
          <p:cNvSpPr/>
          <p:nvPr/>
        </p:nvSpPr>
        <p:spPr>
          <a:xfrm>
            <a:off x="8451038" y="1697378"/>
            <a:ext cx="1702525" cy="73587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7" name="Straight Connector 56"/>
          <p:cNvCxnSpPr/>
          <p:nvPr/>
        </p:nvCxnSpPr>
        <p:spPr>
          <a:xfrm>
            <a:off x="9048301" y="1670821"/>
            <a:ext cx="0" cy="7358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9752970" y="2028303"/>
            <a:ext cx="783771" cy="8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10518916" y="1902028"/>
            <a:ext cx="226423" cy="2525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/>
          </a:p>
        </p:txBody>
      </p:sp>
      <p:sp>
        <p:nvSpPr>
          <p:cNvPr id="62" name="Rectangle 61"/>
          <p:cNvSpPr/>
          <p:nvPr/>
        </p:nvSpPr>
        <p:spPr>
          <a:xfrm>
            <a:off x="4972801" y="1220585"/>
            <a:ext cx="600892" cy="47026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chemeClr val="tx1"/>
                </a:solidFill>
              </a:rPr>
              <a:t>s</a:t>
            </a:r>
            <a:endParaRPr lang="en-IN" sz="3200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flipH="1">
            <a:off x="3917221" y="2345767"/>
            <a:ext cx="83073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5947905" y="2326118"/>
            <a:ext cx="83073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8099743" y="2345767"/>
            <a:ext cx="83073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088895" y="1803200"/>
            <a:ext cx="0" cy="7358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5501895" y="1790996"/>
            <a:ext cx="0" cy="7358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537810" y="1734390"/>
            <a:ext cx="0" cy="7358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9582510" y="1697377"/>
            <a:ext cx="0" cy="7358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1171225" y="2213258"/>
            <a:ext cx="1027662" cy="252549"/>
            <a:chOff x="2476667" y="2525484"/>
            <a:chExt cx="1027662" cy="252549"/>
          </a:xfrm>
        </p:grpSpPr>
        <p:cxnSp>
          <p:nvCxnSpPr>
            <p:cNvPr id="72" name="Straight Arrow Connector 71"/>
            <p:cNvCxnSpPr/>
            <p:nvPr/>
          </p:nvCxnSpPr>
          <p:spPr>
            <a:xfrm flipH="1">
              <a:off x="2673596" y="2679643"/>
              <a:ext cx="830733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2476667" y="2525484"/>
              <a:ext cx="226423" cy="2525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800"/>
            </a:p>
          </p:txBody>
        </p:sp>
      </p:grpSp>
      <p:cxnSp>
        <p:nvCxnSpPr>
          <p:cNvPr id="7" name="Elbow Connector 6"/>
          <p:cNvCxnSpPr/>
          <p:nvPr/>
        </p:nvCxnSpPr>
        <p:spPr>
          <a:xfrm rot="16200000" flipH="1">
            <a:off x="4861583" y="3402211"/>
            <a:ext cx="2057686" cy="2503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594700" y="2465807"/>
            <a:ext cx="0" cy="2090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/>
          <p:nvPr/>
        </p:nvCxnSpPr>
        <p:spPr>
          <a:xfrm rot="16200000" flipH="1">
            <a:off x="4861584" y="3402212"/>
            <a:ext cx="2057686" cy="250395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6594701" y="2465808"/>
            <a:ext cx="0" cy="209044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7938493" y="4792066"/>
            <a:ext cx="20027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 err="1" smtClean="0"/>
              <a:t>p.next.prev</a:t>
            </a:r>
            <a:r>
              <a:rPr lang="en-IN" sz="2400" dirty="0" smtClean="0"/>
              <a:t>=p;</a:t>
            </a:r>
            <a:endParaRPr lang="en-IN" sz="2400" dirty="0"/>
          </a:p>
        </p:txBody>
      </p:sp>
      <p:sp>
        <p:nvSpPr>
          <p:cNvPr id="77" name="Rectangle 76"/>
          <p:cNvSpPr/>
          <p:nvPr/>
        </p:nvSpPr>
        <p:spPr>
          <a:xfrm>
            <a:off x="3703066" y="4706540"/>
            <a:ext cx="20897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err="1" smtClean="0"/>
              <a:t>s.next</a:t>
            </a:r>
            <a:r>
              <a:rPr lang="en-IN" sz="2400" dirty="0" smtClean="0"/>
              <a:t>=p;</a:t>
            </a:r>
            <a:endParaRPr lang="en-IN" sz="2400" dirty="0"/>
          </a:p>
        </p:txBody>
      </p:sp>
      <p:cxnSp>
        <p:nvCxnSpPr>
          <p:cNvPr id="78" name="Elbow Connector 77"/>
          <p:cNvCxnSpPr/>
          <p:nvPr/>
        </p:nvCxnSpPr>
        <p:spPr>
          <a:xfrm rot="16200000" flipH="1">
            <a:off x="4861585" y="3402213"/>
            <a:ext cx="2057686" cy="250395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6594702" y="2465809"/>
            <a:ext cx="0" cy="209044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4485516" y="5126803"/>
            <a:ext cx="383177" cy="38337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81" name="Oval 80"/>
          <p:cNvSpPr/>
          <p:nvPr/>
        </p:nvSpPr>
        <p:spPr>
          <a:xfrm>
            <a:off x="7555316" y="4960375"/>
            <a:ext cx="383177" cy="38337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7558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541521" y="4556252"/>
            <a:ext cx="1702525" cy="697479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4" name="Elbow Connector 43"/>
          <p:cNvCxnSpPr/>
          <p:nvPr/>
        </p:nvCxnSpPr>
        <p:spPr>
          <a:xfrm flipV="1">
            <a:off x="4308186" y="2443717"/>
            <a:ext cx="85019" cy="2434729"/>
          </a:xfrm>
          <a:prstGeom prst="bentConnector2">
            <a:avLst/>
          </a:prstGeom>
          <a:ln w="28575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483265" y="2687391"/>
            <a:ext cx="383177" cy="3833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cxnSp>
        <p:nvCxnSpPr>
          <p:cNvPr id="48" name="Elbow Connector 47"/>
          <p:cNvCxnSpPr>
            <a:stCxn id="37" idx="1"/>
            <a:endCxn id="36" idx="2"/>
          </p:cNvCxnSpPr>
          <p:nvPr/>
        </p:nvCxnSpPr>
        <p:spPr>
          <a:xfrm rot="10800000">
            <a:off x="2243363" y="2498566"/>
            <a:ext cx="298159" cy="2406426"/>
          </a:xfrm>
          <a:prstGeom prst="bentConnector2">
            <a:avLst/>
          </a:prstGeom>
          <a:ln w="28575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761732" y="3469393"/>
            <a:ext cx="383177" cy="3833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926440" y="5447297"/>
            <a:ext cx="600892" cy="47026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4256" y="3698348"/>
            <a:ext cx="20897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err="1" smtClean="0"/>
              <a:t>p.prev</a:t>
            </a:r>
            <a:r>
              <a:rPr lang="en-IN" sz="2400" dirty="0" smtClean="0"/>
              <a:t>=s;</a:t>
            </a:r>
            <a:endParaRPr lang="en-IN" sz="2400" dirty="0"/>
          </a:p>
        </p:txBody>
      </p:sp>
      <p:sp>
        <p:nvSpPr>
          <p:cNvPr id="11" name="Rectangle 10"/>
          <p:cNvSpPr/>
          <p:nvPr/>
        </p:nvSpPr>
        <p:spPr>
          <a:xfrm>
            <a:off x="4827255" y="2517775"/>
            <a:ext cx="19516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 err="1" smtClean="0"/>
              <a:t>p.next</a:t>
            </a:r>
            <a:r>
              <a:rPr lang="en-IN" sz="2400" dirty="0" smtClean="0"/>
              <a:t>=</a:t>
            </a:r>
            <a:r>
              <a:rPr lang="en-IN" sz="2400" dirty="0" err="1" smtClean="0"/>
              <a:t>s.next</a:t>
            </a:r>
            <a:r>
              <a:rPr lang="en-IN" sz="2400" dirty="0" smtClean="0"/>
              <a:t>;</a:t>
            </a:r>
            <a:endParaRPr lang="en-IN" sz="2400" dirty="0"/>
          </a:p>
        </p:txBody>
      </p:sp>
      <p:sp>
        <p:nvSpPr>
          <p:cNvPr id="55" name="Title 2"/>
          <p:cNvSpPr txBox="1">
            <a:spLocks/>
          </p:cNvSpPr>
          <p:nvPr/>
        </p:nvSpPr>
        <p:spPr>
          <a:xfrm>
            <a:off x="1115568" y="111430"/>
            <a:ext cx="10515600" cy="10155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Insert at a specific position</a:t>
            </a:r>
            <a:endParaRPr lang="en-IN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08328" y="2121921"/>
            <a:ext cx="783771" cy="8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392099" y="1762693"/>
            <a:ext cx="1702525" cy="73587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8" name="Straight Connector 37"/>
          <p:cNvCxnSpPr/>
          <p:nvPr/>
        </p:nvCxnSpPr>
        <p:spPr>
          <a:xfrm>
            <a:off x="2088600" y="1762693"/>
            <a:ext cx="0" cy="7358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694031" y="2093618"/>
            <a:ext cx="783771" cy="8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3459977" y="1967343"/>
            <a:ext cx="226423" cy="2525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/>
          </a:p>
        </p:txBody>
      </p:sp>
      <p:sp>
        <p:nvSpPr>
          <p:cNvPr id="43" name="Rectangle 42"/>
          <p:cNvSpPr/>
          <p:nvPr/>
        </p:nvSpPr>
        <p:spPr>
          <a:xfrm>
            <a:off x="3477802" y="1734390"/>
            <a:ext cx="1702525" cy="73587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1" name="Straight Connector 50"/>
          <p:cNvCxnSpPr/>
          <p:nvPr/>
        </p:nvCxnSpPr>
        <p:spPr>
          <a:xfrm>
            <a:off x="4028618" y="1734390"/>
            <a:ext cx="0" cy="7358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779734" y="2065315"/>
            <a:ext cx="783771" cy="8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2064501" y="1220585"/>
            <a:ext cx="600892" cy="47026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chemeClr val="tx1"/>
                </a:solidFill>
              </a:rPr>
              <a:t>s</a:t>
            </a:r>
            <a:endParaRPr lang="en-IN" sz="3200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flipH="1">
            <a:off x="1008921" y="2345767"/>
            <a:ext cx="83073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3039605" y="2326118"/>
            <a:ext cx="83073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5191443" y="2345767"/>
            <a:ext cx="83073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2593595" y="1790996"/>
            <a:ext cx="0" cy="7358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4629510" y="1734390"/>
            <a:ext cx="0" cy="7358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Elbow Connector 6"/>
          <p:cNvCxnSpPr/>
          <p:nvPr/>
        </p:nvCxnSpPr>
        <p:spPr>
          <a:xfrm rot="16200000" flipH="1">
            <a:off x="1953283" y="3402211"/>
            <a:ext cx="2057686" cy="2503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686400" y="2465807"/>
            <a:ext cx="0" cy="2090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/>
          <p:nvPr/>
        </p:nvCxnSpPr>
        <p:spPr>
          <a:xfrm rot="16200000" flipH="1">
            <a:off x="1953284" y="3402212"/>
            <a:ext cx="2057686" cy="250395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3686401" y="2465808"/>
            <a:ext cx="0" cy="209044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4217393" y="3344266"/>
            <a:ext cx="20027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 err="1" smtClean="0"/>
              <a:t>p.next.prev</a:t>
            </a:r>
            <a:r>
              <a:rPr lang="en-IN" sz="2400" dirty="0" smtClean="0"/>
              <a:t>=p;</a:t>
            </a:r>
            <a:endParaRPr lang="en-IN" sz="2400" dirty="0"/>
          </a:p>
        </p:txBody>
      </p:sp>
      <p:sp>
        <p:nvSpPr>
          <p:cNvPr id="77" name="Rectangle 76"/>
          <p:cNvSpPr/>
          <p:nvPr/>
        </p:nvSpPr>
        <p:spPr>
          <a:xfrm>
            <a:off x="794766" y="4706540"/>
            <a:ext cx="20897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err="1" smtClean="0"/>
              <a:t>s.next</a:t>
            </a:r>
            <a:r>
              <a:rPr lang="en-IN" sz="2400" dirty="0" smtClean="0"/>
              <a:t>=p;</a:t>
            </a:r>
            <a:endParaRPr lang="en-IN" sz="2400" dirty="0"/>
          </a:p>
        </p:txBody>
      </p:sp>
      <p:cxnSp>
        <p:nvCxnSpPr>
          <p:cNvPr id="78" name="Elbow Connector 77"/>
          <p:cNvCxnSpPr/>
          <p:nvPr/>
        </p:nvCxnSpPr>
        <p:spPr>
          <a:xfrm rot="16200000" flipH="1">
            <a:off x="1953285" y="3402213"/>
            <a:ext cx="2057686" cy="250395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3686402" y="2465809"/>
            <a:ext cx="0" cy="209044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1577216" y="5126803"/>
            <a:ext cx="383177" cy="38337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81" name="Oval 80"/>
          <p:cNvSpPr/>
          <p:nvPr/>
        </p:nvSpPr>
        <p:spPr>
          <a:xfrm>
            <a:off x="3834216" y="3512575"/>
            <a:ext cx="383177" cy="38337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2" name="Rectangle 1"/>
          <p:cNvSpPr/>
          <p:nvPr/>
        </p:nvSpPr>
        <p:spPr>
          <a:xfrm>
            <a:off x="6821076" y="1126972"/>
            <a:ext cx="6096000" cy="498598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Node </a:t>
            </a:r>
            <a:r>
              <a:rPr lang="en-IN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6A3E3E"/>
                </a:solidFill>
                <a:latin typeface="Consolas" panose="020B0609020204030204" pitchFamily="49" charset="0"/>
              </a:rPr>
              <a:t>start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Node </a:t>
            </a:r>
            <a:r>
              <a:rPr lang="en-IN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Node();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"Enter </a:t>
            </a:r>
            <a:r>
              <a:rPr lang="en-US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Regd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 no. and Marks."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.</a:t>
            </a:r>
            <a:r>
              <a:rPr lang="en-IN" dirty="0" err="1">
                <a:solidFill>
                  <a:srgbClr val="0000C0"/>
                </a:solidFill>
                <a:latin typeface="Consolas" panose="020B0609020204030204" pitchFamily="49" charset="0"/>
              </a:rPr>
              <a:t>regd_no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0000C0"/>
                </a:solidFill>
                <a:latin typeface="Consolas" panose="020B0609020204030204" pitchFamily="49" charset="0"/>
              </a:rPr>
              <a:t>mark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.nextFloat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"Enter location."</a:t>
            </a:r>
            <a:r>
              <a:rPr lang="en-IN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loc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=1;</a:t>
            </a:r>
            <a:r>
              <a:rPr lang="en-IN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IN" b="1" dirty="0">
                <a:solidFill>
                  <a:srgbClr val="6A3E3E"/>
                </a:solidFill>
                <a:latin typeface="Consolas" panose="020B0609020204030204" pitchFamily="49" charset="0"/>
              </a:rPr>
              <a:t>loc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-1 &amp;&amp; </a:t>
            </a:r>
            <a:r>
              <a:rPr lang="en-I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en-I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I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I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I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IN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sz="2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prev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4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IN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sz="24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IN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sz="24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prev</a:t>
            </a:r>
            <a:r>
              <a:rPr lang="en-IN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24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IN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IN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6A3E3E"/>
                </a:solidFill>
                <a:latin typeface="Consolas" panose="020B0609020204030204" pitchFamily="49" charset="0"/>
              </a:rPr>
              <a:t>start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356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2"/>
          <p:cNvSpPr txBox="1">
            <a:spLocks/>
          </p:cNvSpPr>
          <p:nvPr/>
        </p:nvSpPr>
        <p:spPr>
          <a:xfrm>
            <a:off x="1115568" y="111430"/>
            <a:ext cx="10515600" cy="10155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Delete at a specific position</a:t>
            </a:r>
            <a:endParaRPr lang="en-IN" dirty="0"/>
          </a:p>
        </p:txBody>
      </p:sp>
      <p:sp>
        <p:nvSpPr>
          <p:cNvPr id="51" name="Rectangle 50"/>
          <p:cNvSpPr/>
          <p:nvPr/>
        </p:nvSpPr>
        <p:spPr>
          <a:xfrm>
            <a:off x="2214696" y="1790996"/>
            <a:ext cx="1702525" cy="73587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/>
          </a:p>
        </p:txBody>
      </p:sp>
      <p:cxnSp>
        <p:nvCxnSpPr>
          <p:cNvPr id="52" name="Straight Connector 51"/>
          <p:cNvCxnSpPr/>
          <p:nvPr/>
        </p:nvCxnSpPr>
        <p:spPr>
          <a:xfrm>
            <a:off x="2753437" y="1775325"/>
            <a:ext cx="0" cy="7358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3516628" y="2121921"/>
            <a:ext cx="783771" cy="8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4300399" y="1762693"/>
            <a:ext cx="1702525" cy="73587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5" name="Straight Connector 54"/>
          <p:cNvCxnSpPr/>
          <p:nvPr/>
        </p:nvCxnSpPr>
        <p:spPr>
          <a:xfrm>
            <a:off x="4996900" y="1762693"/>
            <a:ext cx="0" cy="7358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5602331" y="2093618"/>
            <a:ext cx="783771" cy="8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921478" y="1126971"/>
            <a:ext cx="866500" cy="47026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start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58" name="Elbow Connector 57"/>
          <p:cNvCxnSpPr>
            <a:stCxn id="57" idx="2"/>
          </p:cNvCxnSpPr>
          <p:nvPr/>
        </p:nvCxnSpPr>
        <p:spPr>
          <a:xfrm rot="16200000" flipH="1">
            <a:off x="1502773" y="1449187"/>
            <a:ext cx="576943" cy="87303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6368277" y="1967343"/>
            <a:ext cx="226423" cy="2525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/>
          </a:p>
        </p:txBody>
      </p:sp>
      <p:sp>
        <p:nvSpPr>
          <p:cNvPr id="60" name="Rectangle 59"/>
          <p:cNvSpPr/>
          <p:nvPr/>
        </p:nvSpPr>
        <p:spPr>
          <a:xfrm>
            <a:off x="6386102" y="1734390"/>
            <a:ext cx="1702525" cy="73587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1" name="Straight Connector 60"/>
          <p:cNvCxnSpPr/>
          <p:nvPr/>
        </p:nvCxnSpPr>
        <p:spPr>
          <a:xfrm>
            <a:off x="6936918" y="1734390"/>
            <a:ext cx="0" cy="7358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7688034" y="2065315"/>
            <a:ext cx="783771" cy="8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8453980" y="1939040"/>
            <a:ext cx="226423" cy="2525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/>
          </a:p>
        </p:txBody>
      </p:sp>
      <p:sp>
        <p:nvSpPr>
          <p:cNvPr id="64" name="Rectangle 63"/>
          <p:cNvSpPr/>
          <p:nvPr/>
        </p:nvSpPr>
        <p:spPr>
          <a:xfrm>
            <a:off x="8451038" y="1697378"/>
            <a:ext cx="1702525" cy="73587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5" name="Straight Connector 64"/>
          <p:cNvCxnSpPr/>
          <p:nvPr/>
        </p:nvCxnSpPr>
        <p:spPr>
          <a:xfrm>
            <a:off x="9048301" y="1670821"/>
            <a:ext cx="0" cy="7358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9752970" y="2028303"/>
            <a:ext cx="783771" cy="8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0518916" y="1902028"/>
            <a:ext cx="226423" cy="2525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/>
          </a:p>
        </p:txBody>
      </p:sp>
      <p:sp>
        <p:nvSpPr>
          <p:cNvPr id="68" name="Rectangle 67"/>
          <p:cNvSpPr/>
          <p:nvPr/>
        </p:nvSpPr>
        <p:spPr>
          <a:xfrm>
            <a:off x="6844933" y="1112757"/>
            <a:ext cx="600892" cy="47026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chemeClr val="tx1"/>
                </a:solidFill>
              </a:rPr>
              <a:t>s</a:t>
            </a:r>
            <a:endParaRPr lang="en-IN" sz="3200" dirty="0">
              <a:solidFill>
                <a:schemeClr val="tx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 flipH="1">
            <a:off x="3917221" y="2345767"/>
            <a:ext cx="83073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5947905" y="2326118"/>
            <a:ext cx="83073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8099743" y="2345767"/>
            <a:ext cx="83073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3088895" y="1803200"/>
            <a:ext cx="0" cy="7358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5501895" y="1790996"/>
            <a:ext cx="0" cy="7358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7537810" y="1734390"/>
            <a:ext cx="0" cy="7358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9582510" y="1697377"/>
            <a:ext cx="0" cy="7358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1171225" y="2213258"/>
            <a:ext cx="1027662" cy="252549"/>
            <a:chOff x="2476667" y="2525484"/>
            <a:chExt cx="1027662" cy="252549"/>
          </a:xfrm>
        </p:grpSpPr>
        <p:cxnSp>
          <p:nvCxnSpPr>
            <p:cNvPr id="77" name="Straight Arrow Connector 76"/>
            <p:cNvCxnSpPr/>
            <p:nvPr/>
          </p:nvCxnSpPr>
          <p:spPr>
            <a:xfrm flipH="1">
              <a:off x="2673596" y="2679643"/>
              <a:ext cx="830733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2476667" y="2525484"/>
              <a:ext cx="226423" cy="2525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800"/>
            </a:p>
          </p:txBody>
        </p:sp>
      </p:grpSp>
      <p:sp>
        <p:nvSpPr>
          <p:cNvPr id="2" name="Rectangle 1"/>
          <p:cNvSpPr/>
          <p:nvPr/>
        </p:nvSpPr>
        <p:spPr>
          <a:xfrm>
            <a:off x="1354727" y="2886097"/>
            <a:ext cx="9884773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Node </a:t>
            </a:r>
            <a:r>
              <a:rPr lang="en-IN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6A3E3E"/>
                </a:solidFill>
                <a:latin typeface="Consolas" panose="020B0609020204030204" pitchFamily="49" charset="0"/>
              </a:rPr>
              <a:t>start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Node </a:t>
            </a:r>
            <a:r>
              <a:rPr lang="en-IN" dirty="0">
                <a:solidFill>
                  <a:srgbClr val="6A3E3E"/>
                </a:solidFill>
                <a:latin typeface="Consolas" panose="020B0609020204030204" pitchFamily="49" charset="0"/>
              </a:rPr>
              <a:t>q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Node();</a:t>
            </a:r>
          </a:p>
          <a:p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"Enter location."</a:t>
            </a:r>
            <a:r>
              <a:rPr lang="en-IN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loc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=1;</a:t>
            </a:r>
            <a:r>
              <a:rPr lang="en-IN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I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loc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I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en-I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I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IN" dirty="0">
                <a:solidFill>
                  <a:srgbClr val="6A3E3E"/>
                </a:solidFill>
                <a:latin typeface="Consolas" panose="020B0609020204030204" pitchFamily="49" charset="0"/>
              </a:rPr>
              <a:t>q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“</a:t>
            </a:r>
            <a:r>
              <a:rPr lang="en-US" b="1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Deleting"</a:t>
            </a:r>
            <a:r>
              <a:rPr lang="en-US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 err="1">
                <a:solidFill>
                  <a:srgbClr val="6A3E3E"/>
                </a:solidFill>
                <a:latin typeface="Consolas" panose="020B0609020204030204" pitchFamily="49" charset="0"/>
              </a:rPr>
              <a:t>q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8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IN" sz="28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sz="28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IN" sz="28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sz="28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prev</a:t>
            </a:r>
            <a:r>
              <a:rPr lang="en-IN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28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q</a:t>
            </a:r>
            <a:r>
              <a:rPr lang="en-IN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IN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6A3E3E"/>
                </a:solidFill>
                <a:latin typeface="Consolas" panose="020B0609020204030204" pitchFamily="49" charset="0"/>
              </a:rPr>
              <a:t>start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IN" dirty="0"/>
          </a:p>
        </p:txBody>
      </p:sp>
      <p:sp>
        <p:nvSpPr>
          <p:cNvPr id="89" name="Rectangle 88"/>
          <p:cNvSpPr/>
          <p:nvPr/>
        </p:nvSpPr>
        <p:spPr>
          <a:xfrm>
            <a:off x="4991635" y="1149829"/>
            <a:ext cx="600892" cy="47026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12514" y="1182513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600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6" name="Curved Connector 5"/>
          <p:cNvCxnSpPr>
            <a:stCxn id="54" idx="0"/>
            <a:endCxn id="64" idx="0"/>
          </p:cNvCxnSpPr>
          <p:nvPr/>
        </p:nvCxnSpPr>
        <p:spPr>
          <a:xfrm rot="5400000" flipH="1" flipV="1">
            <a:off x="7194324" y="-345283"/>
            <a:ext cx="65315" cy="4150639"/>
          </a:xfrm>
          <a:prstGeom prst="curvedConnector3">
            <a:avLst>
              <a:gd name="adj1" fmla="val 1383319"/>
            </a:avLst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/>
          <p:cNvCxnSpPr>
            <a:stCxn id="64" idx="2"/>
            <a:endCxn id="54" idx="2"/>
          </p:cNvCxnSpPr>
          <p:nvPr/>
        </p:nvCxnSpPr>
        <p:spPr>
          <a:xfrm rot="5400000">
            <a:off x="7194325" y="390589"/>
            <a:ext cx="65315" cy="4150639"/>
          </a:xfrm>
          <a:prstGeom prst="curvedConnector3">
            <a:avLst>
              <a:gd name="adj1" fmla="val 1305542"/>
            </a:avLst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90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Linked 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26415" marR="662940" indent="-51435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+mj-lt"/>
              <a:buAutoNum type="arabicPeriod"/>
              <a:tabLst>
                <a:tab pos="287020" algn="l"/>
              </a:tabLst>
            </a:pPr>
            <a:r>
              <a:rPr lang="en-US" sz="3200" spc="-125" dirty="0">
                <a:latin typeface="Times New Roman"/>
                <a:cs typeface="Times New Roman"/>
              </a:rPr>
              <a:t>A</a:t>
            </a:r>
            <a:r>
              <a:rPr lang="en-US" sz="3200" spc="-60" dirty="0">
                <a:latin typeface="Times New Roman"/>
                <a:cs typeface="Times New Roman"/>
              </a:rPr>
              <a:t> </a:t>
            </a:r>
            <a:r>
              <a:rPr lang="en-US" sz="3200" spc="85" dirty="0">
                <a:latin typeface="Times New Roman"/>
                <a:cs typeface="Times New Roman"/>
              </a:rPr>
              <a:t>linked</a:t>
            </a:r>
            <a:r>
              <a:rPr lang="en-US" sz="3200" spc="-5" dirty="0">
                <a:latin typeface="Times New Roman"/>
                <a:cs typeface="Times New Roman"/>
              </a:rPr>
              <a:t> </a:t>
            </a:r>
            <a:r>
              <a:rPr lang="en-US" sz="3200" spc="60" dirty="0">
                <a:latin typeface="Times New Roman"/>
                <a:cs typeface="Times New Roman"/>
              </a:rPr>
              <a:t>list</a:t>
            </a:r>
            <a:r>
              <a:rPr lang="en-US" sz="3200" spc="-80" dirty="0">
                <a:latin typeface="Times New Roman"/>
                <a:cs typeface="Times New Roman"/>
              </a:rPr>
              <a:t> </a:t>
            </a:r>
            <a:r>
              <a:rPr lang="en-US" sz="3200" spc="25" dirty="0">
                <a:latin typeface="Times New Roman"/>
                <a:cs typeface="Times New Roman"/>
              </a:rPr>
              <a:t>is</a:t>
            </a:r>
            <a:r>
              <a:rPr lang="en-US" sz="3200" spc="-114" dirty="0">
                <a:latin typeface="Times New Roman"/>
                <a:cs typeface="Times New Roman"/>
              </a:rPr>
              <a:t> </a:t>
            </a:r>
            <a:r>
              <a:rPr lang="en-US" sz="3200" spc="95" dirty="0">
                <a:latin typeface="Times New Roman"/>
                <a:cs typeface="Times New Roman"/>
              </a:rPr>
              <a:t>a</a:t>
            </a:r>
            <a:r>
              <a:rPr lang="en-US" sz="3200" spc="-65" dirty="0">
                <a:latin typeface="Times New Roman"/>
                <a:cs typeface="Times New Roman"/>
              </a:rPr>
              <a:t> </a:t>
            </a:r>
            <a:r>
              <a:rPr lang="en-US" sz="3200" spc="85" dirty="0">
                <a:latin typeface="Times New Roman"/>
                <a:cs typeface="Times New Roman"/>
              </a:rPr>
              <a:t>linear</a:t>
            </a:r>
            <a:r>
              <a:rPr lang="en-US" sz="3200" spc="-155" dirty="0">
                <a:latin typeface="Times New Roman"/>
                <a:cs typeface="Times New Roman"/>
              </a:rPr>
              <a:t> </a:t>
            </a:r>
            <a:r>
              <a:rPr lang="en-US" sz="3200" spc="25" dirty="0">
                <a:latin typeface="Times New Roman"/>
                <a:cs typeface="Times New Roman"/>
              </a:rPr>
              <a:t>data  </a:t>
            </a:r>
            <a:r>
              <a:rPr lang="en-US" sz="3200" spc="114" dirty="0">
                <a:latin typeface="Times New Roman"/>
                <a:cs typeface="Times New Roman"/>
              </a:rPr>
              <a:t>structure.</a:t>
            </a:r>
            <a:endParaRPr lang="en-US" sz="3200" dirty="0">
              <a:latin typeface="Times New Roman"/>
              <a:cs typeface="Times New Roman"/>
            </a:endParaRPr>
          </a:p>
          <a:p>
            <a:pPr marL="527050" indent="-5143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+mj-lt"/>
              <a:buAutoNum type="arabicPeriod"/>
              <a:tabLst>
                <a:tab pos="287020" algn="l"/>
              </a:tabLst>
            </a:pPr>
            <a:r>
              <a:rPr lang="en-US" sz="3200" spc="90" dirty="0">
                <a:latin typeface="Times New Roman"/>
                <a:cs typeface="Times New Roman"/>
              </a:rPr>
              <a:t>Nodes</a:t>
            </a:r>
            <a:r>
              <a:rPr lang="en-US" sz="3200" spc="-95" dirty="0">
                <a:latin typeface="Times New Roman"/>
                <a:cs typeface="Times New Roman"/>
              </a:rPr>
              <a:t> </a:t>
            </a:r>
            <a:r>
              <a:rPr lang="en-US" sz="3200" spc="105" dirty="0">
                <a:latin typeface="Times New Roman"/>
                <a:cs typeface="Times New Roman"/>
              </a:rPr>
              <a:t>make</a:t>
            </a:r>
            <a:r>
              <a:rPr lang="en-US" sz="3200" spc="-105" dirty="0">
                <a:latin typeface="Times New Roman"/>
                <a:cs typeface="Times New Roman"/>
              </a:rPr>
              <a:t> </a:t>
            </a:r>
            <a:r>
              <a:rPr lang="en-US" sz="3200" spc="165" dirty="0">
                <a:latin typeface="Times New Roman"/>
                <a:cs typeface="Times New Roman"/>
              </a:rPr>
              <a:t>up</a:t>
            </a:r>
            <a:r>
              <a:rPr lang="en-US" sz="3200" spc="-80" dirty="0">
                <a:latin typeface="Times New Roman"/>
                <a:cs typeface="Times New Roman"/>
              </a:rPr>
              <a:t> </a:t>
            </a:r>
            <a:r>
              <a:rPr lang="en-US" sz="3200" spc="85" dirty="0">
                <a:latin typeface="Times New Roman"/>
                <a:cs typeface="Times New Roman"/>
              </a:rPr>
              <a:t>linked</a:t>
            </a:r>
            <a:r>
              <a:rPr lang="en-US" sz="3200" spc="-5" dirty="0">
                <a:latin typeface="Times New Roman"/>
                <a:cs typeface="Times New Roman"/>
              </a:rPr>
              <a:t> </a:t>
            </a:r>
            <a:r>
              <a:rPr lang="en-US" sz="3200" spc="45" dirty="0">
                <a:latin typeface="Times New Roman"/>
                <a:cs typeface="Times New Roman"/>
              </a:rPr>
              <a:t>lists.</a:t>
            </a:r>
            <a:endParaRPr lang="en-US" sz="3200" dirty="0">
              <a:latin typeface="Times New Roman"/>
              <a:cs typeface="Times New Roman"/>
            </a:endParaRPr>
          </a:p>
          <a:p>
            <a:pPr marL="526415" marR="5080" indent="-5143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+mj-lt"/>
              <a:buAutoNum type="arabicPeriod"/>
              <a:tabLst>
                <a:tab pos="287020" algn="l"/>
              </a:tabLst>
            </a:pPr>
            <a:r>
              <a:rPr lang="en-US" sz="3200" spc="90" dirty="0">
                <a:latin typeface="Times New Roman"/>
                <a:cs typeface="Times New Roman"/>
              </a:rPr>
              <a:t>Nodes are </a:t>
            </a:r>
            <a:r>
              <a:rPr lang="en-US" sz="3200" spc="120" dirty="0">
                <a:latin typeface="Times New Roman"/>
                <a:cs typeface="Times New Roman"/>
              </a:rPr>
              <a:t>structures </a:t>
            </a:r>
            <a:r>
              <a:rPr lang="en-US" sz="3200" spc="145" dirty="0">
                <a:latin typeface="Times New Roman"/>
                <a:cs typeface="Times New Roman"/>
              </a:rPr>
              <a:t>made </a:t>
            </a:r>
            <a:r>
              <a:rPr lang="en-US" sz="3200" spc="160" dirty="0">
                <a:latin typeface="Times New Roman"/>
                <a:cs typeface="Times New Roman"/>
              </a:rPr>
              <a:t>up  </a:t>
            </a:r>
            <a:r>
              <a:rPr lang="en-US" sz="3200" spc="20" dirty="0">
                <a:latin typeface="Times New Roman"/>
                <a:cs typeface="Times New Roman"/>
              </a:rPr>
              <a:t>of</a:t>
            </a:r>
            <a:r>
              <a:rPr lang="en-US" sz="3200" spc="-45" dirty="0">
                <a:latin typeface="Times New Roman"/>
                <a:cs typeface="Times New Roman"/>
              </a:rPr>
              <a:t> </a:t>
            </a:r>
            <a:r>
              <a:rPr lang="en-US" sz="3200" spc="135" dirty="0">
                <a:latin typeface="Times New Roman"/>
                <a:cs typeface="Times New Roman"/>
              </a:rPr>
              <a:t>data</a:t>
            </a:r>
            <a:r>
              <a:rPr lang="en-US" sz="3200" spc="-145" dirty="0">
                <a:latin typeface="Times New Roman"/>
                <a:cs typeface="Times New Roman"/>
              </a:rPr>
              <a:t> </a:t>
            </a:r>
            <a:r>
              <a:rPr lang="en-US" sz="3200" spc="160" dirty="0">
                <a:latin typeface="Times New Roman"/>
                <a:cs typeface="Times New Roman"/>
              </a:rPr>
              <a:t>and</a:t>
            </a:r>
            <a:r>
              <a:rPr lang="en-US" sz="3200" spc="-80" dirty="0">
                <a:latin typeface="Times New Roman"/>
                <a:cs typeface="Times New Roman"/>
              </a:rPr>
              <a:t> </a:t>
            </a:r>
            <a:r>
              <a:rPr lang="en-US" sz="3200" spc="95" dirty="0">
                <a:latin typeface="Times New Roman"/>
                <a:cs typeface="Times New Roman"/>
              </a:rPr>
              <a:t>a</a:t>
            </a:r>
            <a:r>
              <a:rPr lang="en-US" sz="3200" spc="-110" dirty="0">
                <a:latin typeface="Times New Roman"/>
                <a:cs typeface="Times New Roman"/>
              </a:rPr>
              <a:t> </a:t>
            </a:r>
            <a:r>
              <a:rPr lang="en-US" sz="3200" spc="120" dirty="0">
                <a:latin typeface="Times New Roman"/>
                <a:cs typeface="Times New Roman"/>
              </a:rPr>
              <a:t>pointer</a:t>
            </a:r>
            <a:r>
              <a:rPr lang="en-US" sz="3200" spc="-135" dirty="0">
                <a:latin typeface="Times New Roman"/>
                <a:cs typeface="Times New Roman"/>
              </a:rPr>
              <a:t> </a:t>
            </a:r>
            <a:r>
              <a:rPr lang="en-US" sz="3200" spc="130" dirty="0">
                <a:latin typeface="Times New Roman"/>
                <a:cs typeface="Times New Roman"/>
              </a:rPr>
              <a:t>to</a:t>
            </a:r>
            <a:r>
              <a:rPr lang="en-US" sz="3200" spc="-155" dirty="0">
                <a:latin typeface="Times New Roman"/>
                <a:cs typeface="Times New Roman"/>
              </a:rPr>
              <a:t> </a:t>
            </a:r>
            <a:r>
              <a:rPr lang="en-US" sz="3200" spc="145" dirty="0">
                <a:latin typeface="Times New Roman"/>
                <a:cs typeface="Times New Roman"/>
              </a:rPr>
              <a:t>another  </a:t>
            </a:r>
            <a:r>
              <a:rPr lang="en-US" sz="3200" spc="114" dirty="0">
                <a:latin typeface="Times New Roman"/>
                <a:cs typeface="Times New Roman"/>
              </a:rPr>
              <a:t>node.</a:t>
            </a:r>
            <a:endParaRPr lang="en-US" sz="3200" dirty="0">
              <a:latin typeface="Times New Roman"/>
              <a:cs typeface="Times New Roman"/>
            </a:endParaRPr>
          </a:p>
          <a:p>
            <a:pPr marL="526415" marR="565785" indent="-5143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+mj-lt"/>
              <a:buAutoNum type="arabicPeriod"/>
              <a:tabLst>
                <a:tab pos="287020" algn="l"/>
              </a:tabLst>
            </a:pPr>
            <a:r>
              <a:rPr lang="en-US" sz="3200" spc="35" dirty="0">
                <a:latin typeface="Times New Roman"/>
                <a:cs typeface="Times New Roman"/>
              </a:rPr>
              <a:t>Usually</a:t>
            </a:r>
            <a:r>
              <a:rPr lang="en-US" sz="3200" spc="-145" dirty="0">
                <a:latin typeface="Times New Roman"/>
                <a:cs typeface="Times New Roman"/>
              </a:rPr>
              <a:t> </a:t>
            </a:r>
            <a:r>
              <a:rPr lang="en-US" sz="3200" spc="160" dirty="0">
                <a:latin typeface="Times New Roman"/>
                <a:cs typeface="Times New Roman"/>
              </a:rPr>
              <a:t>the</a:t>
            </a:r>
            <a:r>
              <a:rPr lang="en-US" sz="3200" spc="-105" dirty="0">
                <a:latin typeface="Times New Roman"/>
                <a:cs typeface="Times New Roman"/>
              </a:rPr>
              <a:t> </a:t>
            </a:r>
            <a:r>
              <a:rPr lang="en-US" sz="3200" spc="120" dirty="0">
                <a:latin typeface="Times New Roman"/>
                <a:cs typeface="Times New Roman"/>
              </a:rPr>
              <a:t>pointer</a:t>
            </a:r>
            <a:r>
              <a:rPr lang="en-US" sz="3200" spc="-85" dirty="0">
                <a:latin typeface="Times New Roman"/>
                <a:cs typeface="Times New Roman"/>
              </a:rPr>
              <a:t> </a:t>
            </a:r>
            <a:r>
              <a:rPr lang="en-US" sz="3200" spc="20" dirty="0">
                <a:latin typeface="Times New Roman"/>
                <a:cs typeface="Times New Roman"/>
              </a:rPr>
              <a:t>is</a:t>
            </a:r>
            <a:r>
              <a:rPr lang="en-US" sz="3200" spc="-125" dirty="0">
                <a:latin typeface="Times New Roman"/>
                <a:cs typeface="Times New Roman"/>
              </a:rPr>
              <a:t> </a:t>
            </a:r>
            <a:r>
              <a:rPr lang="en-US" sz="3200" spc="-10" dirty="0">
                <a:latin typeface="Times New Roman"/>
                <a:cs typeface="Times New Roman"/>
              </a:rPr>
              <a:t>called  </a:t>
            </a:r>
            <a:r>
              <a:rPr lang="en-US" sz="3200" spc="85" dirty="0">
                <a:latin typeface="Times New Roman"/>
                <a:cs typeface="Times New Roman"/>
              </a:rPr>
              <a:t>next</a:t>
            </a:r>
            <a:r>
              <a:rPr lang="en-US" sz="3200" spc="85" dirty="0" smtClean="0">
                <a:latin typeface="Times New Roman"/>
                <a:cs typeface="Times New Roman"/>
              </a:rPr>
              <a:t>.</a:t>
            </a:r>
          </a:p>
          <a:p>
            <a:pPr marL="12065" marR="565785" indent="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None/>
              <a:tabLst>
                <a:tab pos="287020" algn="l"/>
              </a:tabLst>
            </a:pP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4" name="object 9"/>
          <p:cNvSpPr/>
          <p:nvPr/>
        </p:nvSpPr>
        <p:spPr>
          <a:xfrm>
            <a:off x="7692264" y="4149997"/>
            <a:ext cx="3661536" cy="182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009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2696" y="2742565"/>
            <a:ext cx="6190488" cy="1325563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IN" sz="6600" dirty="0" smtClean="0"/>
              <a:t/>
            </a:r>
            <a:br>
              <a:rPr lang="en-IN" sz="6600" dirty="0" smtClean="0"/>
            </a:br>
            <a:r>
              <a:rPr lang="en-IN" sz="6600" dirty="0" smtClean="0"/>
              <a:t>Circular linked list</a:t>
            </a:r>
            <a:br>
              <a:rPr lang="en-IN" sz="6600" dirty="0" smtClean="0"/>
            </a:b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37907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ircular Singly Linked List - javatpo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75" y="1528762"/>
            <a:ext cx="10436284" cy="375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930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98046" y="1445624"/>
            <a:ext cx="866500" cy="47026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start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04329" y="2124892"/>
            <a:ext cx="1702525" cy="73587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/>
          <p:cNvCxnSpPr>
            <a:stCxn id="6" idx="0"/>
            <a:endCxn id="6" idx="2"/>
          </p:cNvCxnSpPr>
          <p:nvPr/>
        </p:nvCxnSpPr>
        <p:spPr>
          <a:xfrm>
            <a:off x="4355592" y="2124892"/>
            <a:ext cx="0" cy="7358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948761" y="3077697"/>
            <a:ext cx="600892" cy="47026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q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32437" y="5736296"/>
            <a:ext cx="748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</a:t>
            </a:r>
          </a:p>
        </p:txBody>
      </p:sp>
      <p:cxnSp>
        <p:nvCxnSpPr>
          <p:cNvPr id="20" name="Elbow Connector 19"/>
          <p:cNvCxnSpPr>
            <a:stCxn id="2" idx="2"/>
          </p:cNvCxnSpPr>
          <p:nvPr/>
        </p:nvCxnSpPr>
        <p:spPr>
          <a:xfrm rot="16200000" flipH="1">
            <a:off x="2698397" y="1848785"/>
            <a:ext cx="727947" cy="8621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716053" y="579844"/>
            <a:ext cx="1702525" cy="73587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4" name="Straight Connector 33"/>
          <p:cNvCxnSpPr/>
          <p:nvPr/>
        </p:nvCxnSpPr>
        <p:spPr>
          <a:xfrm>
            <a:off x="4764593" y="612100"/>
            <a:ext cx="8845" cy="7539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897698" y="715279"/>
            <a:ext cx="75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null</a:t>
            </a:r>
            <a:endParaRPr lang="en-IN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4074739" y="741404"/>
            <a:ext cx="55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info</a:t>
            </a:r>
            <a:endParaRPr lang="en-IN" b="1" dirty="0"/>
          </a:p>
        </p:txBody>
      </p:sp>
      <p:sp>
        <p:nvSpPr>
          <p:cNvPr id="27" name="Rectangle 26"/>
          <p:cNvSpPr/>
          <p:nvPr/>
        </p:nvSpPr>
        <p:spPr>
          <a:xfrm>
            <a:off x="2013528" y="4943512"/>
            <a:ext cx="1702525" cy="73587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8" name="Straight Connector 27"/>
          <p:cNvCxnSpPr>
            <a:stCxn id="27" idx="0"/>
            <a:endCxn id="27" idx="2"/>
          </p:cNvCxnSpPr>
          <p:nvPr/>
        </p:nvCxnSpPr>
        <p:spPr>
          <a:xfrm>
            <a:off x="2864791" y="4943512"/>
            <a:ext cx="0" cy="7358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315460" y="5274437"/>
            <a:ext cx="783771" cy="8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099231" y="4915209"/>
            <a:ext cx="1702525" cy="73587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Connector 30"/>
          <p:cNvCxnSpPr>
            <a:stCxn id="30" idx="0"/>
            <a:endCxn id="30" idx="2"/>
          </p:cNvCxnSpPr>
          <p:nvPr/>
        </p:nvCxnSpPr>
        <p:spPr>
          <a:xfrm>
            <a:off x="4950494" y="4915209"/>
            <a:ext cx="0" cy="7358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20310" y="4279487"/>
            <a:ext cx="866500" cy="47026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start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47" name="Elbow Connector 46"/>
          <p:cNvCxnSpPr>
            <a:stCxn id="46" idx="2"/>
          </p:cNvCxnSpPr>
          <p:nvPr/>
        </p:nvCxnSpPr>
        <p:spPr>
          <a:xfrm rot="16200000" flipH="1">
            <a:off x="1301605" y="4601703"/>
            <a:ext cx="576943" cy="8730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11" idx="3"/>
            <a:endCxn id="6" idx="2"/>
          </p:cNvCxnSpPr>
          <p:nvPr/>
        </p:nvCxnSpPr>
        <p:spPr>
          <a:xfrm flipV="1">
            <a:off x="2549653" y="2860765"/>
            <a:ext cx="1805939" cy="4520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581471" y="209005"/>
            <a:ext cx="650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</a:t>
            </a:r>
          </a:p>
        </p:txBody>
      </p:sp>
      <p:sp>
        <p:nvSpPr>
          <p:cNvPr id="75" name="TextBox 74"/>
          <p:cNvSpPr txBox="1"/>
          <p:nvPr/>
        </p:nvSpPr>
        <p:spPr>
          <a:xfrm flipH="1">
            <a:off x="1026742" y="2686592"/>
            <a:ext cx="198555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Points to last node 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402544" y="5896317"/>
            <a:ext cx="600892" cy="47026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q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77" name="Elbow Connector 76"/>
          <p:cNvCxnSpPr>
            <a:stCxn id="76" idx="3"/>
            <a:endCxn id="30" idx="2"/>
          </p:cNvCxnSpPr>
          <p:nvPr/>
        </p:nvCxnSpPr>
        <p:spPr>
          <a:xfrm flipV="1">
            <a:off x="4003436" y="5651082"/>
            <a:ext cx="947058" cy="48036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636472" y="0"/>
            <a:ext cx="8709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endCxn id="42" idx="3"/>
          </p:cNvCxnSpPr>
          <p:nvPr/>
        </p:nvCxnSpPr>
        <p:spPr>
          <a:xfrm rot="10800000">
            <a:off x="5657522" y="899946"/>
            <a:ext cx="868681" cy="7046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6" name="Elbow Connector 85"/>
          <p:cNvCxnSpPr/>
          <p:nvPr/>
        </p:nvCxnSpPr>
        <p:spPr>
          <a:xfrm rot="10800000" flipV="1">
            <a:off x="5448927" y="2619102"/>
            <a:ext cx="1196255" cy="43682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3" name="Elbow Connector 92"/>
          <p:cNvCxnSpPr/>
          <p:nvPr/>
        </p:nvCxnSpPr>
        <p:spPr>
          <a:xfrm rot="5400000">
            <a:off x="5769456" y="3725687"/>
            <a:ext cx="923348" cy="80894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76" idx="1"/>
            <a:endCxn id="27" idx="2"/>
          </p:cNvCxnSpPr>
          <p:nvPr/>
        </p:nvCxnSpPr>
        <p:spPr>
          <a:xfrm rot="10800000">
            <a:off x="2864792" y="5679386"/>
            <a:ext cx="537753" cy="45206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6635602" y="731803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do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node </a:t>
            </a:r>
            <a:r>
              <a:rPr lang="en-IN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node();</a:t>
            </a:r>
          </a:p>
          <a:p>
            <a:r>
              <a:rPr lang="en-IN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I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regd_no</a:t>
            </a:r>
            <a:r>
              <a:rPr lang="en-I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I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I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mark</a:t>
            </a:r>
            <a:r>
              <a:rPr lang="en-I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I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.nextFloat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I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I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I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I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b="1" dirty="0">
                <a:solidFill>
                  <a:srgbClr val="6A3E3E"/>
                </a:solidFill>
                <a:latin typeface="Consolas" panose="020B0609020204030204" pitchFamily="49" charset="0"/>
              </a:rPr>
              <a:t>start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IN" dirty="0">
                <a:solidFill>
                  <a:srgbClr val="6A3E3E"/>
                </a:solidFill>
                <a:latin typeface="Consolas" panose="020B0609020204030204" pitchFamily="49" charset="0"/>
              </a:rPr>
              <a:t>start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I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 smtClean="0">
                <a:solidFill>
                  <a:srgbClr val="6A3E3E"/>
                </a:solidFill>
                <a:latin typeface="Consolas" panose="020B0609020204030204" pitchFamily="49" charset="0"/>
              </a:rPr>
              <a:t>q</a:t>
            </a:r>
            <a:r>
              <a:rPr lang="en-I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dirty="0" smtClean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I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q</a:t>
            </a:r>
            <a:r>
              <a:rPr lang="en-IN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en-I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=start;</a:t>
            </a:r>
            <a:endParaRPr lang="en-I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I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 err="1">
                <a:solidFill>
                  <a:srgbClr val="6A3E3E"/>
                </a:solidFill>
                <a:latin typeface="Consolas" panose="020B0609020204030204" pitchFamily="49" charset="0"/>
              </a:rPr>
              <a:t>q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6A3E3E"/>
                </a:solidFill>
                <a:latin typeface="Consolas" panose="020B0609020204030204" pitchFamily="49" charset="0"/>
              </a:rPr>
              <a:t>q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I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q.next</a:t>
            </a:r>
            <a:r>
              <a:rPr lang="en-I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=start;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"Enter(y/Y) to add next value of node."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 err="1">
                <a:solidFill>
                  <a:srgbClr val="6A3E3E"/>
                </a:solidFill>
                <a:latin typeface="Consolas" panose="020B0609020204030204" pitchFamily="49" charset="0"/>
              </a:rPr>
              <a:t>ch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charAt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ch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IN" b="1" dirty="0">
                <a:solidFill>
                  <a:srgbClr val="2A00FF"/>
                </a:solidFill>
                <a:latin typeface="Consolas" panose="020B0609020204030204" pitchFamily="49" charset="0"/>
              </a:rPr>
              <a:t>'y'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||</a:t>
            </a:r>
            <a:r>
              <a:rPr lang="en-I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ch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IN" b="1" dirty="0">
                <a:solidFill>
                  <a:srgbClr val="2A00FF"/>
                </a:solidFill>
                <a:latin typeface="Consolas" panose="020B0609020204030204" pitchFamily="49" charset="0"/>
              </a:rPr>
              <a:t>'Y'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6A3E3E"/>
                </a:solidFill>
                <a:latin typeface="Consolas" panose="020B0609020204030204" pitchFamily="49" charset="0"/>
              </a:rPr>
              <a:t>start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IN" dirty="0"/>
          </a:p>
        </p:txBody>
      </p:sp>
      <p:sp>
        <p:nvSpPr>
          <p:cNvPr id="107" name="Rectangle 106"/>
          <p:cNvSpPr/>
          <p:nvPr/>
        </p:nvSpPr>
        <p:spPr>
          <a:xfrm>
            <a:off x="6576383" y="345947"/>
            <a:ext cx="4616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en-IN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I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Scanner (System.</a:t>
            </a:r>
            <a:r>
              <a:rPr lang="en-IN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IN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IN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Title 2"/>
          <p:cNvSpPr txBox="1">
            <a:spLocks/>
          </p:cNvSpPr>
          <p:nvPr/>
        </p:nvSpPr>
        <p:spPr>
          <a:xfrm>
            <a:off x="327876" y="175242"/>
            <a:ext cx="10515600" cy="10155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Create</a:t>
            </a:r>
            <a:endParaRPr lang="en-IN" dirty="0"/>
          </a:p>
        </p:txBody>
      </p:sp>
      <p:cxnSp>
        <p:nvCxnSpPr>
          <p:cNvPr id="4" name="Elbow Connector 3"/>
          <p:cNvCxnSpPr>
            <a:stCxn id="6" idx="3"/>
            <a:endCxn id="6" idx="1"/>
          </p:cNvCxnSpPr>
          <p:nvPr/>
        </p:nvCxnSpPr>
        <p:spPr>
          <a:xfrm flipH="1">
            <a:off x="3504329" y="2492829"/>
            <a:ext cx="1702525" cy="12700"/>
          </a:xfrm>
          <a:prstGeom prst="bentConnector5">
            <a:avLst>
              <a:gd name="adj1" fmla="val -13427"/>
              <a:gd name="adj2" fmla="val -6902858"/>
              <a:gd name="adj3" fmla="val 113427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Elbow Connector 42"/>
          <p:cNvCxnSpPr/>
          <p:nvPr/>
        </p:nvCxnSpPr>
        <p:spPr>
          <a:xfrm rot="10800000">
            <a:off x="5657522" y="899947"/>
            <a:ext cx="868681" cy="7046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 rot="10800000" flipV="1">
            <a:off x="5448927" y="2619103"/>
            <a:ext cx="1196255" cy="43682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Elbow Connector 47"/>
          <p:cNvCxnSpPr/>
          <p:nvPr/>
        </p:nvCxnSpPr>
        <p:spPr>
          <a:xfrm rot="5400000">
            <a:off x="5769456" y="3725688"/>
            <a:ext cx="923348" cy="80894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30" idx="3"/>
            <a:endCxn id="27" idx="1"/>
          </p:cNvCxnSpPr>
          <p:nvPr/>
        </p:nvCxnSpPr>
        <p:spPr>
          <a:xfrm flipH="1">
            <a:off x="2013528" y="5283146"/>
            <a:ext cx="3788228" cy="28303"/>
          </a:xfrm>
          <a:prstGeom prst="bentConnector5">
            <a:avLst>
              <a:gd name="adj1" fmla="val -6034"/>
              <a:gd name="adj2" fmla="val -2638452"/>
              <a:gd name="adj3" fmla="val 10603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032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214696" y="2504228"/>
            <a:ext cx="1702525" cy="73587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8" name="Straight Connector 27"/>
          <p:cNvCxnSpPr>
            <a:stCxn id="27" idx="0"/>
            <a:endCxn id="27" idx="2"/>
          </p:cNvCxnSpPr>
          <p:nvPr/>
        </p:nvCxnSpPr>
        <p:spPr>
          <a:xfrm>
            <a:off x="3065959" y="2504228"/>
            <a:ext cx="0" cy="7358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516628" y="2835153"/>
            <a:ext cx="783771" cy="8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300399" y="2475925"/>
            <a:ext cx="1702525" cy="73587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Connector 30"/>
          <p:cNvCxnSpPr>
            <a:stCxn id="30" idx="0"/>
            <a:endCxn id="30" idx="2"/>
          </p:cNvCxnSpPr>
          <p:nvPr/>
        </p:nvCxnSpPr>
        <p:spPr>
          <a:xfrm>
            <a:off x="5151662" y="2475925"/>
            <a:ext cx="0" cy="7358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921478" y="1840203"/>
            <a:ext cx="866500" cy="47026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start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47" name="Elbow Connector 46"/>
          <p:cNvCxnSpPr>
            <a:stCxn id="46" idx="2"/>
          </p:cNvCxnSpPr>
          <p:nvPr/>
        </p:nvCxnSpPr>
        <p:spPr>
          <a:xfrm rot="16200000" flipH="1">
            <a:off x="1502773" y="2162419"/>
            <a:ext cx="576943" cy="873033"/>
          </a:xfrm>
          <a:prstGeom prst="bentConnector2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636472" y="0"/>
            <a:ext cx="8709" cy="6858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188717" y="4142232"/>
            <a:ext cx="1702525" cy="697479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6" name="Straight Connector 35"/>
          <p:cNvCxnSpPr>
            <a:stCxn id="35" idx="0"/>
            <a:endCxn id="35" idx="2"/>
          </p:cNvCxnSpPr>
          <p:nvPr/>
        </p:nvCxnSpPr>
        <p:spPr>
          <a:xfrm>
            <a:off x="2039980" y="4142232"/>
            <a:ext cx="0" cy="697479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4" name="Elbow Connector 3"/>
          <p:cNvCxnSpPr>
            <a:stCxn id="35" idx="3"/>
          </p:cNvCxnSpPr>
          <p:nvPr/>
        </p:nvCxnSpPr>
        <p:spPr>
          <a:xfrm flipH="1" flipV="1">
            <a:off x="2485616" y="3240101"/>
            <a:ext cx="405626" cy="1250871"/>
          </a:xfrm>
          <a:prstGeom prst="bentConnector4">
            <a:avLst>
              <a:gd name="adj1" fmla="val -56357"/>
              <a:gd name="adj2" fmla="val 63940"/>
            </a:avLst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387634" y="3865536"/>
            <a:ext cx="383177" cy="3833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cxnSp>
        <p:nvCxnSpPr>
          <p:cNvPr id="45" name="Elbow Connector 44"/>
          <p:cNvCxnSpPr/>
          <p:nvPr/>
        </p:nvCxnSpPr>
        <p:spPr>
          <a:xfrm rot="16200000" flipH="1">
            <a:off x="505309" y="3013190"/>
            <a:ext cx="1831772" cy="42631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1183004" y="3565290"/>
            <a:ext cx="383177" cy="3833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573636" y="5033277"/>
            <a:ext cx="600892" cy="47026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2" name="Rectangle 1"/>
          <p:cNvSpPr/>
          <p:nvPr/>
        </p:nvSpPr>
        <p:spPr>
          <a:xfrm>
            <a:off x="6811190" y="440383"/>
            <a:ext cx="4679011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en-IN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Scanner (System.</a:t>
            </a:r>
            <a:r>
              <a:rPr lang="en-IN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IN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node </a:t>
            </a:r>
            <a:r>
              <a:rPr lang="en-IN" sz="2400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node</a:t>
            </a:r>
            <a:r>
              <a:rPr lang="en-IN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en-IN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ode s=null;</a:t>
            </a:r>
            <a:endParaRPr lang="en-IN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2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IN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sz="24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regd_no</a:t>
            </a:r>
            <a:r>
              <a:rPr lang="en-IN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2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IN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I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mark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I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.nextFloat</a:t>
            </a:r>
            <a:r>
              <a:rPr lang="en-IN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IN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=start;</a:t>
            </a:r>
          </a:p>
          <a:p>
            <a:r>
              <a:rPr lang="en-IN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While(</a:t>
            </a:r>
            <a:r>
              <a:rPr lang="en-IN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q.next</a:t>
            </a:r>
            <a:r>
              <a:rPr lang="en-IN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!=start)</a:t>
            </a:r>
          </a:p>
          <a:p>
            <a:r>
              <a:rPr lang="en-IN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{s=</a:t>
            </a:r>
            <a:r>
              <a:rPr lang="en-IN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s.next</a:t>
            </a:r>
            <a:r>
              <a:rPr lang="en-IN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  <a:endParaRPr lang="en-I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I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2400" dirty="0">
                <a:solidFill>
                  <a:srgbClr val="6A3E3E"/>
                </a:solidFill>
                <a:latin typeface="Consolas" panose="020B0609020204030204" pitchFamily="49" charset="0"/>
              </a:rPr>
              <a:t>start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400" dirty="0">
                <a:solidFill>
                  <a:srgbClr val="6A3E3E"/>
                </a:solidFill>
                <a:latin typeface="Consolas" panose="020B0609020204030204" pitchFamily="49" charset="0"/>
              </a:rPr>
              <a:t>start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2400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IN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IN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en-IN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=start;</a:t>
            </a:r>
          </a:p>
          <a:p>
            <a:endParaRPr lang="en-I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start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IN" sz="2400" dirty="0"/>
          </a:p>
        </p:txBody>
      </p:sp>
      <p:sp>
        <p:nvSpPr>
          <p:cNvPr id="20" name="Oval 19"/>
          <p:cNvSpPr/>
          <p:nvPr/>
        </p:nvSpPr>
        <p:spPr>
          <a:xfrm>
            <a:off x="9351688" y="3656566"/>
            <a:ext cx="383177" cy="3833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21" name="Oval 20"/>
          <p:cNvSpPr/>
          <p:nvPr/>
        </p:nvSpPr>
        <p:spPr>
          <a:xfrm>
            <a:off x="9395434" y="4068931"/>
            <a:ext cx="383177" cy="3833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5568" y="111430"/>
            <a:ext cx="10515600" cy="1015542"/>
          </a:xfrm>
        </p:spPr>
        <p:txBody>
          <a:bodyPr/>
          <a:lstStyle/>
          <a:p>
            <a:r>
              <a:rPr lang="en-IN" dirty="0" smtClean="0"/>
              <a:t>Insert at the beginning </a:t>
            </a:r>
            <a:endParaRPr lang="en-IN" dirty="0"/>
          </a:p>
        </p:txBody>
      </p:sp>
      <p:cxnSp>
        <p:nvCxnSpPr>
          <p:cNvPr id="23" name="Elbow Connector 22"/>
          <p:cNvCxnSpPr/>
          <p:nvPr/>
        </p:nvCxnSpPr>
        <p:spPr>
          <a:xfrm flipH="1">
            <a:off x="2186801" y="2785330"/>
            <a:ext cx="3788228" cy="28303"/>
          </a:xfrm>
          <a:prstGeom prst="bentConnector5">
            <a:avLst>
              <a:gd name="adj1" fmla="val -6034"/>
              <a:gd name="adj2" fmla="val -2638452"/>
              <a:gd name="adj3" fmla="val 10603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endCxn id="35" idx="2"/>
          </p:cNvCxnSpPr>
          <p:nvPr/>
        </p:nvCxnSpPr>
        <p:spPr>
          <a:xfrm rot="10800000" flipV="1">
            <a:off x="2039981" y="2937729"/>
            <a:ext cx="4087449" cy="1901981"/>
          </a:xfrm>
          <a:prstGeom prst="bentConnector4">
            <a:avLst>
              <a:gd name="adj1" fmla="val -2048"/>
              <a:gd name="adj2" fmla="val 112019"/>
            </a:avLst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811335" y="4538513"/>
            <a:ext cx="383177" cy="3833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34" name="Oval 33"/>
          <p:cNvSpPr/>
          <p:nvPr/>
        </p:nvSpPr>
        <p:spPr>
          <a:xfrm>
            <a:off x="9351688" y="4490971"/>
            <a:ext cx="383177" cy="3833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283200" y="3403600"/>
            <a:ext cx="4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407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48" grpId="0" animBg="1"/>
      <p:bldP spid="3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214696" y="2888276"/>
            <a:ext cx="1702525" cy="73587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8" name="Straight Connector 27"/>
          <p:cNvCxnSpPr>
            <a:stCxn id="27" idx="0"/>
            <a:endCxn id="27" idx="2"/>
          </p:cNvCxnSpPr>
          <p:nvPr/>
        </p:nvCxnSpPr>
        <p:spPr>
          <a:xfrm>
            <a:off x="3065959" y="2888276"/>
            <a:ext cx="0" cy="7358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516628" y="3219201"/>
            <a:ext cx="783771" cy="8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300399" y="2859973"/>
            <a:ext cx="1702525" cy="73587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Connector 30"/>
          <p:cNvCxnSpPr>
            <a:stCxn id="30" idx="0"/>
            <a:endCxn id="30" idx="2"/>
          </p:cNvCxnSpPr>
          <p:nvPr/>
        </p:nvCxnSpPr>
        <p:spPr>
          <a:xfrm>
            <a:off x="5151662" y="2859973"/>
            <a:ext cx="0" cy="7358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921478" y="2224251"/>
            <a:ext cx="866500" cy="47026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start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47" name="Elbow Connector 46"/>
          <p:cNvCxnSpPr>
            <a:stCxn id="46" idx="2"/>
          </p:cNvCxnSpPr>
          <p:nvPr/>
        </p:nvCxnSpPr>
        <p:spPr>
          <a:xfrm rot="16200000" flipH="1">
            <a:off x="1502773" y="2546467"/>
            <a:ext cx="576943" cy="8730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983725" y="42356"/>
            <a:ext cx="8709" cy="6858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30" idx="3"/>
            <a:endCxn id="35" idx="0"/>
          </p:cNvCxnSpPr>
          <p:nvPr/>
        </p:nvCxnSpPr>
        <p:spPr>
          <a:xfrm flipH="1">
            <a:off x="5468436" y="3227910"/>
            <a:ext cx="534488" cy="1340726"/>
          </a:xfrm>
          <a:prstGeom prst="bentConnector4">
            <a:avLst>
              <a:gd name="adj1" fmla="val -42770"/>
              <a:gd name="adj2" fmla="val 63722"/>
            </a:avLst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284347" y="1622969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en-IN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Scanner (System.</a:t>
            </a:r>
            <a:r>
              <a:rPr lang="en-IN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IN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node </a:t>
            </a:r>
            <a:r>
              <a:rPr lang="en-IN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node();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node </a:t>
            </a:r>
            <a:r>
              <a:rPr lang="en-IN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node();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“info."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0000C0"/>
                </a:solidFill>
                <a:latin typeface="Consolas" panose="020B0609020204030204" pitchFamily="49" charset="0"/>
              </a:rPr>
              <a:t>regd_no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0000C0"/>
                </a:solidFill>
                <a:latin typeface="Consolas" panose="020B0609020204030204" pitchFamily="49" charset="0"/>
              </a:rPr>
              <a:t>mark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.nextFloat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6A3E3E"/>
                </a:solidFill>
                <a:latin typeface="Consolas" panose="020B0609020204030204" pitchFamily="49" charset="0"/>
              </a:rPr>
              <a:t>start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I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en-IN" sz="3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start</a:t>
            </a:r>
            <a:r>
              <a:rPr lang="en-I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//new</a:t>
            </a:r>
          </a:p>
          <a:p>
            <a:r>
              <a:rPr lang="en-I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IN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I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</a:p>
          <a:p>
            <a:r>
              <a:rPr lang="en-IN" sz="3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p.next</a:t>
            </a:r>
            <a:r>
              <a:rPr lang="en-IN" sz="3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=start;</a:t>
            </a:r>
            <a:endParaRPr lang="en-IN" sz="3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I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I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617173" y="4568636"/>
            <a:ext cx="1702525" cy="697479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1" name="Straight Connector 40"/>
          <p:cNvCxnSpPr/>
          <p:nvPr/>
        </p:nvCxnSpPr>
        <p:spPr>
          <a:xfrm>
            <a:off x="5587852" y="4587834"/>
            <a:ext cx="0" cy="697479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49" name="Title 2"/>
          <p:cNvSpPr txBox="1">
            <a:spLocks/>
          </p:cNvSpPr>
          <p:nvPr/>
        </p:nvSpPr>
        <p:spPr>
          <a:xfrm>
            <a:off x="1115568" y="111430"/>
            <a:ext cx="10515600" cy="10155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Insert at the end</a:t>
            </a:r>
            <a:endParaRPr lang="en-IN" dirty="0"/>
          </a:p>
        </p:txBody>
      </p:sp>
      <p:cxnSp>
        <p:nvCxnSpPr>
          <p:cNvPr id="3" name="Elbow Connector 2"/>
          <p:cNvCxnSpPr>
            <a:stCxn id="35" idx="3"/>
            <a:endCxn id="27" idx="1"/>
          </p:cNvCxnSpPr>
          <p:nvPr/>
        </p:nvCxnSpPr>
        <p:spPr>
          <a:xfrm flipH="1" flipV="1">
            <a:off x="2214696" y="3256213"/>
            <a:ext cx="4105002" cy="1661163"/>
          </a:xfrm>
          <a:prstGeom prst="bentConnector5">
            <a:avLst>
              <a:gd name="adj1" fmla="val -5569"/>
              <a:gd name="adj2" fmla="val 152633"/>
              <a:gd name="adj3" fmla="val 105569"/>
            </a:avLst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797579" y="5582615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endParaRPr lang="en-IN" sz="3200" dirty="0"/>
          </a:p>
        </p:txBody>
      </p:sp>
      <p:sp>
        <p:nvSpPr>
          <p:cNvPr id="32" name="Rectangle 31"/>
          <p:cNvSpPr/>
          <p:nvPr/>
        </p:nvSpPr>
        <p:spPr>
          <a:xfrm>
            <a:off x="4519414" y="3615044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65666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2178120" y="1776189"/>
            <a:ext cx="1702525" cy="735873"/>
            <a:chOff x="2178120" y="1776189"/>
            <a:chExt cx="1702525" cy="735873"/>
          </a:xfrm>
        </p:grpSpPr>
        <p:sp>
          <p:nvSpPr>
            <p:cNvPr id="27" name="Rectangle 26"/>
            <p:cNvSpPr/>
            <p:nvPr/>
          </p:nvSpPr>
          <p:spPr>
            <a:xfrm>
              <a:off x="2178120" y="1776189"/>
              <a:ext cx="1702525" cy="7358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8" name="Straight Connector 27"/>
            <p:cNvCxnSpPr>
              <a:stCxn id="27" idx="0"/>
              <a:endCxn id="27" idx="2"/>
            </p:cNvCxnSpPr>
            <p:nvPr/>
          </p:nvCxnSpPr>
          <p:spPr>
            <a:xfrm>
              <a:off x="3029383" y="1776189"/>
              <a:ext cx="0" cy="7358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9" name="Straight Arrow Connector 28"/>
          <p:cNvCxnSpPr/>
          <p:nvPr/>
        </p:nvCxnSpPr>
        <p:spPr>
          <a:xfrm>
            <a:off x="3480052" y="2107114"/>
            <a:ext cx="783771" cy="8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263823" y="1747886"/>
            <a:ext cx="1702525" cy="73587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Connector 30"/>
          <p:cNvCxnSpPr>
            <a:stCxn id="30" idx="0"/>
            <a:endCxn id="30" idx="2"/>
          </p:cNvCxnSpPr>
          <p:nvPr/>
        </p:nvCxnSpPr>
        <p:spPr>
          <a:xfrm>
            <a:off x="5115086" y="1747886"/>
            <a:ext cx="0" cy="7358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884902" y="1112164"/>
            <a:ext cx="866500" cy="47026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start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47" name="Elbow Connector 46"/>
          <p:cNvCxnSpPr>
            <a:stCxn id="46" idx="2"/>
            <a:endCxn id="27" idx="1"/>
          </p:cNvCxnSpPr>
          <p:nvPr/>
        </p:nvCxnSpPr>
        <p:spPr>
          <a:xfrm rot="16200000" flipH="1">
            <a:off x="1467286" y="1433292"/>
            <a:ext cx="561700" cy="85996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 rot="16200000" flipH="1">
            <a:off x="2524289" y="367144"/>
            <a:ext cx="533397" cy="2945671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0" name="Title 2"/>
          <p:cNvSpPr txBox="1">
            <a:spLocks/>
          </p:cNvSpPr>
          <p:nvPr/>
        </p:nvSpPr>
        <p:spPr>
          <a:xfrm>
            <a:off x="1115568" y="111430"/>
            <a:ext cx="10515600" cy="10155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Delete at the beginning 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3562617" y="3756519"/>
            <a:ext cx="6096000" cy="28315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en-IN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Scanner (System.</a:t>
            </a:r>
            <a:r>
              <a:rPr lang="en-IN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IN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node </a:t>
            </a:r>
            <a:r>
              <a:rPr lang="en-IN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node();</a:t>
            </a:r>
          </a:p>
          <a:p>
            <a:r>
              <a:rPr lang="en-I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I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IN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I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en-IN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start</a:t>
            </a:r>
            <a:r>
              <a:rPr lang="en-I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//new</a:t>
            </a:r>
          </a:p>
          <a:p>
            <a:r>
              <a:rPr lang="en-I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IN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I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;}// S IS THE LAST NODE </a:t>
            </a:r>
            <a:endParaRPr lang="en-IN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A3E3E"/>
                </a:solidFill>
                <a:latin typeface="Consolas" panose="020B0609020204030204" pitchFamily="49" charset="0"/>
              </a:rPr>
              <a:t>start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dirty="0" err="1">
                <a:solidFill>
                  <a:srgbClr val="6A3E3E"/>
                </a:solidFill>
                <a:latin typeface="Consolas" panose="020B0609020204030204" pitchFamily="49" charset="0"/>
              </a:rPr>
              <a:t>start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IN" dirty="0"/>
          </a:p>
          <a:p>
            <a:r>
              <a:rPr lang="en-IN" sz="28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s.next</a:t>
            </a:r>
            <a:r>
              <a:rPr lang="en-IN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=start</a:t>
            </a:r>
            <a:r>
              <a:rPr lang="en-IN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Elbow Connector 16"/>
          <p:cNvCxnSpPr>
            <a:stCxn id="23" idx="3"/>
          </p:cNvCxnSpPr>
          <p:nvPr/>
        </p:nvCxnSpPr>
        <p:spPr>
          <a:xfrm flipH="1" flipV="1">
            <a:off x="2164023" y="1941651"/>
            <a:ext cx="6328951" cy="217717"/>
          </a:xfrm>
          <a:prstGeom prst="bentConnector5">
            <a:avLst>
              <a:gd name="adj1" fmla="val -3612"/>
              <a:gd name="adj2" fmla="val 553993"/>
              <a:gd name="adj3" fmla="val 103491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23" idx="3"/>
          </p:cNvCxnSpPr>
          <p:nvPr/>
        </p:nvCxnSpPr>
        <p:spPr>
          <a:xfrm flipH="1" flipV="1">
            <a:off x="4254515" y="2050509"/>
            <a:ext cx="4238459" cy="108859"/>
          </a:xfrm>
          <a:prstGeom prst="bentConnector5">
            <a:avLst>
              <a:gd name="adj1" fmla="val -5393"/>
              <a:gd name="adj2" fmla="val 795986"/>
              <a:gd name="adj3" fmla="val 104386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006678" y="2150659"/>
            <a:ext cx="783771" cy="87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790449" y="1791431"/>
            <a:ext cx="1702525" cy="73587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4" name="Straight Connector 23"/>
          <p:cNvCxnSpPr>
            <a:stCxn id="23" idx="0"/>
            <a:endCxn id="23" idx="2"/>
          </p:cNvCxnSpPr>
          <p:nvPr/>
        </p:nvCxnSpPr>
        <p:spPr>
          <a:xfrm>
            <a:off x="7641712" y="1791431"/>
            <a:ext cx="0" cy="7358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7329477" y="2587913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endParaRPr lang="en-IN" dirty="0"/>
          </a:p>
        </p:txBody>
      </p:sp>
      <p:sp>
        <p:nvSpPr>
          <p:cNvPr id="39" name="Rectangle 38"/>
          <p:cNvSpPr/>
          <p:nvPr/>
        </p:nvSpPr>
        <p:spPr>
          <a:xfrm>
            <a:off x="3480051" y="5165691"/>
            <a:ext cx="3592177" cy="41737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 49"/>
          <p:cNvSpPr/>
          <p:nvPr/>
        </p:nvSpPr>
        <p:spPr>
          <a:xfrm>
            <a:off x="3480051" y="5583068"/>
            <a:ext cx="3592177" cy="41737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47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9" presetClass="emph" presetSubtype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rctx="PPT">
                                        <p:cTn id="10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1" dur="indefinite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" dur="indefinite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xit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5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214696" y="1790996"/>
            <a:ext cx="1702525" cy="73587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8" name="Straight Connector 27"/>
          <p:cNvCxnSpPr>
            <a:stCxn id="27" idx="0"/>
            <a:endCxn id="27" idx="2"/>
          </p:cNvCxnSpPr>
          <p:nvPr/>
        </p:nvCxnSpPr>
        <p:spPr>
          <a:xfrm>
            <a:off x="3065959" y="1790996"/>
            <a:ext cx="0" cy="7358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516628" y="2121921"/>
            <a:ext cx="783771" cy="8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300399" y="1762693"/>
            <a:ext cx="1702525" cy="73587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Connector 30"/>
          <p:cNvCxnSpPr>
            <a:stCxn id="30" idx="0"/>
            <a:endCxn id="30" idx="2"/>
          </p:cNvCxnSpPr>
          <p:nvPr/>
        </p:nvCxnSpPr>
        <p:spPr>
          <a:xfrm>
            <a:off x="5151662" y="1762693"/>
            <a:ext cx="0" cy="7358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602331" y="2093618"/>
            <a:ext cx="783771" cy="8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921478" y="1126971"/>
            <a:ext cx="866500" cy="47026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start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47" name="Elbow Connector 46"/>
          <p:cNvCxnSpPr>
            <a:stCxn id="46" idx="2"/>
          </p:cNvCxnSpPr>
          <p:nvPr/>
        </p:nvCxnSpPr>
        <p:spPr>
          <a:xfrm rot="16200000" flipH="1">
            <a:off x="1502773" y="1449187"/>
            <a:ext cx="576943" cy="87303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6368277" y="1967343"/>
            <a:ext cx="226423" cy="2525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6386102" y="1734390"/>
            <a:ext cx="1702525" cy="73587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Connector 14"/>
          <p:cNvCxnSpPr>
            <a:stCxn id="14" idx="0"/>
            <a:endCxn id="14" idx="2"/>
          </p:cNvCxnSpPr>
          <p:nvPr/>
        </p:nvCxnSpPr>
        <p:spPr>
          <a:xfrm>
            <a:off x="7237365" y="1734390"/>
            <a:ext cx="0" cy="7358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688034" y="2065315"/>
            <a:ext cx="783771" cy="8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8453980" y="1939040"/>
            <a:ext cx="226423" cy="2525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8451038" y="1697378"/>
            <a:ext cx="1702525" cy="73587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" name="Straight Connector 18"/>
          <p:cNvCxnSpPr>
            <a:stCxn id="18" idx="0"/>
            <a:endCxn id="18" idx="2"/>
          </p:cNvCxnSpPr>
          <p:nvPr/>
        </p:nvCxnSpPr>
        <p:spPr>
          <a:xfrm>
            <a:off x="9302301" y="1697378"/>
            <a:ext cx="0" cy="7358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6936918" y="2539588"/>
            <a:ext cx="2536372" cy="488768"/>
            <a:chOff x="6936918" y="2539588"/>
            <a:chExt cx="2536372" cy="488768"/>
          </a:xfrm>
        </p:grpSpPr>
        <p:sp>
          <p:nvSpPr>
            <p:cNvPr id="22" name="Rectangle 21"/>
            <p:cNvSpPr/>
            <p:nvPr/>
          </p:nvSpPr>
          <p:spPr>
            <a:xfrm>
              <a:off x="6936918" y="2539588"/>
              <a:ext cx="600892" cy="470262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q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872398" y="2558094"/>
              <a:ext cx="600892" cy="470262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s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615289" y="2623357"/>
            <a:ext cx="2536372" cy="488768"/>
            <a:chOff x="2737210" y="2633967"/>
            <a:chExt cx="2536372" cy="488768"/>
          </a:xfrm>
        </p:grpSpPr>
        <p:sp>
          <p:nvSpPr>
            <p:cNvPr id="35" name="Rectangle 34"/>
            <p:cNvSpPr/>
            <p:nvPr/>
          </p:nvSpPr>
          <p:spPr>
            <a:xfrm>
              <a:off x="2737210" y="2633967"/>
              <a:ext cx="600892" cy="470262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q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672690" y="2652473"/>
              <a:ext cx="600892" cy="470262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s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001438" y="2865832"/>
            <a:ext cx="2536372" cy="488768"/>
            <a:chOff x="6936918" y="2539588"/>
            <a:chExt cx="2536372" cy="488768"/>
          </a:xfrm>
        </p:grpSpPr>
        <p:sp>
          <p:nvSpPr>
            <p:cNvPr id="39" name="Rectangle 38"/>
            <p:cNvSpPr/>
            <p:nvPr/>
          </p:nvSpPr>
          <p:spPr>
            <a:xfrm>
              <a:off x="6936918" y="2539588"/>
              <a:ext cx="600892" cy="470262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q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872398" y="2558094"/>
              <a:ext cx="600892" cy="470262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s</a:t>
              </a:r>
            </a:p>
          </p:txBody>
        </p:sp>
      </p:grpSp>
      <p:sp>
        <p:nvSpPr>
          <p:cNvPr id="41" name="Rectangle 40"/>
          <p:cNvSpPr/>
          <p:nvPr/>
        </p:nvSpPr>
        <p:spPr>
          <a:xfrm>
            <a:off x="431031" y="1703913"/>
            <a:ext cx="600892" cy="47026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29586" y="2476004"/>
            <a:ext cx="600892" cy="47026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245881" y="1781636"/>
            <a:ext cx="1505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solidFill>
                  <a:srgbClr val="FF0000"/>
                </a:solidFill>
              </a:rPr>
              <a:t>x</a:t>
            </a:r>
            <a:endParaRPr lang="en-IN" sz="32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59418" y="3336094"/>
            <a:ext cx="668701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node </a:t>
            </a:r>
            <a:r>
              <a:rPr lang="en-IN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start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node </a:t>
            </a:r>
            <a:r>
              <a:rPr lang="en-IN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q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node();</a:t>
            </a:r>
          </a:p>
          <a:p>
            <a:r>
              <a:rPr lang="en-IN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IN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sz="2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IN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en-IN" sz="3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start</a:t>
            </a:r>
            <a:r>
              <a:rPr lang="en-IN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  <a:endParaRPr lang="en-IN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q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IN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sz="2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24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q</a:t>
            </a:r>
            <a:r>
              <a:rPr lang="en-IN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sz="24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IN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4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start</a:t>
            </a:r>
            <a:r>
              <a:rPr lang="en-IN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IN" sz="2400" b="1" dirty="0"/>
          </a:p>
        </p:txBody>
      </p:sp>
      <p:sp>
        <p:nvSpPr>
          <p:cNvPr id="44" name="Title 2"/>
          <p:cNvSpPr txBox="1">
            <a:spLocks/>
          </p:cNvSpPr>
          <p:nvPr/>
        </p:nvSpPr>
        <p:spPr>
          <a:xfrm>
            <a:off x="1115568" y="111430"/>
            <a:ext cx="10515600" cy="10155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Delete at the end</a:t>
            </a:r>
            <a:endParaRPr lang="en-IN" dirty="0"/>
          </a:p>
        </p:txBody>
      </p:sp>
      <p:cxnSp>
        <p:nvCxnSpPr>
          <p:cNvPr id="3" name="Elbow Connector 2"/>
          <p:cNvCxnSpPr>
            <a:stCxn id="18" idx="3"/>
            <a:endCxn id="27" idx="1"/>
          </p:cNvCxnSpPr>
          <p:nvPr/>
        </p:nvCxnSpPr>
        <p:spPr>
          <a:xfrm flipH="1">
            <a:off x="2214696" y="2065315"/>
            <a:ext cx="7938867" cy="93618"/>
          </a:xfrm>
          <a:prstGeom prst="bentConnector5">
            <a:avLst>
              <a:gd name="adj1" fmla="val -2880"/>
              <a:gd name="adj2" fmla="val 737202"/>
              <a:gd name="adj3" fmla="val 10288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4" idx="3"/>
            <a:endCxn id="27" idx="1"/>
          </p:cNvCxnSpPr>
          <p:nvPr/>
        </p:nvCxnSpPr>
        <p:spPr>
          <a:xfrm flipH="1">
            <a:off x="2214696" y="2102327"/>
            <a:ext cx="5873931" cy="56606"/>
          </a:xfrm>
          <a:prstGeom prst="bentConnector5">
            <a:avLst>
              <a:gd name="adj1" fmla="val -3892"/>
              <a:gd name="adj2" fmla="val -1673071"/>
              <a:gd name="adj3" fmla="val 103892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23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214696" y="1790996"/>
            <a:ext cx="1702525" cy="73587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8" name="Straight Connector 27"/>
          <p:cNvCxnSpPr>
            <a:stCxn id="27" idx="0"/>
            <a:endCxn id="27" idx="2"/>
          </p:cNvCxnSpPr>
          <p:nvPr/>
        </p:nvCxnSpPr>
        <p:spPr>
          <a:xfrm>
            <a:off x="3065959" y="1790996"/>
            <a:ext cx="0" cy="7358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516628" y="2121921"/>
            <a:ext cx="783771" cy="8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300399" y="1762693"/>
            <a:ext cx="1702525" cy="73587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Connector 30"/>
          <p:cNvCxnSpPr>
            <a:stCxn id="30" idx="0"/>
            <a:endCxn id="30" idx="2"/>
          </p:cNvCxnSpPr>
          <p:nvPr/>
        </p:nvCxnSpPr>
        <p:spPr>
          <a:xfrm>
            <a:off x="5151662" y="1762693"/>
            <a:ext cx="0" cy="7358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602331" y="2093618"/>
            <a:ext cx="783771" cy="8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921478" y="1126971"/>
            <a:ext cx="866500" cy="47026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start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47" name="Elbow Connector 46"/>
          <p:cNvCxnSpPr>
            <a:stCxn id="46" idx="2"/>
          </p:cNvCxnSpPr>
          <p:nvPr/>
        </p:nvCxnSpPr>
        <p:spPr>
          <a:xfrm rot="16200000" flipH="1">
            <a:off x="1502773" y="1449187"/>
            <a:ext cx="576943" cy="87303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6368277" y="1967343"/>
            <a:ext cx="226423" cy="2525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6386102" y="1734390"/>
            <a:ext cx="1702525" cy="73587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Connector 14"/>
          <p:cNvCxnSpPr>
            <a:stCxn id="14" idx="0"/>
            <a:endCxn id="14" idx="2"/>
          </p:cNvCxnSpPr>
          <p:nvPr/>
        </p:nvCxnSpPr>
        <p:spPr>
          <a:xfrm>
            <a:off x="7237365" y="1734390"/>
            <a:ext cx="0" cy="7358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688034" y="2065315"/>
            <a:ext cx="783771" cy="8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8453980" y="1939040"/>
            <a:ext cx="226423" cy="2525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8451038" y="1697378"/>
            <a:ext cx="1702525" cy="73587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" name="Straight Connector 18"/>
          <p:cNvCxnSpPr>
            <a:stCxn id="18" idx="0"/>
            <a:endCxn id="18" idx="2"/>
          </p:cNvCxnSpPr>
          <p:nvPr/>
        </p:nvCxnSpPr>
        <p:spPr>
          <a:xfrm>
            <a:off x="9302301" y="1697378"/>
            <a:ext cx="0" cy="7358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5449821" y="3959352"/>
            <a:ext cx="1702525" cy="697479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4" name="Elbow Connector 43"/>
          <p:cNvCxnSpPr>
            <a:stCxn id="37" idx="3"/>
          </p:cNvCxnSpPr>
          <p:nvPr/>
        </p:nvCxnSpPr>
        <p:spPr>
          <a:xfrm flipH="1" flipV="1">
            <a:off x="6904944" y="2498566"/>
            <a:ext cx="247402" cy="1809526"/>
          </a:xfrm>
          <a:prstGeom prst="bentConnector4">
            <a:avLst>
              <a:gd name="adj1" fmla="val -92400"/>
              <a:gd name="adj2" fmla="val 59636"/>
            </a:avLst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671189" y="3470581"/>
            <a:ext cx="383177" cy="3833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cxnSp>
        <p:nvCxnSpPr>
          <p:cNvPr id="48" name="Elbow Connector 47"/>
          <p:cNvCxnSpPr>
            <a:endCxn id="37" idx="1"/>
          </p:cNvCxnSpPr>
          <p:nvPr/>
        </p:nvCxnSpPr>
        <p:spPr>
          <a:xfrm rot="5400000">
            <a:off x="4617355" y="3359336"/>
            <a:ext cx="1781222" cy="116290"/>
          </a:xfrm>
          <a:prstGeom prst="bentConnector4">
            <a:avLst>
              <a:gd name="adj1" fmla="val 23784"/>
              <a:gd name="adj2" fmla="val 296578"/>
            </a:avLst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444108" y="3382410"/>
            <a:ext cx="383177" cy="3833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834740" y="4850397"/>
            <a:ext cx="600892" cy="47026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738507" y="1182870"/>
            <a:ext cx="600892" cy="47026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36203" y="3112357"/>
            <a:ext cx="1203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 smtClean="0"/>
              <a:t>s.next</a:t>
            </a:r>
            <a:r>
              <a:rPr lang="en-IN" dirty="0" smtClean="0"/>
              <a:t>=p;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7237364" y="2863094"/>
            <a:ext cx="1511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err="1" smtClean="0"/>
              <a:t>p.next</a:t>
            </a:r>
            <a:r>
              <a:rPr lang="en-IN" dirty="0" smtClean="0"/>
              <a:t>=</a:t>
            </a:r>
            <a:r>
              <a:rPr lang="en-IN" dirty="0" err="1" smtClean="0"/>
              <a:t>s.next</a:t>
            </a:r>
            <a:r>
              <a:rPr lang="en-IN" dirty="0" smtClean="0"/>
              <a:t>;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6074365" y="1902028"/>
            <a:ext cx="4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5" name="Title 2"/>
          <p:cNvSpPr txBox="1">
            <a:spLocks/>
          </p:cNvSpPr>
          <p:nvPr/>
        </p:nvSpPr>
        <p:spPr>
          <a:xfrm>
            <a:off x="1115568" y="111430"/>
            <a:ext cx="10515600" cy="10155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Insert at a specific position</a:t>
            </a:r>
            <a:endParaRPr lang="en-IN" dirty="0"/>
          </a:p>
        </p:txBody>
      </p:sp>
      <p:cxnSp>
        <p:nvCxnSpPr>
          <p:cNvPr id="33" name="Elbow Connector 32"/>
          <p:cNvCxnSpPr/>
          <p:nvPr/>
        </p:nvCxnSpPr>
        <p:spPr>
          <a:xfrm flipH="1">
            <a:off x="2214696" y="2065315"/>
            <a:ext cx="7938867" cy="93618"/>
          </a:xfrm>
          <a:prstGeom prst="bentConnector5">
            <a:avLst>
              <a:gd name="adj1" fmla="val -2880"/>
              <a:gd name="adj2" fmla="val -822861"/>
              <a:gd name="adj3" fmla="val 10288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067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697663" y="994597"/>
            <a:ext cx="1702525" cy="73587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Connector 30"/>
          <p:cNvCxnSpPr>
            <a:stCxn id="30" idx="0"/>
            <a:endCxn id="30" idx="2"/>
          </p:cNvCxnSpPr>
          <p:nvPr/>
        </p:nvCxnSpPr>
        <p:spPr>
          <a:xfrm>
            <a:off x="1548926" y="994597"/>
            <a:ext cx="0" cy="7358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999595" y="1325522"/>
            <a:ext cx="783771" cy="8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2765541" y="1199247"/>
            <a:ext cx="226423" cy="2525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2783366" y="966294"/>
            <a:ext cx="1702525" cy="73587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Connector 14"/>
          <p:cNvCxnSpPr>
            <a:stCxn id="14" idx="0"/>
            <a:endCxn id="14" idx="2"/>
          </p:cNvCxnSpPr>
          <p:nvPr/>
        </p:nvCxnSpPr>
        <p:spPr>
          <a:xfrm>
            <a:off x="3634629" y="966294"/>
            <a:ext cx="0" cy="7358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085298" y="1297219"/>
            <a:ext cx="783771" cy="8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847085" y="3191256"/>
            <a:ext cx="1702525" cy="697479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4" name="Elbow Connector 43"/>
          <p:cNvCxnSpPr>
            <a:stCxn id="37" idx="3"/>
          </p:cNvCxnSpPr>
          <p:nvPr/>
        </p:nvCxnSpPr>
        <p:spPr>
          <a:xfrm flipH="1" flipV="1">
            <a:off x="3302208" y="1730470"/>
            <a:ext cx="247402" cy="1809526"/>
          </a:xfrm>
          <a:prstGeom prst="bentConnector4">
            <a:avLst>
              <a:gd name="adj1" fmla="val -92400"/>
              <a:gd name="adj2" fmla="val 59636"/>
            </a:avLst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068453" y="2702485"/>
            <a:ext cx="383177" cy="3833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cxnSp>
        <p:nvCxnSpPr>
          <p:cNvPr id="48" name="Elbow Connector 47"/>
          <p:cNvCxnSpPr>
            <a:endCxn id="37" idx="1"/>
          </p:cNvCxnSpPr>
          <p:nvPr/>
        </p:nvCxnSpPr>
        <p:spPr>
          <a:xfrm rot="5400000">
            <a:off x="1014619" y="2591240"/>
            <a:ext cx="1781222" cy="116290"/>
          </a:xfrm>
          <a:prstGeom prst="bentConnector4">
            <a:avLst>
              <a:gd name="adj1" fmla="val 23784"/>
              <a:gd name="adj2" fmla="val 296578"/>
            </a:avLst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841372" y="2614314"/>
            <a:ext cx="383177" cy="3833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232004" y="4082301"/>
            <a:ext cx="600892" cy="47026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135771" y="414774"/>
            <a:ext cx="600892" cy="47026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3467" y="2344261"/>
            <a:ext cx="1203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 smtClean="0"/>
              <a:t>s.next</a:t>
            </a:r>
            <a:r>
              <a:rPr lang="en-IN" dirty="0" smtClean="0"/>
              <a:t>=p;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3634628" y="2094998"/>
            <a:ext cx="1511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err="1" smtClean="0"/>
              <a:t>p.next</a:t>
            </a:r>
            <a:r>
              <a:rPr lang="en-IN" dirty="0" smtClean="0"/>
              <a:t>=</a:t>
            </a:r>
            <a:r>
              <a:rPr lang="en-IN" dirty="0" err="1" smtClean="0"/>
              <a:t>s.next</a:t>
            </a:r>
            <a:r>
              <a:rPr lang="en-IN" dirty="0" smtClean="0"/>
              <a:t>;</a:t>
            </a:r>
            <a:endParaRPr lang="en-IN" dirty="0"/>
          </a:p>
        </p:txBody>
      </p:sp>
      <p:sp>
        <p:nvSpPr>
          <p:cNvPr id="33" name="TextBox 32"/>
          <p:cNvSpPr txBox="1"/>
          <p:nvPr/>
        </p:nvSpPr>
        <p:spPr>
          <a:xfrm>
            <a:off x="2471629" y="1133932"/>
            <a:ext cx="4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Rectangle 5"/>
          <p:cNvSpPr/>
          <p:nvPr/>
        </p:nvSpPr>
        <p:spPr>
          <a:xfrm>
            <a:off x="5387911" y="682343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en-IN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Scanner (System.</a:t>
            </a:r>
            <a:r>
              <a:rPr lang="en-IN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IN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node </a:t>
            </a:r>
            <a:r>
              <a:rPr lang="en-IN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node();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node </a:t>
            </a:r>
            <a:r>
              <a:rPr lang="en-IN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node();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"Enter </a:t>
            </a:r>
            <a:r>
              <a:rPr lang="en-US" b="1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regd</a:t>
            </a:r>
            <a:r>
              <a:rPr lang="en-US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 no and 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marks."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0000C0"/>
                </a:solidFill>
                <a:latin typeface="Consolas" panose="020B0609020204030204" pitchFamily="49" charset="0"/>
              </a:rPr>
              <a:t>regd_no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0000C0"/>
                </a:solidFill>
                <a:latin typeface="Consolas" panose="020B0609020204030204" pitchFamily="49" charset="0"/>
              </a:rPr>
              <a:t>mark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.nextFloat</a:t>
            </a:r>
            <a:r>
              <a:rPr lang="en-I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6A3E3E"/>
                </a:solidFill>
                <a:latin typeface="Consolas" panose="020B0609020204030204" pitchFamily="49" charset="0"/>
              </a:rPr>
              <a:t>start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I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I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"Enter location</a:t>
            </a:r>
            <a:r>
              <a:rPr lang="en-IN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IN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loc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I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I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=1;</a:t>
            </a:r>
            <a:r>
              <a:rPr lang="en-IN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IN" b="1" dirty="0">
                <a:solidFill>
                  <a:srgbClr val="6A3E3E"/>
                </a:solidFill>
                <a:latin typeface="Consolas" panose="020B0609020204030204" pitchFamily="49" charset="0"/>
              </a:rPr>
              <a:t>loc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-1 &amp;&amp; </a:t>
            </a:r>
            <a:r>
              <a:rPr lang="en-I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en-I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I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IN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 flipH="1">
            <a:off x="930025" y="4950989"/>
            <a:ext cx="28912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If you want to insert at 3</a:t>
            </a:r>
            <a:r>
              <a:rPr lang="en-IN" baseline="30000" dirty="0" smtClean="0"/>
              <a:t>rd</a:t>
            </a:r>
            <a:r>
              <a:rPr lang="en-IN" dirty="0" smtClean="0"/>
              <a:t> , </a:t>
            </a:r>
          </a:p>
          <a:p>
            <a:r>
              <a:rPr lang="en-IN" dirty="0" smtClean="0"/>
              <a:t>Add after 2</a:t>
            </a:r>
            <a:r>
              <a:rPr lang="en-IN" baseline="30000" dirty="0" smtClean="0"/>
              <a:t>nd</a:t>
            </a:r>
            <a:r>
              <a:rPr lang="en-IN" dirty="0" smtClean="0"/>
              <a:t> </a:t>
            </a:r>
          </a:p>
          <a:p>
            <a:endParaRPr lang="en-IN" dirty="0"/>
          </a:p>
          <a:p>
            <a:r>
              <a:rPr lang="en-IN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IN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loc</a:t>
            </a:r>
            <a:r>
              <a:rPr lang="en-I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-1</a:t>
            </a:r>
            <a:endParaRPr lang="en-IN" dirty="0" smtClean="0"/>
          </a:p>
          <a:p>
            <a:endParaRPr lang="en-IN" dirty="0"/>
          </a:p>
          <a:p>
            <a:endParaRPr lang="en-IN" dirty="0" smtClean="0"/>
          </a:p>
        </p:txBody>
      </p:sp>
      <p:cxnSp>
        <p:nvCxnSpPr>
          <p:cNvPr id="9" name="Elbow Connector 8"/>
          <p:cNvCxnSpPr>
            <a:endCxn id="7" idx="1"/>
          </p:cNvCxnSpPr>
          <p:nvPr/>
        </p:nvCxnSpPr>
        <p:spPr>
          <a:xfrm rot="10800000" flipV="1">
            <a:off x="3821271" y="4737148"/>
            <a:ext cx="1566640" cy="10910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itle 2"/>
          <p:cNvSpPr txBox="1">
            <a:spLocks/>
          </p:cNvSpPr>
          <p:nvPr/>
        </p:nvSpPr>
        <p:spPr>
          <a:xfrm>
            <a:off x="1115568" y="111430"/>
            <a:ext cx="10515600" cy="10155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Insert at a specific position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9354235" y="4126364"/>
            <a:ext cx="4844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dirty="0" smtClean="0">
                <a:solidFill>
                  <a:srgbClr val="FF0000"/>
                </a:solidFill>
              </a:rPr>
              <a:t>x</a:t>
            </a:r>
            <a:endParaRPr lang="en-IN" sz="54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354235" y="4552563"/>
            <a:ext cx="61369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dirty="0" smtClean="0"/>
              <a:t>start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29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214696" y="1790996"/>
            <a:ext cx="1702525" cy="73587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8" name="Straight Connector 27"/>
          <p:cNvCxnSpPr>
            <a:stCxn id="27" idx="0"/>
            <a:endCxn id="27" idx="2"/>
          </p:cNvCxnSpPr>
          <p:nvPr/>
        </p:nvCxnSpPr>
        <p:spPr>
          <a:xfrm>
            <a:off x="3065959" y="1790996"/>
            <a:ext cx="0" cy="7358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516628" y="2121921"/>
            <a:ext cx="783771" cy="8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300399" y="1735261"/>
            <a:ext cx="1702525" cy="73587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Connector 30"/>
          <p:cNvCxnSpPr>
            <a:stCxn id="30" idx="0"/>
            <a:endCxn id="30" idx="2"/>
          </p:cNvCxnSpPr>
          <p:nvPr/>
        </p:nvCxnSpPr>
        <p:spPr>
          <a:xfrm>
            <a:off x="5151662" y="1762693"/>
            <a:ext cx="0" cy="7358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602331" y="2093618"/>
            <a:ext cx="783771" cy="8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921478" y="1126971"/>
            <a:ext cx="866500" cy="47026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start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47" name="Elbow Connector 46"/>
          <p:cNvCxnSpPr>
            <a:stCxn id="46" idx="2"/>
          </p:cNvCxnSpPr>
          <p:nvPr/>
        </p:nvCxnSpPr>
        <p:spPr>
          <a:xfrm rot="16200000" flipH="1">
            <a:off x="1502773" y="1449187"/>
            <a:ext cx="576943" cy="87303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6368277" y="1967343"/>
            <a:ext cx="226423" cy="2525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6386102" y="1734390"/>
            <a:ext cx="1702525" cy="73587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Connector 14"/>
          <p:cNvCxnSpPr>
            <a:stCxn id="14" idx="0"/>
            <a:endCxn id="14" idx="2"/>
          </p:cNvCxnSpPr>
          <p:nvPr/>
        </p:nvCxnSpPr>
        <p:spPr>
          <a:xfrm>
            <a:off x="7237365" y="1734390"/>
            <a:ext cx="0" cy="7358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688034" y="2065315"/>
            <a:ext cx="783771" cy="8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451038" y="1697378"/>
            <a:ext cx="1702525" cy="73587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" name="Straight Connector 18"/>
          <p:cNvCxnSpPr>
            <a:stCxn id="18" idx="0"/>
            <a:endCxn id="18" idx="2"/>
          </p:cNvCxnSpPr>
          <p:nvPr/>
        </p:nvCxnSpPr>
        <p:spPr>
          <a:xfrm>
            <a:off x="9302301" y="1697378"/>
            <a:ext cx="0" cy="7358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2615289" y="2623357"/>
            <a:ext cx="2536372" cy="488768"/>
            <a:chOff x="2737210" y="2633967"/>
            <a:chExt cx="2536372" cy="488768"/>
          </a:xfrm>
        </p:grpSpPr>
        <p:sp>
          <p:nvSpPr>
            <p:cNvPr id="35" name="Rectangle 34"/>
            <p:cNvSpPr/>
            <p:nvPr/>
          </p:nvSpPr>
          <p:spPr>
            <a:xfrm>
              <a:off x="2737210" y="2633967"/>
              <a:ext cx="600892" cy="470262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q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672690" y="2652473"/>
              <a:ext cx="600892" cy="470262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s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422062" y="2641863"/>
            <a:ext cx="2536372" cy="488768"/>
            <a:chOff x="6936918" y="2539588"/>
            <a:chExt cx="2536372" cy="488768"/>
          </a:xfrm>
        </p:grpSpPr>
        <p:sp>
          <p:nvSpPr>
            <p:cNvPr id="39" name="Rectangle 38"/>
            <p:cNvSpPr/>
            <p:nvPr/>
          </p:nvSpPr>
          <p:spPr>
            <a:xfrm>
              <a:off x="6936918" y="2539588"/>
              <a:ext cx="600892" cy="470262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q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872398" y="2558094"/>
              <a:ext cx="600892" cy="470262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s</a:t>
              </a:r>
            </a:p>
          </p:txBody>
        </p:sp>
      </p:grpSp>
      <p:sp>
        <p:nvSpPr>
          <p:cNvPr id="41" name="Rectangle 40"/>
          <p:cNvSpPr/>
          <p:nvPr/>
        </p:nvSpPr>
        <p:spPr>
          <a:xfrm>
            <a:off x="431031" y="1703913"/>
            <a:ext cx="600892" cy="47026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29586" y="2476004"/>
            <a:ext cx="600892" cy="47026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q</a:t>
            </a:r>
          </a:p>
        </p:txBody>
      </p:sp>
      <p:cxnSp>
        <p:nvCxnSpPr>
          <p:cNvPr id="9" name="Elbow Connector 8"/>
          <p:cNvCxnSpPr/>
          <p:nvPr/>
        </p:nvCxnSpPr>
        <p:spPr>
          <a:xfrm rot="5400000" flipH="1" flipV="1">
            <a:off x="5439455" y="994979"/>
            <a:ext cx="1204908" cy="879158"/>
          </a:xfrm>
          <a:prstGeom prst="bentConnector3">
            <a:avLst>
              <a:gd name="adj1" fmla="val 97052"/>
            </a:avLst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endCxn id="18" idx="0"/>
          </p:cNvCxnSpPr>
          <p:nvPr/>
        </p:nvCxnSpPr>
        <p:spPr>
          <a:xfrm>
            <a:off x="6480230" y="873758"/>
            <a:ext cx="2822071" cy="823620"/>
          </a:xfrm>
          <a:prstGeom prst="bentConnector2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386102" y="873758"/>
            <a:ext cx="1511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err="1" smtClean="0"/>
              <a:t>q.next</a:t>
            </a:r>
            <a:r>
              <a:rPr lang="en-IN" dirty="0" smtClean="0"/>
              <a:t>=</a:t>
            </a:r>
            <a:r>
              <a:rPr lang="en-IN" dirty="0" err="1" smtClean="0"/>
              <a:t>s.next</a:t>
            </a:r>
            <a:r>
              <a:rPr lang="en-IN" dirty="0" smtClean="0"/>
              <a:t>;</a:t>
            </a:r>
            <a:endParaRPr lang="en-IN" dirty="0"/>
          </a:p>
        </p:txBody>
      </p:sp>
      <p:sp>
        <p:nvSpPr>
          <p:cNvPr id="25" name="Rectangle 24"/>
          <p:cNvSpPr/>
          <p:nvPr/>
        </p:nvSpPr>
        <p:spPr>
          <a:xfrm>
            <a:off x="2615289" y="3446572"/>
            <a:ext cx="840831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en-IN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Scanner (System.</a:t>
            </a:r>
            <a:r>
              <a:rPr lang="en-IN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IN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node </a:t>
            </a:r>
            <a:r>
              <a:rPr lang="en-IN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6A3E3E"/>
                </a:solidFill>
                <a:latin typeface="Consolas" panose="020B0609020204030204" pitchFamily="49" charset="0"/>
              </a:rPr>
              <a:t>start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node </a:t>
            </a:r>
            <a:r>
              <a:rPr lang="en-IN" dirty="0">
                <a:solidFill>
                  <a:srgbClr val="6A3E3E"/>
                </a:solidFill>
                <a:latin typeface="Consolas" panose="020B0609020204030204" pitchFamily="49" charset="0"/>
              </a:rPr>
              <a:t>q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node();</a:t>
            </a:r>
          </a:p>
          <a:p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"Enter location."</a:t>
            </a:r>
            <a:r>
              <a:rPr lang="en-IN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loc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=1;</a:t>
            </a:r>
            <a:r>
              <a:rPr lang="en-IN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I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loc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I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en-I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I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IN" dirty="0">
                <a:solidFill>
                  <a:srgbClr val="6A3E3E"/>
                </a:solidFill>
                <a:latin typeface="Consolas" panose="020B0609020204030204" pitchFamily="49" charset="0"/>
              </a:rPr>
              <a:t>q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dirty="0" err="1">
                <a:solidFill>
                  <a:srgbClr val="6A3E3E"/>
                </a:solidFill>
                <a:latin typeface="Consolas" panose="020B0609020204030204" pitchFamily="49" charset="0"/>
              </a:rPr>
              <a:t>q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IN" dirty="0"/>
          </a:p>
        </p:txBody>
      </p:sp>
      <p:sp>
        <p:nvSpPr>
          <p:cNvPr id="48" name="Title 2"/>
          <p:cNvSpPr txBox="1">
            <a:spLocks/>
          </p:cNvSpPr>
          <p:nvPr/>
        </p:nvSpPr>
        <p:spPr>
          <a:xfrm>
            <a:off x="1115568" y="111430"/>
            <a:ext cx="10515600" cy="10155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Delete at a specific position</a:t>
            </a:r>
            <a:endParaRPr lang="en-IN" dirty="0"/>
          </a:p>
        </p:txBody>
      </p:sp>
      <p:cxnSp>
        <p:nvCxnSpPr>
          <p:cNvPr id="33" name="Elbow Connector 32"/>
          <p:cNvCxnSpPr/>
          <p:nvPr/>
        </p:nvCxnSpPr>
        <p:spPr>
          <a:xfrm flipH="1">
            <a:off x="2214696" y="2065315"/>
            <a:ext cx="7938867" cy="93618"/>
          </a:xfrm>
          <a:prstGeom prst="bentConnector5">
            <a:avLst>
              <a:gd name="adj1" fmla="val -2880"/>
              <a:gd name="adj2" fmla="val -822861"/>
              <a:gd name="adj3" fmla="val 10288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368277" y="4539492"/>
            <a:ext cx="4844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dirty="0" smtClean="0">
                <a:solidFill>
                  <a:srgbClr val="FF0000"/>
                </a:solidFill>
              </a:rPr>
              <a:t>x</a:t>
            </a:r>
            <a:endParaRPr lang="en-IN" sz="54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303644" y="4877733"/>
            <a:ext cx="61369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dirty="0" smtClean="0"/>
              <a:t>start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4101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37" grpId="0"/>
      <p:bldP spid="4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ARRAY VS LINKED LIST</a:t>
            </a:r>
            <a:endParaRPr lang="en-IN" dirty="0"/>
          </a:p>
        </p:txBody>
      </p:sp>
      <p:pic>
        <p:nvPicPr>
          <p:cNvPr id="1026" name="Picture 2" descr="Mahipedia** : Difference between Array and Linked Lis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28862" y="1924844"/>
            <a:ext cx="7534275" cy="415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15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THANK YOU!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410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 smtClean="0"/>
              <a:t>Types of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9581" y="1964170"/>
            <a:ext cx="5654964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4000" dirty="0" smtClean="0"/>
              <a:t>Singly linked list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4000" dirty="0" smtClean="0"/>
              <a:t>Doubly linked list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4000" dirty="0" smtClean="0"/>
              <a:t>Circular linked list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57319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Singly linked list(SLL)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69900" indent="-45720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Wingdings" panose="05000000000000000000" pitchFamily="2" charset="2"/>
              <a:buChar char="Ø"/>
              <a:tabLst>
                <a:tab pos="287020" algn="l"/>
              </a:tabLst>
            </a:pPr>
            <a:r>
              <a:rPr lang="en-US" sz="3600" spc="65" dirty="0">
                <a:latin typeface="Times New Roman"/>
                <a:cs typeface="Times New Roman"/>
              </a:rPr>
              <a:t>Each</a:t>
            </a:r>
            <a:r>
              <a:rPr lang="en-US" sz="3600" spc="-55" dirty="0">
                <a:latin typeface="Times New Roman"/>
                <a:cs typeface="Times New Roman"/>
              </a:rPr>
              <a:t> </a:t>
            </a:r>
            <a:r>
              <a:rPr lang="en-US" sz="3600" spc="140" dirty="0">
                <a:latin typeface="Times New Roman"/>
                <a:cs typeface="Times New Roman"/>
              </a:rPr>
              <a:t>node</a:t>
            </a:r>
            <a:r>
              <a:rPr lang="en-US" sz="3600" spc="-60" dirty="0">
                <a:latin typeface="Times New Roman"/>
                <a:cs typeface="Times New Roman"/>
              </a:rPr>
              <a:t> </a:t>
            </a:r>
            <a:r>
              <a:rPr lang="en-US" sz="3600" spc="114" dirty="0">
                <a:latin typeface="Times New Roman"/>
                <a:cs typeface="Times New Roman"/>
              </a:rPr>
              <a:t>has</a:t>
            </a:r>
            <a:r>
              <a:rPr lang="en-US" sz="3600" spc="-130" dirty="0">
                <a:latin typeface="Times New Roman"/>
                <a:cs typeface="Times New Roman"/>
              </a:rPr>
              <a:t> </a:t>
            </a:r>
            <a:r>
              <a:rPr lang="en-US" sz="3600" spc="60" dirty="0">
                <a:latin typeface="Times New Roman"/>
                <a:cs typeface="Times New Roman"/>
              </a:rPr>
              <a:t>only</a:t>
            </a:r>
            <a:r>
              <a:rPr lang="en-US" sz="3600" spc="-145" dirty="0">
                <a:latin typeface="Times New Roman"/>
                <a:cs typeface="Times New Roman"/>
              </a:rPr>
              <a:t> </a:t>
            </a:r>
            <a:r>
              <a:rPr lang="en-US" sz="3600" spc="135" dirty="0">
                <a:latin typeface="Times New Roman"/>
                <a:cs typeface="Times New Roman"/>
              </a:rPr>
              <a:t>one</a:t>
            </a:r>
            <a:r>
              <a:rPr lang="en-US" sz="3600" spc="-60" dirty="0">
                <a:latin typeface="Times New Roman"/>
                <a:cs typeface="Times New Roman"/>
              </a:rPr>
              <a:t> </a:t>
            </a:r>
            <a:r>
              <a:rPr lang="en-US" sz="3600" spc="75" dirty="0">
                <a:latin typeface="Times New Roman"/>
                <a:cs typeface="Times New Roman"/>
              </a:rPr>
              <a:t>link</a:t>
            </a:r>
            <a:r>
              <a:rPr lang="en-US" sz="3600" spc="-80" dirty="0">
                <a:latin typeface="Times New Roman"/>
                <a:cs typeface="Times New Roman"/>
              </a:rPr>
              <a:t> </a:t>
            </a:r>
            <a:r>
              <a:rPr lang="en-US" sz="3600" spc="140" dirty="0" smtClean="0">
                <a:latin typeface="Times New Roman"/>
                <a:cs typeface="Times New Roman"/>
              </a:rPr>
              <a:t>part(Address to next node).</a:t>
            </a:r>
            <a:endParaRPr lang="en-US" sz="3600" dirty="0">
              <a:latin typeface="Times New Roman"/>
              <a:cs typeface="Times New Roman"/>
            </a:endParaRPr>
          </a:p>
          <a:p>
            <a:pPr marL="469265" marR="5080" indent="-457200">
              <a:lnSpc>
                <a:spcPct val="100000"/>
              </a:lnSpc>
              <a:spcBef>
                <a:spcPts val="5"/>
              </a:spcBef>
              <a:buClr>
                <a:srgbClr val="0AD0D9"/>
              </a:buClr>
              <a:buSzPct val="94230"/>
              <a:buFont typeface="Wingdings" panose="05000000000000000000" pitchFamily="2" charset="2"/>
              <a:buChar char="Ø"/>
              <a:tabLst>
                <a:tab pos="287020" algn="l"/>
              </a:tabLst>
            </a:pPr>
            <a:r>
              <a:rPr lang="en-US" sz="3600" spc="65" dirty="0" smtClean="0">
                <a:latin typeface="Times New Roman"/>
                <a:cs typeface="Times New Roman"/>
              </a:rPr>
              <a:t>Each</a:t>
            </a:r>
            <a:r>
              <a:rPr lang="en-US" sz="3600" spc="-50" dirty="0" smtClean="0">
                <a:latin typeface="Times New Roman"/>
                <a:cs typeface="Times New Roman"/>
              </a:rPr>
              <a:t> </a:t>
            </a:r>
            <a:r>
              <a:rPr lang="en-US" sz="3600" spc="80" dirty="0">
                <a:latin typeface="Times New Roman"/>
                <a:cs typeface="Times New Roman"/>
              </a:rPr>
              <a:t>link</a:t>
            </a:r>
            <a:r>
              <a:rPr lang="en-US" sz="3600" spc="-65" dirty="0">
                <a:latin typeface="Times New Roman"/>
                <a:cs typeface="Times New Roman"/>
              </a:rPr>
              <a:t> </a:t>
            </a:r>
            <a:r>
              <a:rPr lang="en-US" sz="3600" spc="140" dirty="0">
                <a:latin typeface="Times New Roman"/>
                <a:cs typeface="Times New Roman"/>
              </a:rPr>
              <a:t>part</a:t>
            </a:r>
            <a:r>
              <a:rPr lang="en-US" sz="3600" spc="-135" dirty="0">
                <a:latin typeface="Times New Roman"/>
                <a:cs typeface="Times New Roman"/>
              </a:rPr>
              <a:t> </a:t>
            </a:r>
            <a:r>
              <a:rPr lang="en-US" sz="3600" spc="105" dirty="0">
                <a:latin typeface="Times New Roman"/>
                <a:cs typeface="Times New Roman"/>
              </a:rPr>
              <a:t>contains</a:t>
            </a:r>
            <a:r>
              <a:rPr lang="en-US" sz="3600" spc="-105" dirty="0">
                <a:latin typeface="Times New Roman"/>
                <a:cs typeface="Times New Roman"/>
              </a:rPr>
              <a:t> </a:t>
            </a:r>
            <a:r>
              <a:rPr lang="en-US" sz="3600" spc="160" dirty="0">
                <a:latin typeface="Times New Roman"/>
                <a:cs typeface="Times New Roman"/>
              </a:rPr>
              <a:t>the</a:t>
            </a:r>
            <a:r>
              <a:rPr lang="en-US" sz="3600" spc="-125" dirty="0">
                <a:latin typeface="Times New Roman"/>
                <a:cs typeface="Times New Roman"/>
              </a:rPr>
              <a:t> </a:t>
            </a:r>
            <a:r>
              <a:rPr lang="en-US" sz="3600" spc="100" dirty="0">
                <a:latin typeface="Times New Roman"/>
                <a:cs typeface="Times New Roman"/>
              </a:rPr>
              <a:t>address</a:t>
            </a:r>
            <a:r>
              <a:rPr lang="en-US" sz="3600" spc="-120" dirty="0">
                <a:latin typeface="Times New Roman"/>
                <a:cs typeface="Times New Roman"/>
              </a:rPr>
              <a:t> </a:t>
            </a:r>
            <a:r>
              <a:rPr lang="en-US" sz="3600" spc="20" dirty="0">
                <a:latin typeface="Times New Roman"/>
                <a:cs typeface="Times New Roman"/>
              </a:rPr>
              <a:t>of</a:t>
            </a:r>
            <a:r>
              <a:rPr lang="en-US" sz="3600" spc="25" dirty="0">
                <a:latin typeface="Times New Roman"/>
                <a:cs typeface="Times New Roman"/>
              </a:rPr>
              <a:t> </a:t>
            </a:r>
            <a:r>
              <a:rPr lang="en-US" sz="3600" spc="160" dirty="0">
                <a:latin typeface="Times New Roman"/>
                <a:cs typeface="Times New Roman"/>
              </a:rPr>
              <a:t>the</a:t>
            </a:r>
            <a:r>
              <a:rPr lang="en-US" sz="3600" spc="-70" dirty="0">
                <a:latin typeface="Times New Roman"/>
                <a:cs typeface="Times New Roman"/>
              </a:rPr>
              <a:t> </a:t>
            </a:r>
            <a:r>
              <a:rPr lang="en-US" sz="3600" spc="110" dirty="0">
                <a:latin typeface="Times New Roman"/>
                <a:cs typeface="Times New Roman"/>
              </a:rPr>
              <a:t>next</a:t>
            </a:r>
            <a:r>
              <a:rPr lang="en-US" sz="3600" spc="-70" dirty="0">
                <a:latin typeface="Times New Roman"/>
                <a:cs typeface="Times New Roman"/>
              </a:rPr>
              <a:t> </a:t>
            </a:r>
            <a:r>
              <a:rPr lang="en-US" sz="3600" spc="140" dirty="0">
                <a:latin typeface="Times New Roman"/>
                <a:cs typeface="Times New Roman"/>
              </a:rPr>
              <a:t>node</a:t>
            </a:r>
            <a:r>
              <a:rPr lang="en-US" sz="3600" spc="-60" dirty="0">
                <a:latin typeface="Times New Roman"/>
                <a:cs typeface="Times New Roman"/>
              </a:rPr>
              <a:t> </a:t>
            </a:r>
            <a:r>
              <a:rPr lang="en-US" sz="3600" spc="-85" dirty="0">
                <a:latin typeface="Times New Roman"/>
                <a:cs typeface="Times New Roman"/>
              </a:rPr>
              <a:t>in  </a:t>
            </a:r>
            <a:r>
              <a:rPr lang="en-US" sz="3600" spc="160" dirty="0">
                <a:latin typeface="Times New Roman"/>
                <a:cs typeface="Times New Roman"/>
              </a:rPr>
              <a:t>the</a:t>
            </a:r>
            <a:r>
              <a:rPr lang="en-US" sz="3600" spc="-90" dirty="0">
                <a:latin typeface="Times New Roman"/>
                <a:cs typeface="Times New Roman"/>
              </a:rPr>
              <a:t> </a:t>
            </a:r>
            <a:r>
              <a:rPr lang="en-US" sz="3600" spc="65" dirty="0" smtClean="0">
                <a:latin typeface="Times New Roman"/>
                <a:cs typeface="Times New Roman"/>
              </a:rPr>
              <a:t>list.</a:t>
            </a:r>
            <a:endParaRPr lang="en-US" sz="3600" dirty="0">
              <a:latin typeface="Times New Roman"/>
              <a:cs typeface="Times New Roman"/>
            </a:endParaRPr>
          </a:p>
          <a:p>
            <a:pPr marL="469265" marR="166370" indent="-457200">
              <a:lnSpc>
                <a:spcPct val="100000"/>
              </a:lnSpc>
              <a:buClr>
                <a:srgbClr val="0AD0D9"/>
              </a:buClr>
              <a:buSzPct val="94230"/>
              <a:buFont typeface="Wingdings" panose="05000000000000000000" pitchFamily="2" charset="2"/>
              <a:buChar char="Ø"/>
              <a:tabLst>
                <a:tab pos="287020" algn="l"/>
              </a:tabLst>
            </a:pPr>
            <a:r>
              <a:rPr lang="en-US" sz="3600" spc="45" dirty="0" smtClean="0">
                <a:latin typeface="Times New Roman"/>
                <a:cs typeface="Times New Roman"/>
              </a:rPr>
              <a:t>Link</a:t>
            </a:r>
            <a:r>
              <a:rPr lang="en-US" sz="3600" spc="-85" dirty="0" smtClean="0">
                <a:latin typeface="Times New Roman"/>
                <a:cs typeface="Times New Roman"/>
              </a:rPr>
              <a:t> </a:t>
            </a:r>
            <a:r>
              <a:rPr lang="en-US" sz="3600" spc="140" dirty="0">
                <a:latin typeface="Times New Roman"/>
                <a:cs typeface="Times New Roman"/>
              </a:rPr>
              <a:t>part</a:t>
            </a:r>
            <a:r>
              <a:rPr lang="en-US" sz="3600" spc="-135" dirty="0">
                <a:latin typeface="Times New Roman"/>
                <a:cs typeface="Times New Roman"/>
              </a:rPr>
              <a:t> </a:t>
            </a:r>
            <a:r>
              <a:rPr lang="en-US" sz="3600" spc="20" dirty="0">
                <a:latin typeface="Times New Roman"/>
                <a:cs typeface="Times New Roman"/>
              </a:rPr>
              <a:t>of</a:t>
            </a:r>
            <a:r>
              <a:rPr lang="en-US" sz="3600" spc="10" dirty="0">
                <a:latin typeface="Times New Roman"/>
                <a:cs typeface="Times New Roman"/>
              </a:rPr>
              <a:t> </a:t>
            </a:r>
            <a:r>
              <a:rPr lang="en-US" sz="3600" spc="160" dirty="0">
                <a:latin typeface="Times New Roman"/>
                <a:cs typeface="Times New Roman"/>
              </a:rPr>
              <a:t>the</a:t>
            </a:r>
            <a:r>
              <a:rPr lang="en-US" sz="3600" spc="-50" dirty="0">
                <a:latin typeface="Times New Roman"/>
                <a:cs typeface="Times New Roman"/>
              </a:rPr>
              <a:t> </a:t>
            </a:r>
            <a:r>
              <a:rPr lang="en-US" sz="3600" spc="85" dirty="0">
                <a:latin typeface="Times New Roman"/>
                <a:cs typeface="Times New Roman"/>
              </a:rPr>
              <a:t>last</a:t>
            </a:r>
            <a:r>
              <a:rPr lang="en-US" sz="3600" spc="-85" dirty="0">
                <a:latin typeface="Times New Roman"/>
                <a:cs typeface="Times New Roman"/>
              </a:rPr>
              <a:t> </a:t>
            </a:r>
            <a:r>
              <a:rPr lang="en-US" sz="3600" spc="140" dirty="0">
                <a:latin typeface="Times New Roman"/>
                <a:cs typeface="Times New Roman"/>
              </a:rPr>
              <a:t>node</a:t>
            </a:r>
            <a:r>
              <a:rPr lang="en-US" sz="3600" spc="-140" dirty="0">
                <a:latin typeface="Times New Roman"/>
                <a:cs typeface="Times New Roman"/>
              </a:rPr>
              <a:t> </a:t>
            </a:r>
            <a:r>
              <a:rPr lang="en-US" sz="3600" spc="105" dirty="0">
                <a:latin typeface="Times New Roman"/>
                <a:cs typeface="Times New Roman"/>
              </a:rPr>
              <a:t>contains</a:t>
            </a:r>
            <a:r>
              <a:rPr lang="en-US" sz="3600" spc="-70" dirty="0">
                <a:latin typeface="Times New Roman"/>
                <a:cs typeface="Times New Roman"/>
              </a:rPr>
              <a:t> </a:t>
            </a:r>
            <a:r>
              <a:rPr lang="en-US" sz="3600" spc="-45" dirty="0">
                <a:latin typeface="Times New Roman"/>
                <a:cs typeface="Times New Roman"/>
              </a:rPr>
              <a:t>NULL</a:t>
            </a:r>
            <a:r>
              <a:rPr lang="en-US" sz="3600" spc="-114" dirty="0">
                <a:latin typeface="Times New Roman"/>
                <a:cs typeface="Times New Roman"/>
              </a:rPr>
              <a:t> </a:t>
            </a:r>
            <a:r>
              <a:rPr lang="en-US" sz="3600" spc="60" dirty="0">
                <a:latin typeface="Times New Roman"/>
                <a:cs typeface="Times New Roman"/>
              </a:rPr>
              <a:t>value</a:t>
            </a:r>
            <a:r>
              <a:rPr lang="en-US" sz="3600" spc="-155" dirty="0">
                <a:latin typeface="Times New Roman"/>
                <a:cs typeface="Times New Roman"/>
              </a:rPr>
              <a:t> </a:t>
            </a:r>
            <a:r>
              <a:rPr lang="en-US" sz="3600" spc="20" dirty="0">
                <a:latin typeface="Times New Roman"/>
                <a:cs typeface="Times New Roman"/>
              </a:rPr>
              <a:t>which  </a:t>
            </a:r>
            <a:r>
              <a:rPr lang="en-US" sz="3600" spc="45" dirty="0">
                <a:latin typeface="Times New Roman"/>
                <a:cs typeface="Times New Roman"/>
              </a:rPr>
              <a:t>signifies</a:t>
            </a:r>
            <a:r>
              <a:rPr lang="en-US" sz="3600" spc="-90" dirty="0">
                <a:latin typeface="Times New Roman"/>
                <a:cs typeface="Times New Roman"/>
              </a:rPr>
              <a:t> </a:t>
            </a:r>
            <a:r>
              <a:rPr lang="en-US" sz="3600" spc="160" dirty="0">
                <a:latin typeface="Times New Roman"/>
                <a:cs typeface="Times New Roman"/>
              </a:rPr>
              <a:t>the</a:t>
            </a:r>
            <a:r>
              <a:rPr lang="en-US" sz="3600" spc="-135" dirty="0">
                <a:latin typeface="Times New Roman"/>
                <a:cs typeface="Times New Roman"/>
              </a:rPr>
              <a:t> </a:t>
            </a:r>
            <a:r>
              <a:rPr lang="en-US" sz="3600" spc="160" dirty="0">
                <a:latin typeface="Times New Roman"/>
                <a:cs typeface="Times New Roman"/>
              </a:rPr>
              <a:t>end</a:t>
            </a:r>
            <a:r>
              <a:rPr lang="en-US" sz="3600" spc="-70" dirty="0">
                <a:latin typeface="Times New Roman"/>
                <a:cs typeface="Times New Roman"/>
              </a:rPr>
              <a:t> </a:t>
            </a:r>
            <a:r>
              <a:rPr lang="en-US" sz="3600" spc="20" dirty="0">
                <a:latin typeface="Times New Roman"/>
                <a:cs typeface="Times New Roman"/>
              </a:rPr>
              <a:t>of</a:t>
            </a:r>
            <a:r>
              <a:rPr lang="en-US" sz="3600" spc="10" dirty="0">
                <a:latin typeface="Times New Roman"/>
                <a:cs typeface="Times New Roman"/>
              </a:rPr>
              <a:t> </a:t>
            </a:r>
            <a:r>
              <a:rPr lang="en-US" sz="3600" spc="160" dirty="0">
                <a:latin typeface="Times New Roman"/>
                <a:cs typeface="Times New Roman"/>
              </a:rPr>
              <a:t>the</a:t>
            </a:r>
            <a:r>
              <a:rPr lang="en-US" sz="3600" spc="-75" dirty="0">
                <a:latin typeface="Times New Roman"/>
                <a:cs typeface="Times New Roman"/>
              </a:rPr>
              <a:t> </a:t>
            </a:r>
            <a:r>
              <a:rPr lang="en-US" sz="3600" spc="140" dirty="0" smtClean="0">
                <a:latin typeface="Times New Roman"/>
                <a:cs typeface="Times New Roman"/>
              </a:rPr>
              <a:t>node.(last node in list)</a:t>
            </a:r>
            <a:endParaRPr lang="en-US" sz="3600" dirty="0">
              <a:latin typeface="Times New Roman"/>
              <a:cs typeface="Times New Roman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73129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Graphical Representation of SLL</a:t>
            </a:r>
            <a:endParaRPr lang="en-IN" dirty="0"/>
          </a:p>
        </p:txBody>
      </p:sp>
      <p:pic>
        <p:nvPicPr>
          <p:cNvPr id="2050" name="Picture 2" descr="Difference between a Static Queue and a Singly Linked List 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944" y="1587500"/>
            <a:ext cx="11015148" cy="3907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6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BASIC OPERATION ON LINKED 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7020" indent="-274320">
              <a:lnSpc>
                <a:spcPct val="100000"/>
              </a:lnSpc>
              <a:spcBef>
                <a:spcPts val="865"/>
              </a:spcBef>
              <a:buClr>
                <a:srgbClr val="0AD0D9"/>
              </a:buClr>
              <a:buSzPct val="93750"/>
              <a:buFont typeface="Arial"/>
              <a:buChar char="•"/>
              <a:tabLst>
                <a:tab pos="287020" algn="l"/>
              </a:tabLst>
            </a:pPr>
            <a:r>
              <a:rPr lang="en-US" sz="4000" spc="105" dirty="0" smtClean="0">
                <a:solidFill>
                  <a:srgbClr val="1FC8F8"/>
                </a:solidFill>
                <a:latin typeface="Times New Roman"/>
                <a:cs typeface="Times New Roman"/>
              </a:rPr>
              <a:t>Create </a:t>
            </a:r>
            <a:r>
              <a:rPr lang="en-US" sz="4000" spc="114" dirty="0">
                <a:solidFill>
                  <a:srgbClr val="1FC8F8"/>
                </a:solidFill>
                <a:latin typeface="Times New Roman"/>
                <a:cs typeface="Times New Roman"/>
              </a:rPr>
              <a:t>a</a:t>
            </a:r>
            <a:r>
              <a:rPr lang="en-US" sz="4000" spc="-290" dirty="0">
                <a:solidFill>
                  <a:srgbClr val="1FC8F8"/>
                </a:solidFill>
                <a:latin typeface="Times New Roman"/>
                <a:cs typeface="Times New Roman"/>
              </a:rPr>
              <a:t> </a:t>
            </a:r>
            <a:r>
              <a:rPr lang="en-US" sz="4000" spc="30" dirty="0">
                <a:solidFill>
                  <a:srgbClr val="1FC8F8"/>
                </a:solidFill>
                <a:latin typeface="Times New Roman"/>
                <a:cs typeface="Times New Roman"/>
              </a:rPr>
              <a:t>List</a:t>
            </a:r>
            <a:endParaRPr lang="en-US" sz="4000" dirty="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770"/>
              </a:spcBef>
              <a:buClr>
                <a:srgbClr val="0AD0D9"/>
              </a:buClr>
              <a:buSzPct val="93750"/>
              <a:buFont typeface="Arial"/>
              <a:buChar char="•"/>
              <a:tabLst>
                <a:tab pos="287020" algn="l"/>
                <a:tab pos="2072005" algn="l"/>
              </a:tabLst>
            </a:pPr>
            <a:r>
              <a:rPr lang="en-US" sz="4000" spc="125" dirty="0" smtClean="0">
                <a:solidFill>
                  <a:srgbClr val="1FC8F8"/>
                </a:solidFill>
                <a:latin typeface="Times New Roman"/>
                <a:cs typeface="Times New Roman"/>
              </a:rPr>
              <a:t>Insert </a:t>
            </a:r>
            <a:r>
              <a:rPr lang="en-US" sz="4000" spc="190" dirty="0" smtClean="0">
                <a:solidFill>
                  <a:srgbClr val="1FC8F8"/>
                </a:solidFill>
                <a:latin typeface="Times New Roman"/>
                <a:cs typeface="Times New Roman"/>
              </a:rPr>
              <a:t>an</a:t>
            </a:r>
            <a:r>
              <a:rPr lang="en-US" sz="4000" spc="-145" dirty="0" smtClean="0">
                <a:solidFill>
                  <a:srgbClr val="1FC8F8"/>
                </a:solidFill>
                <a:latin typeface="Times New Roman"/>
                <a:cs typeface="Times New Roman"/>
              </a:rPr>
              <a:t> </a:t>
            </a:r>
            <a:r>
              <a:rPr lang="en-US" sz="4000" spc="160" dirty="0">
                <a:solidFill>
                  <a:srgbClr val="1FC8F8"/>
                </a:solidFill>
                <a:latin typeface="Times New Roman"/>
                <a:cs typeface="Times New Roman"/>
              </a:rPr>
              <a:t>element</a:t>
            </a:r>
            <a:r>
              <a:rPr lang="en-US" sz="4000" spc="-85" dirty="0">
                <a:solidFill>
                  <a:srgbClr val="1FC8F8"/>
                </a:solidFill>
                <a:latin typeface="Times New Roman"/>
                <a:cs typeface="Times New Roman"/>
              </a:rPr>
              <a:t> </a:t>
            </a:r>
            <a:r>
              <a:rPr lang="en-US" sz="4000" spc="135" dirty="0">
                <a:solidFill>
                  <a:srgbClr val="1FC8F8"/>
                </a:solidFill>
                <a:latin typeface="Times New Roman"/>
                <a:cs typeface="Times New Roman"/>
              </a:rPr>
              <a:t>in</a:t>
            </a:r>
            <a:r>
              <a:rPr lang="en-US" sz="4000" spc="-140" dirty="0">
                <a:solidFill>
                  <a:srgbClr val="1FC8F8"/>
                </a:solidFill>
                <a:latin typeface="Times New Roman"/>
                <a:cs typeface="Times New Roman"/>
              </a:rPr>
              <a:t> </a:t>
            </a:r>
            <a:r>
              <a:rPr lang="en-US" sz="4000" spc="114" dirty="0">
                <a:solidFill>
                  <a:srgbClr val="1FC8F8"/>
                </a:solidFill>
                <a:latin typeface="Times New Roman"/>
                <a:cs typeface="Times New Roman"/>
              </a:rPr>
              <a:t>a</a:t>
            </a:r>
            <a:r>
              <a:rPr lang="en-US" sz="4000" spc="-75" dirty="0">
                <a:solidFill>
                  <a:srgbClr val="1FC8F8"/>
                </a:solidFill>
                <a:latin typeface="Times New Roman"/>
                <a:cs typeface="Times New Roman"/>
              </a:rPr>
              <a:t> </a:t>
            </a:r>
            <a:r>
              <a:rPr lang="en-US" sz="4000" spc="80" dirty="0">
                <a:solidFill>
                  <a:srgbClr val="1FC8F8"/>
                </a:solidFill>
                <a:latin typeface="Times New Roman"/>
                <a:cs typeface="Times New Roman"/>
              </a:rPr>
              <a:t>list</a:t>
            </a:r>
            <a:endParaRPr lang="en-US" sz="4000" dirty="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770"/>
              </a:spcBef>
              <a:buClr>
                <a:srgbClr val="0AD0D9"/>
              </a:buClr>
              <a:buSzPct val="93750"/>
              <a:buFont typeface="Arial"/>
              <a:buChar char="•"/>
              <a:tabLst>
                <a:tab pos="287020" algn="l"/>
              </a:tabLst>
            </a:pPr>
            <a:r>
              <a:rPr lang="en-US" sz="4000" spc="110" dirty="0" smtClean="0">
                <a:solidFill>
                  <a:srgbClr val="1FC8F8"/>
                </a:solidFill>
                <a:latin typeface="Times New Roman"/>
                <a:cs typeface="Times New Roman"/>
              </a:rPr>
              <a:t>Delete</a:t>
            </a:r>
            <a:r>
              <a:rPr lang="en-US" sz="4000" spc="-114" dirty="0" smtClean="0">
                <a:solidFill>
                  <a:srgbClr val="1FC8F8"/>
                </a:solidFill>
                <a:latin typeface="Times New Roman"/>
                <a:cs typeface="Times New Roman"/>
              </a:rPr>
              <a:t> </a:t>
            </a:r>
            <a:r>
              <a:rPr lang="en-US" sz="4000" spc="190" dirty="0">
                <a:solidFill>
                  <a:srgbClr val="1FC8F8"/>
                </a:solidFill>
                <a:latin typeface="Times New Roman"/>
                <a:cs typeface="Times New Roman"/>
              </a:rPr>
              <a:t>an</a:t>
            </a:r>
            <a:r>
              <a:rPr lang="en-US" sz="4000" spc="-150" dirty="0">
                <a:solidFill>
                  <a:srgbClr val="1FC8F8"/>
                </a:solidFill>
                <a:latin typeface="Times New Roman"/>
                <a:cs typeface="Times New Roman"/>
              </a:rPr>
              <a:t> </a:t>
            </a:r>
            <a:r>
              <a:rPr lang="en-US" sz="4000" spc="160" dirty="0">
                <a:solidFill>
                  <a:srgbClr val="1FC8F8"/>
                </a:solidFill>
                <a:latin typeface="Times New Roman"/>
                <a:cs typeface="Times New Roman"/>
              </a:rPr>
              <a:t>element</a:t>
            </a:r>
            <a:r>
              <a:rPr lang="en-US" sz="4000" spc="-100" dirty="0">
                <a:solidFill>
                  <a:srgbClr val="1FC8F8"/>
                </a:solidFill>
                <a:latin typeface="Times New Roman"/>
                <a:cs typeface="Times New Roman"/>
              </a:rPr>
              <a:t> </a:t>
            </a:r>
            <a:r>
              <a:rPr lang="en-US" sz="4000" spc="114" dirty="0">
                <a:solidFill>
                  <a:srgbClr val="1FC8F8"/>
                </a:solidFill>
                <a:latin typeface="Times New Roman"/>
                <a:cs typeface="Times New Roman"/>
              </a:rPr>
              <a:t>from</a:t>
            </a:r>
            <a:r>
              <a:rPr lang="en-US" sz="4000" spc="-150" dirty="0">
                <a:solidFill>
                  <a:srgbClr val="1FC8F8"/>
                </a:solidFill>
                <a:latin typeface="Times New Roman"/>
                <a:cs typeface="Times New Roman"/>
              </a:rPr>
              <a:t> </a:t>
            </a:r>
            <a:r>
              <a:rPr lang="en-US" sz="4000" spc="114" dirty="0">
                <a:solidFill>
                  <a:srgbClr val="1FC8F8"/>
                </a:solidFill>
                <a:latin typeface="Times New Roman"/>
                <a:cs typeface="Times New Roman"/>
              </a:rPr>
              <a:t>a</a:t>
            </a:r>
            <a:r>
              <a:rPr lang="en-US" sz="4000" spc="-95" dirty="0">
                <a:solidFill>
                  <a:srgbClr val="1FC8F8"/>
                </a:solidFill>
                <a:latin typeface="Times New Roman"/>
                <a:cs typeface="Times New Roman"/>
              </a:rPr>
              <a:t> </a:t>
            </a:r>
            <a:r>
              <a:rPr lang="en-US" sz="4000" spc="80" dirty="0">
                <a:solidFill>
                  <a:srgbClr val="1FC8F8"/>
                </a:solidFill>
                <a:latin typeface="Times New Roman"/>
                <a:cs typeface="Times New Roman"/>
              </a:rPr>
              <a:t>list</a:t>
            </a:r>
            <a:endParaRPr lang="en-US" sz="4000" dirty="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765"/>
              </a:spcBef>
              <a:buClr>
                <a:srgbClr val="0AD0D9"/>
              </a:buClr>
              <a:buSzPct val="93750"/>
              <a:buFont typeface="Arial"/>
              <a:buChar char="•"/>
              <a:tabLst>
                <a:tab pos="287020" algn="l"/>
              </a:tabLst>
            </a:pPr>
            <a:r>
              <a:rPr lang="en-US" sz="4000" spc="85" dirty="0">
                <a:solidFill>
                  <a:srgbClr val="1FC8F8"/>
                </a:solidFill>
                <a:latin typeface="Times New Roman"/>
                <a:cs typeface="Times New Roman"/>
              </a:rPr>
              <a:t>Searching </a:t>
            </a:r>
            <a:r>
              <a:rPr lang="en-US" sz="4000" spc="114" dirty="0">
                <a:solidFill>
                  <a:srgbClr val="1FC8F8"/>
                </a:solidFill>
                <a:latin typeface="Times New Roman"/>
                <a:cs typeface="Times New Roman"/>
              </a:rPr>
              <a:t>a</a:t>
            </a:r>
            <a:r>
              <a:rPr lang="en-US" sz="4000" spc="-325" dirty="0">
                <a:solidFill>
                  <a:srgbClr val="1FC8F8"/>
                </a:solidFill>
                <a:latin typeface="Times New Roman"/>
                <a:cs typeface="Times New Roman"/>
              </a:rPr>
              <a:t> </a:t>
            </a:r>
            <a:r>
              <a:rPr lang="en-US" sz="4000" spc="80" dirty="0">
                <a:solidFill>
                  <a:srgbClr val="1FC8F8"/>
                </a:solidFill>
                <a:latin typeface="Times New Roman"/>
                <a:cs typeface="Times New Roman"/>
              </a:rPr>
              <a:t>list</a:t>
            </a:r>
            <a:endParaRPr lang="en-US" sz="4000" dirty="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770"/>
              </a:spcBef>
              <a:buClr>
                <a:srgbClr val="0AD0D9"/>
              </a:buClr>
              <a:buSzPct val="93750"/>
              <a:buFont typeface="Arial"/>
              <a:buChar char="•"/>
              <a:tabLst>
                <a:tab pos="287020" algn="l"/>
              </a:tabLst>
            </a:pPr>
            <a:r>
              <a:rPr lang="en-US" sz="4000" spc="50" dirty="0" smtClean="0">
                <a:solidFill>
                  <a:srgbClr val="1FC8F8"/>
                </a:solidFill>
                <a:latin typeface="Times New Roman"/>
                <a:cs typeface="Times New Roman"/>
              </a:rPr>
              <a:t>Display </a:t>
            </a:r>
            <a:r>
              <a:rPr lang="en-US" sz="4000" spc="114" dirty="0">
                <a:solidFill>
                  <a:srgbClr val="1FC8F8"/>
                </a:solidFill>
                <a:latin typeface="Times New Roman"/>
                <a:cs typeface="Times New Roman"/>
              </a:rPr>
              <a:t>a</a:t>
            </a:r>
            <a:r>
              <a:rPr lang="en-US" sz="4000" spc="-310" dirty="0">
                <a:solidFill>
                  <a:srgbClr val="1FC8F8"/>
                </a:solidFill>
                <a:latin typeface="Times New Roman"/>
                <a:cs typeface="Times New Roman"/>
              </a:rPr>
              <a:t> </a:t>
            </a:r>
            <a:r>
              <a:rPr lang="en-US" sz="4000" spc="80" dirty="0">
                <a:solidFill>
                  <a:srgbClr val="1FC8F8"/>
                </a:solidFill>
                <a:latin typeface="Times New Roman"/>
                <a:cs typeface="Times New Roman"/>
              </a:rPr>
              <a:t>list</a:t>
            </a:r>
            <a:endParaRPr lang="en-US" sz="4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674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520" y="1977497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IN" sz="8000" dirty="0" smtClean="0"/>
              <a:t>Lets see operations on SLL</a:t>
            </a:r>
            <a:endParaRPr lang="en-IN" sz="8000" dirty="0"/>
          </a:p>
        </p:txBody>
      </p:sp>
      <p:sp>
        <p:nvSpPr>
          <p:cNvPr id="3" name="Rectangle 2"/>
          <p:cNvSpPr/>
          <p:nvPr/>
        </p:nvSpPr>
        <p:spPr>
          <a:xfrm>
            <a:off x="8170815" y="3481135"/>
            <a:ext cx="1702525" cy="73587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9472747" y="3812060"/>
            <a:ext cx="783771" cy="8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10252162" y="3722796"/>
            <a:ext cx="226423" cy="2525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6454574" y="3228586"/>
            <a:ext cx="226423" cy="2525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0" name="Group 9"/>
          <p:cNvGrpSpPr/>
          <p:nvPr/>
        </p:nvGrpSpPr>
        <p:grpSpPr>
          <a:xfrm>
            <a:off x="3488654" y="3438182"/>
            <a:ext cx="1702525" cy="735873"/>
            <a:chOff x="2263358" y="4325150"/>
            <a:chExt cx="1702525" cy="735873"/>
          </a:xfrm>
        </p:grpSpPr>
        <p:sp>
          <p:nvSpPr>
            <p:cNvPr id="5" name="Rectangle 4"/>
            <p:cNvSpPr/>
            <p:nvPr/>
          </p:nvSpPr>
          <p:spPr>
            <a:xfrm>
              <a:off x="2263358" y="4325150"/>
              <a:ext cx="1702525" cy="7358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IN" dirty="0" smtClean="0">
                  <a:solidFill>
                    <a:schemeClr val="tx1"/>
                  </a:solidFill>
                </a:rPr>
                <a:t>Data            next</a:t>
              </a:r>
            </a:p>
            <a:p>
              <a:pPr algn="r"/>
              <a:r>
                <a:rPr lang="en-IN" dirty="0" smtClean="0">
                  <a:solidFill>
                    <a:schemeClr val="tx1"/>
                  </a:solidFill>
                </a:rPr>
                <a:t>pointer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093720" y="4325150"/>
              <a:ext cx="0" cy="7358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" name="Straight Connector 8"/>
          <p:cNvCxnSpPr/>
          <p:nvPr/>
        </p:nvCxnSpPr>
        <p:spPr>
          <a:xfrm>
            <a:off x="9046462" y="3507298"/>
            <a:ext cx="0" cy="7358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08835" y="3541259"/>
            <a:ext cx="1837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Represent a null in this </a:t>
            </a:r>
            <a:r>
              <a:rPr lang="en-IN" dirty="0" err="1" smtClean="0"/>
              <a:t>ppt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8170815" y="4332435"/>
            <a:ext cx="1837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This node’s next pointer is null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1249105" y="3605651"/>
            <a:ext cx="1494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Terminologies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5017008" y="5657671"/>
            <a:ext cx="70582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Note: The animation made in this presentation are made for my teaching. They may not work as a good reference for some. However, I believe it might help better understanding at some point. </a:t>
            </a:r>
          </a:p>
          <a:p>
            <a:pPr algn="r"/>
            <a:r>
              <a:rPr lang="en-IN" dirty="0" smtClean="0">
                <a:solidFill>
                  <a:srgbClr val="FF0000"/>
                </a:solidFill>
              </a:rPr>
              <a:t>-</a:t>
            </a:r>
            <a:r>
              <a:rPr lang="en-IN" dirty="0" err="1" smtClean="0">
                <a:solidFill>
                  <a:srgbClr val="FF0000"/>
                </a:solidFill>
              </a:rPr>
              <a:t>Dr.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 err="1" smtClean="0">
                <a:solidFill>
                  <a:srgbClr val="FF0000"/>
                </a:solidFill>
              </a:rPr>
              <a:t>Shatarupa</a:t>
            </a:r>
            <a:r>
              <a:rPr lang="en-IN" dirty="0" smtClean="0">
                <a:solidFill>
                  <a:srgbClr val="FF0000"/>
                </a:solidFill>
              </a:rPr>
              <a:t> Dash 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883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6" grpId="0" animBg="1"/>
      <p:bldP spid="7" grpId="0" animBg="1"/>
      <p:bldP spid="11" grpId="0"/>
      <p:bldP spid="12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820</TotalTime>
  <Words>1443</Words>
  <Application>Microsoft Office PowerPoint</Application>
  <PresentationFormat>Widescreen</PresentationFormat>
  <Paragraphs>530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Calibri</vt:lpstr>
      <vt:lpstr>Calibri Light</vt:lpstr>
      <vt:lpstr>Consolas</vt:lpstr>
      <vt:lpstr>Garamond</vt:lpstr>
      <vt:lpstr>Times New Roman</vt:lpstr>
      <vt:lpstr>Wingdings</vt:lpstr>
      <vt:lpstr>Office Theme</vt:lpstr>
      <vt:lpstr>Linked list</vt:lpstr>
      <vt:lpstr>Linked list</vt:lpstr>
      <vt:lpstr>Linked list</vt:lpstr>
      <vt:lpstr>ARRAY VS LINKED LIST</vt:lpstr>
      <vt:lpstr>Types of linked list</vt:lpstr>
      <vt:lpstr>Singly linked list(SLL)</vt:lpstr>
      <vt:lpstr>Graphical Representation of SLL</vt:lpstr>
      <vt:lpstr>BASIC OPERATION ON LINKED LIST</vt:lpstr>
      <vt:lpstr>Lets see operations on SLL</vt:lpstr>
      <vt:lpstr>PowerPoint Presentation</vt:lpstr>
      <vt:lpstr>Insert at the beginning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Display all nodes </vt:lpstr>
      <vt:lpstr>Search a node</vt:lpstr>
      <vt:lpstr> Doubly linked list </vt:lpstr>
      <vt:lpstr>Doubly linked list</vt:lpstr>
      <vt:lpstr>PowerPoint Presentation</vt:lpstr>
      <vt:lpstr>Insert at the beginning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Circular linked list </vt:lpstr>
      <vt:lpstr>PowerPoint Presentation</vt:lpstr>
      <vt:lpstr>PowerPoint Presentation</vt:lpstr>
      <vt:lpstr>Insert at the beginning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</dc:title>
  <dc:creator>Rathinaraja J</dc:creator>
  <cp:lastModifiedBy>Rathinaraja J</cp:lastModifiedBy>
  <cp:revision>55</cp:revision>
  <dcterms:created xsi:type="dcterms:W3CDTF">2020-05-03T05:42:52Z</dcterms:created>
  <dcterms:modified xsi:type="dcterms:W3CDTF">2020-05-09T08:45:45Z</dcterms:modified>
</cp:coreProperties>
</file>