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80" r:id="rId19"/>
    <p:sldId id="281" r:id="rId20"/>
    <p:sldId id="279" r:id="rId21"/>
    <p:sldId id="275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IN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09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61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651A-ADDC-4782-BE86-83949F506B2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F66A-54C6-4C34-AF15-559C34ED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38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948268"/>
            <a:ext cx="152400" cy="57732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IN" sz="4400" b="1">
              <a:solidFill>
                <a:schemeClr val="tx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9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1" name="Rounded Rectangle 10"/>
          <p:cNvSpPr/>
          <p:nvPr userDrawn="1"/>
        </p:nvSpPr>
        <p:spPr>
          <a:xfrm>
            <a:off x="0" y="948268"/>
            <a:ext cx="152400" cy="57732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IN" sz="4400" b="1">
              <a:solidFill>
                <a:schemeClr val="tx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89620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  <a:lvl2pPr>
              <a:defRPr>
                <a:latin typeface="Garamond" panose="02020404030301010803" pitchFamily="18" charset="0"/>
              </a:defRPr>
            </a:lvl2pPr>
            <a:lvl3pPr>
              <a:defRPr>
                <a:latin typeface="Garamond" panose="02020404030301010803" pitchFamily="18" charset="0"/>
              </a:defRPr>
            </a:lvl3pPr>
            <a:lvl4pPr>
              <a:defRPr>
                <a:latin typeface="Garamond" panose="02020404030301010803" pitchFamily="18" charset="0"/>
              </a:defRPr>
            </a:lvl4pPr>
            <a:lvl5pPr>
              <a:defRPr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2" name="Rounded Rectangle 11"/>
          <p:cNvSpPr/>
          <p:nvPr userDrawn="1"/>
        </p:nvSpPr>
        <p:spPr>
          <a:xfrm>
            <a:off x="0" y="948268"/>
            <a:ext cx="152400" cy="57732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IN" sz="4400" b="1">
              <a:solidFill>
                <a:schemeClr val="tx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500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651A-ADDC-4782-BE86-83949F506B2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F66A-54C6-4C34-AF15-559C34ED012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4" name="Rounded Rectangle 13"/>
          <p:cNvSpPr/>
          <p:nvPr userDrawn="1"/>
        </p:nvSpPr>
        <p:spPr>
          <a:xfrm>
            <a:off x="0" y="948268"/>
            <a:ext cx="152400" cy="57732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IN" sz="4400" b="1">
              <a:solidFill>
                <a:schemeClr val="tx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18117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1651A-ADDC-4782-BE86-83949F506B2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F66A-54C6-4C34-AF15-559C34ED0125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 b="1">
                <a:latin typeface="Garamond" panose="020204040303010108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0" y="948268"/>
            <a:ext cx="152400" cy="577320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buNone/>
            </a:pPr>
            <a:endParaRPr lang="en-IN" sz="4400" b="1">
              <a:solidFill>
                <a:schemeClr val="tx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102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21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IN" b="1">
                <a:latin typeface="Garamond" panose="02020404030301010803" pitchFamily="18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aramond" panose="02020404030301010803" pitchFamily="18" charset="0"/>
              </a:defRPr>
            </a:lvl1pPr>
            <a:lvl2pPr>
              <a:defRPr sz="2800">
                <a:latin typeface="Garamond" panose="02020404030301010803" pitchFamily="18" charset="0"/>
              </a:defRPr>
            </a:lvl2pPr>
            <a:lvl3pPr>
              <a:defRPr sz="2400">
                <a:latin typeface="Garamond" panose="02020404030301010803" pitchFamily="18" charset="0"/>
              </a:defRPr>
            </a:lvl3pPr>
            <a:lvl4pPr>
              <a:defRPr sz="2000">
                <a:latin typeface="Garamond" panose="02020404030301010803" pitchFamily="18" charset="0"/>
              </a:defRPr>
            </a:lvl4pPr>
            <a:lvl5pPr>
              <a:defRPr sz="2000">
                <a:latin typeface="Garamond" panose="02020404030301010803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aramond" panose="020204040303010108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85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aramond" panose="02020404030301010803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Garamond" panose="02020404030301010803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aramond" panose="02020404030301010803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A311651A-ADDC-4782-BE86-83949F506B2A}" type="datetimeFigureOut">
              <a:rPr lang="en-IN" smtClean="0"/>
              <a:pPr/>
              <a:t>09-05-2020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6795F66A-54C6-4C34-AF15-559C34ED012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26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1651A-ADDC-4782-BE86-83949F506B2A}" type="datetimeFigureOut">
              <a:rPr lang="en-IN" smtClean="0"/>
              <a:t>09-05-2020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F66A-54C6-4C34-AF15-559C34ED0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old Coin Stack Free Stock Photo - Public Domain Pictur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775" y="262996"/>
            <a:ext cx="3905250" cy="5857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2852" y="1868494"/>
            <a:ext cx="5614166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6600" b="1" cap="none" spc="0" dirty="0" smtClean="0">
                <a:ln/>
                <a:solidFill>
                  <a:schemeClr val="accent4"/>
                </a:solidFill>
                <a:effectLst/>
              </a:rPr>
              <a:t>STACK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4526" y="4515372"/>
            <a:ext cx="475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Dr </a:t>
            </a:r>
            <a:r>
              <a:rPr lang="en-IN" dirty="0" err="1" smtClean="0"/>
              <a:t>Shatarupa</a:t>
            </a:r>
            <a:r>
              <a:rPr lang="en-IN" smtClean="0"/>
              <a:t> Dash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0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8067" y="590401"/>
            <a:ext cx="1088813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S[],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top){</a:t>
            </a:r>
          </a:p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(top))</a:t>
            </a: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2A00FF"/>
                </a:solidFill>
                <a:latin typeface="Consolas" panose="020B0609020204030204" pitchFamily="49" charset="0"/>
              </a:rPr>
              <a:t>"Stack is Full!"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Scanner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 (System.in);</a:t>
            </a:r>
          </a:p>
          <a:p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2A00FF"/>
                </a:solidFill>
                <a:latin typeface="Consolas" panose="020B0609020204030204" pitchFamily="49" charset="0"/>
              </a:rPr>
              <a:t>"Enter element"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IN" sz="2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top++;</a:t>
            </a:r>
          </a:p>
          <a:p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S[top]=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top;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566426"/>
              </p:ext>
            </p:extLst>
          </p:nvPr>
        </p:nvGraphicFramePr>
        <p:xfrm>
          <a:off x="4084320" y="5413588"/>
          <a:ext cx="7467600" cy="125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119924824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6604032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2995259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33209841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87370833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995276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0610363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7445837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780482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92292793"/>
                    </a:ext>
                  </a:extLst>
                </a:gridCol>
              </a:tblGrid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6794"/>
                  </a:ext>
                </a:extLst>
              </a:tr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8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53571"/>
                  </a:ext>
                </a:extLst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7391400" y="4038600"/>
            <a:ext cx="2240280" cy="487680"/>
          </a:xfrm>
          <a:prstGeom prst="borderCallout1">
            <a:avLst>
              <a:gd name="adj1" fmla="val 18750"/>
              <a:gd name="adj2" fmla="val -8333"/>
              <a:gd name="adj3" fmla="val 259375"/>
              <a:gd name="adj4" fmla="val -328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 was 3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9052560" y="4603085"/>
            <a:ext cx="2240280" cy="487680"/>
          </a:xfrm>
          <a:prstGeom prst="borderCallout1">
            <a:avLst>
              <a:gd name="adj1" fmla="val 18750"/>
              <a:gd name="adj2" fmla="val -8333"/>
              <a:gd name="adj3" fmla="val 165625"/>
              <a:gd name="adj4" fmla="val -7574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Insert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72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347" y="545314"/>
            <a:ext cx="930486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pop(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S[],</a:t>
            </a:r>
            <a:r>
              <a:rPr lang="en-US" sz="2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(top))</a:t>
            </a:r>
          </a:p>
          <a:p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2A00FF"/>
                </a:solidFill>
                <a:latin typeface="Consolas" panose="020B0609020204030204" pitchFamily="49" charset="0"/>
              </a:rPr>
              <a:t>"Underflow!"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ele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= S[top];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top--;</a:t>
            </a:r>
          </a:p>
          <a:p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2A00FF"/>
                </a:solidFill>
                <a:latin typeface="Consolas" panose="020B0609020204030204" pitchFamily="49" charset="0"/>
              </a:rPr>
              <a:t>"Deleted Element is "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ele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top;</a:t>
            </a:r>
            <a:endParaRPr lang="en-IN" sz="2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02543"/>
              </p:ext>
            </p:extLst>
          </p:nvPr>
        </p:nvGraphicFramePr>
        <p:xfrm>
          <a:off x="3549227" y="5604936"/>
          <a:ext cx="7467600" cy="125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119924824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6604032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2995259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33209841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87370833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995276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0610363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7445837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780482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92292793"/>
                    </a:ext>
                  </a:extLst>
                </a:gridCol>
              </a:tblGrid>
              <a:tr h="626532">
                <a:tc>
                  <a:txBody>
                    <a:bodyPr/>
                    <a:lstStyle/>
                    <a:p>
                      <a:r>
                        <a:rPr lang="en-IN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6794"/>
                  </a:ext>
                </a:extLst>
              </a:tr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8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53571"/>
                  </a:ext>
                </a:extLst>
              </a:tr>
            </a:tbl>
          </a:graphicData>
        </a:graphic>
      </p:graphicFrame>
      <p:sp>
        <p:nvSpPr>
          <p:cNvPr id="5" name="Line Callout 1 4"/>
          <p:cNvSpPr/>
          <p:nvPr/>
        </p:nvSpPr>
        <p:spPr>
          <a:xfrm>
            <a:off x="8630073" y="4633565"/>
            <a:ext cx="2240280" cy="487680"/>
          </a:xfrm>
          <a:prstGeom prst="borderCallout1">
            <a:avLst>
              <a:gd name="adj1" fmla="val 18750"/>
              <a:gd name="adj2" fmla="val -8333"/>
              <a:gd name="adj3" fmla="val 165625"/>
              <a:gd name="adj4" fmla="val -7574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Delete this</a:t>
            </a:r>
            <a:endParaRPr lang="en-IN" dirty="0"/>
          </a:p>
        </p:txBody>
      </p:sp>
      <p:sp>
        <p:nvSpPr>
          <p:cNvPr id="6" name="Line Callout 1 5"/>
          <p:cNvSpPr/>
          <p:nvPr/>
        </p:nvSpPr>
        <p:spPr>
          <a:xfrm>
            <a:off x="4915746" y="4389725"/>
            <a:ext cx="2240280" cy="487680"/>
          </a:xfrm>
          <a:prstGeom prst="borderCallout1">
            <a:avLst>
              <a:gd name="adj1" fmla="val 106250"/>
              <a:gd name="adj2" fmla="val 50851"/>
              <a:gd name="adj3" fmla="val 243750"/>
              <a:gd name="adj4" fmla="val 535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New top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688667" y="5609637"/>
            <a:ext cx="594360" cy="502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1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799" y="1278466"/>
            <a:ext cx="1032086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S[],</a:t>
            </a:r>
            <a:r>
              <a:rPr lang="en-US" sz="3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top){</a:t>
            </a:r>
          </a:p>
          <a:p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(top))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"Stack is Empty!"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"Elements </a:t>
            </a:r>
            <a:r>
              <a:rPr lang="en-IN" sz="3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in 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stack."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3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	for</a:t>
            </a:r>
            <a:r>
              <a:rPr lang="en-I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3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top;i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&gt;=0;i-</a:t>
            </a:r>
            <a:r>
              <a:rPr lang="en-I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-)</a:t>
            </a:r>
            <a:endParaRPr lang="en-IN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(S[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47687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80" y="853017"/>
            <a:ext cx="4098061" cy="57001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7346" y="145131"/>
            <a:ext cx="10984654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lt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Linked list implementation of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1187380"/>
            <a:ext cx="7105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1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44070" y="126324"/>
            <a:ext cx="4314614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000" dirty="0" smtClean="0">
                <a:latin typeface="Garamond" panose="02020404030301010803" pitchFamily="18" charset="0"/>
              </a:rPr>
              <a:t>Push operation</a:t>
            </a:r>
            <a:endParaRPr lang="en-IN" sz="4000" dirty="0">
              <a:latin typeface="Garamond" panose="02020404030301010803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6466" y="1122108"/>
            <a:ext cx="807889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public static Node push(Node top){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Scanner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=new Scanner(System.in);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Node p=new Node();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p.info=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sc.nextInt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if(top==null){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top=p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p.next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=null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52869" y="4059569"/>
            <a:ext cx="48158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else{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p.next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=top;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	top=p;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return top;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356767" y="3858689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</a:rPr>
              <a:t>11   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8208030" y="3858689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658699" y="4189614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442470" y="383038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</a:rPr>
              <a:t>00     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0" idx="0"/>
            <a:endCxn id="10" idx="2"/>
          </p:cNvCxnSpPr>
          <p:nvPr/>
        </p:nvCxnSpPr>
        <p:spPr>
          <a:xfrm>
            <a:off x="10293733" y="3830386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744402" y="416131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63549" y="3194664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top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13" idx="2"/>
          </p:cNvCxnSpPr>
          <p:nvPr/>
        </p:nvCxnSpPr>
        <p:spPr>
          <a:xfrm rot="16200000" flipH="1">
            <a:off x="6644844" y="3516880"/>
            <a:ext cx="576943" cy="87303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1510348" y="4035036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330788" y="5496693"/>
            <a:ext cx="1702525" cy="69747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3200" dirty="0" smtClean="0"/>
              <a:t>22  </a:t>
            </a:r>
            <a:endParaRPr lang="en-IN" sz="3200" dirty="0"/>
          </a:p>
        </p:txBody>
      </p:sp>
      <p:cxnSp>
        <p:nvCxnSpPr>
          <p:cNvPr id="17" name="Straight Connector 16"/>
          <p:cNvCxnSpPr>
            <a:stCxn id="16" idx="0"/>
            <a:endCxn id="16" idx="2"/>
          </p:cNvCxnSpPr>
          <p:nvPr/>
        </p:nvCxnSpPr>
        <p:spPr>
          <a:xfrm>
            <a:off x="7182051" y="5496693"/>
            <a:ext cx="0" cy="697479"/>
          </a:xfrm>
          <a:prstGeom prst="line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8" name="Elbow Connector 17"/>
          <p:cNvCxnSpPr>
            <a:stCxn id="16" idx="3"/>
          </p:cNvCxnSpPr>
          <p:nvPr/>
        </p:nvCxnSpPr>
        <p:spPr>
          <a:xfrm flipH="1" flipV="1">
            <a:off x="7876289" y="4594562"/>
            <a:ext cx="157024" cy="1250871"/>
          </a:xfrm>
          <a:prstGeom prst="bentConnector4">
            <a:avLst>
              <a:gd name="adj1" fmla="val -145583"/>
              <a:gd name="adj2" fmla="val 6394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29705" y="5219997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20" name="Elbow Connector 19"/>
          <p:cNvCxnSpPr/>
          <p:nvPr/>
        </p:nvCxnSpPr>
        <p:spPr>
          <a:xfrm rot="16200000" flipH="1">
            <a:off x="5647380" y="4367651"/>
            <a:ext cx="1831772" cy="426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325075" y="4919751"/>
            <a:ext cx="383177" cy="383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636551" y="5723910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594870" y="2336866"/>
            <a:ext cx="1702525" cy="735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dirty="0" smtClean="0">
                <a:solidFill>
                  <a:schemeClr val="tx1"/>
                </a:solidFill>
              </a:rPr>
              <a:t>00     </a:t>
            </a:r>
            <a:endParaRPr lang="en-IN" sz="32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136391" y="1659892"/>
            <a:ext cx="866500" cy="470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top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>
            <a:stCxn id="30" idx="2"/>
          </p:cNvCxnSpPr>
          <p:nvPr/>
        </p:nvCxnSpPr>
        <p:spPr>
          <a:xfrm rot="16200000" flipH="1">
            <a:off x="8717686" y="1982108"/>
            <a:ext cx="576943" cy="873033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11662748" y="2541516"/>
            <a:ext cx="226423" cy="252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0896802" y="2652551"/>
            <a:ext cx="783771" cy="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422385" y="2372494"/>
            <a:ext cx="0" cy="7358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821983" y="2812630"/>
            <a:ext cx="600892" cy="47026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4298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454" y="1089688"/>
            <a:ext cx="118245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pop(Node top</a:t>
            </a:r>
            <a:r>
              <a:rPr lang="en-US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2A00FF"/>
                </a:solidFill>
                <a:latin typeface="Consolas" panose="020B0609020204030204" pitchFamily="49" charset="0"/>
              </a:rPr>
              <a:t>"Element to be </a:t>
            </a:r>
            <a:r>
              <a:rPr lang="en-US" sz="3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deleted :”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 top.info);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top=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top.next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top;</a:t>
            </a:r>
            <a:endParaRPr lang="en-IN" sz="3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969934" y="150707"/>
            <a:ext cx="4834467" cy="7078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solidFill>
                  <a:schemeClr val="lt1"/>
                </a:solidFill>
                <a:latin typeface="Garamond" panose="02020404030301010803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IN" dirty="0"/>
              <a:t>Pop operation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928292" y="4309713"/>
            <a:ext cx="2085221" cy="1189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4000" dirty="0" smtClean="0">
                <a:solidFill>
                  <a:schemeClr val="tx1"/>
                </a:solidFill>
              </a:rPr>
              <a:t>11</a:t>
            </a:r>
            <a:endParaRPr lang="en-IN" sz="4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4" idx="0"/>
            <a:endCxn id="4" idx="2"/>
          </p:cNvCxnSpPr>
          <p:nvPr/>
        </p:nvCxnSpPr>
        <p:spPr>
          <a:xfrm>
            <a:off x="6970903" y="4309713"/>
            <a:ext cx="0" cy="1189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522874" y="4844528"/>
            <a:ext cx="959948" cy="14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482822" y="4263972"/>
            <a:ext cx="2085221" cy="11892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dirty="0" smtClean="0">
                <a:solidFill>
                  <a:schemeClr val="tx1"/>
                </a:solidFill>
              </a:rPr>
              <a:t>00</a:t>
            </a:r>
            <a:endParaRPr lang="en-IN" sz="3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7" idx="0"/>
            <a:endCxn id="7" idx="2"/>
          </p:cNvCxnSpPr>
          <p:nvPr/>
        </p:nvCxnSpPr>
        <p:spPr>
          <a:xfrm>
            <a:off x="9525434" y="4263972"/>
            <a:ext cx="0" cy="11892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077405" y="4798787"/>
            <a:ext cx="959948" cy="140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344382" y="3236568"/>
            <a:ext cx="1061273" cy="7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>
                <a:solidFill>
                  <a:schemeClr val="tx1"/>
                </a:solidFill>
              </a:rPr>
              <a:t>top</a:t>
            </a:r>
            <a:endParaRPr lang="en-IN" sz="3200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4943452" y="3928135"/>
            <a:ext cx="932410" cy="10692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1015521" y="4594711"/>
            <a:ext cx="277319" cy="40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Elbow Connector 12"/>
          <p:cNvCxnSpPr>
            <a:stCxn id="10" idx="3"/>
            <a:endCxn id="7" idx="0"/>
          </p:cNvCxnSpPr>
          <p:nvPr/>
        </p:nvCxnSpPr>
        <p:spPr>
          <a:xfrm>
            <a:off x="5405655" y="3616568"/>
            <a:ext cx="4119778" cy="647404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2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386" y="856357"/>
            <a:ext cx="1176697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 display(Node top){</a:t>
            </a:r>
          </a:p>
          <a:p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Node s=top;</a:t>
            </a:r>
          </a:p>
          <a:p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(top==</a:t>
            </a:r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"List is empty."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IN" sz="3200" dirty="0">
              <a:latin typeface="Consolas" panose="020B0609020204030204" pitchFamily="49" charset="0"/>
            </a:endParaRPr>
          </a:p>
          <a:p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"List Created:"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(s!=</a:t>
            </a:r>
            <a:r>
              <a:rPr lang="en-IN" sz="32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IN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System.out.print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"Info.- "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+s.info+</a:t>
            </a:r>
            <a:r>
              <a:rPr lang="en-IN" sz="3200" dirty="0">
                <a:solidFill>
                  <a:srgbClr val="2A00FF"/>
                </a:solidFill>
                <a:latin typeface="Consolas" panose="020B0609020204030204" pitchFamily="49" charset="0"/>
              </a:rPr>
              <a:t>"   -&gt;   "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s=</a:t>
            </a:r>
            <a:r>
              <a:rPr lang="en-IN" sz="3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s.next</a:t>
            </a:r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IN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}</a:t>
            </a:r>
            <a:endParaRPr lang="en-IN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}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8130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8839" y="1911125"/>
            <a:ext cx="1065784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33333"/>
                </a:solidFill>
                <a:effectLst/>
                <a:latin typeface="Nunito Sans"/>
              </a:rPr>
              <a:t>Stacks can be used for expression evaluation.</a:t>
            </a:r>
          </a:p>
          <a:p>
            <a:endParaRPr lang="en-US" sz="2400" b="0" i="0" dirty="0" smtClean="0">
              <a:solidFill>
                <a:srgbClr val="333333"/>
              </a:solidFill>
              <a:effectLst/>
              <a:latin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33333"/>
                </a:solidFill>
                <a:effectLst/>
                <a:latin typeface="Nunito Sans"/>
              </a:rPr>
              <a:t>Stacks can be used to check parenthesis matching in an expression.</a:t>
            </a:r>
          </a:p>
          <a:p>
            <a:endParaRPr lang="en-US" sz="2400" b="0" i="0" dirty="0" smtClean="0">
              <a:solidFill>
                <a:srgbClr val="333333"/>
              </a:solidFill>
              <a:effectLst/>
              <a:latin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33333"/>
                </a:solidFill>
                <a:effectLst/>
                <a:latin typeface="Nunito Sans"/>
              </a:rPr>
              <a:t>Stacks can be used for Conversion from one form of expression to another.</a:t>
            </a:r>
          </a:p>
          <a:p>
            <a:endParaRPr lang="en-US" sz="2400" b="0" i="0" dirty="0" smtClean="0">
              <a:solidFill>
                <a:srgbClr val="333333"/>
              </a:solidFill>
              <a:effectLst/>
              <a:latin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33333"/>
                </a:solidFill>
                <a:effectLst/>
                <a:latin typeface="Nunito Sans"/>
              </a:rPr>
              <a:t>Stacks can be used for Memory Management.</a:t>
            </a:r>
          </a:p>
          <a:p>
            <a:endParaRPr lang="en-US" sz="2400" b="0" i="0" dirty="0" smtClean="0">
              <a:solidFill>
                <a:srgbClr val="333333"/>
              </a:solidFill>
              <a:effectLst/>
              <a:latin typeface="Nunito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 smtClean="0">
                <a:solidFill>
                  <a:srgbClr val="333333"/>
                </a:solidFill>
                <a:effectLst/>
                <a:latin typeface="Nunito Sans"/>
              </a:rPr>
              <a:t>Stack data structures are used in backtracking problems.</a:t>
            </a:r>
          </a:p>
          <a:p>
            <a:pPr algn="just"/>
            <a:endParaRPr lang="en-US" sz="2400" b="0" i="0" dirty="0">
              <a:solidFill>
                <a:srgbClr val="333333"/>
              </a:solidFill>
              <a:effectLst/>
              <a:latin typeface="Nunito San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67946" y="546947"/>
            <a:ext cx="6231467" cy="76944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400" dirty="0" smtClean="0">
                <a:latin typeface="Garamond" panose="02020404030301010803" pitchFamily="18" charset="0"/>
              </a:rPr>
              <a:t>Stack Applications</a:t>
            </a:r>
            <a:endParaRPr lang="en-IN" sz="4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0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Matching Parenthesis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3504" b="40573"/>
          <a:stretch/>
        </p:blipFill>
        <p:spPr>
          <a:xfrm>
            <a:off x="1168824" y="1329638"/>
            <a:ext cx="9487323" cy="53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Matching Parenthesis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4440" y="1276138"/>
            <a:ext cx="9966960" cy="535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7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418667" cy="5831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9533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Stack is an ordered list </a:t>
            </a:r>
            <a:endParaRPr lang="en-US" sz="3200" dirty="0" smtClean="0"/>
          </a:p>
          <a:p>
            <a:r>
              <a:rPr lang="en-US" sz="3200" dirty="0"/>
              <a:t>I</a:t>
            </a:r>
            <a:r>
              <a:rPr lang="en-US" sz="3200" dirty="0" smtClean="0"/>
              <a:t>nsertion </a:t>
            </a:r>
            <a:r>
              <a:rPr lang="en-US" sz="3200" dirty="0"/>
              <a:t>and deletion can be performed only at one end </a:t>
            </a:r>
            <a:r>
              <a:rPr lang="en-US" sz="3200" dirty="0" smtClean="0"/>
              <a:t>called</a:t>
            </a:r>
            <a:r>
              <a:rPr lang="en-US" sz="3200" dirty="0"/>
              <a:t> </a:t>
            </a:r>
            <a:r>
              <a:rPr lang="en-US" sz="3200" b="1" dirty="0"/>
              <a:t>top</a:t>
            </a:r>
            <a:r>
              <a:rPr lang="en-US" sz="3200" dirty="0"/>
              <a:t>.</a:t>
            </a:r>
          </a:p>
          <a:p>
            <a:r>
              <a:rPr lang="en-US" sz="3200" dirty="0" smtClean="0"/>
              <a:t>Stacks </a:t>
            </a:r>
            <a:r>
              <a:rPr lang="en-US" sz="3200" dirty="0"/>
              <a:t>are sometimes called as Last-In-First-Out (LIFO) </a:t>
            </a:r>
            <a:endParaRPr lang="en-US" sz="3200" dirty="0" smtClean="0"/>
          </a:p>
          <a:p>
            <a:pPr lvl="1"/>
            <a:r>
              <a:rPr lang="en-US" sz="3200" dirty="0" smtClean="0"/>
              <a:t>lists </a:t>
            </a:r>
            <a:r>
              <a:rPr lang="en-US" sz="3200" dirty="0"/>
              <a:t>i.e. the element which is inserted first in the stack, will be deleted last from the stack.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70135" y="1813983"/>
            <a:ext cx="53255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Recursion</a:t>
            </a:r>
          </a:p>
          <a:p>
            <a:r>
              <a:rPr lang="en-US" sz="3200" dirty="0"/>
              <a:t>Expression evaluations and conversions</a:t>
            </a:r>
          </a:p>
          <a:p>
            <a:r>
              <a:rPr lang="en-US" sz="3200" dirty="0"/>
              <a:t>Parsing</a:t>
            </a:r>
          </a:p>
          <a:p>
            <a:r>
              <a:rPr lang="en-US" sz="3200" dirty="0"/>
              <a:t>Tree Traversals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350000" y="365126"/>
            <a:ext cx="5223933" cy="58314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shade val="75000"/>
                  <a:satMod val="120000"/>
                  <a:lumMod val="90000"/>
                </a:schemeClr>
              </a:gs>
            </a:gsLst>
            <a:lin ang="5400000" scaled="0"/>
          </a:gradFill>
          <a:ln>
            <a:noFill/>
          </a:ln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accent1">
                <a:shade val="30000"/>
              </a:schemeClr>
            </a:contourClr>
          </a:sp3d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Garamond" panose="02020404030301010803" pitchFamily="18" charset="0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smtClean="0"/>
              <a:t>Applications of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2720" y="0"/>
            <a:ext cx="1238504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 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=-1;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 =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[100];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push(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400" b="1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== 99) 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"Stack full"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IN" sz="2400" dirty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[++</a:t>
            </a:r>
            <a:r>
              <a:rPr lang="en-IN" sz="2400" dirty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IN" sz="24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pop() 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== -1) 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{ </a:t>
            </a:r>
            <a:r>
              <a:rPr lang="en-IN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400" b="1" i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400" b="1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"Underflow error"</a:t>
            </a:r>
            <a:r>
              <a:rPr lang="en-IN" sz="24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 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{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IN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items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24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top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--;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element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}//It is different than earlier code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</a:p>
          <a:p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4303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53467" y="3910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47133" y="760399"/>
            <a:ext cx="112352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isMatchingPair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character1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character2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character1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'('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IN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character2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')'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character1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'{'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IN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character2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'}'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character1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'['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IN" sz="2800" b="1" dirty="0">
                <a:solidFill>
                  <a:srgbClr val="6A3E3E"/>
                </a:solidFill>
                <a:latin typeface="Consolas" panose="020B0609020204030204" pitchFamily="49" charset="0"/>
              </a:rPr>
              <a:t>character2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7911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6680" y="58847"/>
            <a:ext cx="1339596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areParenthesisBalanced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stack 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stack();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</a:p>
          <a:p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  <a:r>
              <a:rPr lang="en-IN" sz="2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2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'{'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'('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'['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'}'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')'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] == </a:t>
            </a:r>
            <a:r>
              <a:rPr lang="en-IN" sz="2400" b="1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{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sz="2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( !</a:t>
            </a:r>
            <a:r>
              <a:rPr lang="en-I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isMatchingPair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2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IN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2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IN" sz="2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]) )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}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IN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}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0122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" y="0"/>
            <a:ext cx="1176528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</a:t>
            </a:r>
            <a:r>
              <a:rPr lang="en-IN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endParaRPr lang="en-IN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) 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'{'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'('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')'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'}'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'['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2800" b="1" dirty="0">
                <a:solidFill>
                  <a:srgbClr val="2A00FF"/>
                </a:solidFill>
                <a:latin typeface="Consolas" panose="020B0609020204030204" pitchFamily="49" charset="0"/>
              </a:rPr>
              <a:t>']'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};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areParenthesisBalanced</a:t>
            </a:r>
            <a:r>
              <a:rPr lang="en-I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exp</a:t>
            </a:r>
            <a:r>
              <a:rPr lang="en-I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"Balanced "</a:t>
            </a:r>
            <a:r>
              <a:rPr lang="en-I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IN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IN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IN" sz="2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I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"Not Balanced "</a:t>
            </a:r>
            <a:r>
              <a:rPr lang="en-IN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</a:p>
          <a:p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IN" sz="2800" u="sng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692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079" y="1372734"/>
            <a:ext cx="8143875" cy="5172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1298" y="340119"/>
            <a:ext cx="7942217" cy="70775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Garamond" panose="02020404030301010803" pitchFamily="18" charset="0"/>
                <a:ea typeface="+mj-ea"/>
                <a:cs typeface="+mj-cs"/>
              </a:defRPr>
            </a:lvl1pPr>
          </a:lstStyle>
          <a:p>
            <a:r>
              <a:rPr lang="en-IN" dirty="0"/>
              <a:t>OPERATION ON STACK</a:t>
            </a:r>
          </a:p>
        </p:txBody>
      </p:sp>
    </p:spTree>
    <p:extLst>
      <p:ext uri="{BB962C8B-B14F-4D97-AF65-F5344CB8AC3E}">
        <p14:creationId xmlns:p14="http://schemas.microsoft.com/office/powerpoint/2010/main" val="118798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2776" y="544677"/>
            <a:ext cx="9850774" cy="7017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lt1"/>
                </a:solidFill>
                <a:latin typeface="Garamond" panose="02020404030301010803" pitchFamily="18" charset="0"/>
                <a:ea typeface="+mj-ea"/>
                <a:cs typeface="+mj-cs"/>
              </a:rPr>
              <a:t>Push : Adding an element onto the stack</a:t>
            </a:r>
            <a:endParaRPr lang="en-IN" sz="4400" b="1" dirty="0">
              <a:solidFill>
                <a:schemeClr val="lt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33" y="1531634"/>
            <a:ext cx="10680937" cy="4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1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0740" y="699254"/>
            <a:ext cx="10330520" cy="7017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75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lt1"/>
                </a:solidFill>
                <a:latin typeface="Garamond" panose="02020404030301010803" pitchFamily="18" charset="0"/>
                <a:ea typeface="+mj-ea"/>
                <a:cs typeface="+mj-cs"/>
              </a:rPr>
              <a:t>Pop : Removing an element from the stack</a:t>
            </a:r>
            <a:endParaRPr lang="en-IN" sz="4400" b="1" dirty="0">
              <a:solidFill>
                <a:schemeClr val="lt1"/>
              </a:solidFill>
              <a:latin typeface="Garamond" panose="02020404030301010803" pitchFamily="18" charset="0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34" y="1820333"/>
            <a:ext cx="11064874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3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9212" y="888648"/>
            <a:ext cx="102669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0" i="0" dirty="0" smtClean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The stack is called 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empty</a:t>
            </a:r>
            <a:r>
              <a:rPr lang="en-US" sz="3200" b="0" i="0" dirty="0" smtClean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if it doesn't contain any element inside it. At this stage, the value of variable </a:t>
            </a:r>
            <a:r>
              <a:rPr lang="en-US" sz="3200" b="0" i="0" dirty="0" smtClean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top is -1.</a:t>
            </a:r>
            <a:endParaRPr lang="en-IN" sz="3200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548" y="2385922"/>
            <a:ext cx="2981385" cy="44720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748" y="2777469"/>
            <a:ext cx="2883769" cy="37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0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43133"/>
              </p:ext>
            </p:extLst>
          </p:nvPr>
        </p:nvGraphicFramePr>
        <p:xfrm>
          <a:off x="1049867" y="2548468"/>
          <a:ext cx="7467600" cy="125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119924824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6604032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2995259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33209841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87370833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995276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0610363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7445837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780482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92292793"/>
                    </a:ext>
                  </a:extLst>
                </a:gridCol>
              </a:tblGrid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A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B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C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6794"/>
                  </a:ext>
                </a:extLst>
              </a:tr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8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5357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16200000">
            <a:off x="7462855" y="2629677"/>
            <a:ext cx="5794057" cy="10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2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640" y="875867"/>
            <a:ext cx="99737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top</a:t>
            </a:r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3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3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(top==-1)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143529"/>
              </p:ext>
            </p:extLst>
          </p:nvPr>
        </p:nvGraphicFramePr>
        <p:xfrm>
          <a:off x="2528147" y="4846185"/>
          <a:ext cx="7467600" cy="125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119924824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6604032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2995259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33209841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87370833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995276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0610363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7445837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780482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92292793"/>
                    </a:ext>
                  </a:extLst>
                </a:gridCol>
              </a:tblGrid>
              <a:tr h="626532"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6794"/>
                  </a:ext>
                </a:extLst>
              </a:tr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8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53571"/>
                  </a:ext>
                </a:extLst>
              </a:tr>
            </a:tbl>
          </a:graphicData>
        </a:graphic>
      </p:graphicFrame>
      <p:sp>
        <p:nvSpPr>
          <p:cNvPr id="4" name="Line Callout 1 (Border and Accent Bar) 3"/>
          <p:cNvSpPr/>
          <p:nvPr/>
        </p:nvSpPr>
        <p:spPr>
          <a:xfrm>
            <a:off x="5656580" y="3620346"/>
            <a:ext cx="1210733" cy="905934"/>
          </a:xfrm>
          <a:prstGeom prst="accentBorderCallout1">
            <a:avLst>
              <a:gd name="adj1" fmla="val 18750"/>
              <a:gd name="adj2" fmla="val -8333"/>
              <a:gd name="adj3" fmla="val 172500"/>
              <a:gd name="adj4" fmla="val -291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TOP=-1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39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332" y="1305899"/>
            <a:ext cx="102531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isFull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top)</a:t>
            </a:r>
          </a:p>
          <a:p>
            <a:r>
              <a:rPr lang="en-US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(top==MAX)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3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IN" sz="3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952024"/>
              </p:ext>
            </p:extLst>
          </p:nvPr>
        </p:nvGraphicFramePr>
        <p:xfrm>
          <a:off x="2695787" y="4895428"/>
          <a:ext cx="7467600" cy="125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760">
                  <a:extLst>
                    <a:ext uri="{9D8B030D-6E8A-4147-A177-3AD203B41FA5}">
                      <a16:colId xmlns:a16="http://schemas.microsoft.com/office/drawing/2014/main" val="1199248243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166040320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2995259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332098419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873708338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9952766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20610363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774458377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1978048232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792292793"/>
                    </a:ext>
                  </a:extLst>
                </a:gridCol>
              </a:tblGrid>
              <a:tr h="626532">
                <a:tc>
                  <a:txBody>
                    <a:bodyPr/>
                    <a:lstStyle/>
                    <a:p>
                      <a:r>
                        <a:rPr lang="en-IN" sz="2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11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22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33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44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55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66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77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88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99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716794"/>
                  </a:ext>
                </a:extLst>
              </a:tr>
              <a:tr h="626532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0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1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2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3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4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5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6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7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8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9</a:t>
                      </a:r>
                      <a:endParaRPr lang="en-IN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953571"/>
                  </a:ext>
                </a:extLst>
              </a:tr>
            </a:tbl>
          </a:graphicData>
        </a:graphic>
      </p:graphicFrame>
      <p:sp>
        <p:nvSpPr>
          <p:cNvPr id="5" name="Line Callout 1 (Border and Accent Bar) 4"/>
          <p:cNvSpPr/>
          <p:nvPr/>
        </p:nvSpPr>
        <p:spPr>
          <a:xfrm>
            <a:off x="9558020" y="3291058"/>
            <a:ext cx="1210733" cy="905934"/>
          </a:xfrm>
          <a:prstGeom prst="accentBorderCallout1">
            <a:avLst>
              <a:gd name="adj1" fmla="val 18750"/>
              <a:gd name="adj2" fmla="val -8333"/>
              <a:gd name="adj3" fmla="val 184276"/>
              <a:gd name="adj4" fmla="val 4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Top==Max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26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nset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864</Words>
  <Application>Microsoft Office PowerPoint</Application>
  <PresentationFormat>Widescreen</PresentationFormat>
  <Paragraphs>264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Garamond</vt:lpstr>
      <vt:lpstr>Nunito Sans</vt:lpstr>
      <vt:lpstr>Office Theme</vt:lpstr>
      <vt:lpstr>PowerPoint Presentation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Matching Parenthesis</vt:lpstr>
      <vt:lpstr>Matching Parenthesis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and Queue</dc:title>
  <dc:creator>Rathinaraja J</dc:creator>
  <cp:lastModifiedBy>Rathinaraja J</cp:lastModifiedBy>
  <cp:revision>27</cp:revision>
  <dcterms:created xsi:type="dcterms:W3CDTF">2020-05-06T01:13:14Z</dcterms:created>
  <dcterms:modified xsi:type="dcterms:W3CDTF">2020-05-09T08:51:59Z</dcterms:modified>
</cp:coreProperties>
</file>