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8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3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7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9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1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5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0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9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7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0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7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4158-4E8D-4100-9966-F35951A16B0C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6F909-2B1C-47A7-BCE5-E09AFBF3C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0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krivalar.com/picture/tree/exp/exp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krivalar.com/picture/tree/exp/exp.jpg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Tree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6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Construction of Binary Tree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8656"/>
            <a:ext cx="4572000" cy="1257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09554" y="1977379"/>
            <a:ext cx="400595" cy="3918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1290"/>
          <a:stretch/>
        </p:blipFill>
        <p:spPr>
          <a:xfrm>
            <a:off x="942975" y="2724220"/>
            <a:ext cx="4467225" cy="1795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47963"/>
          <a:stretch/>
        </p:blipFill>
        <p:spPr>
          <a:xfrm>
            <a:off x="6477272" y="2724220"/>
            <a:ext cx="4467225" cy="191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fference between sum of no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4" t="28769" r="3698"/>
          <a:stretch/>
        </p:blipFill>
        <p:spPr bwMode="auto">
          <a:xfrm>
            <a:off x="8518593" y="2969174"/>
            <a:ext cx="1654628" cy="240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fference between sum of no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7" r="65188" b="14411"/>
          <a:stretch/>
        </p:blipFill>
        <p:spPr bwMode="auto">
          <a:xfrm>
            <a:off x="1867192" y="3242611"/>
            <a:ext cx="941705" cy="18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Construction of Binary Tree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6724"/>
          <a:stretch/>
        </p:blipFill>
        <p:spPr>
          <a:xfrm>
            <a:off x="716552" y="1609523"/>
            <a:ext cx="4467225" cy="1595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49300"/>
          <a:stretch/>
        </p:blipFill>
        <p:spPr>
          <a:xfrm>
            <a:off x="7044693" y="1036152"/>
            <a:ext cx="4467225" cy="186887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950164" y="2407139"/>
            <a:ext cx="400595" cy="3918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956210" y="1859894"/>
            <a:ext cx="400595" cy="3918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98552" y="3431410"/>
            <a:ext cx="1666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Left </a:t>
            </a:r>
          </a:p>
          <a:p>
            <a:r>
              <a:rPr lang="en-IN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Inorder</a:t>
            </a:r>
            <a:r>
              <a:rPr lang="en-IN" dirty="0" smtClean="0">
                <a:solidFill>
                  <a:srgbClr val="C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{4}</a:t>
            </a:r>
          </a:p>
          <a:p>
            <a:r>
              <a:rPr lang="en-IN" dirty="0" err="1" smtClean="0">
                <a:solidFill>
                  <a:srgbClr val="C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Preorder</a:t>
            </a:r>
            <a:r>
              <a:rPr lang="en-IN" dirty="0" smtClean="0">
                <a:solidFill>
                  <a:srgbClr val="C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{4}</a:t>
            </a:r>
          </a:p>
          <a:p>
            <a:endParaRPr lang="en-IN" dirty="0" smtClean="0">
              <a:solidFill>
                <a:srgbClr val="C0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endParaRPr lang="en-IN" dirty="0">
              <a:solidFill>
                <a:srgbClr val="C0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5145" y="2799024"/>
            <a:ext cx="2011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Right</a:t>
            </a:r>
          </a:p>
          <a:p>
            <a:endParaRPr lang="en-IN" dirty="0">
              <a:solidFill>
                <a:srgbClr val="0070C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r>
              <a:rPr lang="en-IN" dirty="0" err="1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Inorder</a:t>
            </a:r>
            <a:r>
              <a:rPr lang="en-IN" dirty="0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{6}</a:t>
            </a:r>
          </a:p>
          <a:p>
            <a:r>
              <a:rPr lang="en-IN" dirty="0" err="1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Preorder</a:t>
            </a:r>
            <a:r>
              <a:rPr lang="en-IN" dirty="0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{6}</a:t>
            </a:r>
          </a:p>
          <a:p>
            <a:endParaRPr lang="en-IN" dirty="0" smtClean="0">
              <a:solidFill>
                <a:srgbClr val="0070C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endParaRPr lang="en-IN" dirty="0">
              <a:solidFill>
                <a:srgbClr val="0070C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endParaRPr lang="en-IN" dirty="0" smtClean="0">
              <a:solidFill>
                <a:srgbClr val="0070C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7896" y="3368928"/>
            <a:ext cx="82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Right</a:t>
            </a:r>
          </a:p>
          <a:p>
            <a:endParaRPr lang="en-IN" dirty="0">
              <a:solidFill>
                <a:srgbClr val="C0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null</a:t>
            </a:r>
          </a:p>
          <a:p>
            <a:endParaRPr lang="en-IN" dirty="0">
              <a:solidFill>
                <a:srgbClr val="C0000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6981" y="2853026"/>
            <a:ext cx="2551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Left </a:t>
            </a:r>
          </a:p>
          <a:p>
            <a:endParaRPr lang="en-IN" dirty="0" smtClean="0">
              <a:solidFill>
                <a:srgbClr val="0070C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r>
              <a:rPr lang="en-IN" dirty="0" err="1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Inorder</a:t>
            </a:r>
            <a:r>
              <a:rPr lang="en-IN" dirty="0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{7,5,8,}</a:t>
            </a:r>
          </a:p>
          <a:p>
            <a:r>
              <a:rPr lang="en-IN" dirty="0" err="1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Preorder</a:t>
            </a:r>
            <a:r>
              <a:rPr lang="en-IN" dirty="0" smtClean="0">
                <a:solidFill>
                  <a:srgbClr val="0070C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{5,7,8}</a:t>
            </a:r>
          </a:p>
          <a:p>
            <a:endParaRPr lang="en-IN" dirty="0" smtClean="0">
              <a:solidFill>
                <a:srgbClr val="0070C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endParaRPr lang="en-IN" dirty="0">
              <a:solidFill>
                <a:srgbClr val="0070C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pic>
        <p:nvPicPr>
          <p:cNvPr id="16" name="Picture 4" descr="Difference between sum of no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4" t="57863" r="20614" b="1"/>
          <a:stretch/>
        </p:blipFill>
        <p:spPr bwMode="auto">
          <a:xfrm>
            <a:off x="6174132" y="4607352"/>
            <a:ext cx="1197042" cy="142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ifference between sum of no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66" t="58111" r="3698"/>
          <a:stretch/>
        </p:blipFill>
        <p:spPr bwMode="auto">
          <a:xfrm>
            <a:off x="11399736" y="4308806"/>
            <a:ext cx="382364" cy="14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793566" y="4358916"/>
            <a:ext cx="171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Left </a:t>
            </a:r>
          </a:p>
          <a:p>
            <a:endParaRPr lang="en-IN" dirty="0" smtClean="0">
              <a:solidFill>
                <a:srgbClr val="7030A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r>
              <a:rPr lang="en-IN" dirty="0" err="1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Inorder</a:t>
            </a:r>
            <a:r>
              <a:rPr lang="en-IN" dirty="0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{7}</a:t>
            </a:r>
          </a:p>
          <a:p>
            <a:r>
              <a:rPr lang="en-IN" dirty="0" err="1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Preorder</a:t>
            </a:r>
            <a:r>
              <a:rPr lang="en-IN" dirty="0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{7}</a:t>
            </a:r>
            <a:endParaRPr lang="en-IN" dirty="0">
              <a:solidFill>
                <a:srgbClr val="7030A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0896" y="4308573"/>
            <a:ext cx="1710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Right </a:t>
            </a:r>
          </a:p>
          <a:p>
            <a:endParaRPr lang="en-IN" dirty="0" smtClean="0">
              <a:solidFill>
                <a:srgbClr val="7030A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r>
              <a:rPr lang="en-IN" dirty="0" err="1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Inorder</a:t>
            </a:r>
            <a:r>
              <a:rPr lang="en-IN" dirty="0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{8}</a:t>
            </a:r>
          </a:p>
          <a:p>
            <a:r>
              <a:rPr lang="en-IN" dirty="0" err="1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Preorder</a:t>
            </a:r>
            <a:r>
              <a:rPr lang="en-IN" dirty="0" smtClean="0">
                <a:solidFill>
                  <a:srgbClr val="7030A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: {8}</a:t>
            </a:r>
            <a:endParaRPr lang="en-IN" dirty="0">
              <a:solidFill>
                <a:srgbClr val="7030A0"/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193563" y="3445014"/>
            <a:ext cx="339351" cy="34432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/>
      <p:bldP spid="11" grpId="0"/>
      <p:bldP spid="12" grpId="0"/>
      <p:bldP spid="13" grpId="0"/>
      <p:bldP spid="18" grpId="0"/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Construction of Binary Tree</a:t>
            </a:r>
            <a:endParaRPr lang="en-IN" dirty="0"/>
          </a:p>
        </p:txBody>
      </p:sp>
      <p:pic>
        <p:nvPicPr>
          <p:cNvPr id="26" name="Picture 4" descr="Difference between sum of nod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8" t="-8036" r="3697" b="2"/>
          <a:stretch/>
        </p:blipFill>
        <p:spPr bwMode="auto">
          <a:xfrm>
            <a:off x="5276088" y="1463040"/>
            <a:ext cx="3772421" cy="48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4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Expression Tree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396284"/>
            <a:ext cx="593816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Expression Tree is used to represent expressions.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There are different types of expression formats: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osefin Slab"/>
                <a:hlinkClick r:id="rId2"/>
              </a:rPr>
              <a:t> 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Josefin Slab"/>
            </a:endParaRPr>
          </a:p>
        </p:txBody>
      </p:sp>
      <p:pic>
        <p:nvPicPr>
          <p:cNvPr id="2050" name="Picture 2" descr="http://www.krivalar.com/picture/tree/exp/ex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177" y="2425319"/>
            <a:ext cx="5905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7136" y="3028586"/>
            <a:ext cx="10713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Expression Tree is a special kind of binary tree with the following properties: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Each leaf is an operand.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The root and internal nodes are operators.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Subtrees are subexpressions with the root being an operator.</a:t>
            </a:r>
            <a:endParaRPr lang="en-US" sz="2800" b="0" i="0" dirty="0">
              <a:solidFill>
                <a:srgbClr val="333333"/>
              </a:solidFill>
              <a:effectLst/>
              <a:latin typeface="Josefin Sla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7176" y="1077090"/>
            <a:ext cx="6096000" cy="1951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Josefin Slab"/>
              </a:rPr>
              <a:t>Prefix expression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Josefin Slab"/>
              </a:rPr>
              <a:t>Infix expression and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Josefin Slab"/>
              </a:rPr>
              <a:t>Postfix expression</a:t>
            </a:r>
          </a:p>
        </p:txBody>
      </p:sp>
    </p:spTree>
    <p:extLst>
      <p:ext uri="{BB962C8B-B14F-4D97-AF65-F5344CB8AC3E}">
        <p14:creationId xmlns:p14="http://schemas.microsoft.com/office/powerpoint/2010/main" val="1672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432" y="528334"/>
            <a:ext cx="110246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0008B"/>
                </a:solidFill>
                <a:effectLst/>
                <a:latin typeface="Josefin Slab"/>
              </a:rPr>
              <a:t>Traversal Techniques</a:t>
            </a:r>
          </a:p>
          <a:p>
            <a:endParaRPr lang="en-US" sz="2800" b="0" i="0" dirty="0" smtClean="0">
              <a:solidFill>
                <a:srgbClr val="00008B"/>
              </a:solidFill>
              <a:effectLst/>
              <a:latin typeface="Josefin Slab"/>
            </a:endParaRPr>
          </a:p>
          <a:p>
            <a:pPr algn="just"/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There are 3 standard traversal techniques to represent the 3 different expression formats.</a:t>
            </a:r>
          </a:p>
          <a:p>
            <a:pPr algn="just"/>
            <a:endParaRPr lang="en-US" sz="2800" dirty="0">
              <a:solidFill>
                <a:srgbClr val="333333"/>
              </a:solidFill>
              <a:latin typeface="Josefin Slab"/>
            </a:endParaRPr>
          </a:p>
          <a:p>
            <a:pPr algn="just"/>
            <a:endParaRPr lang="en-US" sz="2800" b="0" i="0" dirty="0" smtClean="0">
              <a:solidFill>
                <a:srgbClr val="333333"/>
              </a:solidFill>
              <a:effectLst/>
              <a:latin typeface="Josefin Slab"/>
            </a:endParaRPr>
          </a:p>
          <a:p>
            <a:r>
              <a:rPr lang="en-US" sz="2800" b="0" i="0" dirty="0" err="1" smtClean="0">
                <a:solidFill>
                  <a:srgbClr val="FF0000"/>
                </a:solidFill>
                <a:effectLst/>
                <a:latin typeface="inherit"/>
              </a:rPr>
              <a:t>Inorder</a:t>
            </a:r>
            <a:r>
              <a:rPr lang="en-US" sz="2800" b="0" i="0" dirty="0" smtClean="0">
                <a:solidFill>
                  <a:srgbClr val="FF0000"/>
                </a:solidFill>
                <a:effectLst/>
                <a:latin typeface="inherit"/>
              </a:rPr>
              <a:t> Traversal</a:t>
            </a:r>
          </a:p>
          <a:p>
            <a:pPr algn="just"/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We can produce an </a:t>
            </a:r>
            <a:r>
              <a:rPr lang="en-US" sz="3200" b="1" i="0" dirty="0" smtClean="0">
                <a:solidFill>
                  <a:srgbClr val="333333"/>
                </a:solidFill>
                <a:effectLst/>
                <a:latin typeface="Josefin Slab"/>
              </a:rPr>
              <a:t>infix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 expression by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recursively printing out the left expression,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then printing out the root, and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 smtClean="0">
                <a:solidFill>
                  <a:srgbClr val="333333"/>
                </a:solidFill>
                <a:effectLst/>
                <a:latin typeface="Josefin Slab"/>
              </a:rPr>
              <a:t>recursively printing out right expression.</a:t>
            </a:r>
            <a:endParaRPr lang="en-US" sz="2800" b="0" i="0" dirty="0">
              <a:solidFill>
                <a:srgbClr val="333333"/>
              </a:solidFill>
              <a:effectLst/>
              <a:latin typeface="Josefin Slab"/>
            </a:endParaRPr>
          </a:p>
        </p:txBody>
      </p:sp>
    </p:spTree>
    <p:extLst>
      <p:ext uri="{BB962C8B-B14F-4D97-AF65-F5344CB8AC3E}">
        <p14:creationId xmlns:p14="http://schemas.microsoft.com/office/powerpoint/2010/main" val="21750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512" y="498223"/>
            <a:ext cx="105613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err="1" smtClean="0">
                <a:solidFill>
                  <a:srgbClr val="00B050"/>
                </a:solidFill>
                <a:effectLst/>
                <a:latin typeface="Josefin Slab"/>
              </a:rPr>
              <a:t>Postorder</a:t>
            </a:r>
            <a:r>
              <a:rPr lang="en-US" sz="3200" b="0" i="0" dirty="0" smtClean="0">
                <a:solidFill>
                  <a:srgbClr val="00B050"/>
                </a:solidFill>
                <a:effectLst/>
                <a:latin typeface="Josefin Slab"/>
              </a:rPr>
              <a:t> Traversal</a:t>
            </a:r>
          </a:p>
          <a:p>
            <a:pPr algn="just"/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The postfix expression can be evaluated by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recursively printing out the left expression,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right expression and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then root</a:t>
            </a:r>
          </a:p>
          <a:p>
            <a:pPr algn="just"/>
            <a:endParaRPr lang="en-US" sz="3200" b="0" i="0" dirty="0" smtClean="0">
              <a:solidFill>
                <a:srgbClr val="333333"/>
              </a:solidFill>
              <a:effectLst/>
              <a:latin typeface="Josefin Slab"/>
            </a:endParaRPr>
          </a:p>
          <a:p>
            <a:r>
              <a:rPr lang="en-US" sz="3200" b="0" i="0" dirty="0" smtClean="0">
                <a:solidFill>
                  <a:srgbClr val="00B0F0"/>
                </a:solidFill>
                <a:effectLst/>
                <a:latin typeface="Josefin Slab"/>
              </a:rPr>
              <a:t>Preorder Traversal</a:t>
            </a:r>
          </a:p>
          <a:p>
            <a:pPr algn="just"/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We can also evaluate prefix expression by: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printing out the root and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then recursively print out the left and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right expression.</a:t>
            </a:r>
            <a:endParaRPr lang="en-US" sz="3200" b="0" i="0" dirty="0">
              <a:solidFill>
                <a:srgbClr val="333333"/>
              </a:solidFill>
              <a:effectLst/>
              <a:latin typeface="Josefin Slab"/>
            </a:endParaRPr>
          </a:p>
        </p:txBody>
      </p:sp>
    </p:spTree>
    <p:extLst>
      <p:ext uri="{BB962C8B-B14F-4D97-AF65-F5344CB8AC3E}">
        <p14:creationId xmlns:p14="http://schemas.microsoft.com/office/powerpoint/2010/main" val="6922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97864" y="4549312"/>
            <a:ext cx="9253728" cy="191075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>
            <a:lvl1pPr indent="190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Infix expression: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(a+(b*c))+(d*(e + f))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Postfix Expression: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a b c * + d e f + * +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Prefix Expression: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+ + a * b c * d + e f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http://www.krivalar.com/picture/tree/exp/exp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17" y="377063"/>
            <a:ext cx="5905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448" y="458968"/>
            <a:ext cx="116860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00008B"/>
                </a:solidFill>
                <a:effectLst/>
                <a:latin typeface="Josefin Slab"/>
              </a:rPr>
              <a:t>Construction of Expression Tree</a:t>
            </a:r>
          </a:p>
          <a:p>
            <a:pPr algn="just"/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Following are the step to construct an </a:t>
            </a:r>
            <a:r>
              <a:rPr lang="en-US" sz="3200" b="1" i="0" dirty="0" smtClean="0">
                <a:solidFill>
                  <a:srgbClr val="333333"/>
                </a:solidFill>
                <a:effectLst/>
                <a:latin typeface="Josefin Slab"/>
              </a:rPr>
              <a:t>postfix</a:t>
            </a:r>
            <a:r>
              <a:rPr lang="en-US" sz="3200" b="0" i="0" dirty="0" smtClean="0">
                <a:solidFill>
                  <a:srgbClr val="333333"/>
                </a:solidFill>
                <a:effectLst/>
                <a:latin typeface="Josefin Slab"/>
              </a:rPr>
              <a:t> expression tree:</a:t>
            </a:r>
          </a:p>
          <a:p>
            <a:pPr algn="just"/>
            <a:endParaRPr lang="en-US" sz="3200" b="0" i="0" dirty="0" smtClean="0">
              <a:solidFill>
                <a:srgbClr val="333333"/>
              </a:solidFill>
              <a:effectLst/>
              <a:latin typeface="Josefin Slab"/>
            </a:endParaRPr>
          </a:p>
          <a:p>
            <a:pPr algn="just">
              <a:buFont typeface="+mj-lt"/>
              <a:buAutoNum type="arabicPeriod"/>
            </a:pPr>
            <a:r>
              <a:rPr lang="en-US" sz="3200" b="0" i="1" dirty="0" smtClean="0">
                <a:solidFill>
                  <a:srgbClr val="333333"/>
                </a:solidFill>
                <a:effectLst/>
                <a:latin typeface="Josefin Slab"/>
              </a:rPr>
              <a:t>Read one symbol at a time from the postfix expression.</a:t>
            </a:r>
          </a:p>
          <a:p>
            <a:pPr algn="just">
              <a:buFont typeface="+mj-lt"/>
              <a:buAutoNum type="arabicPeriod"/>
            </a:pPr>
            <a:r>
              <a:rPr lang="en-US" sz="3200" b="0" i="1" dirty="0" smtClean="0">
                <a:solidFill>
                  <a:srgbClr val="333333"/>
                </a:solidFill>
                <a:effectLst/>
                <a:latin typeface="Josefin Slab"/>
              </a:rPr>
              <a:t>Check if the symbol is an operand or operator.</a:t>
            </a:r>
          </a:p>
          <a:p>
            <a:pPr algn="just">
              <a:buFont typeface="+mj-lt"/>
              <a:buAutoNum type="arabicPeriod"/>
            </a:pPr>
            <a:r>
              <a:rPr lang="en-US" sz="3200" b="0" i="1" dirty="0" smtClean="0">
                <a:solidFill>
                  <a:srgbClr val="333333"/>
                </a:solidFill>
                <a:effectLst/>
                <a:latin typeface="Josefin Slab"/>
              </a:rPr>
              <a:t>If the symbol is an operand, create a one node tree and pushed a pointer onto a stack</a:t>
            </a:r>
          </a:p>
          <a:p>
            <a:pPr algn="just">
              <a:buFont typeface="+mj-lt"/>
              <a:buAutoNum type="arabicPeriod"/>
            </a:pPr>
            <a:r>
              <a:rPr lang="en-US" sz="3200" b="0" i="1" dirty="0" smtClean="0">
                <a:solidFill>
                  <a:srgbClr val="333333"/>
                </a:solidFill>
                <a:effectLst/>
                <a:latin typeface="Josefin Slab"/>
              </a:rPr>
              <a:t>If the symbol is an operator, pop two pointer from the stack namely T</a:t>
            </a:r>
            <a:r>
              <a:rPr lang="en-US" sz="3200" b="0" i="1" baseline="-25000" dirty="0" smtClean="0">
                <a:solidFill>
                  <a:srgbClr val="333333"/>
                </a:solidFill>
                <a:effectLst/>
                <a:latin typeface="Josefin Slab"/>
              </a:rPr>
              <a:t>1</a:t>
            </a:r>
            <a:r>
              <a:rPr lang="en-US" sz="3200" b="0" i="1" dirty="0" smtClean="0">
                <a:solidFill>
                  <a:srgbClr val="333333"/>
                </a:solidFill>
                <a:effectLst/>
                <a:latin typeface="Josefin Slab"/>
              </a:rPr>
              <a:t> &amp; T</a:t>
            </a:r>
            <a:r>
              <a:rPr lang="en-US" sz="3200" b="0" i="1" baseline="-25000" dirty="0" smtClean="0">
                <a:solidFill>
                  <a:srgbClr val="333333"/>
                </a:solidFill>
                <a:effectLst/>
                <a:latin typeface="Josefin Slab"/>
              </a:rPr>
              <a:t>2</a:t>
            </a:r>
            <a:r>
              <a:rPr lang="en-US" sz="3200" b="0" i="1" dirty="0" smtClean="0">
                <a:solidFill>
                  <a:srgbClr val="333333"/>
                </a:solidFill>
                <a:effectLst/>
                <a:latin typeface="Josefin Slab"/>
              </a:rPr>
              <a:t> and form a new tree with root as the operator, T</a:t>
            </a:r>
            <a:r>
              <a:rPr lang="en-US" sz="3200" b="0" i="1" baseline="-25000" dirty="0" smtClean="0">
                <a:solidFill>
                  <a:srgbClr val="333333"/>
                </a:solidFill>
                <a:effectLst/>
                <a:latin typeface="Josefin Slab"/>
              </a:rPr>
              <a:t>1</a:t>
            </a:r>
            <a:r>
              <a:rPr lang="en-US" sz="3200" b="0" i="1" dirty="0" smtClean="0">
                <a:solidFill>
                  <a:srgbClr val="333333"/>
                </a:solidFill>
                <a:effectLst/>
                <a:latin typeface="Josefin Slab"/>
              </a:rPr>
              <a:t> &amp; T</a:t>
            </a:r>
            <a:r>
              <a:rPr lang="en-US" sz="3200" b="0" i="1" baseline="-25000" dirty="0" smtClean="0">
                <a:solidFill>
                  <a:srgbClr val="333333"/>
                </a:solidFill>
                <a:effectLst/>
                <a:latin typeface="Josefin Slab"/>
              </a:rPr>
              <a:t>2</a:t>
            </a:r>
            <a:r>
              <a:rPr lang="en-US" sz="3200" b="0" i="1" dirty="0" smtClean="0">
                <a:solidFill>
                  <a:srgbClr val="333333"/>
                </a:solidFill>
                <a:effectLst/>
                <a:latin typeface="Josefin Slab"/>
              </a:rPr>
              <a:t> as a left and right child</a:t>
            </a:r>
          </a:p>
          <a:p>
            <a:pPr algn="just">
              <a:buFont typeface="+mj-lt"/>
              <a:buAutoNum type="arabicPeriod"/>
            </a:pPr>
            <a:r>
              <a:rPr lang="en-US" sz="3200" b="0" i="1" dirty="0" smtClean="0">
                <a:solidFill>
                  <a:srgbClr val="333333"/>
                </a:solidFill>
                <a:effectLst/>
                <a:latin typeface="Josefin Slab"/>
              </a:rPr>
              <a:t>A pointer to this new tree is pushed onto the stack</a:t>
            </a:r>
            <a:endParaRPr lang="en-US" sz="3200" b="0" i="1" dirty="0">
              <a:solidFill>
                <a:srgbClr val="333333"/>
              </a:solidFill>
              <a:effectLst/>
              <a:latin typeface="Josefin Slab"/>
            </a:endParaRPr>
          </a:p>
        </p:txBody>
      </p:sp>
    </p:spTree>
    <p:extLst>
      <p:ext uri="{BB962C8B-B14F-4D97-AF65-F5344CB8AC3E}">
        <p14:creationId xmlns:p14="http://schemas.microsoft.com/office/powerpoint/2010/main" val="40266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97480" y="593820"/>
            <a:ext cx="7580376" cy="3585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Josefin Slab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The input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a b + c *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The first two symbols are operands, we create one-node tree and push a pointer to them onto the stack.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  </a:t>
            </a:r>
            <a:endParaRPr kumimoji="0" lang="en-US" altLang="en-US" sz="257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</p:txBody>
      </p:sp>
      <p:pic>
        <p:nvPicPr>
          <p:cNvPr id="6146" name="Picture 2" descr="http://www.krivalar.com/picture/tree/exp/ex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153" y="3477768"/>
            <a:ext cx="4695825" cy="225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 is a special type of generic tree in which, each node can have </a:t>
            </a:r>
            <a:r>
              <a:rPr lang="en-US" dirty="0">
                <a:solidFill>
                  <a:srgbClr val="FF0000"/>
                </a:solidFill>
              </a:rPr>
              <a:t>at most two children</a:t>
            </a:r>
            <a:r>
              <a:rPr lang="en-US" dirty="0"/>
              <a:t>. Binary tree is generally partitioned into three disjoint subsets.</a:t>
            </a:r>
          </a:p>
          <a:p>
            <a:r>
              <a:rPr lang="en-US" dirty="0"/>
              <a:t>Root of the node</a:t>
            </a:r>
          </a:p>
          <a:p>
            <a:r>
              <a:rPr lang="en-US" dirty="0"/>
              <a:t>left sub-tree which is also a binary tree.</a:t>
            </a:r>
          </a:p>
          <a:p>
            <a:r>
              <a:rPr lang="en-US" dirty="0"/>
              <a:t>Right binary sub-tree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4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75304" y="787658"/>
            <a:ext cx="7281672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Next, read a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'+'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 symbol, so two pointers to tree are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popped,a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 new tree is formed and push a pointer to it onto the stack.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  </a:t>
            </a:r>
            <a:endParaRPr kumimoji="0" lang="en-US" altLang="en-US" sz="64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</p:txBody>
      </p:sp>
      <p:pic>
        <p:nvPicPr>
          <p:cNvPr id="7170" name="Picture 2" descr="http://www.krivalar.com/picture/tree/exp/ex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77" y="2689289"/>
            <a:ext cx="52101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8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36192" y="1342378"/>
            <a:ext cx="8744712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Next,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'c'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 is read, we create one node tree and push a pointer to it onto the stack.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  </a:t>
            </a:r>
            <a:endParaRPr kumimoji="0" lang="en-US" altLang="en-US" sz="44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</p:txBody>
      </p:sp>
      <p:pic>
        <p:nvPicPr>
          <p:cNvPr id="8194" name="Picture 2" descr="http://www.krivalar.com/picture/tree/exp/exp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01" y="2624328"/>
            <a:ext cx="52101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8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23160" y="650137"/>
            <a:ext cx="73365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Finally, the last symbol is read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' * 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, we pop two tree pointers and form a new tree with a,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' * 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 as root, and a pointer to the final tree remains on the stack.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Josefin Slab"/>
              </a:rPr>
              <a:t>  </a:t>
            </a:r>
            <a:endParaRPr kumimoji="0" lang="en-US" altLang="en-US" sz="63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Josefin Slab"/>
            </a:endParaRPr>
          </a:p>
        </p:txBody>
      </p:sp>
      <p:pic>
        <p:nvPicPr>
          <p:cNvPr id="9218" name="Picture 2" descr="http://www.krivalar.com/picture/tree/exp/exp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505" y="2252472"/>
            <a:ext cx="59150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8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33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nary Tree Data Structur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03" y="841011"/>
            <a:ext cx="7215341" cy="539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5725" y="235131"/>
            <a:ext cx="3544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413605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2366" y="2560320"/>
            <a:ext cx="6522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TYPES OF BINARY TREE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732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6355" y="3468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Full Binary Tree</a:t>
            </a:r>
            <a:r>
              <a:rPr lang="en-US" dirty="0">
                <a:latin typeface="Roboto"/>
              </a:rPr>
              <a:t> A Binary Tree is full if every node has 0 or 2 children. </a:t>
            </a:r>
            <a:r>
              <a:rPr lang="en-US" dirty="0" smtClean="0">
                <a:latin typeface="Roboto"/>
              </a:rPr>
              <a:t>We </a:t>
            </a:r>
            <a:r>
              <a:rPr lang="en-US" dirty="0">
                <a:latin typeface="Roboto"/>
              </a:rPr>
              <a:t>can also say a full binary tree </a:t>
            </a:r>
            <a:r>
              <a:rPr lang="en-US" dirty="0" smtClean="0">
                <a:latin typeface="Roboto"/>
              </a:rPr>
              <a:t>is </a:t>
            </a:r>
            <a:r>
              <a:rPr lang="en-US" dirty="0">
                <a:latin typeface="Roboto"/>
              </a:rPr>
              <a:t>a binary tree in which all nodes except leaves have two children.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29" y="346893"/>
            <a:ext cx="2619375" cy="543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977" y="1985554"/>
            <a:ext cx="5007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 Full </a:t>
            </a:r>
            <a:r>
              <a:rPr lang="en-US" b="1" i="1" dirty="0"/>
              <a:t>Binary, number of leaf nodes is number of internal nodes plus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    L = I + 1</a:t>
            </a:r>
            <a:br>
              <a:rPr lang="en-US" dirty="0"/>
            </a:br>
            <a:r>
              <a:rPr lang="en-US" dirty="0"/>
              <a:t>Where L = Number of leaf nodes, I = Number of internal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1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137" y="5463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Complete Binary Tree:</a:t>
            </a:r>
            <a:r>
              <a:rPr lang="en-US" dirty="0">
                <a:latin typeface="Roboto"/>
              </a:rPr>
              <a:t> A Binary Tree is complete Binary Tree if all levels are completely filled except possibly the last level and the last level has all keys as left as possible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306978"/>
            <a:ext cx="3927566" cy="58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554" y="5202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Perfect Binary Tree</a:t>
            </a:r>
            <a:r>
              <a:rPr lang="en-US" dirty="0">
                <a:latin typeface="Roboto"/>
              </a:rPr>
              <a:t> A Binary tree is Perfect Binary Tree in which all internal nodes have two children and all leaves are at the same level.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444" y="590277"/>
            <a:ext cx="3311299" cy="43090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7348" y="19832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"/>
              </a:rPr>
              <a:t>A Perfect Binary Tree of height h (where height is the number of nodes on the path from the root to leaf) has 2</a:t>
            </a:r>
            <a:r>
              <a:rPr lang="en-US" baseline="30000" dirty="0">
                <a:latin typeface="Roboto"/>
              </a:rPr>
              <a:t>h</a:t>
            </a:r>
            <a:r>
              <a:rPr lang="en-US" dirty="0">
                <a:latin typeface="Roboto"/>
              </a:rPr>
              <a:t> – 1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9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892" y="3808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A degenerate </a:t>
            </a:r>
            <a:r>
              <a:rPr lang="en-US" b="1" dirty="0" smtClean="0">
                <a:latin typeface="Roboto"/>
              </a:rPr>
              <a:t>tree</a:t>
            </a:r>
            <a:r>
              <a:rPr lang="en-US" b="1" dirty="0">
                <a:latin typeface="Roboto"/>
              </a:rPr>
              <a:t> </a:t>
            </a:r>
            <a:r>
              <a:rPr lang="en-US" dirty="0">
                <a:latin typeface="Roboto"/>
              </a:rPr>
              <a:t>A Tree where every internal node has one child. Such trees are performance-wise same as linked list.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028" y="380889"/>
            <a:ext cx="2043527" cy="376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IN" dirty="0" smtClean="0"/>
              <a:t>Tree Traversal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3839" y="1374168"/>
            <a:ext cx="30218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>
                <a:solidFill>
                  <a:srgbClr val="FF0000"/>
                </a:solidFill>
              </a:rPr>
              <a:t>Inorder</a:t>
            </a:r>
            <a:r>
              <a:rPr lang="en-IN" sz="3200" dirty="0" smtClean="0">
                <a:solidFill>
                  <a:srgbClr val="FF0000"/>
                </a:solidFill>
              </a:rPr>
              <a:t> Traversal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Left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Root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Right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7260" y="3159758"/>
            <a:ext cx="4049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 smtClean="0">
                <a:solidFill>
                  <a:srgbClr val="00B050"/>
                </a:solidFill>
              </a:rPr>
              <a:t>PreorderTraversal</a:t>
            </a:r>
            <a:endParaRPr lang="en-IN" sz="3600" dirty="0" smtClean="0">
              <a:solidFill>
                <a:srgbClr val="00B050"/>
              </a:solidFill>
            </a:endParaRPr>
          </a:p>
          <a:p>
            <a:r>
              <a:rPr lang="en-IN" sz="3600" dirty="0" smtClean="0">
                <a:solidFill>
                  <a:srgbClr val="00B050"/>
                </a:solidFill>
              </a:rPr>
              <a:t>Root</a:t>
            </a:r>
          </a:p>
          <a:p>
            <a:r>
              <a:rPr lang="en-IN" sz="3600" dirty="0" smtClean="0">
                <a:solidFill>
                  <a:srgbClr val="00B050"/>
                </a:solidFill>
              </a:rPr>
              <a:t>Left</a:t>
            </a:r>
            <a:endParaRPr lang="en-IN" sz="3600" dirty="0">
              <a:solidFill>
                <a:srgbClr val="00B050"/>
              </a:solidFill>
            </a:endParaRPr>
          </a:p>
          <a:p>
            <a:r>
              <a:rPr lang="en-IN" sz="3600" dirty="0" smtClean="0">
                <a:solidFill>
                  <a:srgbClr val="00B050"/>
                </a:solidFill>
              </a:rPr>
              <a:t>Right</a:t>
            </a:r>
            <a:endParaRPr lang="en-IN" sz="3600" dirty="0">
              <a:solidFill>
                <a:srgbClr val="00B050"/>
              </a:solidFill>
            </a:endParaRPr>
          </a:p>
          <a:p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596745" y="1374168"/>
            <a:ext cx="52164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tx2"/>
                </a:solidFill>
              </a:rPr>
              <a:t>Post order traversal</a:t>
            </a:r>
          </a:p>
          <a:p>
            <a:r>
              <a:rPr lang="en-IN" sz="3200" dirty="0" smtClean="0">
                <a:solidFill>
                  <a:schemeClr val="tx2"/>
                </a:solidFill>
              </a:rPr>
              <a:t>Left</a:t>
            </a:r>
          </a:p>
          <a:p>
            <a:r>
              <a:rPr lang="en-IN" sz="3600" dirty="0" smtClean="0">
                <a:solidFill>
                  <a:schemeClr val="tx2"/>
                </a:solidFill>
              </a:rPr>
              <a:t>Right</a:t>
            </a:r>
          </a:p>
          <a:p>
            <a:r>
              <a:rPr lang="en-IN" sz="3200" dirty="0">
                <a:solidFill>
                  <a:schemeClr val="tx2"/>
                </a:solidFill>
              </a:rPr>
              <a:t>Root</a:t>
            </a:r>
          </a:p>
          <a:p>
            <a:endParaRPr lang="en-IN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2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791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Comic Sans MS</vt:lpstr>
      <vt:lpstr>Courier New</vt:lpstr>
      <vt:lpstr>inherit</vt:lpstr>
      <vt:lpstr>Josefin Slab</vt:lpstr>
      <vt:lpstr>Menlo</vt:lpstr>
      <vt:lpstr>Roboto</vt:lpstr>
      <vt:lpstr>Office Theme</vt:lpstr>
      <vt:lpstr>Tree contd…</vt:lpstr>
      <vt:lpstr>Binary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Traversal</vt:lpstr>
      <vt:lpstr>Construction of Binary Tree</vt:lpstr>
      <vt:lpstr>Construction of Binary Tree</vt:lpstr>
      <vt:lpstr>Construction of Binary Tree</vt:lpstr>
      <vt:lpstr>Expression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contd…</dc:title>
  <dc:creator>Rathinaraja J</dc:creator>
  <cp:lastModifiedBy>Rathinaraja J</cp:lastModifiedBy>
  <cp:revision>14</cp:revision>
  <dcterms:created xsi:type="dcterms:W3CDTF">2020-05-15T17:18:45Z</dcterms:created>
  <dcterms:modified xsi:type="dcterms:W3CDTF">2020-05-16T12:07:23Z</dcterms:modified>
</cp:coreProperties>
</file>