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86" r:id="rId6"/>
    <p:sldId id="262" r:id="rId7"/>
    <p:sldId id="285" r:id="rId8"/>
    <p:sldId id="263" r:id="rId9"/>
    <p:sldId id="264" r:id="rId10"/>
    <p:sldId id="267" r:id="rId11"/>
    <p:sldId id="266"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 id="283" r:id="rId25"/>
    <p:sldId id="281" r:id="rId26"/>
    <p:sldId id="282" r:id="rId27"/>
    <p:sldId id="284"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3756020-B75B-4873-BC7F-585F608C7A03}" type="datetimeFigureOut">
              <a:rPr lang="en-IN" smtClean="0"/>
              <a:t>16-05-2020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3B05E9-9E1B-45AD-B5A8-15AE68EC29ED}" type="slidenum">
              <a:rPr lang="en-IN" smtClean="0"/>
              <a:t>‹#›</a:t>
            </a:fld>
            <a:endParaRPr lang="en-IN"/>
          </a:p>
        </p:txBody>
      </p:sp>
    </p:spTree>
    <p:extLst>
      <p:ext uri="{BB962C8B-B14F-4D97-AF65-F5344CB8AC3E}">
        <p14:creationId xmlns:p14="http://schemas.microsoft.com/office/powerpoint/2010/main" val="2990264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756020-B75B-4873-BC7F-585F608C7A03}" type="datetimeFigureOut">
              <a:rPr lang="en-IN" smtClean="0"/>
              <a:t>16-05-2020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3B05E9-9E1B-45AD-B5A8-15AE68EC29ED}" type="slidenum">
              <a:rPr lang="en-IN" smtClean="0"/>
              <a:t>‹#›</a:t>
            </a:fld>
            <a:endParaRPr lang="en-IN"/>
          </a:p>
        </p:txBody>
      </p:sp>
    </p:spTree>
    <p:extLst>
      <p:ext uri="{BB962C8B-B14F-4D97-AF65-F5344CB8AC3E}">
        <p14:creationId xmlns:p14="http://schemas.microsoft.com/office/powerpoint/2010/main" val="3144308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756020-B75B-4873-BC7F-585F608C7A03}" type="datetimeFigureOut">
              <a:rPr lang="en-IN" smtClean="0"/>
              <a:t>16-05-2020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3B05E9-9E1B-45AD-B5A8-15AE68EC29ED}" type="slidenum">
              <a:rPr lang="en-IN" smtClean="0"/>
              <a:t>‹#›</a:t>
            </a:fld>
            <a:endParaRPr lang="en-IN"/>
          </a:p>
        </p:txBody>
      </p:sp>
    </p:spTree>
    <p:extLst>
      <p:ext uri="{BB962C8B-B14F-4D97-AF65-F5344CB8AC3E}">
        <p14:creationId xmlns:p14="http://schemas.microsoft.com/office/powerpoint/2010/main" val="173348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756020-B75B-4873-BC7F-585F608C7A03}" type="datetimeFigureOut">
              <a:rPr lang="en-IN" smtClean="0"/>
              <a:t>16-05-2020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3B05E9-9E1B-45AD-B5A8-15AE68EC29ED}" type="slidenum">
              <a:rPr lang="en-IN" smtClean="0"/>
              <a:t>‹#›</a:t>
            </a:fld>
            <a:endParaRPr lang="en-IN"/>
          </a:p>
        </p:txBody>
      </p:sp>
    </p:spTree>
    <p:extLst>
      <p:ext uri="{BB962C8B-B14F-4D97-AF65-F5344CB8AC3E}">
        <p14:creationId xmlns:p14="http://schemas.microsoft.com/office/powerpoint/2010/main" val="2390280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756020-B75B-4873-BC7F-585F608C7A03}" type="datetimeFigureOut">
              <a:rPr lang="en-IN" smtClean="0"/>
              <a:t>16-05-2020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3B05E9-9E1B-45AD-B5A8-15AE68EC29ED}" type="slidenum">
              <a:rPr lang="en-IN" smtClean="0"/>
              <a:t>‹#›</a:t>
            </a:fld>
            <a:endParaRPr lang="en-IN"/>
          </a:p>
        </p:txBody>
      </p:sp>
    </p:spTree>
    <p:extLst>
      <p:ext uri="{BB962C8B-B14F-4D97-AF65-F5344CB8AC3E}">
        <p14:creationId xmlns:p14="http://schemas.microsoft.com/office/powerpoint/2010/main" val="39426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3756020-B75B-4873-BC7F-585F608C7A03}" type="datetimeFigureOut">
              <a:rPr lang="en-IN" smtClean="0"/>
              <a:t>16-05-2020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3B05E9-9E1B-45AD-B5A8-15AE68EC29ED}" type="slidenum">
              <a:rPr lang="en-IN" smtClean="0"/>
              <a:t>‹#›</a:t>
            </a:fld>
            <a:endParaRPr lang="en-IN"/>
          </a:p>
        </p:txBody>
      </p:sp>
    </p:spTree>
    <p:extLst>
      <p:ext uri="{BB962C8B-B14F-4D97-AF65-F5344CB8AC3E}">
        <p14:creationId xmlns:p14="http://schemas.microsoft.com/office/powerpoint/2010/main" val="2753072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3756020-B75B-4873-BC7F-585F608C7A03}" type="datetimeFigureOut">
              <a:rPr lang="en-IN" smtClean="0"/>
              <a:t>16-05-2020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3B05E9-9E1B-45AD-B5A8-15AE68EC29ED}" type="slidenum">
              <a:rPr lang="en-IN" smtClean="0"/>
              <a:t>‹#›</a:t>
            </a:fld>
            <a:endParaRPr lang="en-IN"/>
          </a:p>
        </p:txBody>
      </p:sp>
    </p:spTree>
    <p:extLst>
      <p:ext uri="{BB962C8B-B14F-4D97-AF65-F5344CB8AC3E}">
        <p14:creationId xmlns:p14="http://schemas.microsoft.com/office/powerpoint/2010/main" val="861138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3756020-B75B-4873-BC7F-585F608C7A03}" type="datetimeFigureOut">
              <a:rPr lang="en-IN" smtClean="0"/>
              <a:t>16-05-2020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3B05E9-9E1B-45AD-B5A8-15AE68EC29ED}" type="slidenum">
              <a:rPr lang="en-IN" smtClean="0"/>
              <a:t>‹#›</a:t>
            </a:fld>
            <a:endParaRPr lang="en-IN"/>
          </a:p>
        </p:txBody>
      </p:sp>
    </p:spTree>
    <p:extLst>
      <p:ext uri="{BB962C8B-B14F-4D97-AF65-F5344CB8AC3E}">
        <p14:creationId xmlns:p14="http://schemas.microsoft.com/office/powerpoint/2010/main" val="2297127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56020-B75B-4873-BC7F-585F608C7A03}" type="datetimeFigureOut">
              <a:rPr lang="en-IN" smtClean="0"/>
              <a:t>16-05-2020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3B05E9-9E1B-45AD-B5A8-15AE68EC29ED}" type="slidenum">
              <a:rPr lang="en-IN" smtClean="0"/>
              <a:t>‹#›</a:t>
            </a:fld>
            <a:endParaRPr lang="en-IN"/>
          </a:p>
        </p:txBody>
      </p:sp>
    </p:spTree>
    <p:extLst>
      <p:ext uri="{BB962C8B-B14F-4D97-AF65-F5344CB8AC3E}">
        <p14:creationId xmlns:p14="http://schemas.microsoft.com/office/powerpoint/2010/main" val="1540210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756020-B75B-4873-BC7F-585F608C7A03}" type="datetimeFigureOut">
              <a:rPr lang="en-IN" smtClean="0"/>
              <a:t>16-05-2020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3B05E9-9E1B-45AD-B5A8-15AE68EC29ED}" type="slidenum">
              <a:rPr lang="en-IN" smtClean="0"/>
              <a:t>‹#›</a:t>
            </a:fld>
            <a:endParaRPr lang="en-IN"/>
          </a:p>
        </p:txBody>
      </p:sp>
    </p:spTree>
    <p:extLst>
      <p:ext uri="{BB962C8B-B14F-4D97-AF65-F5344CB8AC3E}">
        <p14:creationId xmlns:p14="http://schemas.microsoft.com/office/powerpoint/2010/main" val="1011913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756020-B75B-4873-BC7F-585F608C7A03}" type="datetimeFigureOut">
              <a:rPr lang="en-IN" smtClean="0"/>
              <a:t>16-05-2020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3B05E9-9E1B-45AD-B5A8-15AE68EC29ED}" type="slidenum">
              <a:rPr lang="en-IN" smtClean="0"/>
              <a:t>‹#›</a:t>
            </a:fld>
            <a:endParaRPr lang="en-IN"/>
          </a:p>
        </p:txBody>
      </p:sp>
    </p:spTree>
    <p:extLst>
      <p:ext uri="{BB962C8B-B14F-4D97-AF65-F5344CB8AC3E}">
        <p14:creationId xmlns:p14="http://schemas.microsoft.com/office/powerpoint/2010/main" val="819112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56020-B75B-4873-BC7F-585F608C7A03}" type="datetimeFigureOut">
              <a:rPr lang="en-IN" smtClean="0"/>
              <a:t>16-05-2020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B05E9-9E1B-45AD-B5A8-15AE68EC29ED}" type="slidenum">
              <a:rPr lang="en-IN" smtClean="0"/>
              <a:t>‹#›</a:t>
            </a:fld>
            <a:endParaRPr lang="en-IN"/>
          </a:p>
        </p:txBody>
      </p:sp>
    </p:spTree>
    <p:extLst>
      <p:ext uri="{BB962C8B-B14F-4D97-AF65-F5344CB8AC3E}">
        <p14:creationId xmlns:p14="http://schemas.microsoft.com/office/powerpoint/2010/main" val="4096618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a:t>
            </a:r>
            <a:r>
              <a:rPr lang="en-IN" dirty="0" smtClean="0"/>
              <a:t>ree</a:t>
            </a:r>
            <a:br>
              <a:rPr lang="en-IN" dirty="0" smtClean="0"/>
            </a:br>
            <a:endParaRPr lang="en-IN" dirty="0"/>
          </a:p>
        </p:txBody>
      </p:sp>
    </p:spTree>
    <p:extLst>
      <p:ext uri="{BB962C8B-B14F-4D97-AF65-F5344CB8AC3E}">
        <p14:creationId xmlns:p14="http://schemas.microsoft.com/office/powerpoint/2010/main" val="598526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0045" y="165463"/>
            <a:ext cx="3553098" cy="646331"/>
          </a:xfrm>
          <a:prstGeom prst="rect">
            <a:avLst/>
          </a:prstGeom>
          <a:noFill/>
        </p:spPr>
        <p:txBody>
          <a:bodyPr wrap="square" rtlCol="0">
            <a:spAutoFit/>
          </a:bodyPr>
          <a:lstStyle/>
          <a:p>
            <a:r>
              <a:rPr lang="en-IN" sz="3600" dirty="0" smtClean="0"/>
              <a:t>Types of Trees</a:t>
            </a:r>
            <a:endParaRPr lang="en-IN" sz="3600" dirty="0"/>
          </a:p>
        </p:txBody>
      </p:sp>
      <p:pic>
        <p:nvPicPr>
          <p:cNvPr id="3" name="Picture 2"/>
          <p:cNvPicPr>
            <a:picLocks noChangeAspect="1"/>
          </p:cNvPicPr>
          <p:nvPr/>
        </p:nvPicPr>
        <p:blipFill>
          <a:blip r:embed="rId2"/>
          <a:stretch>
            <a:fillRect/>
          </a:stretch>
        </p:blipFill>
        <p:spPr>
          <a:xfrm>
            <a:off x="138112" y="1490662"/>
            <a:ext cx="11915775" cy="3876675"/>
          </a:xfrm>
          <a:prstGeom prst="rect">
            <a:avLst/>
          </a:prstGeom>
        </p:spPr>
      </p:pic>
    </p:spTree>
    <p:extLst>
      <p:ext uri="{BB962C8B-B14F-4D97-AF65-F5344CB8AC3E}">
        <p14:creationId xmlns:p14="http://schemas.microsoft.com/office/powerpoint/2010/main" val="3196090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 of Tree</a:t>
            </a:r>
            <a:endParaRPr lang="en-IN" dirty="0"/>
          </a:p>
        </p:txBody>
      </p:sp>
      <p:sp>
        <p:nvSpPr>
          <p:cNvPr id="3" name="Content Placeholder 2"/>
          <p:cNvSpPr>
            <a:spLocks noGrp="1"/>
          </p:cNvSpPr>
          <p:nvPr>
            <p:ph idx="1"/>
          </p:nvPr>
        </p:nvSpPr>
        <p:spPr/>
        <p:txBody>
          <a:bodyPr/>
          <a:lstStyle/>
          <a:p>
            <a:r>
              <a:rPr lang="en-US" dirty="0"/>
              <a:t>Trees reflect structural relationships in the data.</a:t>
            </a:r>
          </a:p>
          <a:p>
            <a:r>
              <a:rPr lang="en-US" dirty="0"/>
              <a:t>Trees are used to represent hierarchies.</a:t>
            </a:r>
          </a:p>
          <a:p>
            <a:r>
              <a:rPr lang="en-US" dirty="0"/>
              <a:t>Trees provide an efficient insertion and searching.</a:t>
            </a:r>
          </a:p>
          <a:p>
            <a:r>
              <a:rPr lang="en-US" dirty="0"/>
              <a:t>Trees are very flexible data, allowing to move subtrees around with </a:t>
            </a:r>
            <a:r>
              <a:rPr lang="en-US" dirty="0" err="1"/>
              <a:t>minumum</a:t>
            </a:r>
            <a:r>
              <a:rPr lang="en-US" dirty="0"/>
              <a:t> effort.</a:t>
            </a:r>
          </a:p>
        </p:txBody>
      </p:sp>
    </p:spTree>
    <p:extLst>
      <p:ext uri="{BB962C8B-B14F-4D97-AF65-F5344CB8AC3E}">
        <p14:creationId xmlns:p14="http://schemas.microsoft.com/office/powerpoint/2010/main" val="2521548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Binary Tree</a:t>
            </a:r>
            <a:endParaRPr lang="en-IN" dirty="0"/>
          </a:p>
        </p:txBody>
      </p:sp>
      <p:sp>
        <p:nvSpPr>
          <p:cNvPr id="3" name="Content Placeholder 2"/>
          <p:cNvSpPr>
            <a:spLocks noGrp="1"/>
          </p:cNvSpPr>
          <p:nvPr>
            <p:ph idx="1"/>
          </p:nvPr>
        </p:nvSpPr>
        <p:spPr/>
        <p:txBody>
          <a:bodyPr/>
          <a:lstStyle/>
          <a:p>
            <a:r>
              <a:rPr lang="en-US" dirty="0"/>
              <a:t>Binary Tree is a special type of generic tree in which, each node can have at most two children. Binary tree is generally partitioned into three disjoint subsets.</a:t>
            </a:r>
          </a:p>
          <a:p>
            <a:r>
              <a:rPr lang="en-US" dirty="0"/>
              <a:t>Root of the node</a:t>
            </a:r>
          </a:p>
          <a:p>
            <a:r>
              <a:rPr lang="en-US" dirty="0"/>
              <a:t>left sub-tree which is also a binary tree.</a:t>
            </a:r>
          </a:p>
          <a:p>
            <a:r>
              <a:rPr lang="en-US" dirty="0"/>
              <a:t>Right binary sub-tree</a:t>
            </a:r>
          </a:p>
          <a:p>
            <a:pPr marL="0" indent="0">
              <a:buNone/>
            </a:pPr>
            <a:endParaRPr lang="en-IN" dirty="0"/>
          </a:p>
        </p:txBody>
      </p:sp>
    </p:spTree>
    <p:extLst>
      <p:ext uri="{BB962C8B-B14F-4D97-AF65-F5344CB8AC3E}">
        <p14:creationId xmlns:p14="http://schemas.microsoft.com/office/powerpoint/2010/main" val="3926213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45451" y="378007"/>
            <a:ext cx="7753350" cy="5962650"/>
          </a:xfrm>
          <a:prstGeom prst="rect">
            <a:avLst/>
          </a:prstGeom>
        </p:spPr>
      </p:pic>
      <p:sp>
        <p:nvSpPr>
          <p:cNvPr id="5" name="TextBox 4"/>
          <p:cNvSpPr txBox="1"/>
          <p:nvPr/>
        </p:nvSpPr>
        <p:spPr>
          <a:xfrm>
            <a:off x="322217" y="378007"/>
            <a:ext cx="3509554" cy="646331"/>
          </a:xfrm>
          <a:prstGeom prst="rect">
            <a:avLst/>
          </a:prstGeom>
          <a:noFill/>
        </p:spPr>
        <p:txBody>
          <a:bodyPr wrap="square" rtlCol="0">
            <a:spAutoFit/>
          </a:bodyPr>
          <a:lstStyle/>
          <a:p>
            <a:r>
              <a:rPr lang="en-IN" sz="3600" dirty="0" smtClean="0"/>
              <a:t>Binary Tree</a:t>
            </a:r>
            <a:endParaRPr lang="en-IN" sz="3600" dirty="0"/>
          </a:p>
        </p:txBody>
      </p:sp>
    </p:spTree>
    <p:extLst>
      <p:ext uri="{BB962C8B-B14F-4D97-AF65-F5344CB8AC3E}">
        <p14:creationId xmlns:p14="http://schemas.microsoft.com/office/powerpoint/2010/main" val="29433587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Binary Tree</a:t>
            </a:r>
            <a:endParaRPr lang="en-IN" dirty="0"/>
          </a:p>
        </p:txBody>
      </p:sp>
      <p:sp>
        <p:nvSpPr>
          <p:cNvPr id="3" name="Content Placeholder 2"/>
          <p:cNvSpPr>
            <a:spLocks noGrp="1"/>
          </p:cNvSpPr>
          <p:nvPr>
            <p:ph idx="1"/>
          </p:nvPr>
        </p:nvSpPr>
        <p:spPr/>
        <p:txBody>
          <a:bodyPr/>
          <a:lstStyle/>
          <a:p>
            <a:r>
              <a:rPr lang="en-IN" dirty="0"/>
              <a:t>Strictly Binary </a:t>
            </a:r>
            <a:r>
              <a:rPr lang="en-IN" dirty="0" smtClean="0"/>
              <a:t>Tree</a:t>
            </a:r>
          </a:p>
          <a:p>
            <a:r>
              <a:rPr lang="en-IN" dirty="0"/>
              <a:t>Complete Binary Tree</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2904739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Strictly Binary Tree</a:t>
            </a:r>
          </a:p>
        </p:txBody>
      </p:sp>
      <p:sp>
        <p:nvSpPr>
          <p:cNvPr id="3" name="Content Placeholder 2"/>
          <p:cNvSpPr>
            <a:spLocks noGrp="1"/>
          </p:cNvSpPr>
          <p:nvPr>
            <p:ph idx="1"/>
          </p:nvPr>
        </p:nvSpPr>
        <p:spPr/>
        <p:txBody>
          <a:bodyPr/>
          <a:lstStyle/>
          <a:p>
            <a:r>
              <a:rPr lang="en-US" dirty="0" smtClean="0"/>
              <a:t> Each </a:t>
            </a:r>
            <a:r>
              <a:rPr lang="en-US" dirty="0"/>
              <a:t>non-leaf node contain non-empty left and right sub-trees. </a:t>
            </a:r>
            <a:endParaRPr lang="en-US" dirty="0" smtClean="0"/>
          </a:p>
          <a:p>
            <a:r>
              <a:rPr lang="en-US" dirty="0"/>
              <a:t>T</a:t>
            </a:r>
            <a:r>
              <a:rPr lang="en-US" dirty="0" smtClean="0"/>
              <a:t>he </a:t>
            </a:r>
            <a:r>
              <a:rPr lang="en-US" dirty="0"/>
              <a:t>degree of every non-leaf node will always be 2. </a:t>
            </a:r>
            <a:endParaRPr lang="en-US" dirty="0" smtClean="0"/>
          </a:p>
          <a:p>
            <a:r>
              <a:rPr lang="en-US" dirty="0" smtClean="0"/>
              <a:t>A </a:t>
            </a:r>
            <a:r>
              <a:rPr lang="en-US" dirty="0"/>
              <a:t>strictly binary tree with n leaves, will have (2n - 1) nodes.</a:t>
            </a:r>
            <a:endParaRPr lang="en-IN" dirty="0"/>
          </a:p>
        </p:txBody>
      </p:sp>
    </p:spTree>
    <p:extLst>
      <p:ext uri="{BB962C8B-B14F-4D97-AF65-F5344CB8AC3E}">
        <p14:creationId xmlns:p14="http://schemas.microsoft.com/office/powerpoint/2010/main" val="3577391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72044" y="103361"/>
            <a:ext cx="5103223" cy="6650137"/>
          </a:xfrm>
          <a:prstGeom prst="rect">
            <a:avLst/>
          </a:prstGeom>
        </p:spPr>
      </p:pic>
      <p:sp>
        <p:nvSpPr>
          <p:cNvPr id="5" name="TextBox 4"/>
          <p:cNvSpPr txBox="1"/>
          <p:nvPr/>
        </p:nvSpPr>
        <p:spPr>
          <a:xfrm>
            <a:off x="5573486" y="313509"/>
            <a:ext cx="5451565" cy="707886"/>
          </a:xfrm>
          <a:prstGeom prst="rect">
            <a:avLst/>
          </a:prstGeom>
          <a:noFill/>
        </p:spPr>
        <p:txBody>
          <a:bodyPr wrap="square" rtlCol="0">
            <a:spAutoFit/>
          </a:bodyPr>
          <a:lstStyle/>
          <a:p>
            <a:r>
              <a:rPr lang="en-IN" sz="4000" dirty="0" smtClean="0"/>
              <a:t>Strictly Binary Tree</a:t>
            </a:r>
            <a:endParaRPr lang="en-IN" sz="4000" dirty="0"/>
          </a:p>
        </p:txBody>
      </p:sp>
    </p:spTree>
    <p:extLst>
      <p:ext uri="{BB962C8B-B14F-4D97-AF65-F5344CB8AC3E}">
        <p14:creationId xmlns:p14="http://schemas.microsoft.com/office/powerpoint/2010/main" val="15115822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Complete Binary Tree</a:t>
            </a:r>
            <a:endParaRPr lang="en-IN" dirty="0"/>
          </a:p>
        </p:txBody>
      </p:sp>
      <p:sp>
        <p:nvSpPr>
          <p:cNvPr id="3" name="Content Placeholder 2"/>
          <p:cNvSpPr>
            <a:spLocks noGrp="1"/>
          </p:cNvSpPr>
          <p:nvPr>
            <p:ph idx="1"/>
          </p:nvPr>
        </p:nvSpPr>
        <p:spPr>
          <a:xfrm>
            <a:off x="838200" y="1930128"/>
            <a:ext cx="10515600" cy="4351338"/>
          </a:xfrm>
        </p:spPr>
        <p:txBody>
          <a:bodyPr/>
          <a:lstStyle/>
          <a:p>
            <a:r>
              <a:rPr lang="en-US" dirty="0"/>
              <a:t>A Binary Tree is said to be a complete binary tree if all of the leaves are located at the same level d</a:t>
            </a:r>
            <a:r>
              <a:rPr lang="en-US" dirty="0" smtClean="0"/>
              <a:t>.</a:t>
            </a:r>
          </a:p>
          <a:p>
            <a:r>
              <a:rPr lang="en-US" dirty="0" smtClean="0"/>
              <a:t> </a:t>
            </a:r>
            <a:r>
              <a:rPr lang="en-US" dirty="0"/>
              <a:t>A complete binary tree is a binary tree that contains exactly 2^l nodes at each level between level 0 and d. </a:t>
            </a:r>
            <a:endParaRPr lang="en-US" dirty="0" smtClean="0"/>
          </a:p>
          <a:p>
            <a:r>
              <a:rPr lang="en-US" dirty="0" smtClean="0"/>
              <a:t>The </a:t>
            </a:r>
            <a:r>
              <a:rPr lang="en-US" dirty="0"/>
              <a:t>total number of nodes in a complete binary tree with depth d is 2</a:t>
            </a:r>
            <a:r>
              <a:rPr lang="en-US" baseline="30000" dirty="0"/>
              <a:t>d+1</a:t>
            </a:r>
            <a:r>
              <a:rPr lang="en-US" dirty="0"/>
              <a:t>-1 where leaf nodes are 2</a:t>
            </a:r>
            <a:r>
              <a:rPr lang="en-US" baseline="30000" dirty="0"/>
              <a:t>d</a:t>
            </a:r>
            <a:r>
              <a:rPr lang="en-US" dirty="0"/>
              <a:t> while non-leaf nodes are 2</a:t>
            </a:r>
            <a:r>
              <a:rPr lang="en-US" baseline="30000" dirty="0"/>
              <a:t>d</a:t>
            </a:r>
            <a:r>
              <a:rPr lang="en-US" dirty="0"/>
              <a:t>-1.</a:t>
            </a:r>
            <a:endParaRPr lang="en-IN" dirty="0"/>
          </a:p>
        </p:txBody>
      </p:sp>
    </p:spTree>
    <p:extLst>
      <p:ext uri="{BB962C8B-B14F-4D97-AF65-F5344CB8AC3E}">
        <p14:creationId xmlns:p14="http://schemas.microsoft.com/office/powerpoint/2010/main" val="1297892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3997" y="518551"/>
            <a:ext cx="4205190" cy="646331"/>
          </a:xfrm>
          <a:prstGeom prst="rect">
            <a:avLst/>
          </a:prstGeom>
        </p:spPr>
        <p:txBody>
          <a:bodyPr wrap="none">
            <a:spAutoFit/>
          </a:bodyPr>
          <a:lstStyle/>
          <a:p>
            <a:r>
              <a:rPr lang="en-IN" sz="3600" dirty="0" smtClean="0"/>
              <a:t>Complete Binary Tree</a:t>
            </a:r>
            <a:endParaRPr lang="en-IN" sz="3600" dirty="0"/>
          </a:p>
        </p:txBody>
      </p:sp>
      <p:pic>
        <p:nvPicPr>
          <p:cNvPr id="5" name="Picture 4"/>
          <p:cNvPicPr>
            <a:picLocks noChangeAspect="1"/>
          </p:cNvPicPr>
          <p:nvPr/>
        </p:nvPicPr>
        <p:blipFill>
          <a:blip r:embed="rId2"/>
          <a:stretch>
            <a:fillRect/>
          </a:stretch>
        </p:blipFill>
        <p:spPr>
          <a:xfrm>
            <a:off x="2339827" y="1267914"/>
            <a:ext cx="9024859" cy="4697458"/>
          </a:xfrm>
          <a:prstGeom prst="rect">
            <a:avLst/>
          </a:prstGeom>
        </p:spPr>
      </p:pic>
    </p:spTree>
    <p:extLst>
      <p:ext uri="{BB962C8B-B14F-4D97-AF65-F5344CB8AC3E}">
        <p14:creationId xmlns:p14="http://schemas.microsoft.com/office/powerpoint/2010/main" val="4279987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0095" y="344379"/>
            <a:ext cx="9187323" cy="646331"/>
          </a:xfrm>
          <a:prstGeom prst="rect">
            <a:avLst/>
          </a:prstGeom>
        </p:spPr>
        <p:txBody>
          <a:bodyPr wrap="none">
            <a:spAutoFit/>
          </a:bodyPr>
          <a:lstStyle/>
          <a:p>
            <a:r>
              <a:rPr lang="en-IN" sz="3600" b="0" i="0" dirty="0" smtClean="0">
                <a:effectLst/>
                <a:latin typeface="erdana"/>
              </a:rPr>
              <a:t>Binary Tree representation using Linked </a:t>
            </a:r>
            <a:r>
              <a:rPr lang="en-IN" sz="3600" dirty="0">
                <a:latin typeface="erdana"/>
              </a:rPr>
              <a:t>L</a:t>
            </a:r>
            <a:r>
              <a:rPr lang="en-IN" sz="3600" b="0" i="0" dirty="0" smtClean="0">
                <a:effectLst/>
                <a:latin typeface="erdana"/>
              </a:rPr>
              <a:t>ist</a:t>
            </a:r>
            <a:endParaRPr lang="en-IN" sz="3600" b="0" i="0" dirty="0">
              <a:effectLst/>
              <a:latin typeface="erdana"/>
            </a:endParaRPr>
          </a:p>
        </p:txBody>
      </p:sp>
      <p:pic>
        <p:nvPicPr>
          <p:cNvPr id="3" name="Picture 2"/>
          <p:cNvPicPr>
            <a:picLocks noChangeAspect="1"/>
          </p:cNvPicPr>
          <p:nvPr/>
        </p:nvPicPr>
        <p:blipFill>
          <a:blip r:embed="rId2"/>
          <a:stretch>
            <a:fillRect/>
          </a:stretch>
        </p:blipFill>
        <p:spPr>
          <a:xfrm>
            <a:off x="233362" y="1119187"/>
            <a:ext cx="11725275" cy="4619625"/>
          </a:xfrm>
          <a:prstGeom prst="rect">
            <a:avLst/>
          </a:prstGeom>
        </p:spPr>
      </p:pic>
    </p:spTree>
    <p:extLst>
      <p:ext uri="{BB962C8B-B14F-4D97-AF65-F5344CB8AC3E}">
        <p14:creationId xmlns:p14="http://schemas.microsoft.com/office/powerpoint/2010/main" val="1793312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Definitions and properties</a:t>
            </a:r>
            <a:endParaRPr lang="en-IN" dirty="0"/>
          </a:p>
        </p:txBody>
      </p:sp>
      <p:sp>
        <p:nvSpPr>
          <p:cNvPr id="3" name="Content Placeholder 2"/>
          <p:cNvSpPr>
            <a:spLocks noGrp="1"/>
          </p:cNvSpPr>
          <p:nvPr>
            <p:ph idx="1"/>
          </p:nvPr>
        </p:nvSpPr>
        <p:spPr/>
        <p:txBody>
          <a:bodyPr>
            <a:normAutofit fontScale="92500" lnSpcReduction="20000"/>
          </a:bodyPr>
          <a:lstStyle/>
          <a:p>
            <a:r>
              <a:rPr lang="en-US" dirty="0"/>
              <a:t>A Tree is a recursive data structure containing the set of one or more data nodes where one node is designated as the root of the tree while the remaining nodes are called as the children of the root.</a:t>
            </a:r>
          </a:p>
          <a:p>
            <a:r>
              <a:rPr lang="en-US" dirty="0"/>
              <a:t>The nodes other than the root node are partitioned into the non empty sets where each one of them is to be called sub-tree.</a:t>
            </a:r>
          </a:p>
          <a:p>
            <a:r>
              <a:rPr lang="en-US" dirty="0"/>
              <a:t>Nodes of a tree either maintain a parent-child relationship between them or they are sister nodes.</a:t>
            </a:r>
          </a:p>
          <a:p>
            <a:r>
              <a:rPr lang="en-US" dirty="0"/>
              <a:t>In a general tree, A node can have any number of children nodes but it can have only a single parent.</a:t>
            </a:r>
          </a:p>
          <a:p>
            <a:r>
              <a:rPr lang="en-US" dirty="0"/>
              <a:t>The following image shows a tree, where the node A is the root node of the tree while the other nodes can be seen as the children of A.</a:t>
            </a:r>
          </a:p>
          <a:p>
            <a:pPr marL="0" indent="0">
              <a:buNone/>
            </a:pPr>
            <a:r>
              <a:rPr lang="en-US" dirty="0" smtClean="0"/>
              <a:t/>
            </a:r>
            <a:br>
              <a:rPr lang="en-US" dirty="0" smtClean="0"/>
            </a:br>
            <a:endParaRPr lang="en-IN" dirty="0"/>
          </a:p>
        </p:txBody>
      </p:sp>
    </p:spTree>
    <p:extLst>
      <p:ext uri="{BB962C8B-B14F-4D97-AF65-F5344CB8AC3E}">
        <p14:creationId xmlns:p14="http://schemas.microsoft.com/office/powerpoint/2010/main" val="3403282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98786" y="1039993"/>
            <a:ext cx="5771125" cy="5421767"/>
          </a:xfrm>
          <a:prstGeom prst="rect">
            <a:avLst/>
          </a:prstGeom>
        </p:spPr>
      </p:pic>
      <p:sp>
        <p:nvSpPr>
          <p:cNvPr id="5" name="Rectangle 4"/>
          <p:cNvSpPr/>
          <p:nvPr/>
        </p:nvSpPr>
        <p:spPr>
          <a:xfrm>
            <a:off x="2937836" y="231169"/>
            <a:ext cx="7174913" cy="584775"/>
          </a:xfrm>
          <a:prstGeom prst="rect">
            <a:avLst/>
          </a:prstGeom>
        </p:spPr>
        <p:txBody>
          <a:bodyPr wrap="none">
            <a:spAutoFit/>
          </a:bodyPr>
          <a:lstStyle/>
          <a:p>
            <a:r>
              <a:rPr lang="en-IN" sz="3200" dirty="0">
                <a:latin typeface="erdana"/>
              </a:rPr>
              <a:t>Binary Tree representation using </a:t>
            </a:r>
            <a:r>
              <a:rPr lang="en-IN" sz="3200" dirty="0" smtClean="0">
                <a:latin typeface="erdana"/>
              </a:rPr>
              <a:t>Array</a:t>
            </a:r>
            <a:endParaRPr lang="en-IN" sz="3200" dirty="0">
              <a:latin typeface="erdana"/>
            </a:endParaRPr>
          </a:p>
        </p:txBody>
      </p:sp>
      <p:sp>
        <p:nvSpPr>
          <p:cNvPr id="6" name="TextBox 5"/>
          <p:cNvSpPr txBox="1"/>
          <p:nvPr/>
        </p:nvSpPr>
        <p:spPr>
          <a:xfrm>
            <a:off x="6940731" y="1039993"/>
            <a:ext cx="5138058" cy="1477328"/>
          </a:xfrm>
          <a:prstGeom prst="rect">
            <a:avLst/>
          </a:prstGeom>
          <a:noFill/>
        </p:spPr>
        <p:txBody>
          <a:bodyPr wrap="square" rtlCol="0">
            <a:spAutoFit/>
          </a:bodyPr>
          <a:lstStyle/>
          <a:p>
            <a:pPr marL="342900" indent="-342900">
              <a:buFont typeface="+mj-lt"/>
              <a:buAutoNum type="arabicPeriod"/>
            </a:pPr>
            <a:r>
              <a:rPr lang="en-US" dirty="0"/>
              <a:t>If a node is stored at </a:t>
            </a:r>
            <a:r>
              <a:rPr lang="en-US" dirty="0" err="1"/>
              <a:t>i</a:t>
            </a:r>
            <a:r>
              <a:rPr lang="en-US" dirty="0" err="1" smtClean="0"/>
              <a:t>th</a:t>
            </a:r>
            <a:r>
              <a:rPr lang="en-US" dirty="0" smtClean="0"/>
              <a:t> </a:t>
            </a:r>
            <a:r>
              <a:rPr lang="en-US" dirty="0"/>
              <a:t>index then its left and right children will be stored at 2i and 2i+1 location</a:t>
            </a:r>
            <a:r>
              <a:rPr lang="en-US" dirty="0" smtClean="0"/>
              <a:t>.</a:t>
            </a:r>
          </a:p>
          <a:p>
            <a:pPr marL="342900" indent="-342900">
              <a:buFont typeface="+mj-lt"/>
              <a:buAutoNum type="arabicPeriod"/>
            </a:pPr>
            <a:r>
              <a:rPr lang="en-US" dirty="0" smtClean="0"/>
              <a:t> </a:t>
            </a:r>
            <a:r>
              <a:rPr lang="en-US" dirty="0"/>
              <a:t>If the 1</a:t>
            </a:r>
            <a:r>
              <a:rPr lang="en-US" baseline="30000" dirty="0"/>
              <a:t>st</a:t>
            </a:r>
            <a:r>
              <a:rPr lang="en-US" dirty="0"/>
              <a:t> index of the array i.e. tree[1] is 0, it means that the tree is empty.</a:t>
            </a:r>
            <a:endParaRPr lang="en-IN" dirty="0"/>
          </a:p>
        </p:txBody>
      </p:sp>
    </p:spTree>
    <p:extLst>
      <p:ext uri="{BB962C8B-B14F-4D97-AF65-F5344CB8AC3E}">
        <p14:creationId xmlns:p14="http://schemas.microsoft.com/office/powerpoint/2010/main" val="4014302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7075" y="618308"/>
            <a:ext cx="5886994" cy="461665"/>
          </a:xfrm>
          <a:prstGeom prst="rect">
            <a:avLst/>
          </a:prstGeom>
          <a:noFill/>
        </p:spPr>
        <p:txBody>
          <a:bodyPr wrap="square" rtlCol="0">
            <a:spAutoFit/>
          </a:bodyPr>
          <a:lstStyle/>
          <a:p>
            <a:r>
              <a:rPr lang="en-US" sz="2400" b="0" i="0" dirty="0" smtClean="0">
                <a:solidFill>
                  <a:srgbClr val="333333"/>
                </a:solidFill>
                <a:effectLst/>
                <a:latin typeface="Nunito Sans"/>
              </a:rPr>
              <a:t>Algorithm for binary tree traversal</a:t>
            </a:r>
          </a:p>
        </p:txBody>
      </p:sp>
      <p:sp>
        <p:nvSpPr>
          <p:cNvPr id="4" name="Rectangle 3"/>
          <p:cNvSpPr/>
          <p:nvPr/>
        </p:nvSpPr>
        <p:spPr>
          <a:xfrm>
            <a:off x="618309" y="1165673"/>
            <a:ext cx="8917577" cy="4801314"/>
          </a:xfrm>
          <a:prstGeom prst="rect">
            <a:avLst/>
          </a:prstGeom>
        </p:spPr>
        <p:txBody>
          <a:bodyPr wrap="square">
            <a:spAutoFit/>
          </a:bodyPr>
          <a:lstStyle/>
          <a:p>
            <a:pPr algn="just"/>
            <a:endParaRPr lang="en-US" b="0" i="0" dirty="0" smtClean="0">
              <a:solidFill>
                <a:srgbClr val="333333"/>
              </a:solidFill>
              <a:effectLst/>
              <a:latin typeface="Nunito Sans"/>
            </a:endParaRPr>
          </a:p>
          <a:p>
            <a:pPr algn="just"/>
            <a:r>
              <a:rPr lang="en-US" b="1" i="0" dirty="0" err="1" smtClean="0">
                <a:solidFill>
                  <a:srgbClr val="333333"/>
                </a:solidFill>
                <a:effectLst/>
                <a:latin typeface="Nunito Sans"/>
              </a:rPr>
              <a:t>Inorder</a:t>
            </a:r>
            <a:r>
              <a:rPr lang="en-US" b="1" i="0" dirty="0" smtClean="0">
                <a:solidFill>
                  <a:srgbClr val="333333"/>
                </a:solidFill>
                <a:effectLst/>
                <a:latin typeface="Nunito Sans"/>
              </a:rPr>
              <a:t>(root)</a:t>
            </a:r>
            <a:endParaRPr lang="en-US" b="0" i="0" dirty="0" smtClean="0">
              <a:solidFill>
                <a:srgbClr val="333333"/>
              </a:solidFill>
              <a:effectLst/>
              <a:latin typeface="Nunito Sans"/>
            </a:endParaRPr>
          </a:p>
          <a:p>
            <a:pPr>
              <a:buFont typeface="Arial" panose="020B0604020202020204" pitchFamily="34" charset="0"/>
              <a:buChar char="•"/>
            </a:pPr>
            <a:r>
              <a:rPr lang="en-US" b="0" i="0" dirty="0" smtClean="0">
                <a:solidFill>
                  <a:srgbClr val="333333"/>
                </a:solidFill>
                <a:effectLst/>
                <a:latin typeface="Nunito Sans"/>
              </a:rPr>
              <a:t>Traverse the left sub-tree, (recursively call </a:t>
            </a:r>
            <a:r>
              <a:rPr lang="en-US" b="0" i="0" dirty="0" err="1" smtClean="0">
                <a:solidFill>
                  <a:srgbClr val="333333"/>
                </a:solidFill>
                <a:effectLst/>
                <a:latin typeface="Nunito Sans"/>
              </a:rPr>
              <a:t>inorder</a:t>
            </a:r>
            <a:r>
              <a:rPr lang="en-US" b="0" i="0" dirty="0" smtClean="0">
                <a:solidFill>
                  <a:srgbClr val="333333"/>
                </a:solidFill>
                <a:effectLst/>
                <a:latin typeface="Nunito Sans"/>
              </a:rPr>
              <a:t>(root -&gt; left).</a:t>
            </a:r>
          </a:p>
          <a:p>
            <a:pPr>
              <a:buFont typeface="Arial" panose="020B0604020202020204" pitchFamily="34" charset="0"/>
              <a:buChar char="•"/>
            </a:pPr>
            <a:r>
              <a:rPr lang="en-US" b="0" i="0" dirty="0" smtClean="0">
                <a:solidFill>
                  <a:srgbClr val="333333"/>
                </a:solidFill>
                <a:effectLst/>
                <a:latin typeface="Nunito Sans"/>
              </a:rPr>
              <a:t>Visit and print the root node.</a:t>
            </a:r>
          </a:p>
          <a:p>
            <a:pPr>
              <a:buFont typeface="Arial" panose="020B0604020202020204" pitchFamily="34" charset="0"/>
              <a:buChar char="•"/>
            </a:pPr>
            <a:r>
              <a:rPr lang="en-US" b="0" i="0" dirty="0" smtClean="0">
                <a:solidFill>
                  <a:srgbClr val="333333"/>
                </a:solidFill>
                <a:effectLst/>
                <a:latin typeface="Nunito Sans"/>
              </a:rPr>
              <a:t>Traverse the right sub-tree, (recursively call </a:t>
            </a:r>
            <a:r>
              <a:rPr lang="en-US" b="0" i="0" dirty="0" err="1" smtClean="0">
                <a:solidFill>
                  <a:srgbClr val="333333"/>
                </a:solidFill>
                <a:effectLst/>
                <a:latin typeface="Nunito Sans"/>
              </a:rPr>
              <a:t>inorder</a:t>
            </a:r>
            <a:r>
              <a:rPr lang="en-US" b="0" i="0" dirty="0" smtClean="0">
                <a:solidFill>
                  <a:srgbClr val="333333"/>
                </a:solidFill>
                <a:effectLst/>
                <a:latin typeface="Nunito Sans"/>
              </a:rPr>
              <a:t>(root -&gt; right).</a:t>
            </a:r>
          </a:p>
          <a:p>
            <a:pPr algn="just"/>
            <a:r>
              <a:rPr lang="en-US" b="0" i="0" dirty="0" smtClean="0">
                <a:solidFill>
                  <a:srgbClr val="333333"/>
                </a:solidFill>
                <a:effectLst/>
                <a:latin typeface="Nunito Sans"/>
              </a:rPr>
              <a:t/>
            </a:r>
            <a:br>
              <a:rPr lang="en-US" b="0" i="0" dirty="0" smtClean="0">
                <a:solidFill>
                  <a:srgbClr val="333333"/>
                </a:solidFill>
                <a:effectLst/>
                <a:latin typeface="Nunito Sans"/>
              </a:rPr>
            </a:br>
            <a:endParaRPr lang="en-US" b="0" i="0" dirty="0" smtClean="0">
              <a:solidFill>
                <a:srgbClr val="333333"/>
              </a:solidFill>
              <a:effectLst/>
              <a:latin typeface="Nunito Sans"/>
            </a:endParaRPr>
          </a:p>
          <a:p>
            <a:pPr algn="just"/>
            <a:r>
              <a:rPr lang="en-US" b="1" i="0" dirty="0" smtClean="0">
                <a:solidFill>
                  <a:srgbClr val="333333"/>
                </a:solidFill>
                <a:effectLst/>
                <a:latin typeface="Nunito Sans"/>
              </a:rPr>
              <a:t>Preorder(root)</a:t>
            </a:r>
            <a:endParaRPr lang="en-US" b="0" i="0" dirty="0" smtClean="0">
              <a:solidFill>
                <a:srgbClr val="333333"/>
              </a:solidFill>
              <a:effectLst/>
              <a:latin typeface="Nunito Sans"/>
            </a:endParaRPr>
          </a:p>
          <a:p>
            <a:pPr>
              <a:buFont typeface="Arial" panose="020B0604020202020204" pitchFamily="34" charset="0"/>
              <a:buChar char="•"/>
            </a:pPr>
            <a:r>
              <a:rPr lang="en-US" b="0" i="0" dirty="0" smtClean="0">
                <a:solidFill>
                  <a:srgbClr val="333333"/>
                </a:solidFill>
                <a:effectLst/>
                <a:latin typeface="Nunito Sans"/>
              </a:rPr>
              <a:t>Visit and print the root node.</a:t>
            </a:r>
          </a:p>
          <a:p>
            <a:pPr>
              <a:buFont typeface="Arial" panose="020B0604020202020204" pitchFamily="34" charset="0"/>
              <a:buChar char="•"/>
            </a:pPr>
            <a:r>
              <a:rPr lang="en-US" b="0" i="0" dirty="0" smtClean="0">
                <a:solidFill>
                  <a:srgbClr val="333333"/>
                </a:solidFill>
                <a:effectLst/>
                <a:latin typeface="Nunito Sans"/>
              </a:rPr>
              <a:t>Traverse the left sub-tree, (recursively call </a:t>
            </a:r>
            <a:r>
              <a:rPr lang="en-US" b="0" i="0" dirty="0" err="1" smtClean="0">
                <a:solidFill>
                  <a:srgbClr val="333333"/>
                </a:solidFill>
                <a:effectLst/>
                <a:latin typeface="Nunito Sans"/>
              </a:rPr>
              <a:t>inorder</a:t>
            </a:r>
            <a:r>
              <a:rPr lang="en-US" b="0" i="0" dirty="0" smtClean="0">
                <a:solidFill>
                  <a:srgbClr val="333333"/>
                </a:solidFill>
                <a:effectLst/>
                <a:latin typeface="Nunito Sans"/>
              </a:rPr>
              <a:t>(root -&gt; left).</a:t>
            </a:r>
          </a:p>
          <a:p>
            <a:pPr>
              <a:buFont typeface="Arial" panose="020B0604020202020204" pitchFamily="34" charset="0"/>
              <a:buChar char="•"/>
            </a:pPr>
            <a:r>
              <a:rPr lang="en-US" b="0" i="0" dirty="0" smtClean="0">
                <a:solidFill>
                  <a:srgbClr val="333333"/>
                </a:solidFill>
                <a:effectLst/>
                <a:latin typeface="Nunito Sans"/>
              </a:rPr>
              <a:t>Traverse the right sub-tree, (recursively call </a:t>
            </a:r>
            <a:r>
              <a:rPr lang="en-US" b="0" i="0" dirty="0" err="1" smtClean="0">
                <a:solidFill>
                  <a:srgbClr val="333333"/>
                </a:solidFill>
                <a:effectLst/>
                <a:latin typeface="Nunito Sans"/>
              </a:rPr>
              <a:t>inorder</a:t>
            </a:r>
            <a:r>
              <a:rPr lang="en-US" b="0" i="0" dirty="0" smtClean="0">
                <a:solidFill>
                  <a:srgbClr val="333333"/>
                </a:solidFill>
                <a:effectLst/>
                <a:latin typeface="Nunito Sans"/>
              </a:rPr>
              <a:t>(root -&gt; right).</a:t>
            </a:r>
          </a:p>
          <a:p>
            <a:pPr algn="just"/>
            <a:r>
              <a:rPr lang="en-US" b="0" i="0" dirty="0" smtClean="0">
                <a:solidFill>
                  <a:srgbClr val="333333"/>
                </a:solidFill>
                <a:effectLst/>
                <a:latin typeface="Nunito Sans"/>
              </a:rPr>
              <a:t/>
            </a:r>
            <a:br>
              <a:rPr lang="en-US" b="0" i="0" dirty="0" smtClean="0">
                <a:solidFill>
                  <a:srgbClr val="333333"/>
                </a:solidFill>
                <a:effectLst/>
                <a:latin typeface="Nunito Sans"/>
              </a:rPr>
            </a:br>
            <a:endParaRPr lang="en-US" b="0" i="0" dirty="0" smtClean="0">
              <a:solidFill>
                <a:srgbClr val="333333"/>
              </a:solidFill>
              <a:effectLst/>
              <a:latin typeface="Nunito Sans"/>
            </a:endParaRPr>
          </a:p>
          <a:p>
            <a:pPr algn="just"/>
            <a:r>
              <a:rPr lang="en-US" b="1" i="0" dirty="0" err="1" smtClean="0">
                <a:solidFill>
                  <a:srgbClr val="333333"/>
                </a:solidFill>
                <a:effectLst/>
                <a:latin typeface="Nunito Sans"/>
              </a:rPr>
              <a:t>Postorder</a:t>
            </a:r>
            <a:r>
              <a:rPr lang="en-US" b="1" i="0" dirty="0" smtClean="0">
                <a:solidFill>
                  <a:srgbClr val="333333"/>
                </a:solidFill>
                <a:effectLst/>
                <a:latin typeface="Nunito Sans"/>
              </a:rPr>
              <a:t>(root)</a:t>
            </a:r>
            <a:endParaRPr lang="en-US" b="0" i="0" dirty="0" smtClean="0">
              <a:solidFill>
                <a:srgbClr val="333333"/>
              </a:solidFill>
              <a:effectLst/>
              <a:latin typeface="Nunito Sans"/>
            </a:endParaRPr>
          </a:p>
          <a:p>
            <a:pPr>
              <a:buFont typeface="Arial" panose="020B0604020202020204" pitchFamily="34" charset="0"/>
              <a:buChar char="•"/>
            </a:pPr>
            <a:r>
              <a:rPr lang="en-US" b="0" i="0" dirty="0" smtClean="0">
                <a:solidFill>
                  <a:srgbClr val="333333"/>
                </a:solidFill>
                <a:effectLst/>
                <a:latin typeface="Nunito Sans"/>
              </a:rPr>
              <a:t>Traverse the left sub-tree, (recursively call </a:t>
            </a:r>
            <a:r>
              <a:rPr lang="en-US" b="0" i="0" dirty="0" err="1" smtClean="0">
                <a:solidFill>
                  <a:srgbClr val="333333"/>
                </a:solidFill>
                <a:effectLst/>
                <a:latin typeface="Nunito Sans"/>
              </a:rPr>
              <a:t>inorder</a:t>
            </a:r>
            <a:r>
              <a:rPr lang="en-US" b="0" i="0" dirty="0" smtClean="0">
                <a:solidFill>
                  <a:srgbClr val="333333"/>
                </a:solidFill>
                <a:effectLst/>
                <a:latin typeface="Nunito Sans"/>
              </a:rPr>
              <a:t>(root -&gt; left).</a:t>
            </a:r>
          </a:p>
          <a:p>
            <a:pPr>
              <a:buFont typeface="Arial" panose="020B0604020202020204" pitchFamily="34" charset="0"/>
              <a:buChar char="•"/>
            </a:pPr>
            <a:r>
              <a:rPr lang="en-US" b="0" i="0" dirty="0" smtClean="0">
                <a:solidFill>
                  <a:srgbClr val="333333"/>
                </a:solidFill>
                <a:effectLst/>
                <a:latin typeface="Nunito Sans"/>
              </a:rPr>
              <a:t>Traverse the right sub-tree, (recursively call </a:t>
            </a:r>
            <a:r>
              <a:rPr lang="en-US" b="0" i="0" dirty="0" err="1" smtClean="0">
                <a:solidFill>
                  <a:srgbClr val="333333"/>
                </a:solidFill>
                <a:effectLst/>
                <a:latin typeface="Nunito Sans"/>
              </a:rPr>
              <a:t>inorder</a:t>
            </a:r>
            <a:r>
              <a:rPr lang="en-US" b="0" i="0" dirty="0" smtClean="0">
                <a:solidFill>
                  <a:srgbClr val="333333"/>
                </a:solidFill>
                <a:effectLst/>
                <a:latin typeface="Nunito Sans"/>
              </a:rPr>
              <a:t>(root -&gt; right).</a:t>
            </a:r>
          </a:p>
          <a:p>
            <a:pPr>
              <a:buFont typeface="Arial" panose="020B0604020202020204" pitchFamily="34" charset="0"/>
              <a:buChar char="•"/>
            </a:pPr>
            <a:r>
              <a:rPr lang="en-US" b="0" i="0" dirty="0" smtClean="0">
                <a:solidFill>
                  <a:srgbClr val="333333"/>
                </a:solidFill>
                <a:effectLst/>
                <a:latin typeface="Nunito Sans"/>
              </a:rPr>
              <a:t>Visit and print the root node.</a:t>
            </a:r>
            <a:endParaRPr lang="en-US" b="0" i="0" dirty="0">
              <a:solidFill>
                <a:srgbClr val="333333"/>
              </a:solidFill>
              <a:effectLst/>
              <a:latin typeface="Nunito Sans"/>
            </a:endParaRPr>
          </a:p>
        </p:txBody>
      </p:sp>
    </p:spTree>
    <p:extLst>
      <p:ext uri="{BB962C8B-B14F-4D97-AF65-F5344CB8AC3E}">
        <p14:creationId xmlns:p14="http://schemas.microsoft.com/office/powerpoint/2010/main" val="1467435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1129" y="414048"/>
            <a:ext cx="2005742" cy="369332"/>
          </a:xfrm>
          <a:prstGeom prst="rect">
            <a:avLst/>
          </a:prstGeom>
        </p:spPr>
        <p:txBody>
          <a:bodyPr wrap="none">
            <a:spAutoFit/>
          </a:bodyPr>
          <a:lstStyle/>
          <a:p>
            <a:r>
              <a:rPr lang="en-IN" b="0" i="0" dirty="0" smtClean="0">
                <a:effectLst/>
                <a:latin typeface="Arial" panose="020B0604020202020204" pitchFamily="34" charset="0"/>
              </a:rPr>
              <a:t>In-order Traversal</a:t>
            </a:r>
            <a:endParaRPr lang="en-IN" b="0" i="0" dirty="0">
              <a:effectLst/>
              <a:latin typeface="Arial" panose="020B0604020202020204" pitchFamily="34" charset="0"/>
            </a:endParaRPr>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216329" y="1291318"/>
            <a:ext cx="3589317" cy="3128741"/>
          </a:xfrm>
          <a:prstGeom prst="rect">
            <a:avLst/>
          </a:prstGeom>
        </p:spPr>
      </p:pic>
      <p:sp>
        <p:nvSpPr>
          <p:cNvPr id="4" name="TextBox 3"/>
          <p:cNvSpPr txBox="1"/>
          <p:nvPr/>
        </p:nvSpPr>
        <p:spPr>
          <a:xfrm>
            <a:off x="313509" y="5155474"/>
            <a:ext cx="3492137" cy="369332"/>
          </a:xfrm>
          <a:prstGeom prst="rect">
            <a:avLst/>
          </a:prstGeom>
          <a:noFill/>
        </p:spPr>
        <p:txBody>
          <a:bodyPr wrap="square" rtlCol="0">
            <a:spAutoFit/>
          </a:bodyPr>
          <a:lstStyle/>
          <a:p>
            <a:r>
              <a:rPr lang="en-IN" b="1" i="1" dirty="0"/>
              <a:t>D → B → E → A → F → C → G</a:t>
            </a:r>
            <a:endParaRPr lang="en-IN" dirty="0"/>
          </a:p>
        </p:txBody>
      </p:sp>
      <p:sp>
        <p:nvSpPr>
          <p:cNvPr id="5" name="Rectangle 4"/>
          <p:cNvSpPr/>
          <p:nvPr/>
        </p:nvSpPr>
        <p:spPr>
          <a:xfrm>
            <a:off x="4521629" y="483351"/>
            <a:ext cx="2172454" cy="369332"/>
          </a:xfrm>
          <a:prstGeom prst="rect">
            <a:avLst/>
          </a:prstGeom>
        </p:spPr>
        <p:txBody>
          <a:bodyPr wrap="none">
            <a:spAutoFit/>
          </a:bodyPr>
          <a:lstStyle/>
          <a:p>
            <a:r>
              <a:rPr lang="en-IN" b="0" i="0" dirty="0" smtClean="0">
                <a:effectLst/>
                <a:latin typeface="Arial" panose="020B0604020202020204" pitchFamily="34" charset="0"/>
              </a:rPr>
              <a:t>Pre-order Traversal</a:t>
            </a:r>
            <a:endParaRPr lang="en-IN" b="0" i="0" dirty="0">
              <a:effectLst/>
              <a:latin typeface="Arial" panose="020B0604020202020204" pitchFamily="34" charset="0"/>
            </a:endParaRPr>
          </a:p>
        </p:txBody>
      </p:sp>
      <p:pic>
        <p:nvPicPr>
          <p:cNvPr id="6" name="Picture 5"/>
          <p:cNvPicPr>
            <a:picLocks noChangeAspect="1"/>
          </p:cNvPicPr>
          <p:nvPr/>
        </p:nvPicPr>
        <p:blipFill>
          <a:blip r:embed="rId4"/>
          <a:stretch>
            <a:fillRect/>
          </a:stretch>
        </p:blipFill>
        <p:spPr>
          <a:xfrm>
            <a:off x="4054979" y="1475151"/>
            <a:ext cx="3576628" cy="2818175"/>
          </a:xfrm>
          <a:prstGeom prst="rect">
            <a:avLst/>
          </a:prstGeom>
        </p:spPr>
      </p:pic>
      <p:sp>
        <p:nvSpPr>
          <p:cNvPr id="7" name="TextBox 6"/>
          <p:cNvSpPr txBox="1"/>
          <p:nvPr/>
        </p:nvSpPr>
        <p:spPr>
          <a:xfrm>
            <a:off x="4261079" y="5068389"/>
            <a:ext cx="3164427" cy="369332"/>
          </a:xfrm>
          <a:prstGeom prst="rect">
            <a:avLst/>
          </a:prstGeom>
          <a:noFill/>
        </p:spPr>
        <p:txBody>
          <a:bodyPr wrap="square" rtlCol="0">
            <a:spAutoFit/>
          </a:bodyPr>
          <a:lstStyle/>
          <a:p>
            <a:r>
              <a:rPr lang="en-IN" b="1" i="1" dirty="0"/>
              <a:t>A → B → D → E → C → F → G</a:t>
            </a:r>
            <a:endParaRPr lang="en-IN" dirty="0"/>
          </a:p>
        </p:txBody>
      </p:sp>
      <p:pic>
        <p:nvPicPr>
          <p:cNvPr id="8" name="Picture 7"/>
          <p:cNvPicPr>
            <a:picLocks noChangeAspect="1"/>
          </p:cNvPicPr>
          <p:nvPr/>
        </p:nvPicPr>
        <p:blipFill>
          <a:blip r:embed="rId5"/>
          <a:stretch>
            <a:fillRect/>
          </a:stretch>
        </p:blipFill>
        <p:spPr>
          <a:xfrm>
            <a:off x="8189021" y="1362918"/>
            <a:ext cx="3462679" cy="3057141"/>
          </a:xfrm>
          <a:prstGeom prst="rect">
            <a:avLst/>
          </a:prstGeom>
        </p:spPr>
      </p:pic>
      <p:sp>
        <p:nvSpPr>
          <p:cNvPr id="9" name="Rectangle 8"/>
          <p:cNvSpPr/>
          <p:nvPr/>
        </p:nvSpPr>
        <p:spPr>
          <a:xfrm>
            <a:off x="8017676" y="5068389"/>
            <a:ext cx="3471848" cy="369332"/>
          </a:xfrm>
          <a:prstGeom prst="rect">
            <a:avLst/>
          </a:prstGeom>
        </p:spPr>
        <p:txBody>
          <a:bodyPr wrap="none">
            <a:spAutoFit/>
          </a:bodyPr>
          <a:lstStyle/>
          <a:p>
            <a:r>
              <a:rPr lang="en-IN" b="1" i="1" dirty="0" smtClean="0">
                <a:solidFill>
                  <a:srgbClr val="000000"/>
                </a:solidFill>
                <a:effectLst/>
                <a:latin typeface="Arial" panose="020B0604020202020204" pitchFamily="34" charset="0"/>
              </a:rPr>
              <a:t>D → E → B → F → G → C → A</a:t>
            </a:r>
            <a:endParaRPr lang="en-IN" dirty="0"/>
          </a:p>
        </p:txBody>
      </p:sp>
      <p:sp>
        <p:nvSpPr>
          <p:cNvPr id="10" name="Rectangle 9"/>
          <p:cNvSpPr/>
          <p:nvPr/>
        </p:nvSpPr>
        <p:spPr>
          <a:xfrm>
            <a:off x="8688841" y="483351"/>
            <a:ext cx="2275046" cy="369332"/>
          </a:xfrm>
          <a:prstGeom prst="rect">
            <a:avLst/>
          </a:prstGeom>
        </p:spPr>
        <p:txBody>
          <a:bodyPr wrap="none">
            <a:spAutoFit/>
          </a:bodyPr>
          <a:lstStyle/>
          <a:p>
            <a:r>
              <a:rPr lang="en-IN" b="0" i="0" dirty="0" smtClean="0">
                <a:effectLst/>
                <a:latin typeface="Arial" panose="020B0604020202020204" pitchFamily="34" charset="0"/>
              </a:rPr>
              <a:t>Post-order Traversal</a:t>
            </a:r>
            <a:endParaRPr lang="en-IN" b="0" i="0" dirty="0">
              <a:effectLst/>
              <a:latin typeface="Arial" panose="020B0604020202020204" pitchFamily="34" charset="0"/>
            </a:endParaRPr>
          </a:p>
        </p:txBody>
      </p:sp>
    </p:spTree>
    <p:extLst>
      <p:ext uri="{BB962C8B-B14F-4D97-AF65-F5344CB8AC3E}">
        <p14:creationId xmlns:p14="http://schemas.microsoft.com/office/powerpoint/2010/main" val="15031146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45030" y="422756"/>
            <a:ext cx="4127816" cy="646331"/>
          </a:xfrm>
          <a:prstGeom prst="rect">
            <a:avLst/>
          </a:prstGeom>
        </p:spPr>
        <p:txBody>
          <a:bodyPr wrap="square">
            <a:spAutoFit/>
          </a:bodyPr>
          <a:lstStyle/>
          <a:p>
            <a:r>
              <a:rPr lang="en-IN" sz="3600" b="0" i="0" dirty="0" smtClean="0">
                <a:effectLst/>
                <a:latin typeface="Roboto"/>
              </a:rPr>
              <a:t>Binary Search Tree</a:t>
            </a:r>
            <a:endParaRPr lang="en-IN" sz="3600" dirty="0"/>
          </a:p>
        </p:txBody>
      </p:sp>
      <p:pic>
        <p:nvPicPr>
          <p:cNvPr id="3074" name="Picture 2" descr="200px-Binary_search_tre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5244" y="1470660"/>
            <a:ext cx="3171825" cy="27908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97029" y="1434911"/>
            <a:ext cx="6174331" cy="2862322"/>
          </a:xfrm>
          <a:prstGeom prst="rect">
            <a:avLst/>
          </a:prstGeom>
        </p:spPr>
        <p:txBody>
          <a:bodyPr wrap="square">
            <a:spAutoFit/>
          </a:bodyPr>
          <a:lstStyle/>
          <a:p>
            <a:pPr fontAlgn="base"/>
            <a:r>
              <a:rPr lang="en-US" b="1" i="0" dirty="0" smtClean="0">
                <a:effectLst/>
                <a:latin typeface="Roboto"/>
              </a:rPr>
              <a:t>Binary Search Tree</a:t>
            </a:r>
            <a:r>
              <a:rPr lang="en-US" b="0" i="0" dirty="0" smtClean="0">
                <a:effectLst/>
                <a:latin typeface="Roboto"/>
              </a:rPr>
              <a:t> is a node-based binary tree data structure which has the following properties:</a:t>
            </a:r>
          </a:p>
          <a:p>
            <a:pPr fontAlgn="base">
              <a:buFont typeface="Arial" panose="020B0604020202020204" pitchFamily="34" charset="0"/>
              <a:buChar char="•"/>
            </a:pPr>
            <a:r>
              <a:rPr lang="en-US" b="0" i="0" dirty="0" smtClean="0">
                <a:effectLst/>
                <a:latin typeface="Roboto"/>
              </a:rPr>
              <a:t>The left subtree of a node contains only nodes with keys lesser than the node’s key.</a:t>
            </a:r>
          </a:p>
          <a:p>
            <a:pPr fontAlgn="base">
              <a:buFont typeface="Arial" panose="020B0604020202020204" pitchFamily="34" charset="0"/>
              <a:buChar char="•"/>
            </a:pPr>
            <a:r>
              <a:rPr lang="en-US" b="0" i="0" dirty="0" smtClean="0">
                <a:effectLst/>
                <a:latin typeface="Roboto"/>
              </a:rPr>
              <a:t>The right subtree of a node contains only nodes with keys greater than the node’s key.</a:t>
            </a:r>
          </a:p>
          <a:p>
            <a:pPr fontAlgn="base">
              <a:buFont typeface="Arial" panose="020B0604020202020204" pitchFamily="34" charset="0"/>
              <a:buChar char="•"/>
            </a:pPr>
            <a:r>
              <a:rPr lang="en-US" b="0" i="0" dirty="0" smtClean="0">
                <a:effectLst/>
                <a:latin typeface="Roboto"/>
              </a:rPr>
              <a:t>The left and right subtree each must also be a binary search tree.</a:t>
            </a:r>
          </a:p>
          <a:p>
            <a:r>
              <a:rPr lang="en-US" dirty="0" smtClean="0"/>
              <a:t/>
            </a:r>
            <a:br>
              <a:rPr lang="en-US" dirty="0" smtClean="0"/>
            </a:br>
            <a:endParaRPr lang="en-IN" dirty="0"/>
          </a:p>
        </p:txBody>
      </p:sp>
    </p:spTree>
    <p:extLst>
      <p:ext uri="{BB962C8B-B14F-4D97-AF65-F5344CB8AC3E}">
        <p14:creationId xmlns:p14="http://schemas.microsoft.com/office/powerpoint/2010/main" val="307112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4058194" y="1327526"/>
            <a:ext cx="7080068"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ct val="0"/>
              </a:spcAft>
              <a:buClrTx/>
              <a:buSzTx/>
              <a:buFontTx/>
              <a:buNone/>
              <a:tabLst/>
            </a:pPr>
            <a:r>
              <a:rPr kumimoji="0" lang="en-US" altLang="en-US" sz="2800" b="1" i="0" u="none" strike="noStrike" cap="none" normalizeH="0" baseline="0" dirty="0" smtClean="0">
                <a:ln>
                  <a:noFill/>
                </a:ln>
                <a:solidFill>
                  <a:schemeClr val="tx1"/>
                </a:solidFill>
                <a:effectLst/>
                <a:latin typeface="Roboto"/>
              </a:rPr>
              <a:t>Searching a node in Binary Search Tree</a:t>
            </a:r>
          </a:p>
          <a:p>
            <a:pPr marL="0" marR="0" lvl="0" indent="0" defTabSz="914400" rtl="0" eaLnBrk="0" fontAlgn="base" latinLnBrk="0" hangingPunct="0">
              <a:spcBef>
                <a:spcPct val="0"/>
              </a:spcBef>
              <a:spcAft>
                <a:spcPct val="0"/>
              </a:spcAft>
              <a:buClrTx/>
              <a:buSzTx/>
              <a:buFontTx/>
              <a:buNone/>
              <a:tabLst/>
            </a:pPr>
            <a:endParaRPr lang="en-US" altLang="en-US" sz="4800" b="1" dirty="0">
              <a:latin typeface="+mn-lt"/>
            </a:endParaRPr>
          </a:p>
          <a:p>
            <a:pPr marL="228600" lvl="0" indent="-228600">
              <a:buFont typeface="+mj-lt"/>
              <a:buAutoNum type="arabicPeriod"/>
            </a:pPr>
            <a:r>
              <a:rPr kumimoji="0" lang="en-US" altLang="en-US" sz="2800" b="0" i="0" u="none" strike="noStrike" cap="none" normalizeH="0" baseline="0" dirty="0" smtClean="0">
                <a:ln>
                  <a:noFill/>
                </a:ln>
                <a:solidFill>
                  <a:schemeClr val="tx1"/>
                </a:solidFill>
                <a:effectLst/>
                <a:latin typeface="+mn-lt"/>
              </a:rPr>
              <a:t>Start from root.</a:t>
            </a:r>
            <a:endParaRPr lang="en-US" altLang="en-US" sz="1400" dirty="0">
              <a:latin typeface="+mn-lt"/>
            </a:endParaRPr>
          </a:p>
          <a:p>
            <a:pPr marL="228600" lvl="0" indent="-228600">
              <a:buFont typeface="+mj-lt"/>
              <a:buAutoNum type="arabicPeriod"/>
            </a:pPr>
            <a:r>
              <a:rPr kumimoji="0" lang="en-US" altLang="en-US" sz="2800" b="0" i="0" u="none" strike="noStrike" cap="none" normalizeH="0" baseline="0" dirty="0" smtClean="0">
                <a:ln>
                  <a:noFill/>
                </a:ln>
                <a:solidFill>
                  <a:schemeClr val="tx1"/>
                </a:solidFill>
                <a:effectLst/>
                <a:latin typeface="+mn-lt"/>
              </a:rPr>
              <a:t>Compare the inserting element with root.</a:t>
            </a:r>
          </a:p>
          <a:p>
            <a:pPr marL="228600" lvl="0" indent="-228600">
              <a:buFont typeface="+mj-lt"/>
              <a:buAutoNum type="arabicPeriod"/>
            </a:pPr>
            <a:r>
              <a:rPr kumimoji="0" lang="en-US" altLang="en-US" sz="2800" b="0" i="0" u="none" strike="noStrike" cap="none" normalizeH="0" baseline="0" dirty="0" smtClean="0">
                <a:ln>
                  <a:noFill/>
                </a:ln>
                <a:solidFill>
                  <a:schemeClr val="tx1"/>
                </a:solidFill>
                <a:effectLst/>
                <a:latin typeface="+mn-lt"/>
              </a:rPr>
              <a:t> if less than root, then </a:t>
            </a:r>
            <a:r>
              <a:rPr kumimoji="0" lang="en-US" altLang="en-US" sz="2800" b="0" i="0" u="none" strike="noStrike" cap="none" normalizeH="0" baseline="0" dirty="0" err="1" smtClean="0">
                <a:ln>
                  <a:noFill/>
                </a:ln>
                <a:solidFill>
                  <a:schemeClr val="tx1"/>
                </a:solidFill>
                <a:effectLst/>
                <a:latin typeface="+mn-lt"/>
              </a:rPr>
              <a:t>recurse</a:t>
            </a:r>
            <a:r>
              <a:rPr kumimoji="0" lang="en-US" altLang="en-US" sz="2800" b="0" i="0" u="none" strike="noStrike" cap="none" normalizeH="0" baseline="0" dirty="0" smtClean="0">
                <a:ln>
                  <a:noFill/>
                </a:ln>
                <a:solidFill>
                  <a:schemeClr val="tx1"/>
                </a:solidFill>
                <a:effectLst/>
                <a:latin typeface="+mn-lt"/>
              </a:rPr>
              <a:t> for left, else </a:t>
            </a:r>
            <a:r>
              <a:rPr kumimoji="0" lang="en-US" altLang="en-US" sz="2800" b="0" i="0" u="none" strike="noStrike" cap="none" normalizeH="0" baseline="0" dirty="0" err="1" smtClean="0">
                <a:ln>
                  <a:noFill/>
                </a:ln>
                <a:solidFill>
                  <a:schemeClr val="tx1"/>
                </a:solidFill>
                <a:effectLst/>
                <a:latin typeface="+mn-lt"/>
              </a:rPr>
              <a:t>recurse</a:t>
            </a:r>
            <a:r>
              <a:rPr kumimoji="0" lang="en-US" altLang="en-US" sz="2800" b="0" i="0" u="none" strike="noStrike" cap="none" normalizeH="0" baseline="0" dirty="0" smtClean="0">
                <a:ln>
                  <a:noFill/>
                </a:ln>
                <a:solidFill>
                  <a:schemeClr val="tx1"/>
                </a:solidFill>
                <a:effectLst/>
                <a:latin typeface="+mn-lt"/>
              </a:rPr>
              <a:t> for right.</a:t>
            </a:r>
          </a:p>
          <a:p>
            <a:pPr marL="228600" lvl="0" indent="-228600">
              <a:buFont typeface="+mj-lt"/>
              <a:buAutoNum type="arabicPeriod"/>
            </a:pPr>
            <a:r>
              <a:rPr kumimoji="0" lang="en-US" altLang="en-US" sz="2800" b="0" i="0" u="none" strike="noStrike" cap="none" normalizeH="0" baseline="0" dirty="0" smtClean="0">
                <a:ln>
                  <a:noFill/>
                </a:ln>
                <a:solidFill>
                  <a:schemeClr val="tx1"/>
                </a:solidFill>
                <a:effectLst/>
                <a:latin typeface="+mn-lt"/>
              </a:rPr>
              <a:t>If element to search is found anywhere, return true, else return false.                                              </a:t>
            </a:r>
            <a:br>
              <a:rPr kumimoji="0" lang="en-US" altLang="en-US" sz="2800" b="0" i="0" u="none" strike="noStrike" cap="none" normalizeH="0" baseline="0" dirty="0" smtClean="0">
                <a:ln>
                  <a:noFill/>
                </a:ln>
                <a:solidFill>
                  <a:schemeClr val="tx1"/>
                </a:solidFill>
                <a:effectLst/>
                <a:latin typeface="+mn-lt"/>
              </a:rPr>
            </a:br>
            <a:endParaRPr kumimoji="0" lang="en-US" altLang="en-US" sz="2800" b="0" i="0" u="none" strike="noStrike" cap="none" normalizeH="0" baseline="0" dirty="0" smtClean="0">
              <a:ln>
                <a:noFill/>
              </a:ln>
              <a:solidFill>
                <a:schemeClr val="tx1"/>
              </a:solidFill>
              <a:effectLst/>
              <a:latin typeface="+mn-lt"/>
            </a:endParaRPr>
          </a:p>
        </p:txBody>
      </p:sp>
      <p:pic>
        <p:nvPicPr>
          <p:cNvPr id="5124" name="Picture 4" descr="bst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03" y="630027"/>
            <a:ext cx="3171825" cy="2790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68909" y="235131"/>
            <a:ext cx="3326674" cy="461665"/>
          </a:xfrm>
          <a:prstGeom prst="rect">
            <a:avLst/>
          </a:prstGeom>
          <a:noFill/>
        </p:spPr>
        <p:txBody>
          <a:bodyPr wrap="square" rtlCol="0">
            <a:spAutoFit/>
          </a:bodyPr>
          <a:lstStyle/>
          <a:p>
            <a:r>
              <a:rPr lang="en-IN" sz="2400" dirty="0" err="1" smtClean="0"/>
              <a:t>Seaching</a:t>
            </a:r>
            <a:r>
              <a:rPr lang="en-IN" sz="2400" dirty="0" smtClean="0"/>
              <a:t> in BST</a:t>
            </a:r>
            <a:endParaRPr lang="en-IN" sz="2400" dirty="0"/>
          </a:p>
        </p:txBody>
      </p:sp>
    </p:spTree>
    <p:extLst>
      <p:ext uri="{BB962C8B-B14F-4D97-AF65-F5344CB8AC3E}">
        <p14:creationId xmlns:p14="http://schemas.microsoft.com/office/powerpoint/2010/main" val="10601841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3177" y="591570"/>
            <a:ext cx="5939246" cy="2677656"/>
          </a:xfrm>
          <a:prstGeom prst="rect">
            <a:avLst/>
          </a:prstGeom>
        </p:spPr>
        <p:txBody>
          <a:bodyPr wrap="square">
            <a:spAutoFit/>
          </a:bodyPr>
          <a:lstStyle/>
          <a:p>
            <a:r>
              <a:rPr lang="en-US" sz="2800" b="0" i="0" dirty="0" smtClean="0">
                <a:effectLst/>
                <a:latin typeface="Garamond" panose="02020404030301010803" pitchFamily="18" charset="0"/>
              </a:rPr>
              <a:t>1. Start from root.</a:t>
            </a:r>
            <a:r>
              <a:rPr lang="en-US" sz="2800" dirty="0" smtClean="0">
                <a:latin typeface="Garamond" panose="02020404030301010803" pitchFamily="18" charset="0"/>
              </a:rPr>
              <a:t/>
            </a:r>
            <a:br>
              <a:rPr lang="en-US" sz="2800" dirty="0" smtClean="0">
                <a:latin typeface="Garamond" panose="02020404030301010803" pitchFamily="18" charset="0"/>
              </a:rPr>
            </a:br>
            <a:r>
              <a:rPr lang="en-US" sz="2800" b="0" i="0" dirty="0" smtClean="0">
                <a:effectLst/>
                <a:latin typeface="Garamond" panose="02020404030301010803" pitchFamily="18" charset="0"/>
              </a:rPr>
              <a:t>2. Compare the inserting element with root, if less than root, then </a:t>
            </a:r>
            <a:r>
              <a:rPr lang="en-US" sz="2800" b="0" i="0" dirty="0" err="1" smtClean="0">
                <a:effectLst/>
                <a:latin typeface="Garamond" panose="02020404030301010803" pitchFamily="18" charset="0"/>
              </a:rPr>
              <a:t>recurse</a:t>
            </a:r>
            <a:r>
              <a:rPr lang="en-US" sz="2800" b="0" i="0" dirty="0" smtClean="0">
                <a:effectLst/>
                <a:latin typeface="Garamond" panose="02020404030301010803" pitchFamily="18" charset="0"/>
              </a:rPr>
              <a:t> for left, else </a:t>
            </a:r>
            <a:r>
              <a:rPr lang="en-US" sz="2800" b="0" i="0" dirty="0" err="1" smtClean="0">
                <a:effectLst/>
                <a:latin typeface="Garamond" panose="02020404030301010803" pitchFamily="18" charset="0"/>
              </a:rPr>
              <a:t>recurse</a:t>
            </a:r>
            <a:r>
              <a:rPr lang="en-US" sz="2800" b="0" i="0" dirty="0" smtClean="0">
                <a:effectLst/>
                <a:latin typeface="Garamond" panose="02020404030301010803" pitchFamily="18" charset="0"/>
              </a:rPr>
              <a:t> for right.</a:t>
            </a:r>
            <a:r>
              <a:rPr lang="en-US" sz="2800" dirty="0" smtClean="0">
                <a:latin typeface="Garamond" panose="02020404030301010803" pitchFamily="18" charset="0"/>
              </a:rPr>
              <a:t/>
            </a:r>
            <a:br>
              <a:rPr lang="en-US" sz="2800" dirty="0" smtClean="0">
                <a:latin typeface="Garamond" panose="02020404030301010803" pitchFamily="18" charset="0"/>
              </a:rPr>
            </a:br>
            <a:r>
              <a:rPr lang="en-US" sz="2800" b="0" i="0" dirty="0" smtClean="0">
                <a:effectLst/>
                <a:latin typeface="Garamond" panose="02020404030301010803" pitchFamily="18" charset="0"/>
              </a:rPr>
              <a:t>3. If element to search is found anywhere, return true, else return false.</a:t>
            </a:r>
            <a:endParaRPr lang="en-IN" sz="2800" dirty="0">
              <a:latin typeface="Garamond" panose="02020404030301010803" pitchFamily="18" charset="0"/>
            </a:endParaRPr>
          </a:p>
        </p:txBody>
      </p:sp>
      <p:pic>
        <p:nvPicPr>
          <p:cNvPr id="4" name="Picture 3"/>
          <p:cNvPicPr>
            <a:picLocks noChangeAspect="1"/>
          </p:cNvPicPr>
          <p:nvPr/>
        </p:nvPicPr>
        <p:blipFill>
          <a:blip r:embed="rId2"/>
          <a:stretch>
            <a:fillRect/>
          </a:stretch>
        </p:blipFill>
        <p:spPr>
          <a:xfrm>
            <a:off x="6409509" y="680765"/>
            <a:ext cx="4991100" cy="2047875"/>
          </a:xfrm>
          <a:prstGeom prst="rect">
            <a:avLst/>
          </a:prstGeom>
        </p:spPr>
      </p:pic>
      <p:sp>
        <p:nvSpPr>
          <p:cNvPr id="5" name="TextBox 4"/>
          <p:cNvSpPr txBox="1"/>
          <p:nvPr/>
        </p:nvSpPr>
        <p:spPr>
          <a:xfrm>
            <a:off x="522515" y="129905"/>
            <a:ext cx="3361508" cy="461665"/>
          </a:xfrm>
          <a:prstGeom prst="rect">
            <a:avLst/>
          </a:prstGeom>
          <a:noFill/>
        </p:spPr>
        <p:txBody>
          <a:bodyPr wrap="square" rtlCol="0">
            <a:spAutoFit/>
          </a:bodyPr>
          <a:lstStyle/>
          <a:p>
            <a:r>
              <a:rPr lang="en-IN" sz="2400" dirty="0" smtClean="0"/>
              <a:t>Insertion in BST</a:t>
            </a:r>
            <a:endParaRPr lang="en-IN" sz="2400" dirty="0"/>
          </a:p>
        </p:txBody>
      </p:sp>
    </p:spTree>
    <p:extLst>
      <p:ext uri="{BB962C8B-B14F-4D97-AF65-F5344CB8AC3E}">
        <p14:creationId xmlns:p14="http://schemas.microsoft.com/office/powerpoint/2010/main" val="5876514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9536" y="1354574"/>
            <a:ext cx="6070893" cy="369332"/>
          </a:xfrm>
          <a:prstGeom prst="rect">
            <a:avLst/>
          </a:prstGeom>
        </p:spPr>
        <p:txBody>
          <a:bodyPr wrap="none">
            <a:spAutoFit/>
          </a:bodyPr>
          <a:lstStyle/>
          <a:p>
            <a:r>
              <a:rPr lang="en-US" b="1" i="1" dirty="0" smtClean="0">
                <a:effectLst/>
                <a:latin typeface="Roboto"/>
              </a:rPr>
              <a:t>Node to be deleted is leaf:</a:t>
            </a:r>
            <a:r>
              <a:rPr lang="en-US" b="0" i="0" dirty="0" smtClean="0">
                <a:effectLst/>
                <a:latin typeface="Roboto"/>
              </a:rPr>
              <a:t> Simply remove from the tree.</a:t>
            </a:r>
            <a:endParaRPr lang="en-IN" dirty="0"/>
          </a:p>
        </p:txBody>
      </p:sp>
      <p:sp>
        <p:nvSpPr>
          <p:cNvPr id="3" name="TextBox 2"/>
          <p:cNvSpPr txBox="1"/>
          <p:nvPr/>
        </p:nvSpPr>
        <p:spPr>
          <a:xfrm>
            <a:off x="3944983" y="548641"/>
            <a:ext cx="4572000" cy="707886"/>
          </a:xfrm>
          <a:prstGeom prst="rect">
            <a:avLst/>
          </a:prstGeom>
          <a:noFill/>
        </p:spPr>
        <p:txBody>
          <a:bodyPr wrap="square" rtlCol="0">
            <a:spAutoFit/>
          </a:bodyPr>
          <a:lstStyle/>
          <a:p>
            <a:r>
              <a:rPr lang="en-IN" sz="4000" dirty="0" smtClean="0"/>
              <a:t>Deletion in BST</a:t>
            </a:r>
            <a:endParaRPr lang="en-IN" sz="4000" dirty="0"/>
          </a:p>
        </p:txBody>
      </p:sp>
      <p:pic>
        <p:nvPicPr>
          <p:cNvPr id="4" name="Picture 3"/>
          <p:cNvPicPr>
            <a:picLocks noChangeAspect="1"/>
          </p:cNvPicPr>
          <p:nvPr/>
        </p:nvPicPr>
        <p:blipFill>
          <a:blip r:embed="rId2"/>
          <a:stretch>
            <a:fillRect/>
          </a:stretch>
        </p:blipFill>
        <p:spPr>
          <a:xfrm>
            <a:off x="1022748" y="1723906"/>
            <a:ext cx="4657725" cy="1533525"/>
          </a:xfrm>
          <a:prstGeom prst="rect">
            <a:avLst/>
          </a:prstGeom>
        </p:spPr>
      </p:pic>
      <p:sp>
        <p:nvSpPr>
          <p:cNvPr id="5" name="Rectangle 4"/>
          <p:cNvSpPr/>
          <p:nvPr/>
        </p:nvSpPr>
        <p:spPr>
          <a:xfrm>
            <a:off x="909535" y="3436760"/>
            <a:ext cx="9218533" cy="369332"/>
          </a:xfrm>
          <a:prstGeom prst="rect">
            <a:avLst/>
          </a:prstGeom>
        </p:spPr>
        <p:txBody>
          <a:bodyPr wrap="square">
            <a:spAutoFit/>
          </a:bodyPr>
          <a:lstStyle/>
          <a:p>
            <a:r>
              <a:rPr lang="en-US" b="1" i="1" dirty="0" smtClean="0">
                <a:effectLst/>
                <a:latin typeface="Roboto"/>
              </a:rPr>
              <a:t>Node to be deleted has only one child:</a:t>
            </a:r>
            <a:r>
              <a:rPr lang="en-US" b="0" i="0" dirty="0" smtClean="0">
                <a:effectLst/>
                <a:latin typeface="Roboto"/>
              </a:rPr>
              <a:t> Copy the child to the node and delete the child</a:t>
            </a:r>
            <a:endParaRPr lang="en-IN" dirty="0"/>
          </a:p>
        </p:txBody>
      </p:sp>
      <p:pic>
        <p:nvPicPr>
          <p:cNvPr id="6" name="Picture 5"/>
          <p:cNvPicPr>
            <a:picLocks noChangeAspect="1"/>
          </p:cNvPicPr>
          <p:nvPr/>
        </p:nvPicPr>
        <p:blipFill>
          <a:blip r:embed="rId3"/>
          <a:stretch>
            <a:fillRect/>
          </a:stretch>
        </p:blipFill>
        <p:spPr>
          <a:xfrm>
            <a:off x="1022748" y="3937796"/>
            <a:ext cx="4333875" cy="1581150"/>
          </a:xfrm>
          <a:prstGeom prst="rect">
            <a:avLst/>
          </a:prstGeom>
        </p:spPr>
      </p:pic>
    </p:spTree>
    <p:extLst>
      <p:ext uri="{BB962C8B-B14F-4D97-AF65-F5344CB8AC3E}">
        <p14:creationId xmlns:p14="http://schemas.microsoft.com/office/powerpoint/2010/main" val="27957231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951" y="1043967"/>
            <a:ext cx="4198585" cy="369332"/>
          </a:xfrm>
          <a:prstGeom prst="rect">
            <a:avLst/>
          </a:prstGeom>
        </p:spPr>
        <p:txBody>
          <a:bodyPr wrap="none">
            <a:spAutoFit/>
          </a:bodyPr>
          <a:lstStyle/>
          <a:p>
            <a:r>
              <a:rPr lang="en-US" b="1" i="0" dirty="0" smtClean="0">
                <a:effectLst/>
                <a:latin typeface="Roboto"/>
              </a:rPr>
              <a:t> </a:t>
            </a:r>
            <a:r>
              <a:rPr lang="en-US" b="1" i="1" dirty="0" smtClean="0">
                <a:effectLst/>
                <a:latin typeface="Roboto"/>
              </a:rPr>
              <a:t>Node to be deleted has two children</a:t>
            </a:r>
            <a:endParaRPr lang="en-IN" dirty="0"/>
          </a:p>
        </p:txBody>
      </p:sp>
      <p:pic>
        <p:nvPicPr>
          <p:cNvPr id="3" name="Picture 2"/>
          <p:cNvPicPr>
            <a:picLocks noChangeAspect="1"/>
          </p:cNvPicPr>
          <p:nvPr/>
        </p:nvPicPr>
        <p:blipFill>
          <a:blip r:embed="rId2"/>
          <a:stretch>
            <a:fillRect/>
          </a:stretch>
        </p:blipFill>
        <p:spPr>
          <a:xfrm>
            <a:off x="627493" y="1378819"/>
            <a:ext cx="4381500" cy="1619250"/>
          </a:xfrm>
          <a:prstGeom prst="rect">
            <a:avLst/>
          </a:prstGeom>
        </p:spPr>
      </p:pic>
      <p:sp>
        <p:nvSpPr>
          <p:cNvPr id="4" name="Oval 3"/>
          <p:cNvSpPr/>
          <p:nvPr/>
        </p:nvSpPr>
        <p:spPr>
          <a:xfrm>
            <a:off x="1071155" y="1776549"/>
            <a:ext cx="1210492" cy="1524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Line Callout 1 (Accent Bar) 4"/>
          <p:cNvSpPr/>
          <p:nvPr/>
        </p:nvSpPr>
        <p:spPr>
          <a:xfrm>
            <a:off x="2164081" y="3586916"/>
            <a:ext cx="3779520" cy="749954"/>
          </a:xfrm>
          <a:prstGeom prst="accentCallout1">
            <a:avLst>
              <a:gd name="adj1" fmla="val 18750"/>
              <a:gd name="adj2" fmla="val -8333"/>
              <a:gd name="adj3" fmla="val -26759"/>
              <a:gd name="adj4" fmla="val -127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Replace: smallest child from the right subtree</a:t>
            </a:r>
            <a:endParaRPr lang="en-IN" dirty="0"/>
          </a:p>
        </p:txBody>
      </p:sp>
      <p:sp>
        <p:nvSpPr>
          <p:cNvPr id="6" name="Rectangle 5"/>
          <p:cNvSpPr/>
          <p:nvPr/>
        </p:nvSpPr>
        <p:spPr>
          <a:xfrm>
            <a:off x="6140037" y="935109"/>
            <a:ext cx="4198585" cy="369332"/>
          </a:xfrm>
          <a:prstGeom prst="rect">
            <a:avLst/>
          </a:prstGeom>
        </p:spPr>
        <p:txBody>
          <a:bodyPr wrap="none">
            <a:spAutoFit/>
          </a:bodyPr>
          <a:lstStyle/>
          <a:p>
            <a:r>
              <a:rPr lang="en-US" b="1" i="0" dirty="0" smtClean="0">
                <a:effectLst/>
                <a:latin typeface="Roboto"/>
              </a:rPr>
              <a:t> </a:t>
            </a:r>
            <a:r>
              <a:rPr lang="en-US" b="1" i="1" dirty="0" smtClean="0">
                <a:effectLst/>
                <a:latin typeface="Roboto"/>
              </a:rPr>
              <a:t>Node to be deleted has two children</a:t>
            </a:r>
            <a:endParaRPr lang="en-IN" dirty="0"/>
          </a:p>
        </p:txBody>
      </p:sp>
      <p:sp>
        <p:nvSpPr>
          <p:cNvPr id="9" name="Line Callout 1 (Accent Bar) 8"/>
          <p:cNvSpPr/>
          <p:nvPr/>
        </p:nvSpPr>
        <p:spPr>
          <a:xfrm>
            <a:off x="7001692" y="3688080"/>
            <a:ext cx="3779520" cy="1175657"/>
          </a:xfrm>
          <a:prstGeom prst="accentCallout1">
            <a:avLst>
              <a:gd name="adj1" fmla="val 18750"/>
              <a:gd name="adj2" fmla="val -8333"/>
              <a:gd name="adj3" fmla="val -86019"/>
              <a:gd name="adj4" fmla="val -15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Replace: largest child from the left subtree</a:t>
            </a:r>
            <a:endParaRPr lang="en-IN" dirty="0"/>
          </a:p>
        </p:txBody>
      </p:sp>
      <p:grpSp>
        <p:nvGrpSpPr>
          <p:cNvPr id="14" name="Group 13"/>
          <p:cNvGrpSpPr/>
          <p:nvPr/>
        </p:nvGrpSpPr>
        <p:grpSpPr>
          <a:xfrm>
            <a:off x="6048579" y="1269961"/>
            <a:ext cx="4210118" cy="1626894"/>
            <a:chOff x="6048579" y="1269961"/>
            <a:chExt cx="4210118" cy="1626894"/>
          </a:xfrm>
        </p:grpSpPr>
        <p:pic>
          <p:nvPicPr>
            <p:cNvPr id="7" name="Picture 6"/>
            <p:cNvPicPr>
              <a:picLocks noChangeAspect="1"/>
            </p:cNvPicPr>
            <p:nvPr/>
          </p:nvPicPr>
          <p:blipFill rotWithShape="1">
            <a:blip r:embed="rId2"/>
            <a:srcRect r="32732"/>
            <a:stretch/>
          </p:blipFill>
          <p:spPr>
            <a:xfrm>
              <a:off x="6048579" y="1269961"/>
              <a:ext cx="2947375" cy="1619250"/>
            </a:xfrm>
            <a:prstGeom prst="rect">
              <a:avLst/>
            </a:prstGeom>
          </p:spPr>
        </p:pic>
        <p:sp>
          <p:nvSpPr>
            <p:cNvPr id="8" name="Oval 7"/>
            <p:cNvSpPr/>
            <p:nvPr/>
          </p:nvSpPr>
          <p:spPr>
            <a:xfrm>
              <a:off x="6140036" y="1776549"/>
              <a:ext cx="422365" cy="92746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11" name="Picture 10"/>
            <p:cNvPicPr>
              <a:picLocks noChangeAspect="1"/>
            </p:cNvPicPr>
            <p:nvPr/>
          </p:nvPicPr>
          <p:blipFill rotWithShape="1">
            <a:blip r:embed="rId2"/>
            <a:srcRect l="9748" r="61433"/>
            <a:stretch/>
          </p:blipFill>
          <p:spPr>
            <a:xfrm>
              <a:off x="8995954" y="1277605"/>
              <a:ext cx="1262743" cy="1619250"/>
            </a:xfrm>
            <a:prstGeom prst="rect">
              <a:avLst/>
            </a:prstGeom>
          </p:spPr>
        </p:pic>
        <p:pic>
          <p:nvPicPr>
            <p:cNvPr id="13" name="Picture 12"/>
            <p:cNvPicPr>
              <a:picLocks noChangeAspect="1"/>
            </p:cNvPicPr>
            <p:nvPr/>
          </p:nvPicPr>
          <p:blipFill rotWithShape="1">
            <a:blip r:embed="rId2"/>
            <a:srcRect l="2189" t="43546" r="90257" b="37092"/>
            <a:stretch/>
          </p:blipFill>
          <p:spPr>
            <a:xfrm>
              <a:off x="9039499" y="1396237"/>
              <a:ext cx="330926" cy="313508"/>
            </a:xfrm>
            <a:prstGeom prst="rect">
              <a:avLst/>
            </a:prstGeom>
          </p:spPr>
        </p:pic>
      </p:grpSp>
      <p:sp>
        <p:nvSpPr>
          <p:cNvPr id="15" name="Line Callout 1 (Accent Bar) 14"/>
          <p:cNvSpPr/>
          <p:nvPr/>
        </p:nvSpPr>
        <p:spPr>
          <a:xfrm>
            <a:off x="2164081" y="4863738"/>
            <a:ext cx="3779520" cy="735874"/>
          </a:xfrm>
          <a:prstGeom prst="accentCallout1">
            <a:avLst>
              <a:gd name="adj1" fmla="val 18750"/>
              <a:gd name="adj2" fmla="val -8333"/>
              <a:gd name="adj3" fmla="val -66018"/>
              <a:gd name="adj4" fmla="val 14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Repeat above process with, replacing node as the root. </a:t>
            </a:r>
            <a:endParaRPr lang="en-IN" dirty="0"/>
          </a:p>
        </p:txBody>
      </p:sp>
      <p:sp>
        <p:nvSpPr>
          <p:cNvPr id="16" name="Line Callout 1 (Accent Bar) 15"/>
          <p:cNvSpPr/>
          <p:nvPr/>
        </p:nvSpPr>
        <p:spPr>
          <a:xfrm>
            <a:off x="2164081" y="5758543"/>
            <a:ext cx="3779520" cy="735874"/>
          </a:xfrm>
          <a:prstGeom prst="accentCallout1">
            <a:avLst>
              <a:gd name="adj1" fmla="val 18750"/>
              <a:gd name="adj2" fmla="val -8333"/>
              <a:gd name="adj3" fmla="val -66018"/>
              <a:gd name="adj4" fmla="val 14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If node(60) had more child</a:t>
            </a:r>
            <a:endParaRPr lang="en-IN" dirty="0"/>
          </a:p>
        </p:txBody>
      </p:sp>
    </p:spTree>
    <p:extLst>
      <p:ext uri="{BB962C8B-B14F-4D97-AF65-F5344CB8AC3E}">
        <p14:creationId xmlns:p14="http://schemas.microsoft.com/office/powerpoint/2010/main" val="3112683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3634" y="2307771"/>
            <a:ext cx="7045235" cy="1323439"/>
          </a:xfrm>
          <a:prstGeom prst="rect">
            <a:avLst/>
          </a:prstGeom>
          <a:noFill/>
        </p:spPr>
        <p:txBody>
          <a:bodyPr wrap="square" rtlCol="0">
            <a:spAutoFit/>
          </a:bodyPr>
          <a:lstStyle/>
          <a:p>
            <a:r>
              <a:rPr lang="en-IN" sz="8000" dirty="0" smtClean="0"/>
              <a:t>Thank You</a:t>
            </a:r>
            <a:endParaRPr lang="en-IN" sz="8000" dirty="0"/>
          </a:p>
        </p:txBody>
      </p:sp>
    </p:spTree>
    <p:extLst>
      <p:ext uri="{BB962C8B-B14F-4D97-AF65-F5344CB8AC3E}">
        <p14:creationId xmlns:p14="http://schemas.microsoft.com/office/powerpoint/2010/main" val="124750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Tree</a:t>
            </a:r>
            <a:endParaRPr lang="en-IN" dirty="0"/>
          </a:p>
        </p:txBody>
      </p:sp>
      <p:sp>
        <p:nvSpPr>
          <p:cNvPr id="3" name="Content Placeholder 2"/>
          <p:cNvSpPr>
            <a:spLocks noGrp="1"/>
          </p:cNvSpPr>
          <p:nvPr>
            <p:ph idx="1"/>
          </p:nvPr>
        </p:nvSpPr>
        <p:spPr/>
        <p:txBody>
          <a:bodyPr/>
          <a:lstStyle/>
          <a:p>
            <a:pPr marL="241300" marR="5080" indent="-229235">
              <a:lnSpc>
                <a:spcPct val="150100"/>
              </a:lnSpc>
              <a:spcBef>
                <a:spcPts val="100"/>
              </a:spcBef>
              <a:tabLst>
                <a:tab pos="241935" algn="l"/>
              </a:tabLst>
            </a:pPr>
            <a:r>
              <a:rPr lang="en-US" spc="-295" dirty="0">
                <a:latin typeface="Arial"/>
                <a:cs typeface="Arial"/>
              </a:rPr>
              <a:t>A </a:t>
            </a:r>
            <a:r>
              <a:rPr lang="en-US" spc="-55" dirty="0">
                <a:latin typeface="Arial"/>
                <a:cs typeface="Arial"/>
              </a:rPr>
              <a:t>tree </a:t>
            </a:r>
            <a:r>
              <a:rPr lang="en-US" spc="-165" dirty="0">
                <a:latin typeface="Arial"/>
                <a:cs typeface="Arial"/>
              </a:rPr>
              <a:t>is </a:t>
            </a:r>
            <a:r>
              <a:rPr lang="en-US" spc="-175" dirty="0">
                <a:latin typeface="Arial"/>
                <a:cs typeface="Arial"/>
              </a:rPr>
              <a:t>an </a:t>
            </a:r>
            <a:r>
              <a:rPr lang="en-US" spc="-114" dirty="0">
                <a:latin typeface="Arial"/>
                <a:cs typeface="Arial"/>
              </a:rPr>
              <a:t>abstract </a:t>
            </a:r>
            <a:r>
              <a:rPr lang="en-US" spc="-105" dirty="0">
                <a:latin typeface="Arial"/>
                <a:cs typeface="Arial"/>
              </a:rPr>
              <a:t>model </a:t>
            </a:r>
            <a:r>
              <a:rPr lang="en-US" spc="-25" dirty="0">
                <a:latin typeface="Arial"/>
                <a:cs typeface="Arial"/>
              </a:rPr>
              <a:t>of </a:t>
            </a:r>
            <a:r>
              <a:rPr lang="en-US" spc="-240" dirty="0">
                <a:latin typeface="Arial"/>
                <a:cs typeface="Arial"/>
              </a:rPr>
              <a:t>a </a:t>
            </a:r>
            <a:r>
              <a:rPr lang="en-US" spc="-120" dirty="0">
                <a:latin typeface="Arial"/>
                <a:cs typeface="Arial"/>
              </a:rPr>
              <a:t>hierarchical </a:t>
            </a:r>
            <a:r>
              <a:rPr lang="en-US" spc="-75" dirty="0">
                <a:latin typeface="Arial"/>
                <a:cs typeface="Arial"/>
              </a:rPr>
              <a:t>structure </a:t>
            </a:r>
            <a:r>
              <a:rPr lang="en-US" spc="-25" dirty="0">
                <a:latin typeface="Arial"/>
                <a:cs typeface="Arial"/>
              </a:rPr>
              <a:t>that </a:t>
            </a:r>
            <a:r>
              <a:rPr lang="en-US" spc="-170" dirty="0">
                <a:latin typeface="Arial"/>
                <a:cs typeface="Arial"/>
              </a:rPr>
              <a:t>consists </a:t>
            </a:r>
            <a:r>
              <a:rPr lang="en-US" spc="-25" dirty="0">
                <a:latin typeface="Arial"/>
                <a:cs typeface="Arial"/>
              </a:rPr>
              <a:t>of  </a:t>
            </a:r>
            <a:r>
              <a:rPr lang="en-US" spc="-165" dirty="0">
                <a:latin typeface="Arial"/>
                <a:cs typeface="Arial"/>
              </a:rPr>
              <a:t>nodes </a:t>
            </a:r>
            <a:r>
              <a:rPr lang="en-US" spc="-10" dirty="0">
                <a:latin typeface="Arial"/>
                <a:cs typeface="Arial"/>
              </a:rPr>
              <a:t>with </a:t>
            </a:r>
            <a:r>
              <a:rPr lang="en-US" spc="-245" dirty="0">
                <a:latin typeface="Arial"/>
                <a:cs typeface="Arial"/>
              </a:rPr>
              <a:t>a </a:t>
            </a:r>
            <a:r>
              <a:rPr lang="en-US" spc="-90" dirty="0">
                <a:latin typeface="Arial"/>
                <a:cs typeface="Arial"/>
              </a:rPr>
              <a:t>parent-child</a:t>
            </a:r>
            <a:r>
              <a:rPr lang="en-US" spc="-140" dirty="0">
                <a:latin typeface="Arial"/>
                <a:cs typeface="Arial"/>
              </a:rPr>
              <a:t> </a:t>
            </a:r>
            <a:r>
              <a:rPr lang="en-US" spc="-90" dirty="0">
                <a:latin typeface="Arial"/>
                <a:cs typeface="Arial"/>
              </a:rPr>
              <a:t>relationship.</a:t>
            </a:r>
            <a:endParaRPr lang="en-US" dirty="0">
              <a:latin typeface="Arial"/>
              <a:cs typeface="Arial"/>
            </a:endParaRPr>
          </a:p>
          <a:p>
            <a:pPr marL="698500" lvl="1" indent="-229235">
              <a:lnSpc>
                <a:spcPct val="100000"/>
              </a:lnSpc>
              <a:spcBef>
                <a:spcPts val="2185"/>
              </a:spcBef>
              <a:tabLst>
                <a:tab pos="699135" algn="l"/>
              </a:tabLst>
            </a:pPr>
            <a:r>
              <a:rPr lang="en-US" spc="-200" dirty="0">
                <a:latin typeface="Arial"/>
                <a:cs typeface="Arial"/>
              </a:rPr>
              <a:t>Tree </a:t>
            </a:r>
            <a:r>
              <a:rPr lang="en-US" spc="-140" dirty="0">
                <a:latin typeface="Arial"/>
                <a:cs typeface="Arial"/>
              </a:rPr>
              <a:t>is </a:t>
            </a:r>
            <a:r>
              <a:rPr lang="en-US" spc="-210" dirty="0">
                <a:latin typeface="Arial"/>
                <a:cs typeface="Arial"/>
              </a:rPr>
              <a:t>a </a:t>
            </a:r>
            <a:r>
              <a:rPr lang="en-US" spc="-155" dirty="0">
                <a:latin typeface="Arial"/>
                <a:cs typeface="Arial"/>
              </a:rPr>
              <a:t>sequence </a:t>
            </a:r>
            <a:r>
              <a:rPr lang="en-US" spc="-20" dirty="0">
                <a:latin typeface="Arial"/>
                <a:cs typeface="Arial"/>
              </a:rPr>
              <a:t>of</a:t>
            </a:r>
            <a:r>
              <a:rPr lang="en-US" spc="55" dirty="0">
                <a:latin typeface="Arial"/>
                <a:cs typeface="Arial"/>
              </a:rPr>
              <a:t> </a:t>
            </a:r>
            <a:r>
              <a:rPr lang="en-US" sz="2800" spc="-180" dirty="0" smtClean="0">
                <a:solidFill>
                  <a:srgbClr val="538235"/>
                </a:solidFill>
                <a:latin typeface="Arial"/>
                <a:cs typeface="Arial"/>
              </a:rPr>
              <a:t>nodes</a:t>
            </a:r>
            <a:endParaRPr lang="en-US" sz="2800" dirty="0" smtClean="0">
              <a:latin typeface="Arial"/>
              <a:cs typeface="Arial"/>
            </a:endParaRPr>
          </a:p>
          <a:p>
            <a:pPr marL="698500" lvl="1" indent="-229235">
              <a:lnSpc>
                <a:spcPct val="100000"/>
              </a:lnSpc>
              <a:spcBef>
                <a:spcPts val="2315"/>
              </a:spcBef>
              <a:tabLst>
                <a:tab pos="699135" algn="l"/>
              </a:tabLst>
            </a:pPr>
            <a:r>
              <a:rPr lang="en-US" spc="-145" dirty="0">
                <a:latin typeface="Arial"/>
                <a:cs typeface="Arial"/>
              </a:rPr>
              <a:t>There </a:t>
            </a:r>
            <a:r>
              <a:rPr lang="en-US" spc="-140" dirty="0">
                <a:latin typeface="Arial"/>
                <a:cs typeface="Arial"/>
              </a:rPr>
              <a:t>is </a:t>
            </a:r>
            <a:r>
              <a:rPr lang="en-US" spc="-210" dirty="0">
                <a:latin typeface="Arial"/>
                <a:cs typeface="Arial"/>
              </a:rPr>
              <a:t>a </a:t>
            </a:r>
            <a:r>
              <a:rPr lang="en-US" spc="-75" dirty="0">
                <a:latin typeface="Arial"/>
                <a:cs typeface="Arial"/>
              </a:rPr>
              <a:t>starting </a:t>
            </a:r>
            <a:r>
              <a:rPr lang="en-US" spc="-105" dirty="0">
                <a:latin typeface="Arial"/>
                <a:cs typeface="Arial"/>
              </a:rPr>
              <a:t>node </a:t>
            </a:r>
            <a:r>
              <a:rPr lang="en-US" spc="-100" dirty="0">
                <a:latin typeface="Arial"/>
                <a:cs typeface="Arial"/>
              </a:rPr>
              <a:t>known </a:t>
            </a:r>
            <a:r>
              <a:rPr lang="en-US" spc="-240" dirty="0">
                <a:latin typeface="Arial"/>
                <a:cs typeface="Arial"/>
              </a:rPr>
              <a:t>as </a:t>
            </a:r>
            <a:r>
              <a:rPr lang="en-US" spc="-210" dirty="0">
                <a:latin typeface="Arial"/>
                <a:cs typeface="Arial"/>
              </a:rPr>
              <a:t>a </a:t>
            </a:r>
            <a:r>
              <a:rPr lang="en-US" sz="3200" spc="-35" dirty="0" smtClean="0">
                <a:solidFill>
                  <a:srgbClr val="FF0000"/>
                </a:solidFill>
                <a:latin typeface="Arial"/>
                <a:cs typeface="Arial"/>
              </a:rPr>
              <a:t>root </a:t>
            </a:r>
            <a:r>
              <a:rPr lang="en-US" spc="-105" dirty="0">
                <a:latin typeface="Arial"/>
                <a:cs typeface="Arial"/>
              </a:rPr>
              <a:t>node</a:t>
            </a:r>
            <a:endParaRPr lang="en-US" dirty="0">
              <a:latin typeface="Arial"/>
              <a:cs typeface="Arial"/>
            </a:endParaRPr>
          </a:p>
          <a:p>
            <a:pPr marL="698500" lvl="1" indent="-229235">
              <a:lnSpc>
                <a:spcPct val="100000"/>
              </a:lnSpc>
              <a:spcBef>
                <a:spcPts val="2145"/>
              </a:spcBef>
              <a:tabLst>
                <a:tab pos="699135" algn="l"/>
              </a:tabLst>
            </a:pPr>
            <a:r>
              <a:rPr lang="en-US" spc="-180" dirty="0">
                <a:latin typeface="Arial"/>
                <a:cs typeface="Arial"/>
              </a:rPr>
              <a:t>Every </a:t>
            </a:r>
            <a:r>
              <a:rPr lang="en-US" spc="-105" dirty="0">
                <a:latin typeface="Arial"/>
                <a:cs typeface="Arial"/>
              </a:rPr>
              <a:t>node </a:t>
            </a:r>
            <a:r>
              <a:rPr lang="en-US" spc="-40" dirty="0">
                <a:latin typeface="Arial"/>
                <a:cs typeface="Arial"/>
              </a:rPr>
              <a:t>other </a:t>
            </a:r>
            <a:r>
              <a:rPr lang="en-US" spc="-65" dirty="0">
                <a:latin typeface="Arial"/>
                <a:cs typeface="Arial"/>
              </a:rPr>
              <a:t>than </a:t>
            </a:r>
            <a:r>
              <a:rPr lang="en-US" spc="-40" dirty="0">
                <a:latin typeface="Arial"/>
                <a:cs typeface="Arial"/>
              </a:rPr>
              <a:t>the </a:t>
            </a:r>
            <a:r>
              <a:rPr lang="en-US" spc="-20" dirty="0">
                <a:latin typeface="Arial"/>
                <a:cs typeface="Arial"/>
              </a:rPr>
              <a:t>root </a:t>
            </a:r>
            <a:r>
              <a:rPr lang="en-US" spc="-190" dirty="0">
                <a:latin typeface="Arial"/>
                <a:cs typeface="Arial"/>
              </a:rPr>
              <a:t>has </a:t>
            </a:r>
            <a:r>
              <a:rPr lang="en-US" spc="-210" dirty="0">
                <a:latin typeface="Arial"/>
                <a:cs typeface="Arial"/>
              </a:rPr>
              <a:t>a </a:t>
            </a:r>
            <a:r>
              <a:rPr lang="en-US" spc="-90" dirty="0">
                <a:solidFill>
                  <a:srgbClr val="843B0C"/>
                </a:solidFill>
                <a:latin typeface="Arial"/>
                <a:cs typeface="Arial"/>
              </a:rPr>
              <a:t>parent</a:t>
            </a:r>
            <a:r>
              <a:rPr lang="en-US" spc="-400" dirty="0">
                <a:solidFill>
                  <a:srgbClr val="843B0C"/>
                </a:solidFill>
                <a:latin typeface="Arial"/>
                <a:cs typeface="Arial"/>
              </a:rPr>
              <a:t> </a:t>
            </a:r>
            <a:r>
              <a:rPr lang="en-US" spc="-100" dirty="0">
                <a:latin typeface="Arial"/>
                <a:cs typeface="Arial"/>
              </a:rPr>
              <a:t>node.</a:t>
            </a:r>
            <a:endParaRPr lang="en-US" dirty="0">
              <a:latin typeface="Arial"/>
              <a:cs typeface="Arial"/>
            </a:endParaRPr>
          </a:p>
          <a:p>
            <a:pPr marL="698500" lvl="1" indent="-229235">
              <a:lnSpc>
                <a:spcPct val="100000"/>
              </a:lnSpc>
              <a:spcBef>
                <a:spcPts val="1945"/>
              </a:spcBef>
              <a:tabLst>
                <a:tab pos="699135" algn="l"/>
              </a:tabLst>
            </a:pPr>
            <a:r>
              <a:rPr lang="en-US" spc="-165" dirty="0">
                <a:latin typeface="Arial"/>
                <a:cs typeface="Arial"/>
              </a:rPr>
              <a:t>Nodes </a:t>
            </a:r>
            <a:r>
              <a:rPr lang="en-US" spc="-170" dirty="0">
                <a:latin typeface="Arial"/>
                <a:cs typeface="Arial"/>
              </a:rPr>
              <a:t>may </a:t>
            </a:r>
            <a:r>
              <a:rPr lang="en-US" spc="-165" dirty="0">
                <a:latin typeface="Arial"/>
                <a:cs typeface="Arial"/>
              </a:rPr>
              <a:t>have any </a:t>
            </a:r>
            <a:r>
              <a:rPr lang="en-US" spc="-85" dirty="0">
                <a:latin typeface="Arial"/>
                <a:cs typeface="Arial"/>
              </a:rPr>
              <a:t>number </a:t>
            </a:r>
            <a:r>
              <a:rPr lang="en-US" spc="-20" dirty="0">
                <a:latin typeface="Arial"/>
                <a:cs typeface="Arial"/>
              </a:rPr>
              <a:t>of</a:t>
            </a:r>
            <a:r>
              <a:rPr lang="en-US" spc="-40" dirty="0">
                <a:latin typeface="Arial"/>
                <a:cs typeface="Arial"/>
              </a:rPr>
              <a:t> </a:t>
            </a:r>
            <a:r>
              <a:rPr lang="en-US" spc="-85" dirty="0">
                <a:latin typeface="Arial"/>
                <a:cs typeface="Arial"/>
              </a:rPr>
              <a:t>children</a:t>
            </a:r>
            <a:endParaRPr lang="en-US" dirty="0">
              <a:latin typeface="Arial"/>
              <a:cs typeface="Arial"/>
            </a:endParaRPr>
          </a:p>
        </p:txBody>
      </p:sp>
      <p:sp>
        <p:nvSpPr>
          <p:cNvPr id="4" name="object 4"/>
          <p:cNvSpPr/>
          <p:nvPr/>
        </p:nvSpPr>
        <p:spPr>
          <a:xfrm>
            <a:off x="7791915" y="2703938"/>
            <a:ext cx="3561885" cy="310515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55234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2375916" y="769619"/>
            <a:ext cx="7408117" cy="495147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37333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8 Useful Tree Data Structures Worth Knowing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724" y="620485"/>
            <a:ext cx="9286875" cy="524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616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45" dirty="0" smtClean="0"/>
              <a:t>Tree  common</a:t>
            </a:r>
            <a:r>
              <a:rPr lang="en-IN" spc="-240" dirty="0" smtClean="0"/>
              <a:t> </a:t>
            </a:r>
            <a:r>
              <a:rPr lang="en-IN" spc="-290" dirty="0" smtClean="0"/>
              <a:t>Terms:</a:t>
            </a:r>
            <a:endParaRPr lang="en-IN" dirty="0"/>
          </a:p>
        </p:txBody>
      </p:sp>
      <p:sp>
        <p:nvSpPr>
          <p:cNvPr id="3" name="Content Placeholder 2"/>
          <p:cNvSpPr>
            <a:spLocks noGrp="1"/>
          </p:cNvSpPr>
          <p:nvPr>
            <p:ph idx="1"/>
          </p:nvPr>
        </p:nvSpPr>
        <p:spPr/>
        <p:txBody>
          <a:bodyPr>
            <a:normAutofit fontScale="62500" lnSpcReduction="20000"/>
          </a:bodyPr>
          <a:lstStyle/>
          <a:p>
            <a:pPr marL="241300" indent="-229235">
              <a:lnSpc>
                <a:spcPct val="100000"/>
              </a:lnSpc>
              <a:spcBef>
                <a:spcPts val="100"/>
              </a:spcBef>
              <a:tabLst>
                <a:tab pos="241300" algn="l"/>
                <a:tab pos="241935" algn="l"/>
              </a:tabLst>
            </a:pPr>
            <a:r>
              <a:rPr lang="en-US" spc="-110" dirty="0">
                <a:latin typeface="Arial"/>
                <a:cs typeface="Arial"/>
              </a:rPr>
              <a:t>Root </a:t>
            </a:r>
            <a:r>
              <a:rPr lang="en-US" spc="-155" dirty="0">
                <a:latin typeface="Arial"/>
                <a:cs typeface="Arial"/>
              </a:rPr>
              <a:t>− </a:t>
            </a:r>
            <a:r>
              <a:rPr lang="en-US" spc="-105" dirty="0">
                <a:latin typeface="Arial"/>
                <a:cs typeface="Arial"/>
              </a:rPr>
              <a:t>Node </a:t>
            </a:r>
            <a:r>
              <a:rPr lang="en-US" spc="-35" dirty="0">
                <a:latin typeface="Arial"/>
                <a:cs typeface="Arial"/>
              </a:rPr>
              <a:t>at the </a:t>
            </a:r>
            <a:r>
              <a:rPr lang="en-US" spc="-25" dirty="0">
                <a:latin typeface="Arial"/>
                <a:cs typeface="Arial"/>
              </a:rPr>
              <a:t>top </a:t>
            </a:r>
            <a:r>
              <a:rPr lang="en-US" spc="-15" dirty="0">
                <a:latin typeface="Arial"/>
                <a:cs typeface="Arial"/>
              </a:rPr>
              <a:t>of </a:t>
            </a:r>
            <a:r>
              <a:rPr lang="en-US" spc="-30" dirty="0">
                <a:latin typeface="Arial"/>
                <a:cs typeface="Arial"/>
              </a:rPr>
              <a:t>the </a:t>
            </a:r>
            <a:r>
              <a:rPr lang="en-US" spc="-40" dirty="0">
                <a:latin typeface="Arial"/>
                <a:cs typeface="Arial"/>
              </a:rPr>
              <a:t>tree</a:t>
            </a:r>
            <a:r>
              <a:rPr lang="en-US" spc="-365" dirty="0">
                <a:latin typeface="Arial"/>
                <a:cs typeface="Arial"/>
              </a:rPr>
              <a:t> </a:t>
            </a:r>
            <a:r>
              <a:rPr lang="en-US" spc="-105" dirty="0">
                <a:latin typeface="Arial"/>
                <a:cs typeface="Arial"/>
              </a:rPr>
              <a:t>is </a:t>
            </a:r>
            <a:r>
              <a:rPr lang="en-US" spc="-85" dirty="0">
                <a:latin typeface="Arial"/>
                <a:cs typeface="Arial"/>
              </a:rPr>
              <a:t>called </a:t>
            </a:r>
            <a:r>
              <a:rPr lang="en-US" spc="-30" dirty="0">
                <a:latin typeface="Arial"/>
                <a:cs typeface="Arial"/>
              </a:rPr>
              <a:t>root.</a:t>
            </a:r>
            <a:endParaRPr lang="en-US" dirty="0">
              <a:latin typeface="Arial"/>
              <a:cs typeface="Arial"/>
            </a:endParaRPr>
          </a:p>
          <a:p>
            <a:pPr marL="241300" indent="-229235">
              <a:lnSpc>
                <a:spcPct val="100000"/>
              </a:lnSpc>
              <a:spcBef>
                <a:spcPts val="1860"/>
              </a:spcBef>
              <a:tabLst>
                <a:tab pos="241300" algn="l"/>
                <a:tab pos="241935" algn="l"/>
              </a:tabLst>
            </a:pPr>
            <a:r>
              <a:rPr lang="en-US" spc="-105" dirty="0">
                <a:latin typeface="Arial"/>
                <a:cs typeface="Arial"/>
              </a:rPr>
              <a:t>Parent </a:t>
            </a:r>
            <a:r>
              <a:rPr lang="en-US" spc="-155" dirty="0">
                <a:latin typeface="Arial"/>
                <a:cs typeface="Arial"/>
              </a:rPr>
              <a:t>− </a:t>
            </a:r>
            <a:r>
              <a:rPr lang="en-US" spc="-130" dirty="0">
                <a:latin typeface="Arial"/>
                <a:cs typeface="Arial"/>
              </a:rPr>
              <a:t>Any </a:t>
            </a:r>
            <a:r>
              <a:rPr lang="en-US" spc="-80" dirty="0">
                <a:latin typeface="Arial"/>
                <a:cs typeface="Arial"/>
              </a:rPr>
              <a:t>node </a:t>
            </a:r>
            <a:r>
              <a:rPr lang="en-US" spc="-95" dirty="0">
                <a:latin typeface="Arial"/>
                <a:cs typeface="Arial"/>
              </a:rPr>
              <a:t>except </a:t>
            </a:r>
            <a:r>
              <a:rPr lang="en-US" spc="-15" dirty="0">
                <a:latin typeface="Arial"/>
                <a:cs typeface="Arial"/>
              </a:rPr>
              <a:t>root </a:t>
            </a:r>
            <a:r>
              <a:rPr lang="en-US" spc="-80" dirty="0">
                <a:latin typeface="Arial"/>
                <a:cs typeface="Arial"/>
              </a:rPr>
              <a:t>node </a:t>
            </a:r>
            <a:r>
              <a:rPr lang="en-US" spc="-145" dirty="0">
                <a:latin typeface="Arial"/>
                <a:cs typeface="Arial"/>
              </a:rPr>
              <a:t>has </a:t>
            </a:r>
            <a:r>
              <a:rPr lang="en-US" spc="-85" dirty="0">
                <a:latin typeface="Arial"/>
                <a:cs typeface="Arial"/>
              </a:rPr>
              <a:t>one </a:t>
            </a:r>
            <a:r>
              <a:rPr lang="en-US" spc="-120" dirty="0">
                <a:latin typeface="Arial"/>
                <a:cs typeface="Arial"/>
              </a:rPr>
              <a:t>edge </a:t>
            </a:r>
            <a:r>
              <a:rPr lang="en-US" spc="-75" dirty="0">
                <a:latin typeface="Arial"/>
                <a:cs typeface="Arial"/>
              </a:rPr>
              <a:t>upward </a:t>
            </a:r>
            <a:r>
              <a:rPr lang="en-US" spc="5" dirty="0">
                <a:latin typeface="Arial"/>
                <a:cs typeface="Arial"/>
              </a:rPr>
              <a:t>to </a:t>
            </a:r>
            <a:r>
              <a:rPr lang="en-US" spc="-155" dirty="0">
                <a:latin typeface="Arial"/>
                <a:cs typeface="Arial"/>
              </a:rPr>
              <a:t>a </a:t>
            </a:r>
            <a:r>
              <a:rPr lang="en-US" spc="-80" dirty="0">
                <a:latin typeface="Arial"/>
                <a:cs typeface="Arial"/>
              </a:rPr>
              <a:t>node </a:t>
            </a:r>
            <a:r>
              <a:rPr lang="en-US" spc="-85" dirty="0">
                <a:latin typeface="Arial"/>
                <a:cs typeface="Arial"/>
              </a:rPr>
              <a:t>called</a:t>
            </a:r>
            <a:r>
              <a:rPr lang="en-US" spc="-105" dirty="0">
                <a:latin typeface="Arial"/>
                <a:cs typeface="Arial"/>
              </a:rPr>
              <a:t> </a:t>
            </a:r>
            <a:r>
              <a:rPr lang="en-US" spc="-60" dirty="0">
                <a:latin typeface="Arial"/>
                <a:cs typeface="Arial"/>
              </a:rPr>
              <a:t>parent.</a:t>
            </a:r>
            <a:endParaRPr lang="en-US" dirty="0">
              <a:latin typeface="Arial"/>
              <a:cs typeface="Arial"/>
            </a:endParaRPr>
          </a:p>
          <a:p>
            <a:pPr marL="241300" indent="-229235">
              <a:lnSpc>
                <a:spcPct val="100000"/>
              </a:lnSpc>
              <a:spcBef>
                <a:spcPts val="1875"/>
              </a:spcBef>
              <a:tabLst>
                <a:tab pos="241300" algn="l"/>
                <a:tab pos="241935" algn="l"/>
              </a:tabLst>
            </a:pPr>
            <a:r>
              <a:rPr lang="en-US" spc="-100" dirty="0">
                <a:latin typeface="Arial"/>
                <a:cs typeface="Arial"/>
              </a:rPr>
              <a:t>Child </a:t>
            </a:r>
            <a:r>
              <a:rPr lang="en-US" spc="-155" dirty="0">
                <a:latin typeface="Arial"/>
                <a:cs typeface="Arial"/>
              </a:rPr>
              <a:t>− </a:t>
            </a:r>
            <a:r>
              <a:rPr lang="en-US" spc="-105" dirty="0">
                <a:latin typeface="Arial"/>
                <a:cs typeface="Arial"/>
              </a:rPr>
              <a:t>Node </a:t>
            </a:r>
            <a:r>
              <a:rPr lang="en-US" spc="-60" dirty="0">
                <a:latin typeface="Arial"/>
                <a:cs typeface="Arial"/>
              </a:rPr>
              <a:t>below </a:t>
            </a:r>
            <a:r>
              <a:rPr lang="en-US" spc="-155" dirty="0">
                <a:latin typeface="Arial"/>
                <a:cs typeface="Arial"/>
              </a:rPr>
              <a:t>a </a:t>
            </a:r>
            <a:r>
              <a:rPr lang="en-US" spc="-95" dirty="0">
                <a:latin typeface="Arial"/>
                <a:cs typeface="Arial"/>
              </a:rPr>
              <a:t>given </a:t>
            </a:r>
            <a:r>
              <a:rPr lang="en-US" spc="-80" dirty="0">
                <a:latin typeface="Arial"/>
                <a:cs typeface="Arial"/>
              </a:rPr>
              <a:t>node </a:t>
            </a:r>
            <a:r>
              <a:rPr lang="en-US" spc="-85" dirty="0">
                <a:latin typeface="Arial"/>
                <a:cs typeface="Arial"/>
              </a:rPr>
              <a:t>connected </a:t>
            </a:r>
            <a:r>
              <a:rPr lang="en-US" spc="-95" dirty="0">
                <a:latin typeface="Arial"/>
                <a:cs typeface="Arial"/>
              </a:rPr>
              <a:t>by </a:t>
            </a:r>
            <a:r>
              <a:rPr lang="en-US" spc="-45" dirty="0">
                <a:latin typeface="Arial"/>
                <a:cs typeface="Arial"/>
              </a:rPr>
              <a:t>its </a:t>
            </a:r>
            <a:r>
              <a:rPr lang="en-US" spc="-120" dirty="0">
                <a:latin typeface="Arial"/>
                <a:cs typeface="Arial"/>
              </a:rPr>
              <a:t>edge </a:t>
            </a:r>
            <a:r>
              <a:rPr lang="en-US" spc="-70" dirty="0">
                <a:latin typeface="Arial"/>
                <a:cs typeface="Arial"/>
              </a:rPr>
              <a:t>downward </a:t>
            </a:r>
            <a:r>
              <a:rPr lang="en-US" spc="-105" dirty="0">
                <a:latin typeface="Arial"/>
                <a:cs typeface="Arial"/>
              </a:rPr>
              <a:t>is </a:t>
            </a:r>
            <a:r>
              <a:rPr lang="en-US" spc="-85" dirty="0">
                <a:latin typeface="Arial"/>
                <a:cs typeface="Arial"/>
              </a:rPr>
              <a:t>called </a:t>
            </a:r>
            <a:r>
              <a:rPr lang="en-US" spc="-40" dirty="0">
                <a:latin typeface="Arial"/>
                <a:cs typeface="Arial"/>
              </a:rPr>
              <a:t>its </a:t>
            </a:r>
            <a:r>
              <a:rPr lang="en-US" spc="-60" dirty="0">
                <a:latin typeface="Arial"/>
                <a:cs typeface="Arial"/>
              </a:rPr>
              <a:t>child </a:t>
            </a:r>
            <a:r>
              <a:rPr lang="en-US" spc="-75" dirty="0">
                <a:latin typeface="Arial"/>
                <a:cs typeface="Arial"/>
              </a:rPr>
              <a:t>node.</a:t>
            </a:r>
            <a:endParaRPr lang="en-US" dirty="0">
              <a:latin typeface="Arial"/>
              <a:cs typeface="Arial"/>
            </a:endParaRPr>
          </a:p>
          <a:p>
            <a:pPr marL="241300" indent="-229235">
              <a:lnSpc>
                <a:spcPct val="100000"/>
              </a:lnSpc>
              <a:spcBef>
                <a:spcPts val="1860"/>
              </a:spcBef>
              <a:tabLst>
                <a:tab pos="241300" algn="l"/>
                <a:tab pos="241935" algn="l"/>
              </a:tabLst>
            </a:pPr>
            <a:r>
              <a:rPr lang="en-US" spc="-110" dirty="0">
                <a:latin typeface="Arial"/>
                <a:cs typeface="Arial"/>
              </a:rPr>
              <a:t>Sibling </a:t>
            </a:r>
            <a:r>
              <a:rPr lang="en-US" spc="-105" dirty="0">
                <a:latin typeface="Arial"/>
                <a:cs typeface="Arial"/>
              </a:rPr>
              <a:t>– </a:t>
            </a:r>
            <a:r>
              <a:rPr lang="en-US" spc="-100" dirty="0">
                <a:latin typeface="Arial"/>
                <a:cs typeface="Arial"/>
              </a:rPr>
              <a:t>Child </a:t>
            </a:r>
            <a:r>
              <a:rPr lang="en-US" spc="-15" dirty="0">
                <a:latin typeface="Arial"/>
                <a:cs typeface="Arial"/>
              </a:rPr>
              <a:t>of </a:t>
            </a:r>
            <a:r>
              <a:rPr lang="en-US" spc="-135" dirty="0">
                <a:latin typeface="Arial"/>
                <a:cs typeface="Arial"/>
              </a:rPr>
              <a:t>same </a:t>
            </a:r>
            <a:r>
              <a:rPr lang="en-US" spc="-80" dirty="0">
                <a:latin typeface="Arial"/>
                <a:cs typeface="Arial"/>
              </a:rPr>
              <a:t>node </a:t>
            </a:r>
            <a:r>
              <a:rPr lang="en-US" spc="-90" dirty="0">
                <a:latin typeface="Arial"/>
                <a:cs typeface="Arial"/>
              </a:rPr>
              <a:t>are </a:t>
            </a:r>
            <a:r>
              <a:rPr lang="en-US" spc="-85" dirty="0">
                <a:latin typeface="Arial"/>
                <a:cs typeface="Arial"/>
              </a:rPr>
              <a:t>called</a:t>
            </a:r>
            <a:r>
              <a:rPr lang="en-US" spc="-155" dirty="0">
                <a:latin typeface="Arial"/>
                <a:cs typeface="Arial"/>
              </a:rPr>
              <a:t> </a:t>
            </a:r>
            <a:r>
              <a:rPr lang="en-US" spc="-90" dirty="0">
                <a:latin typeface="Arial"/>
                <a:cs typeface="Arial"/>
              </a:rPr>
              <a:t>siblings</a:t>
            </a:r>
            <a:endParaRPr lang="en-US" dirty="0">
              <a:latin typeface="Arial"/>
              <a:cs typeface="Arial"/>
            </a:endParaRPr>
          </a:p>
          <a:p>
            <a:pPr marL="241300" indent="-229235">
              <a:lnSpc>
                <a:spcPct val="100000"/>
              </a:lnSpc>
              <a:spcBef>
                <a:spcPts val="1860"/>
              </a:spcBef>
              <a:tabLst>
                <a:tab pos="241300" algn="l"/>
                <a:tab pos="241935" algn="l"/>
              </a:tabLst>
            </a:pPr>
            <a:r>
              <a:rPr lang="en-US" spc="-125" dirty="0">
                <a:latin typeface="Arial"/>
                <a:cs typeface="Arial"/>
              </a:rPr>
              <a:t>Leaf </a:t>
            </a:r>
            <a:r>
              <a:rPr lang="en-US" spc="-155" dirty="0">
                <a:latin typeface="Arial"/>
                <a:cs typeface="Arial"/>
              </a:rPr>
              <a:t>− </a:t>
            </a:r>
            <a:r>
              <a:rPr lang="en-US" spc="-105" dirty="0">
                <a:latin typeface="Arial"/>
                <a:cs typeface="Arial"/>
              </a:rPr>
              <a:t>Node </a:t>
            </a:r>
            <a:r>
              <a:rPr lang="en-US" spc="-65" dirty="0">
                <a:latin typeface="Arial"/>
                <a:cs typeface="Arial"/>
              </a:rPr>
              <a:t>which </a:t>
            </a:r>
            <a:r>
              <a:rPr lang="en-US" spc="-114" dirty="0">
                <a:latin typeface="Arial"/>
                <a:cs typeface="Arial"/>
              </a:rPr>
              <a:t>does </a:t>
            </a:r>
            <a:r>
              <a:rPr lang="en-US" spc="-15" dirty="0">
                <a:latin typeface="Arial"/>
                <a:cs typeface="Arial"/>
              </a:rPr>
              <a:t>not </a:t>
            </a:r>
            <a:r>
              <a:rPr lang="en-US" spc="-125" dirty="0">
                <a:latin typeface="Arial"/>
                <a:cs typeface="Arial"/>
              </a:rPr>
              <a:t>have </a:t>
            </a:r>
            <a:r>
              <a:rPr lang="en-US" spc="-120" dirty="0">
                <a:latin typeface="Arial"/>
                <a:cs typeface="Arial"/>
              </a:rPr>
              <a:t>any </a:t>
            </a:r>
            <a:r>
              <a:rPr lang="en-US" spc="-60" dirty="0">
                <a:latin typeface="Arial"/>
                <a:cs typeface="Arial"/>
              </a:rPr>
              <a:t>child </a:t>
            </a:r>
            <a:r>
              <a:rPr lang="en-US" spc="-80" dirty="0">
                <a:latin typeface="Arial"/>
                <a:cs typeface="Arial"/>
              </a:rPr>
              <a:t>node </a:t>
            </a:r>
            <a:r>
              <a:rPr lang="en-US" spc="-105" dirty="0">
                <a:latin typeface="Arial"/>
                <a:cs typeface="Arial"/>
              </a:rPr>
              <a:t>is </a:t>
            </a:r>
            <a:r>
              <a:rPr lang="en-US" spc="-85" dirty="0">
                <a:latin typeface="Arial"/>
                <a:cs typeface="Arial"/>
              </a:rPr>
              <a:t>called </a:t>
            </a:r>
            <a:r>
              <a:rPr lang="en-US" spc="-65" dirty="0">
                <a:latin typeface="Arial"/>
                <a:cs typeface="Arial"/>
              </a:rPr>
              <a:t>leaf</a:t>
            </a:r>
            <a:r>
              <a:rPr lang="en-US" spc="-60" dirty="0">
                <a:latin typeface="Arial"/>
                <a:cs typeface="Arial"/>
              </a:rPr>
              <a:t> </a:t>
            </a:r>
            <a:r>
              <a:rPr lang="en-US" spc="-75" dirty="0">
                <a:latin typeface="Arial"/>
                <a:cs typeface="Arial"/>
              </a:rPr>
              <a:t>node.</a:t>
            </a:r>
            <a:endParaRPr lang="en-US" dirty="0">
              <a:latin typeface="Arial"/>
              <a:cs typeface="Arial"/>
            </a:endParaRPr>
          </a:p>
          <a:p>
            <a:pPr marL="241300" indent="-229235">
              <a:lnSpc>
                <a:spcPct val="100000"/>
              </a:lnSpc>
              <a:spcBef>
                <a:spcPts val="1870"/>
              </a:spcBef>
              <a:tabLst>
                <a:tab pos="241300" algn="l"/>
                <a:tab pos="241935" algn="l"/>
              </a:tabLst>
            </a:pPr>
            <a:r>
              <a:rPr lang="en-US" spc="-180" dirty="0">
                <a:latin typeface="Arial"/>
                <a:cs typeface="Arial"/>
              </a:rPr>
              <a:t>Sub </a:t>
            </a:r>
            <a:r>
              <a:rPr lang="en-US" spc="-40" dirty="0">
                <a:latin typeface="Arial"/>
                <a:cs typeface="Arial"/>
              </a:rPr>
              <a:t>tree </a:t>
            </a:r>
            <a:r>
              <a:rPr lang="en-US" spc="-155" dirty="0">
                <a:latin typeface="Arial"/>
                <a:cs typeface="Arial"/>
              </a:rPr>
              <a:t>− </a:t>
            </a:r>
            <a:r>
              <a:rPr lang="en-US" spc="-175" dirty="0">
                <a:latin typeface="Arial"/>
                <a:cs typeface="Arial"/>
              </a:rPr>
              <a:t>Sub </a:t>
            </a:r>
            <a:r>
              <a:rPr lang="en-US" spc="-40" dirty="0">
                <a:latin typeface="Arial"/>
                <a:cs typeface="Arial"/>
              </a:rPr>
              <a:t>tree </a:t>
            </a:r>
            <a:r>
              <a:rPr lang="en-US" spc="-85" dirty="0">
                <a:latin typeface="Arial"/>
                <a:cs typeface="Arial"/>
              </a:rPr>
              <a:t>represents </a:t>
            </a:r>
            <a:r>
              <a:rPr lang="en-US" spc="-105" dirty="0">
                <a:latin typeface="Arial"/>
                <a:cs typeface="Arial"/>
              </a:rPr>
              <a:t>descendants </a:t>
            </a:r>
            <a:r>
              <a:rPr lang="en-US" spc="-15" dirty="0">
                <a:latin typeface="Arial"/>
                <a:cs typeface="Arial"/>
              </a:rPr>
              <a:t>of </a:t>
            </a:r>
            <a:r>
              <a:rPr lang="en-US" spc="-155" dirty="0">
                <a:latin typeface="Arial"/>
                <a:cs typeface="Arial"/>
              </a:rPr>
              <a:t>a</a:t>
            </a:r>
            <a:r>
              <a:rPr lang="en-US" spc="-140" dirty="0">
                <a:latin typeface="Arial"/>
                <a:cs typeface="Arial"/>
              </a:rPr>
              <a:t> </a:t>
            </a:r>
            <a:r>
              <a:rPr lang="en-US" spc="-75" dirty="0">
                <a:latin typeface="Arial"/>
                <a:cs typeface="Arial"/>
              </a:rPr>
              <a:t>node.</a:t>
            </a:r>
            <a:endParaRPr lang="en-US" dirty="0">
              <a:latin typeface="Arial"/>
              <a:cs typeface="Arial"/>
            </a:endParaRPr>
          </a:p>
          <a:p>
            <a:pPr marL="241300" marR="5080" indent="-229235">
              <a:lnSpc>
                <a:spcPct val="140000"/>
              </a:lnSpc>
              <a:tabLst>
                <a:tab pos="241300" algn="l"/>
                <a:tab pos="241935" algn="l"/>
              </a:tabLst>
            </a:pPr>
            <a:r>
              <a:rPr lang="en-US" spc="-145" dirty="0">
                <a:latin typeface="Arial"/>
                <a:cs typeface="Arial"/>
              </a:rPr>
              <a:t>Levels </a:t>
            </a:r>
            <a:r>
              <a:rPr lang="en-US" spc="-155" dirty="0">
                <a:latin typeface="Arial"/>
                <a:cs typeface="Arial"/>
              </a:rPr>
              <a:t>− </a:t>
            </a:r>
            <a:r>
              <a:rPr lang="en-US" spc="-125" dirty="0">
                <a:latin typeface="Arial"/>
                <a:cs typeface="Arial"/>
              </a:rPr>
              <a:t>Level </a:t>
            </a:r>
            <a:r>
              <a:rPr lang="en-US" spc="-15" dirty="0">
                <a:latin typeface="Arial"/>
                <a:cs typeface="Arial"/>
              </a:rPr>
              <a:t>of </a:t>
            </a:r>
            <a:r>
              <a:rPr lang="en-US" spc="-155" dirty="0">
                <a:latin typeface="Arial"/>
                <a:cs typeface="Arial"/>
              </a:rPr>
              <a:t>a </a:t>
            </a:r>
            <a:r>
              <a:rPr lang="en-US" spc="-80" dirty="0">
                <a:latin typeface="Arial"/>
                <a:cs typeface="Arial"/>
              </a:rPr>
              <a:t>node </a:t>
            </a:r>
            <a:r>
              <a:rPr lang="en-US" spc="-85" dirty="0">
                <a:latin typeface="Arial"/>
                <a:cs typeface="Arial"/>
              </a:rPr>
              <a:t>represents </a:t>
            </a:r>
            <a:r>
              <a:rPr lang="en-US" spc="-35" dirty="0">
                <a:latin typeface="Arial"/>
                <a:cs typeface="Arial"/>
              </a:rPr>
              <a:t>the </a:t>
            </a:r>
            <a:r>
              <a:rPr lang="en-US" spc="-75" dirty="0">
                <a:latin typeface="Arial"/>
                <a:cs typeface="Arial"/>
              </a:rPr>
              <a:t>generation </a:t>
            </a:r>
            <a:r>
              <a:rPr lang="en-US" spc="-15" dirty="0">
                <a:latin typeface="Arial"/>
                <a:cs typeface="Arial"/>
              </a:rPr>
              <a:t>of </a:t>
            </a:r>
            <a:r>
              <a:rPr lang="en-US" spc="-155" dirty="0">
                <a:latin typeface="Arial"/>
                <a:cs typeface="Arial"/>
              </a:rPr>
              <a:t>a </a:t>
            </a:r>
            <a:r>
              <a:rPr lang="en-US" spc="-75" dirty="0">
                <a:latin typeface="Arial"/>
                <a:cs typeface="Arial"/>
              </a:rPr>
              <a:t>node. </a:t>
            </a:r>
            <a:r>
              <a:rPr lang="en-US" spc="-15" dirty="0">
                <a:latin typeface="Arial"/>
                <a:cs typeface="Arial"/>
              </a:rPr>
              <a:t>If root </a:t>
            </a:r>
            <a:r>
              <a:rPr lang="en-US" spc="-80" dirty="0">
                <a:latin typeface="Arial"/>
                <a:cs typeface="Arial"/>
              </a:rPr>
              <a:t>node </a:t>
            </a:r>
            <a:r>
              <a:rPr lang="en-US" spc="-105" dirty="0">
                <a:latin typeface="Arial"/>
                <a:cs typeface="Arial"/>
              </a:rPr>
              <a:t>is </a:t>
            </a:r>
            <a:r>
              <a:rPr lang="en-US" spc="-40" dirty="0">
                <a:latin typeface="Arial"/>
                <a:cs typeface="Arial"/>
              </a:rPr>
              <a:t>at </a:t>
            </a:r>
            <a:r>
              <a:rPr lang="en-US" spc="-75" dirty="0">
                <a:latin typeface="Arial"/>
                <a:cs typeface="Arial"/>
              </a:rPr>
              <a:t>level 0, </a:t>
            </a:r>
            <a:r>
              <a:rPr lang="en-US" spc="-40" dirty="0">
                <a:latin typeface="Arial"/>
                <a:cs typeface="Arial"/>
              </a:rPr>
              <a:t>then </a:t>
            </a:r>
            <a:r>
              <a:rPr lang="en-US" spc="-45" dirty="0">
                <a:latin typeface="Arial"/>
                <a:cs typeface="Arial"/>
              </a:rPr>
              <a:t>its</a:t>
            </a:r>
            <a:r>
              <a:rPr lang="en-US" spc="-365" dirty="0">
                <a:latin typeface="Arial"/>
                <a:cs typeface="Arial"/>
              </a:rPr>
              <a:t> </a:t>
            </a:r>
            <a:r>
              <a:rPr lang="en-US" spc="-65" dirty="0">
                <a:latin typeface="Arial"/>
                <a:cs typeface="Arial"/>
              </a:rPr>
              <a:t>next </a:t>
            </a:r>
            <a:r>
              <a:rPr lang="en-US" spc="-60" dirty="0">
                <a:latin typeface="Arial"/>
                <a:cs typeface="Arial"/>
              </a:rPr>
              <a:t>child </a:t>
            </a:r>
            <a:r>
              <a:rPr lang="en-US" spc="-80" dirty="0">
                <a:latin typeface="Arial"/>
                <a:cs typeface="Arial"/>
              </a:rPr>
              <a:t>node  </a:t>
            </a:r>
            <a:r>
              <a:rPr lang="en-US" spc="-105" dirty="0">
                <a:latin typeface="Arial"/>
                <a:cs typeface="Arial"/>
              </a:rPr>
              <a:t>is </a:t>
            </a:r>
            <a:r>
              <a:rPr lang="en-US" spc="-40" dirty="0">
                <a:latin typeface="Arial"/>
                <a:cs typeface="Arial"/>
              </a:rPr>
              <a:t>at </a:t>
            </a:r>
            <a:r>
              <a:rPr lang="en-US" spc="-80" dirty="0">
                <a:latin typeface="Arial"/>
                <a:cs typeface="Arial"/>
              </a:rPr>
              <a:t>level </a:t>
            </a:r>
            <a:r>
              <a:rPr lang="en-US" spc="-75" dirty="0">
                <a:latin typeface="Arial"/>
                <a:cs typeface="Arial"/>
              </a:rPr>
              <a:t>1, </a:t>
            </a:r>
            <a:r>
              <a:rPr lang="en-US" spc="-40" dirty="0">
                <a:latin typeface="Arial"/>
                <a:cs typeface="Arial"/>
              </a:rPr>
              <a:t>its </a:t>
            </a:r>
            <a:r>
              <a:rPr lang="en-US" spc="-75" dirty="0">
                <a:latin typeface="Arial"/>
                <a:cs typeface="Arial"/>
              </a:rPr>
              <a:t>grandchild </a:t>
            </a:r>
            <a:r>
              <a:rPr lang="en-US" spc="-105" dirty="0">
                <a:latin typeface="Arial"/>
                <a:cs typeface="Arial"/>
              </a:rPr>
              <a:t>is </a:t>
            </a:r>
            <a:r>
              <a:rPr lang="en-US" spc="-40" dirty="0">
                <a:latin typeface="Arial"/>
                <a:cs typeface="Arial"/>
              </a:rPr>
              <a:t>at </a:t>
            </a:r>
            <a:r>
              <a:rPr lang="en-US" spc="-80" dirty="0">
                <a:latin typeface="Arial"/>
                <a:cs typeface="Arial"/>
              </a:rPr>
              <a:t>level </a:t>
            </a:r>
            <a:r>
              <a:rPr lang="en-US" spc="-90" dirty="0">
                <a:latin typeface="Arial"/>
                <a:cs typeface="Arial"/>
              </a:rPr>
              <a:t>2 </a:t>
            </a:r>
            <a:r>
              <a:rPr lang="en-US" spc="-100" dirty="0">
                <a:latin typeface="Arial"/>
                <a:cs typeface="Arial"/>
              </a:rPr>
              <a:t>and </a:t>
            </a:r>
            <a:r>
              <a:rPr lang="en-US" spc="-135" dirty="0">
                <a:latin typeface="Arial"/>
                <a:cs typeface="Arial"/>
              </a:rPr>
              <a:t>so</a:t>
            </a:r>
            <a:r>
              <a:rPr lang="en-US" spc="-235" dirty="0">
                <a:latin typeface="Arial"/>
                <a:cs typeface="Arial"/>
              </a:rPr>
              <a:t> </a:t>
            </a:r>
            <a:r>
              <a:rPr lang="en-US" spc="-70" dirty="0">
                <a:latin typeface="Arial"/>
                <a:cs typeface="Arial"/>
              </a:rPr>
              <a:t>on.</a:t>
            </a:r>
            <a:endParaRPr lang="en-US" dirty="0">
              <a:latin typeface="Arial"/>
              <a:cs typeface="Arial"/>
            </a:endParaRPr>
          </a:p>
          <a:p>
            <a:pPr>
              <a:lnSpc>
                <a:spcPct val="100000"/>
              </a:lnSpc>
              <a:spcBef>
                <a:spcPts val="20"/>
              </a:spcBef>
              <a:buFont typeface="Arial"/>
              <a:buChar char="•"/>
            </a:pPr>
            <a:endParaRPr lang="en-US" sz="2400" dirty="0" smtClean="0">
              <a:latin typeface="Arial"/>
              <a:cs typeface="Arial"/>
            </a:endParaRPr>
          </a:p>
          <a:p>
            <a:pPr marL="241300" indent="-229235">
              <a:lnSpc>
                <a:spcPct val="100000"/>
              </a:lnSpc>
              <a:tabLst>
                <a:tab pos="241300" algn="l"/>
                <a:tab pos="241935" algn="l"/>
              </a:tabLst>
            </a:pPr>
            <a:r>
              <a:rPr lang="en-US" spc="-165" dirty="0">
                <a:latin typeface="Arial"/>
                <a:cs typeface="Arial"/>
              </a:rPr>
              <a:t>keys </a:t>
            </a:r>
            <a:r>
              <a:rPr lang="en-US" spc="-155" dirty="0">
                <a:latin typeface="Arial"/>
                <a:cs typeface="Arial"/>
              </a:rPr>
              <a:t>− </a:t>
            </a:r>
            <a:r>
              <a:rPr lang="en-US" spc="-190" dirty="0">
                <a:latin typeface="Arial"/>
                <a:cs typeface="Arial"/>
              </a:rPr>
              <a:t>Key </a:t>
            </a:r>
            <a:r>
              <a:rPr lang="en-US" spc="-85" dirty="0">
                <a:latin typeface="Arial"/>
                <a:cs typeface="Arial"/>
              </a:rPr>
              <a:t>represents </a:t>
            </a:r>
            <a:r>
              <a:rPr lang="en-US" spc="-155" dirty="0">
                <a:latin typeface="Arial"/>
                <a:cs typeface="Arial"/>
              </a:rPr>
              <a:t>a </a:t>
            </a:r>
            <a:r>
              <a:rPr lang="en-US" spc="-95" dirty="0">
                <a:latin typeface="Arial"/>
                <a:cs typeface="Arial"/>
              </a:rPr>
              <a:t>value </a:t>
            </a:r>
            <a:r>
              <a:rPr lang="en-US" spc="-15" dirty="0">
                <a:latin typeface="Arial"/>
                <a:cs typeface="Arial"/>
              </a:rPr>
              <a:t>of </a:t>
            </a:r>
            <a:r>
              <a:rPr lang="en-US" spc="-155" dirty="0">
                <a:latin typeface="Arial"/>
                <a:cs typeface="Arial"/>
              </a:rPr>
              <a:t>a </a:t>
            </a:r>
            <a:r>
              <a:rPr lang="en-US" spc="-80" dirty="0">
                <a:latin typeface="Arial"/>
                <a:cs typeface="Arial"/>
              </a:rPr>
              <a:t>node </a:t>
            </a:r>
            <a:r>
              <a:rPr lang="en-US" spc="-125" dirty="0">
                <a:latin typeface="Arial"/>
                <a:cs typeface="Arial"/>
              </a:rPr>
              <a:t>based </a:t>
            </a:r>
            <a:r>
              <a:rPr lang="en-US" spc="-70" dirty="0">
                <a:latin typeface="Arial"/>
                <a:cs typeface="Arial"/>
              </a:rPr>
              <a:t>on </a:t>
            </a:r>
            <a:r>
              <a:rPr lang="en-US" spc="-65" dirty="0">
                <a:latin typeface="Arial"/>
                <a:cs typeface="Arial"/>
              </a:rPr>
              <a:t>which </a:t>
            </a:r>
            <a:r>
              <a:rPr lang="en-US" spc="-155" dirty="0">
                <a:latin typeface="Arial"/>
                <a:cs typeface="Arial"/>
              </a:rPr>
              <a:t>a </a:t>
            </a:r>
            <a:r>
              <a:rPr lang="en-US" spc="-114" dirty="0">
                <a:latin typeface="Arial"/>
                <a:cs typeface="Arial"/>
              </a:rPr>
              <a:t>search </a:t>
            </a:r>
            <a:r>
              <a:rPr lang="en-US" spc="-55" dirty="0">
                <a:latin typeface="Arial"/>
                <a:cs typeface="Arial"/>
              </a:rPr>
              <a:t>operation </a:t>
            </a:r>
            <a:r>
              <a:rPr lang="en-US" spc="-105" dirty="0">
                <a:latin typeface="Arial"/>
                <a:cs typeface="Arial"/>
              </a:rPr>
              <a:t>is </a:t>
            </a:r>
            <a:r>
              <a:rPr lang="en-US" dirty="0">
                <a:latin typeface="Arial"/>
                <a:cs typeface="Arial"/>
              </a:rPr>
              <a:t>to </a:t>
            </a:r>
            <a:r>
              <a:rPr lang="en-US" spc="-90" dirty="0">
                <a:latin typeface="Arial"/>
                <a:cs typeface="Arial"/>
              </a:rPr>
              <a:t>be </a:t>
            </a:r>
            <a:r>
              <a:rPr lang="en-US" spc="-65" dirty="0">
                <a:latin typeface="Arial"/>
                <a:cs typeface="Arial"/>
              </a:rPr>
              <a:t>carried </a:t>
            </a:r>
            <a:r>
              <a:rPr lang="en-US" spc="-20" dirty="0">
                <a:latin typeface="Arial"/>
                <a:cs typeface="Arial"/>
              </a:rPr>
              <a:t>out for </a:t>
            </a:r>
            <a:r>
              <a:rPr lang="en-US" spc="-155" dirty="0">
                <a:latin typeface="Arial"/>
                <a:cs typeface="Arial"/>
              </a:rPr>
              <a:t>a</a:t>
            </a:r>
            <a:r>
              <a:rPr lang="en-US" spc="-285" dirty="0">
                <a:latin typeface="Arial"/>
                <a:cs typeface="Arial"/>
              </a:rPr>
              <a:t> </a:t>
            </a:r>
            <a:r>
              <a:rPr lang="en-US" spc="-75" dirty="0">
                <a:latin typeface="Arial"/>
                <a:cs typeface="Arial"/>
              </a:rPr>
              <a:t>node.</a:t>
            </a:r>
            <a:endParaRPr lang="en-US" dirty="0">
              <a:latin typeface="Arial"/>
              <a:cs typeface="Arial"/>
            </a:endParaRPr>
          </a:p>
        </p:txBody>
      </p:sp>
    </p:spTree>
    <p:extLst>
      <p:ext uri="{BB962C8B-B14F-4D97-AF65-F5344CB8AC3E}">
        <p14:creationId xmlns:p14="http://schemas.microsoft.com/office/powerpoint/2010/main" val="2474101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45" dirty="0" smtClean="0"/>
              <a:t>Tree  common</a:t>
            </a:r>
            <a:r>
              <a:rPr lang="en-IN" spc="-240" dirty="0" smtClean="0"/>
              <a:t> </a:t>
            </a:r>
            <a:r>
              <a:rPr lang="en-IN" spc="-290" dirty="0" smtClean="0"/>
              <a:t>Terms:</a:t>
            </a:r>
            <a:endParaRPr lang="en-IN" dirty="0"/>
          </a:p>
        </p:txBody>
      </p:sp>
      <p:sp>
        <p:nvSpPr>
          <p:cNvPr id="3" name="Content Placeholder 2"/>
          <p:cNvSpPr>
            <a:spLocks noGrp="1"/>
          </p:cNvSpPr>
          <p:nvPr>
            <p:ph idx="1"/>
          </p:nvPr>
        </p:nvSpPr>
        <p:spPr>
          <a:xfrm>
            <a:off x="838200" y="1546952"/>
            <a:ext cx="10515600" cy="4351338"/>
          </a:xfrm>
        </p:spPr>
        <p:txBody>
          <a:bodyPr>
            <a:noAutofit/>
          </a:bodyPr>
          <a:lstStyle/>
          <a:p>
            <a:pPr marL="12065" indent="0">
              <a:lnSpc>
                <a:spcPts val="3329"/>
              </a:lnSpc>
              <a:spcBef>
                <a:spcPts val="95"/>
              </a:spcBef>
              <a:buNone/>
              <a:tabLst>
                <a:tab pos="241935" algn="l"/>
              </a:tabLst>
            </a:pPr>
            <a:r>
              <a:rPr lang="en-US" spc="-190" dirty="0" smtClean="0">
                <a:latin typeface="Arial"/>
                <a:cs typeface="Arial"/>
              </a:rPr>
              <a:t>Degree </a:t>
            </a:r>
            <a:r>
              <a:rPr lang="en-US" spc="-25" dirty="0">
                <a:latin typeface="Arial"/>
                <a:cs typeface="Arial"/>
              </a:rPr>
              <a:t>of </a:t>
            </a:r>
            <a:r>
              <a:rPr lang="en-US" spc="-245" dirty="0">
                <a:latin typeface="Arial"/>
                <a:cs typeface="Arial"/>
              </a:rPr>
              <a:t>a</a:t>
            </a:r>
            <a:r>
              <a:rPr lang="en-US" spc="-190" dirty="0">
                <a:latin typeface="Arial"/>
                <a:cs typeface="Arial"/>
              </a:rPr>
              <a:t> </a:t>
            </a:r>
            <a:r>
              <a:rPr lang="en-US" spc="-110" dirty="0">
                <a:latin typeface="Arial"/>
                <a:cs typeface="Arial"/>
              </a:rPr>
              <a:t>node:</a:t>
            </a:r>
            <a:endParaRPr lang="en-US" dirty="0">
              <a:latin typeface="Arial"/>
              <a:cs typeface="Arial"/>
            </a:endParaRPr>
          </a:p>
          <a:p>
            <a:pPr marL="698500" lvl="1" indent="-229235">
              <a:lnSpc>
                <a:spcPts val="2850"/>
              </a:lnSpc>
              <a:tabLst>
                <a:tab pos="699135" algn="l"/>
              </a:tabLst>
            </a:pPr>
            <a:r>
              <a:rPr lang="en-US" sz="2800" spc="-185" dirty="0">
                <a:latin typeface="Arial"/>
                <a:cs typeface="Arial"/>
              </a:rPr>
              <a:t>The</a:t>
            </a:r>
            <a:r>
              <a:rPr lang="en-US" sz="2800" spc="-125" dirty="0">
                <a:latin typeface="Arial"/>
                <a:cs typeface="Arial"/>
              </a:rPr>
              <a:t> </a:t>
            </a:r>
            <a:r>
              <a:rPr lang="en-US" sz="2800" spc="-130" dirty="0">
                <a:latin typeface="Arial"/>
                <a:cs typeface="Arial"/>
              </a:rPr>
              <a:t>degree</a:t>
            </a:r>
            <a:r>
              <a:rPr lang="en-US" sz="2800" spc="-135" dirty="0">
                <a:latin typeface="Arial"/>
                <a:cs typeface="Arial"/>
              </a:rPr>
              <a:t> </a:t>
            </a:r>
            <a:r>
              <a:rPr lang="en-US" sz="2800" spc="-20" dirty="0">
                <a:latin typeface="Arial"/>
                <a:cs typeface="Arial"/>
              </a:rPr>
              <a:t>of</a:t>
            </a:r>
            <a:r>
              <a:rPr lang="en-US" sz="2800" spc="-130" dirty="0">
                <a:latin typeface="Arial"/>
                <a:cs typeface="Arial"/>
              </a:rPr>
              <a:t> </a:t>
            </a:r>
            <a:r>
              <a:rPr lang="en-US" sz="2800" spc="-210" dirty="0">
                <a:latin typeface="Arial"/>
                <a:cs typeface="Arial"/>
              </a:rPr>
              <a:t>a</a:t>
            </a:r>
            <a:r>
              <a:rPr lang="en-US" sz="2800" spc="-145" dirty="0">
                <a:latin typeface="Arial"/>
                <a:cs typeface="Arial"/>
              </a:rPr>
              <a:t> </a:t>
            </a:r>
            <a:r>
              <a:rPr lang="en-US" sz="2800" spc="-105" dirty="0">
                <a:latin typeface="Arial"/>
                <a:cs typeface="Arial"/>
              </a:rPr>
              <a:t>node</a:t>
            </a:r>
            <a:r>
              <a:rPr lang="en-US" sz="2800" spc="-125" dirty="0">
                <a:latin typeface="Arial"/>
                <a:cs typeface="Arial"/>
              </a:rPr>
              <a:t> </a:t>
            </a:r>
            <a:r>
              <a:rPr lang="en-US" sz="2800" spc="-140" dirty="0">
                <a:latin typeface="Arial"/>
                <a:cs typeface="Arial"/>
              </a:rPr>
              <a:t>is</a:t>
            </a:r>
            <a:r>
              <a:rPr lang="en-US" sz="2800" spc="-135" dirty="0">
                <a:latin typeface="Arial"/>
                <a:cs typeface="Arial"/>
              </a:rPr>
              <a:t> </a:t>
            </a:r>
            <a:r>
              <a:rPr lang="en-US" sz="2800" spc="-40" dirty="0">
                <a:latin typeface="Arial"/>
                <a:cs typeface="Arial"/>
              </a:rPr>
              <a:t>the</a:t>
            </a:r>
            <a:r>
              <a:rPr lang="en-US" sz="2800" spc="-120" dirty="0">
                <a:latin typeface="Arial"/>
                <a:cs typeface="Arial"/>
              </a:rPr>
              <a:t> </a:t>
            </a:r>
            <a:r>
              <a:rPr lang="en-US" sz="2800" spc="-85" dirty="0">
                <a:latin typeface="Arial"/>
                <a:cs typeface="Arial"/>
              </a:rPr>
              <a:t>number</a:t>
            </a:r>
            <a:r>
              <a:rPr lang="en-US" sz="2800" spc="-125" dirty="0">
                <a:latin typeface="Arial"/>
                <a:cs typeface="Arial"/>
              </a:rPr>
              <a:t> </a:t>
            </a:r>
            <a:r>
              <a:rPr lang="en-US" sz="2800" spc="-20" dirty="0">
                <a:latin typeface="Arial"/>
                <a:cs typeface="Arial"/>
              </a:rPr>
              <a:t>of</a:t>
            </a:r>
            <a:r>
              <a:rPr lang="en-US" sz="2800" spc="-145" dirty="0">
                <a:latin typeface="Arial"/>
                <a:cs typeface="Arial"/>
              </a:rPr>
              <a:t> </a:t>
            </a:r>
            <a:r>
              <a:rPr lang="en-US" sz="2800" spc="-85" dirty="0">
                <a:latin typeface="Arial"/>
                <a:cs typeface="Arial"/>
              </a:rPr>
              <a:t>children</a:t>
            </a:r>
            <a:r>
              <a:rPr lang="en-US" sz="2800" spc="-130" dirty="0">
                <a:latin typeface="Arial"/>
                <a:cs typeface="Arial"/>
              </a:rPr>
              <a:t> </a:t>
            </a:r>
            <a:r>
              <a:rPr lang="en-US" sz="2800" spc="-20" dirty="0">
                <a:latin typeface="Arial"/>
                <a:cs typeface="Arial"/>
              </a:rPr>
              <a:t>of</a:t>
            </a:r>
            <a:r>
              <a:rPr lang="en-US" sz="2800" spc="-130" dirty="0">
                <a:latin typeface="Arial"/>
                <a:cs typeface="Arial"/>
              </a:rPr>
              <a:t> </a:t>
            </a:r>
            <a:r>
              <a:rPr lang="en-US" sz="2800" spc="-20" dirty="0">
                <a:latin typeface="Arial"/>
                <a:cs typeface="Arial"/>
              </a:rPr>
              <a:t>that</a:t>
            </a:r>
            <a:r>
              <a:rPr lang="en-US" sz="2800" spc="-135" dirty="0">
                <a:latin typeface="Arial"/>
                <a:cs typeface="Arial"/>
              </a:rPr>
              <a:t> </a:t>
            </a:r>
            <a:r>
              <a:rPr lang="en-US" sz="2800" spc="-105" dirty="0">
                <a:latin typeface="Arial"/>
                <a:cs typeface="Arial"/>
              </a:rPr>
              <a:t>node</a:t>
            </a:r>
            <a:endParaRPr lang="en-US" sz="2800" dirty="0">
              <a:latin typeface="Arial"/>
              <a:cs typeface="Arial"/>
            </a:endParaRPr>
          </a:p>
          <a:p>
            <a:pPr marL="12065" indent="0">
              <a:lnSpc>
                <a:spcPts val="3335"/>
              </a:lnSpc>
              <a:spcBef>
                <a:spcPts val="309"/>
              </a:spcBef>
              <a:buNone/>
              <a:tabLst>
                <a:tab pos="241935" algn="l"/>
              </a:tabLst>
            </a:pPr>
            <a:r>
              <a:rPr lang="en-US" spc="-190" dirty="0">
                <a:latin typeface="Arial"/>
                <a:cs typeface="Arial"/>
              </a:rPr>
              <a:t>Degree </a:t>
            </a:r>
            <a:r>
              <a:rPr lang="en-US" spc="-25" dirty="0">
                <a:latin typeface="Arial"/>
                <a:cs typeface="Arial"/>
              </a:rPr>
              <a:t>of </a:t>
            </a:r>
            <a:r>
              <a:rPr lang="en-US" spc="-240" dirty="0">
                <a:latin typeface="Arial"/>
                <a:cs typeface="Arial"/>
              </a:rPr>
              <a:t>a</a:t>
            </a:r>
            <a:r>
              <a:rPr lang="en-US" spc="-200" dirty="0">
                <a:latin typeface="Arial"/>
                <a:cs typeface="Arial"/>
              </a:rPr>
              <a:t> </a:t>
            </a:r>
            <a:r>
              <a:rPr lang="en-US" spc="-195" dirty="0">
                <a:latin typeface="Arial"/>
                <a:cs typeface="Arial"/>
              </a:rPr>
              <a:t>Tree:</a:t>
            </a:r>
            <a:endParaRPr lang="en-US" dirty="0">
              <a:latin typeface="Arial"/>
              <a:cs typeface="Arial"/>
            </a:endParaRPr>
          </a:p>
          <a:p>
            <a:pPr marL="698500" lvl="1" indent="-229235">
              <a:lnSpc>
                <a:spcPts val="2855"/>
              </a:lnSpc>
              <a:tabLst>
                <a:tab pos="699135" algn="l"/>
              </a:tabLst>
            </a:pPr>
            <a:r>
              <a:rPr lang="en-US" sz="2800" spc="-185" dirty="0">
                <a:latin typeface="Arial"/>
                <a:cs typeface="Arial"/>
              </a:rPr>
              <a:t>The </a:t>
            </a:r>
            <a:r>
              <a:rPr lang="en-US" sz="2800" spc="-130" dirty="0">
                <a:latin typeface="Arial"/>
                <a:cs typeface="Arial"/>
              </a:rPr>
              <a:t>degree </a:t>
            </a:r>
            <a:r>
              <a:rPr lang="en-US" sz="2800" spc="-20" dirty="0">
                <a:latin typeface="Arial"/>
                <a:cs typeface="Arial"/>
              </a:rPr>
              <a:t>of </a:t>
            </a:r>
            <a:r>
              <a:rPr lang="en-US" sz="2800" spc="-210" dirty="0">
                <a:latin typeface="Arial"/>
                <a:cs typeface="Arial"/>
              </a:rPr>
              <a:t>a </a:t>
            </a:r>
            <a:r>
              <a:rPr lang="en-US" sz="2800" spc="-50" dirty="0">
                <a:latin typeface="Arial"/>
                <a:cs typeface="Arial"/>
              </a:rPr>
              <a:t>tree </a:t>
            </a:r>
            <a:r>
              <a:rPr lang="en-US" sz="2800" spc="-140" dirty="0">
                <a:latin typeface="Arial"/>
                <a:cs typeface="Arial"/>
              </a:rPr>
              <a:t>is </a:t>
            </a:r>
            <a:r>
              <a:rPr lang="en-US" sz="2800" spc="-40" dirty="0">
                <a:latin typeface="Arial"/>
                <a:cs typeface="Arial"/>
              </a:rPr>
              <a:t>the </a:t>
            </a:r>
            <a:r>
              <a:rPr lang="en-US" sz="2800" spc="-125" dirty="0">
                <a:latin typeface="Arial"/>
                <a:cs typeface="Arial"/>
              </a:rPr>
              <a:t>maximum </a:t>
            </a:r>
            <a:r>
              <a:rPr lang="en-US" sz="2800" spc="-130" dirty="0">
                <a:latin typeface="Arial"/>
                <a:cs typeface="Arial"/>
              </a:rPr>
              <a:t>degree </a:t>
            </a:r>
            <a:r>
              <a:rPr lang="en-US" sz="2800" spc="-20" dirty="0">
                <a:latin typeface="Arial"/>
                <a:cs typeface="Arial"/>
              </a:rPr>
              <a:t>of </a:t>
            </a:r>
            <a:r>
              <a:rPr lang="en-US" sz="2800" spc="-140" dirty="0">
                <a:latin typeface="Arial"/>
                <a:cs typeface="Arial"/>
              </a:rPr>
              <a:t>nodes </a:t>
            </a:r>
            <a:r>
              <a:rPr lang="en-US" sz="2800" spc="-50" dirty="0">
                <a:latin typeface="Arial"/>
                <a:cs typeface="Arial"/>
              </a:rPr>
              <a:t>in </a:t>
            </a:r>
            <a:r>
              <a:rPr lang="en-US" sz="2800" spc="-210" dirty="0">
                <a:latin typeface="Arial"/>
                <a:cs typeface="Arial"/>
              </a:rPr>
              <a:t>a </a:t>
            </a:r>
            <a:r>
              <a:rPr lang="en-US" sz="2800" spc="-130" dirty="0">
                <a:latin typeface="Arial"/>
                <a:cs typeface="Arial"/>
              </a:rPr>
              <a:t>given</a:t>
            </a:r>
            <a:r>
              <a:rPr lang="en-US" sz="2800" spc="-390" dirty="0">
                <a:latin typeface="Arial"/>
                <a:cs typeface="Arial"/>
              </a:rPr>
              <a:t> </a:t>
            </a:r>
            <a:r>
              <a:rPr lang="en-US" sz="2800" spc="-50" dirty="0">
                <a:latin typeface="Arial"/>
                <a:cs typeface="Arial"/>
              </a:rPr>
              <a:t>tree</a:t>
            </a:r>
            <a:endParaRPr lang="en-US" sz="2800" dirty="0">
              <a:latin typeface="Arial"/>
              <a:cs typeface="Arial"/>
            </a:endParaRPr>
          </a:p>
          <a:p>
            <a:pPr marL="12065" indent="0">
              <a:lnSpc>
                <a:spcPts val="3329"/>
              </a:lnSpc>
              <a:spcBef>
                <a:spcPts val="305"/>
              </a:spcBef>
              <a:buNone/>
              <a:tabLst>
                <a:tab pos="241935" algn="l"/>
              </a:tabLst>
            </a:pPr>
            <a:r>
              <a:rPr lang="en-US" spc="-160" dirty="0">
                <a:latin typeface="Arial"/>
                <a:cs typeface="Arial"/>
              </a:rPr>
              <a:t>Path:</a:t>
            </a:r>
            <a:endParaRPr lang="en-US" dirty="0">
              <a:latin typeface="Arial"/>
              <a:cs typeface="Arial"/>
            </a:endParaRPr>
          </a:p>
          <a:p>
            <a:pPr marL="698500" lvl="1" indent="-229235">
              <a:lnSpc>
                <a:spcPts val="2850"/>
              </a:lnSpc>
              <a:tabLst>
                <a:tab pos="699135" algn="l"/>
              </a:tabLst>
            </a:pPr>
            <a:r>
              <a:rPr lang="en-US" sz="2800" spc="15" dirty="0">
                <a:latin typeface="Arial"/>
                <a:cs typeface="Arial"/>
              </a:rPr>
              <a:t>It</a:t>
            </a:r>
            <a:r>
              <a:rPr lang="en-US" sz="2800" spc="-135" dirty="0">
                <a:latin typeface="Arial"/>
                <a:cs typeface="Arial"/>
              </a:rPr>
              <a:t> </a:t>
            </a:r>
            <a:r>
              <a:rPr lang="en-US" sz="2800" spc="-140" dirty="0">
                <a:latin typeface="Arial"/>
                <a:cs typeface="Arial"/>
              </a:rPr>
              <a:t>is</a:t>
            </a:r>
            <a:r>
              <a:rPr lang="en-US" sz="2800" spc="-130" dirty="0">
                <a:latin typeface="Arial"/>
                <a:cs typeface="Arial"/>
              </a:rPr>
              <a:t> </a:t>
            </a:r>
            <a:r>
              <a:rPr lang="en-US" sz="2800" spc="-40" dirty="0">
                <a:latin typeface="Arial"/>
                <a:cs typeface="Arial"/>
              </a:rPr>
              <a:t>the</a:t>
            </a:r>
            <a:r>
              <a:rPr lang="en-US" sz="2800" spc="-120" dirty="0">
                <a:latin typeface="Arial"/>
                <a:cs typeface="Arial"/>
              </a:rPr>
              <a:t> </a:t>
            </a:r>
            <a:r>
              <a:rPr lang="en-US" sz="2800" spc="-150" dirty="0">
                <a:latin typeface="Arial"/>
                <a:cs typeface="Arial"/>
              </a:rPr>
              <a:t>sequence</a:t>
            </a:r>
            <a:r>
              <a:rPr lang="en-US" sz="2800" spc="-120" dirty="0">
                <a:latin typeface="Arial"/>
                <a:cs typeface="Arial"/>
              </a:rPr>
              <a:t> </a:t>
            </a:r>
            <a:r>
              <a:rPr lang="en-US" sz="2800" spc="-20" dirty="0">
                <a:latin typeface="Arial"/>
                <a:cs typeface="Arial"/>
              </a:rPr>
              <a:t>of</a:t>
            </a:r>
            <a:r>
              <a:rPr lang="en-US" sz="2800" spc="-125" dirty="0">
                <a:latin typeface="Arial"/>
                <a:cs typeface="Arial"/>
              </a:rPr>
              <a:t> </a:t>
            </a:r>
            <a:r>
              <a:rPr lang="en-US" sz="2800" spc="-120" dirty="0">
                <a:latin typeface="Arial"/>
                <a:cs typeface="Arial"/>
              </a:rPr>
              <a:t>consecutive</a:t>
            </a:r>
            <a:r>
              <a:rPr lang="en-US" sz="2800" spc="-125" dirty="0">
                <a:latin typeface="Arial"/>
                <a:cs typeface="Arial"/>
              </a:rPr>
              <a:t> </a:t>
            </a:r>
            <a:r>
              <a:rPr lang="en-US" sz="2800" spc="-180" dirty="0">
                <a:latin typeface="Arial"/>
                <a:cs typeface="Arial"/>
              </a:rPr>
              <a:t>edges</a:t>
            </a:r>
            <a:r>
              <a:rPr lang="en-US" sz="2800" spc="-140" dirty="0">
                <a:latin typeface="Arial"/>
                <a:cs typeface="Arial"/>
              </a:rPr>
              <a:t> </a:t>
            </a:r>
            <a:r>
              <a:rPr lang="en-US" sz="2800" spc="-45" dirty="0">
                <a:latin typeface="Arial"/>
                <a:cs typeface="Arial"/>
              </a:rPr>
              <a:t>from</a:t>
            </a:r>
            <a:r>
              <a:rPr lang="en-US" sz="2800" spc="-145" dirty="0">
                <a:latin typeface="Arial"/>
                <a:cs typeface="Arial"/>
              </a:rPr>
              <a:t> </a:t>
            </a:r>
            <a:r>
              <a:rPr lang="en-US" sz="2800" spc="-135" dirty="0">
                <a:latin typeface="Arial"/>
                <a:cs typeface="Arial"/>
              </a:rPr>
              <a:t>source</a:t>
            </a:r>
            <a:r>
              <a:rPr lang="en-US" sz="2800" spc="-114" dirty="0">
                <a:latin typeface="Arial"/>
                <a:cs typeface="Arial"/>
              </a:rPr>
              <a:t> </a:t>
            </a:r>
            <a:r>
              <a:rPr lang="en-US" sz="2800" spc="-105" dirty="0">
                <a:latin typeface="Arial"/>
                <a:cs typeface="Arial"/>
              </a:rPr>
              <a:t>node</a:t>
            </a:r>
            <a:r>
              <a:rPr lang="en-US" sz="2800" spc="-120" dirty="0">
                <a:latin typeface="Arial"/>
                <a:cs typeface="Arial"/>
              </a:rPr>
              <a:t> </a:t>
            </a:r>
            <a:r>
              <a:rPr lang="en-US" sz="2800" spc="5" dirty="0">
                <a:latin typeface="Arial"/>
                <a:cs typeface="Arial"/>
              </a:rPr>
              <a:t>to</a:t>
            </a:r>
            <a:r>
              <a:rPr lang="en-US" sz="2800" spc="-125" dirty="0">
                <a:latin typeface="Arial"/>
                <a:cs typeface="Arial"/>
              </a:rPr>
              <a:t> </a:t>
            </a:r>
            <a:r>
              <a:rPr lang="en-US" sz="2800" spc="-75" dirty="0">
                <a:latin typeface="Arial"/>
                <a:cs typeface="Arial"/>
              </a:rPr>
              <a:t>destination</a:t>
            </a:r>
            <a:r>
              <a:rPr lang="en-US" sz="2800" spc="-150" dirty="0">
                <a:latin typeface="Arial"/>
                <a:cs typeface="Arial"/>
              </a:rPr>
              <a:t> </a:t>
            </a:r>
            <a:r>
              <a:rPr lang="en-US" sz="2800" spc="-100" dirty="0">
                <a:latin typeface="Arial"/>
                <a:cs typeface="Arial"/>
              </a:rPr>
              <a:t>node</a:t>
            </a:r>
            <a:r>
              <a:rPr lang="en-US" sz="2800" spc="-100" dirty="0" smtClean="0">
                <a:latin typeface="Arial"/>
                <a:cs typeface="Arial"/>
              </a:rPr>
              <a:t>.</a:t>
            </a:r>
            <a:endParaRPr lang="en-US" sz="2800" dirty="0">
              <a:latin typeface="Arial"/>
              <a:cs typeface="Arial"/>
            </a:endParaRPr>
          </a:p>
        </p:txBody>
      </p:sp>
    </p:spTree>
    <p:extLst>
      <p:ext uri="{BB962C8B-B14F-4D97-AF65-F5344CB8AC3E}">
        <p14:creationId xmlns:p14="http://schemas.microsoft.com/office/powerpoint/2010/main" val="1845552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45" dirty="0" smtClean="0"/>
              <a:t>Tree  common</a:t>
            </a:r>
            <a:r>
              <a:rPr lang="en-IN" spc="-240" dirty="0" smtClean="0"/>
              <a:t> </a:t>
            </a:r>
            <a:r>
              <a:rPr lang="en-IN" spc="-290" dirty="0" smtClean="0"/>
              <a:t>Terms:</a:t>
            </a:r>
            <a:endParaRPr lang="en-IN" dirty="0"/>
          </a:p>
        </p:txBody>
      </p:sp>
      <p:sp>
        <p:nvSpPr>
          <p:cNvPr id="3" name="Content Placeholder 2"/>
          <p:cNvSpPr>
            <a:spLocks noGrp="1"/>
          </p:cNvSpPr>
          <p:nvPr>
            <p:ph idx="1"/>
          </p:nvPr>
        </p:nvSpPr>
        <p:spPr>
          <a:xfrm>
            <a:off x="977537" y="1690688"/>
            <a:ext cx="10515600" cy="4351338"/>
          </a:xfrm>
        </p:spPr>
        <p:txBody>
          <a:bodyPr>
            <a:noAutofit/>
          </a:bodyPr>
          <a:lstStyle/>
          <a:p>
            <a:pPr marL="12065" indent="0">
              <a:lnSpc>
                <a:spcPts val="3335"/>
              </a:lnSpc>
              <a:spcBef>
                <a:spcPts val="310"/>
              </a:spcBef>
              <a:buNone/>
              <a:tabLst>
                <a:tab pos="241935" algn="l"/>
              </a:tabLst>
            </a:pPr>
            <a:r>
              <a:rPr lang="en-US" spc="-125" dirty="0" smtClean="0">
                <a:latin typeface="Arial"/>
                <a:cs typeface="Arial"/>
              </a:rPr>
              <a:t>Height </a:t>
            </a:r>
            <a:r>
              <a:rPr lang="en-US" spc="-25" dirty="0">
                <a:latin typeface="Arial"/>
                <a:cs typeface="Arial"/>
              </a:rPr>
              <a:t>of </a:t>
            </a:r>
            <a:r>
              <a:rPr lang="en-US" spc="-240" dirty="0">
                <a:latin typeface="Arial"/>
                <a:cs typeface="Arial"/>
              </a:rPr>
              <a:t>a</a:t>
            </a:r>
            <a:r>
              <a:rPr lang="en-US" spc="-270" dirty="0">
                <a:latin typeface="Arial"/>
                <a:cs typeface="Arial"/>
              </a:rPr>
              <a:t> </a:t>
            </a:r>
            <a:r>
              <a:rPr lang="en-US" spc="-105" dirty="0">
                <a:latin typeface="Arial"/>
                <a:cs typeface="Arial"/>
              </a:rPr>
              <a:t>node:</a:t>
            </a:r>
            <a:endParaRPr lang="en-US" dirty="0">
              <a:latin typeface="Arial"/>
              <a:cs typeface="Arial"/>
            </a:endParaRPr>
          </a:p>
          <a:p>
            <a:pPr marL="698500" lvl="1" indent="-229235">
              <a:lnSpc>
                <a:spcPts val="2855"/>
              </a:lnSpc>
              <a:tabLst>
                <a:tab pos="699135" algn="l"/>
              </a:tabLst>
            </a:pPr>
            <a:r>
              <a:rPr lang="en-US" sz="2800" spc="-185" dirty="0">
                <a:latin typeface="Arial"/>
                <a:cs typeface="Arial"/>
              </a:rPr>
              <a:t>The</a:t>
            </a:r>
            <a:r>
              <a:rPr lang="en-US" sz="2800" spc="-125" dirty="0">
                <a:latin typeface="Arial"/>
                <a:cs typeface="Arial"/>
              </a:rPr>
              <a:t> </a:t>
            </a:r>
            <a:r>
              <a:rPr lang="en-US" sz="2800" spc="-75" dirty="0">
                <a:latin typeface="Arial"/>
                <a:cs typeface="Arial"/>
              </a:rPr>
              <a:t>height</a:t>
            </a:r>
            <a:r>
              <a:rPr lang="en-US" sz="2800" spc="-135" dirty="0">
                <a:latin typeface="Arial"/>
                <a:cs typeface="Arial"/>
              </a:rPr>
              <a:t> </a:t>
            </a:r>
            <a:r>
              <a:rPr lang="en-US" sz="2800" spc="-20" dirty="0">
                <a:latin typeface="Arial"/>
                <a:cs typeface="Arial"/>
              </a:rPr>
              <a:t>of</a:t>
            </a:r>
            <a:r>
              <a:rPr lang="en-US" sz="2800" spc="-145" dirty="0">
                <a:latin typeface="Arial"/>
                <a:cs typeface="Arial"/>
              </a:rPr>
              <a:t> </a:t>
            </a:r>
            <a:r>
              <a:rPr lang="en-US" sz="2800" spc="-210" dirty="0">
                <a:latin typeface="Arial"/>
                <a:cs typeface="Arial"/>
              </a:rPr>
              <a:t>a</a:t>
            </a:r>
            <a:r>
              <a:rPr lang="en-US" sz="2800" spc="-120" dirty="0">
                <a:latin typeface="Arial"/>
                <a:cs typeface="Arial"/>
              </a:rPr>
              <a:t> </a:t>
            </a:r>
            <a:r>
              <a:rPr lang="en-US" sz="2800" spc="-105" dirty="0">
                <a:latin typeface="Arial"/>
                <a:cs typeface="Arial"/>
              </a:rPr>
              <a:t>node</a:t>
            </a:r>
            <a:r>
              <a:rPr lang="en-US" sz="2800" spc="-125" dirty="0">
                <a:latin typeface="Arial"/>
                <a:cs typeface="Arial"/>
              </a:rPr>
              <a:t> </a:t>
            </a:r>
            <a:r>
              <a:rPr lang="en-US" sz="2800" spc="-140" dirty="0">
                <a:latin typeface="Arial"/>
                <a:cs typeface="Arial"/>
              </a:rPr>
              <a:t>is</a:t>
            </a:r>
            <a:r>
              <a:rPr lang="en-US" sz="2800" spc="-135" dirty="0">
                <a:latin typeface="Arial"/>
                <a:cs typeface="Arial"/>
              </a:rPr>
              <a:t> </a:t>
            </a:r>
            <a:r>
              <a:rPr lang="en-US" sz="2800" spc="-40" dirty="0">
                <a:latin typeface="Arial"/>
                <a:cs typeface="Arial"/>
              </a:rPr>
              <a:t>the</a:t>
            </a:r>
            <a:r>
              <a:rPr lang="en-US" sz="2800" spc="-130" dirty="0">
                <a:latin typeface="Arial"/>
                <a:cs typeface="Arial"/>
              </a:rPr>
              <a:t> </a:t>
            </a:r>
            <a:r>
              <a:rPr lang="en-US" sz="2800" spc="-180" dirty="0">
                <a:latin typeface="Arial"/>
                <a:cs typeface="Arial"/>
              </a:rPr>
              <a:t>max</a:t>
            </a:r>
            <a:r>
              <a:rPr lang="en-US" sz="2800" spc="-130" dirty="0">
                <a:latin typeface="Arial"/>
                <a:cs typeface="Arial"/>
              </a:rPr>
              <a:t> </a:t>
            </a:r>
            <a:r>
              <a:rPr lang="en-US" sz="2800" spc="-75" dirty="0">
                <a:latin typeface="Arial"/>
                <a:cs typeface="Arial"/>
              </a:rPr>
              <a:t>path</a:t>
            </a:r>
            <a:r>
              <a:rPr lang="en-US" sz="2800" spc="-135" dirty="0">
                <a:latin typeface="Arial"/>
                <a:cs typeface="Arial"/>
              </a:rPr>
              <a:t> </a:t>
            </a:r>
            <a:r>
              <a:rPr lang="en-US" sz="2800" spc="-80" dirty="0">
                <a:latin typeface="Arial"/>
                <a:cs typeface="Arial"/>
              </a:rPr>
              <a:t>length</a:t>
            </a:r>
            <a:r>
              <a:rPr lang="en-US" sz="2800" spc="-135" dirty="0">
                <a:latin typeface="Arial"/>
                <a:cs typeface="Arial"/>
              </a:rPr>
              <a:t> </a:t>
            </a:r>
            <a:r>
              <a:rPr lang="en-US" sz="2800" spc="-45" dirty="0">
                <a:latin typeface="Arial"/>
                <a:cs typeface="Arial"/>
              </a:rPr>
              <a:t>form</a:t>
            </a:r>
            <a:r>
              <a:rPr lang="en-US" sz="2800" spc="-130" dirty="0">
                <a:latin typeface="Arial"/>
                <a:cs typeface="Arial"/>
              </a:rPr>
              <a:t> </a:t>
            </a:r>
            <a:r>
              <a:rPr lang="en-US" sz="2800" spc="-20" dirty="0">
                <a:latin typeface="Arial"/>
                <a:cs typeface="Arial"/>
              </a:rPr>
              <a:t>that</a:t>
            </a:r>
            <a:r>
              <a:rPr lang="en-US" sz="2800" spc="-135" dirty="0">
                <a:latin typeface="Arial"/>
                <a:cs typeface="Arial"/>
              </a:rPr>
              <a:t> </a:t>
            </a:r>
            <a:r>
              <a:rPr lang="en-US" sz="2800" spc="-105" dirty="0">
                <a:latin typeface="Arial"/>
                <a:cs typeface="Arial"/>
              </a:rPr>
              <a:t>node</a:t>
            </a:r>
            <a:r>
              <a:rPr lang="en-US" sz="2800" spc="-125" dirty="0">
                <a:latin typeface="Arial"/>
                <a:cs typeface="Arial"/>
              </a:rPr>
              <a:t> </a:t>
            </a:r>
            <a:r>
              <a:rPr lang="en-US" sz="2800" spc="5" dirty="0">
                <a:latin typeface="Arial"/>
                <a:cs typeface="Arial"/>
              </a:rPr>
              <a:t>to</a:t>
            </a:r>
            <a:r>
              <a:rPr lang="en-US" sz="2800" spc="-125" dirty="0">
                <a:latin typeface="Arial"/>
                <a:cs typeface="Arial"/>
              </a:rPr>
              <a:t> </a:t>
            </a:r>
            <a:r>
              <a:rPr lang="en-US" sz="2800" spc="-210" dirty="0">
                <a:latin typeface="Arial"/>
                <a:cs typeface="Arial"/>
              </a:rPr>
              <a:t>a</a:t>
            </a:r>
            <a:r>
              <a:rPr lang="en-US" sz="2800" spc="-150" dirty="0">
                <a:latin typeface="Arial"/>
                <a:cs typeface="Arial"/>
              </a:rPr>
              <a:t> </a:t>
            </a:r>
            <a:r>
              <a:rPr lang="en-US" sz="2800" spc="-85" dirty="0">
                <a:latin typeface="Arial"/>
                <a:cs typeface="Arial"/>
              </a:rPr>
              <a:t>leaf</a:t>
            </a:r>
            <a:r>
              <a:rPr lang="en-US" sz="2800" spc="-140" dirty="0">
                <a:latin typeface="Arial"/>
                <a:cs typeface="Arial"/>
              </a:rPr>
              <a:t> </a:t>
            </a:r>
            <a:r>
              <a:rPr lang="en-US" sz="2800" spc="-100" dirty="0">
                <a:latin typeface="Arial"/>
                <a:cs typeface="Arial"/>
              </a:rPr>
              <a:t>node.</a:t>
            </a:r>
            <a:endParaRPr lang="en-US" sz="2800" dirty="0">
              <a:latin typeface="Arial"/>
              <a:cs typeface="Arial"/>
            </a:endParaRPr>
          </a:p>
          <a:p>
            <a:pPr marL="12065" indent="0">
              <a:lnSpc>
                <a:spcPts val="3329"/>
              </a:lnSpc>
              <a:spcBef>
                <a:spcPts val="305"/>
              </a:spcBef>
              <a:buNone/>
              <a:tabLst>
                <a:tab pos="241935" algn="l"/>
              </a:tabLst>
            </a:pPr>
            <a:r>
              <a:rPr lang="en-US" spc="-125" dirty="0">
                <a:latin typeface="Arial"/>
                <a:cs typeface="Arial"/>
              </a:rPr>
              <a:t>Height </a:t>
            </a:r>
            <a:r>
              <a:rPr lang="en-US" spc="-25" dirty="0">
                <a:latin typeface="Arial"/>
                <a:cs typeface="Arial"/>
              </a:rPr>
              <a:t>of </a:t>
            </a:r>
            <a:r>
              <a:rPr lang="en-US" spc="-245" dirty="0">
                <a:latin typeface="Arial"/>
                <a:cs typeface="Arial"/>
              </a:rPr>
              <a:t>a</a:t>
            </a:r>
            <a:r>
              <a:rPr lang="en-US" spc="-254" dirty="0">
                <a:latin typeface="Arial"/>
                <a:cs typeface="Arial"/>
              </a:rPr>
              <a:t> </a:t>
            </a:r>
            <a:r>
              <a:rPr lang="en-US" spc="-60" dirty="0">
                <a:latin typeface="Arial"/>
                <a:cs typeface="Arial"/>
              </a:rPr>
              <a:t>tree:</a:t>
            </a:r>
            <a:endParaRPr lang="en-US" dirty="0">
              <a:latin typeface="Arial"/>
              <a:cs typeface="Arial"/>
            </a:endParaRPr>
          </a:p>
          <a:p>
            <a:pPr marL="698500" lvl="1" indent="-229235">
              <a:lnSpc>
                <a:spcPts val="2850"/>
              </a:lnSpc>
              <a:tabLst>
                <a:tab pos="699135" algn="l"/>
              </a:tabLst>
            </a:pPr>
            <a:r>
              <a:rPr lang="en-US" sz="2800" spc="-185" dirty="0">
                <a:latin typeface="Arial"/>
                <a:cs typeface="Arial"/>
              </a:rPr>
              <a:t>The </a:t>
            </a:r>
            <a:r>
              <a:rPr lang="en-US" sz="2800" spc="-75" dirty="0">
                <a:latin typeface="Arial"/>
                <a:cs typeface="Arial"/>
              </a:rPr>
              <a:t>height </a:t>
            </a:r>
            <a:r>
              <a:rPr lang="en-US" sz="2800" spc="-20" dirty="0">
                <a:latin typeface="Arial"/>
                <a:cs typeface="Arial"/>
              </a:rPr>
              <a:t>of </a:t>
            </a:r>
            <a:r>
              <a:rPr lang="en-US" sz="2800" spc="-210" dirty="0">
                <a:latin typeface="Arial"/>
                <a:cs typeface="Arial"/>
              </a:rPr>
              <a:t>a </a:t>
            </a:r>
            <a:r>
              <a:rPr lang="en-US" sz="2800" spc="-50" dirty="0">
                <a:latin typeface="Arial"/>
                <a:cs typeface="Arial"/>
              </a:rPr>
              <a:t>tree </a:t>
            </a:r>
            <a:r>
              <a:rPr lang="en-US" sz="2800" spc="-140" dirty="0">
                <a:latin typeface="Arial"/>
                <a:cs typeface="Arial"/>
              </a:rPr>
              <a:t>is </a:t>
            </a:r>
            <a:r>
              <a:rPr lang="en-US" sz="2800" spc="-40" dirty="0">
                <a:latin typeface="Arial"/>
                <a:cs typeface="Arial"/>
              </a:rPr>
              <a:t>the </a:t>
            </a:r>
            <a:r>
              <a:rPr lang="en-US" sz="2800" spc="-75" dirty="0">
                <a:latin typeface="Arial"/>
                <a:cs typeface="Arial"/>
              </a:rPr>
              <a:t>height </a:t>
            </a:r>
            <a:r>
              <a:rPr lang="en-US" sz="2800" spc="-20" dirty="0">
                <a:latin typeface="Arial"/>
                <a:cs typeface="Arial"/>
              </a:rPr>
              <a:t>of</a:t>
            </a:r>
            <a:r>
              <a:rPr lang="en-US" sz="2800" spc="-509" dirty="0">
                <a:latin typeface="Arial"/>
                <a:cs typeface="Arial"/>
              </a:rPr>
              <a:t> </a:t>
            </a:r>
            <a:r>
              <a:rPr lang="en-US" sz="2800" spc="-40" dirty="0">
                <a:latin typeface="Arial"/>
                <a:cs typeface="Arial"/>
              </a:rPr>
              <a:t>the </a:t>
            </a:r>
            <a:r>
              <a:rPr lang="en-US" sz="2800" spc="-25" dirty="0">
                <a:latin typeface="Arial"/>
                <a:cs typeface="Arial"/>
              </a:rPr>
              <a:t>root</a:t>
            </a:r>
            <a:endParaRPr lang="en-US" sz="2800" dirty="0">
              <a:latin typeface="Arial"/>
              <a:cs typeface="Arial"/>
            </a:endParaRPr>
          </a:p>
          <a:p>
            <a:pPr marL="241300" indent="-229235">
              <a:lnSpc>
                <a:spcPts val="3335"/>
              </a:lnSpc>
              <a:spcBef>
                <a:spcPts val="310"/>
              </a:spcBef>
              <a:tabLst>
                <a:tab pos="241935" algn="l"/>
              </a:tabLst>
            </a:pPr>
            <a:r>
              <a:rPr lang="en-US" spc="-120" dirty="0">
                <a:latin typeface="Arial"/>
                <a:cs typeface="Arial"/>
              </a:rPr>
              <a:t>Depth </a:t>
            </a:r>
            <a:r>
              <a:rPr lang="en-US" spc="-25" dirty="0">
                <a:latin typeface="Arial"/>
                <a:cs typeface="Arial"/>
              </a:rPr>
              <a:t>of </a:t>
            </a:r>
            <a:r>
              <a:rPr lang="en-US" spc="-240" dirty="0">
                <a:latin typeface="Arial"/>
                <a:cs typeface="Arial"/>
              </a:rPr>
              <a:t>a</a:t>
            </a:r>
            <a:r>
              <a:rPr lang="en-US" spc="-280" dirty="0">
                <a:latin typeface="Arial"/>
                <a:cs typeface="Arial"/>
              </a:rPr>
              <a:t> </a:t>
            </a:r>
            <a:r>
              <a:rPr lang="en-US" spc="-60" dirty="0">
                <a:latin typeface="Arial"/>
                <a:cs typeface="Arial"/>
              </a:rPr>
              <a:t>tree:</a:t>
            </a:r>
            <a:endParaRPr lang="en-US" dirty="0">
              <a:latin typeface="Arial"/>
              <a:cs typeface="Arial"/>
            </a:endParaRPr>
          </a:p>
          <a:p>
            <a:pPr marL="698500" lvl="1" indent="-229235">
              <a:lnSpc>
                <a:spcPts val="2855"/>
              </a:lnSpc>
              <a:tabLst>
                <a:tab pos="699135" algn="l"/>
              </a:tabLst>
            </a:pPr>
            <a:r>
              <a:rPr lang="en-US" sz="2800" spc="-100" dirty="0">
                <a:latin typeface="Arial"/>
                <a:cs typeface="Arial"/>
              </a:rPr>
              <a:t>Depth</a:t>
            </a:r>
            <a:r>
              <a:rPr lang="en-US" sz="2800" spc="-120" dirty="0">
                <a:latin typeface="Arial"/>
                <a:cs typeface="Arial"/>
              </a:rPr>
              <a:t> </a:t>
            </a:r>
            <a:r>
              <a:rPr lang="en-US" sz="2800" spc="-20" dirty="0">
                <a:latin typeface="Arial"/>
                <a:cs typeface="Arial"/>
              </a:rPr>
              <a:t>of</a:t>
            </a:r>
            <a:r>
              <a:rPr lang="en-US" sz="2800" spc="-145" dirty="0">
                <a:latin typeface="Arial"/>
                <a:cs typeface="Arial"/>
              </a:rPr>
              <a:t> </a:t>
            </a:r>
            <a:r>
              <a:rPr lang="en-US" sz="2800" spc="-210" dirty="0">
                <a:latin typeface="Arial"/>
                <a:cs typeface="Arial"/>
              </a:rPr>
              <a:t>a</a:t>
            </a:r>
            <a:r>
              <a:rPr lang="en-US" sz="2800" spc="-140" dirty="0">
                <a:latin typeface="Arial"/>
                <a:cs typeface="Arial"/>
              </a:rPr>
              <a:t> </a:t>
            </a:r>
            <a:r>
              <a:rPr lang="en-US" sz="2800" spc="-50" dirty="0">
                <a:latin typeface="Arial"/>
                <a:cs typeface="Arial"/>
              </a:rPr>
              <a:t>tree</a:t>
            </a:r>
            <a:r>
              <a:rPr lang="en-US" sz="2800" spc="-130" dirty="0">
                <a:latin typeface="Arial"/>
                <a:cs typeface="Arial"/>
              </a:rPr>
              <a:t> </a:t>
            </a:r>
            <a:r>
              <a:rPr lang="en-US" sz="2800" spc="-140" dirty="0">
                <a:latin typeface="Arial"/>
                <a:cs typeface="Arial"/>
              </a:rPr>
              <a:t>is</a:t>
            </a:r>
            <a:r>
              <a:rPr lang="en-US" sz="2800" spc="-145" dirty="0">
                <a:latin typeface="Arial"/>
                <a:cs typeface="Arial"/>
              </a:rPr>
              <a:t> </a:t>
            </a:r>
            <a:r>
              <a:rPr lang="en-US" sz="2800" spc="-40" dirty="0">
                <a:latin typeface="Arial"/>
                <a:cs typeface="Arial"/>
              </a:rPr>
              <a:t>the</a:t>
            </a:r>
            <a:r>
              <a:rPr lang="en-US" sz="2800" spc="-125" dirty="0">
                <a:latin typeface="Arial"/>
                <a:cs typeface="Arial"/>
              </a:rPr>
              <a:t> </a:t>
            </a:r>
            <a:r>
              <a:rPr lang="en-US" sz="2800" spc="-180" dirty="0">
                <a:latin typeface="Arial"/>
                <a:cs typeface="Arial"/>
              </a:rPr>
              <a:t>max</a:t>
            </a:r>
            <a:r>
              <a:rPr lang="en-US" sz="2800" spc="-140" dirty="0">
                <a:latin typeface="Arial"/>
                <a:cs typeface="Arial"/>
              </a:rPr>
              <a:t> </a:t>
            </a:r>
            <a:r>
              <a:rPr lang="en-US" sz="2800" spc="-100" dirty="0">
                <a:latin typeface="Arial"/>
                <a:cs typeface="Arial"/>
              </a:rPr>
              <a:t>level</a:t>
            </a:r>
            <a:r>
              <a:rPr lang="en-US" sz="2800" spc="-140" dirty="0">
                <a:latin typeface="Arial"/>
                <a:cs typeface="Arial"/>
              </a:rPr>
              <a:t> </a:t>
            </a:r>
            <a:r>
              <a:rPr lang="en-US" sz="2800" spc="-20" dirty="0">
                <a:latin typeface="Arial"/>
                <a:cs typeface="Arial"/>
              </a:rPr>
              <a:t>of</a:t>
            </a:r>
            <a:r>
              <a:rPr lang="en-US" sz="2800" spc="-145" dirty="0">
                <a:latin typeface="Arial"/>
                <a:cs typeface="Arial"/>
              </a:rPr>
              <a:t> </a:t>
            </a:r>
            <a:r>
              <a:rPr lang="en-US" sz="2800" spc="-165" dirty="0">
                <a:latin typeface="Arial"/>
                <a:cs typeface="Arial"/>
              </a:rPr>
              <a:t>any</a:t>
            </a:r>
            <a:r>
              <a:rPr lang="en-US" sz="2800" spc="-125" dirty="0">
                <a:latin typeface="Arial"/>
                <a:cs typeface="Arial"/>
              </a:rPr>
              <a:t> </a:t>
            </a:r>
            <a:r>
              <a:rPr lang="en-US" sz="2800" spc="-80" dirty="0">
                <a:latin typeface="Arial"/>
                <a:cs typeface="Arial"/>
              </a:rPr>
              <a:t>leaf</a:t>
            </a:r>
            <a:r>
              <a:rPr lang="en-US" sz="2800" spc="-150" dirty="0">
                <a:latin typeface="Arial"/>
                <a:cs typeface="Arial"/>
              </a:rPr>
              <a:t> </a:t>
            </a:r>
            <a:r>
              <a:rPr lang="en-US" sz="2800" spc="-50" dirty="0">
                <a:latin typeface="Arial"/>
                <a:cs typeface="Arial"/>
              </a:rPr>
              <a:t>in</a:t>
            </a:r>
            <a:r>
              <a:rPr lang="en-US" sz="2800" spc="-125" dirty="0">
                <a:latin typeface="Arial"/>
                <a:cs typeface="Arial"/>
              </a:rPr>
              <a:t> </a:t>
            </a:r>
            <a:r>
              <a:rPr lang="en-US" sz="2800" spc="-40" dirty="0">
                <a:latin typeface="Arial"/>
                <a:cs typeface="Arial"/>
              </a:rPr>
              <a:t>the</a:t>
            </a:r>
            <a:r>
              <a:rPr lang="en-US" sz="2800" spc="-140" dirty="0">
                <a:latin typeface="Arial"/>
                <a:cs typeface="Arial"/>
              </a:rPr>
              <a:t> </a:t>
            </a:r>
            <a:r>
              <a:rPr lang="en-US" sz="2800" spc="-50" dirty="0">
                <a:latin typeface="Arial"/>
                <a:cs typeface="Arial"/>
              </a:rPr>
              <a:t>tree</a:t>
            </a:r>
            <a:endParaRPr lang="en-US" sz="2800" dirty="0">
              <a:latin typeface="Arial"/>
              <a:cs typeface="Arial"/>
            </a:endParaRPr>
          </a:p>
          <a:p>
            <a:endParaRPr lang="en-IN" dirty="0"/>
          </a:p>
        </p:txBody>
      </p:sp>
    </p:spTree>
    <p:extLst>
      <p:ext uri="{BB962C8B-B14F-4D97-AF65-F5344CB8AC3E}">
        <p14:creationId xmlns:p14="http://schemas.microsoft.com/office/powerpoint/2010/main" val="2760027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2461518" y="136732"/>
            <a:ext cx="6723228" cy="636819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44997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TotalTime>
  <Words>1216</Words>
  <Application>Microsoft Office PowerPoint</Application>
  <PresentationFormat>Widescreen</PresentationFormat>
  <Paragraphs>114</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erdana</vt:lpstr>
      <vt:lpstr>Garamond</vt:lpstr>
      <vt:lpstr>Nunito Sans</vt:lpstr>
      <vt:lpstr>Roboto</vt:lpstr>
      <vt:lpstr>Office Theme</vt:lpstr>
      <vt:lpstr>Tree </vt:lpstr>
      <vt:lpstr>Tree Definitions and properties</vt:lpstr>
      <vt:lpstr>Tree</vt:lpstr>
      <vt:lpstr>PowerPoint Presentation</vt:lpstr>
      <vt:lpstr>PowerPoint Presentation</vt:lpstr>
      <vt:lpstr>Tree  common Terms:</vt:lpstr>
      <vt:lpstr>Tree  common Terms:</vt:lpstr>
      <vt:lpstr>Tree  common Terms:</vt:lpstr>
      <vt:lpstr>PowerPoint Presentation</vt:lpstr>
      <vt:lpstr>PowerPoint Presentation</vt:lpstr>
      <vt:lpstr>Advantage of Tree</vt:lpstr>
      <vt:lpstr>Binary Tree</vt:lpstr>
      <vt:lpstr>PowerPoint Presentation</vt:lpstr>
      <vt:lpstr>Types of Binary Tree</vt:lpstr>
      <vt:lpstr>Strictly Binary Tree</vt:lpstr>
      <vt:lpstr>PowerPoint Presentation</vt:lpstr>
      <vt:lpstr>Complete Binary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dc:title>
  <dc:creator>Rathinaraja J</dc:creator>
  <cp:lastModifiedBy>Rathinaraja J</cp:lastModifiedBy>
  <cp:revision>24</cp:revision>
  <dcterms:created xsi:type="dcterms:W3CDTF">2020-05-10T07:51:01Z</dcterms:created>
  <dcterms:modified xsi:type="dcterms:W3CDTF">2020-05-16T12:06:08Z</dcterms:modified>
</cp:coreProperties>
</file>