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74" r:id="rId3"/>
    <p:sldId id="281" r:id="rId4"/>
    <p:sldId id="283" r:id="rId5"/>
    <p:sldId id="278" r:id="rId6"/>
    <p:sldId id="314" r:id="rId7"/>
    <p:sldId id="300" r:id="rId8"/>
    <p:sldId id="285" r:id="rId9"/>
    <p:sldId id="341" r:id="rId10"/>
    <p:sldId id="342" r:id="rId11"/>
    <p:sldId id="286" r:id="rId12"/>
    <p:sldId id="348" r:id="rId13"/>
    <p:sldId id="295" r:id="rId14"/>
    <p:sldId id="343" r:id="rId15"/>
    <p:sldId id="353" r:id="rId16"/>
    <p:sldId id="344" r:id="rId17"/>
    <p:sldId id="345" r:id="rId18"/>
    <p:sldId id="284" r:id="rId19"/>
    <p:sldId id="302" r:id="rId20"/>
    <p:sldId id="351" r:id="rId21"/>
    <p:sldId id="354" r:id="rId22"/>
    <p:sldId id="310" r:id="rId23"/>
  </p:sldIdLst>
  <p:sldSz cx="18288000" cy="10299700"/>
  <p:notesSz cx="18288000" cy="102997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4">
          <p15:clr>
            <a:srgbClr val="A4A3A4"/>
          </p15:clr>
        </p15:guide>
        <p15:guide id="2" pos="21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424"/>
    <a:srgbClr val="F06262"/>
    <a:srgbClr val="252E3D"/>
    <a:srgbClr val="E41616"/>
    <a:srgbClr val="E10101"/>
    <a:srgbClr val="EB2D2D"/>
    <a:srgbClr val="FF0D0D"/>
    <a:srgbClr val="FF2525"/>
    <a:srgbClr val="EE4C4C"/>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3004"/>
        <p:guide pos="213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6B6F06-C440-4AB6-8BFA-4E6342CDF7D5}" type="doc">
      <dgm:prSet loTypeId="urn:microsoft.com/office/officeart/2009/layout/CircleArrowProcess#1" loCatId="cycle" qsTypeId="urn:microsoft.com/office/officeart/2005/8/quickstyle/simple1#1" qsCatId="simple" csTypeId="urn:microsoft.com/office/officeart/2005/8/colors/accent1_2#1" csCatId="accent1" phldr="1"/>
      <dgm:spPr/>
      <dgm:t>
        <a:bodyPr/>
        <a:lstStyle/>
        <a:p>
          <a:endParaRPr lang="zh-CN" altLang="en-US"/>
        </a:p>
      </dgm:t>
    </dgm:pt>
    <dgm:pt modelId="{6E770774-2E7D-4BEF-8730-787DE4BA206E}">
      <dgm:prSet phldrT="[文本]"/>
      <dgm:spPr/>
      <dgm:t>
        <a:bodyPr/>
        <a:lstStyle/>
        <a:p>
          <a:endParaRPr lang="zh-CN" altLang="en-US" dirty="0"/>
        </a:p>
      </dgm:t>
    </dgm:pt>
    <dgm:pt modelId="{177C4CE5-AE4C-45DD-AC94-022EDD723F53}" type="parTrans" cxnId="{C97702F0-B21F-43C0-BA5C-2F324F0EE2D1}">
      <dgm:prSet/>
      <dgm:spPr/>
      <dgm:t>
        <a:bodyPr/>
        <a:lstStyle/>
        <a:p>
          <a:endParaRPr lang="zh-CN" altLang="en-US"/>
        </a:p>
      </dgm:t>
    </dgm:pt>
    <dgm:pt modelId="{3E5B6519-0BBD-4AAA-8691-A03B34F51DE8}" type="sibTrans" cxnId="{C97702F0-B21F-43C0-BA5C-2F324F0EE2D1}">
      <dgm:prSet/>
      <dgm:spPr/>
      <dgm:t>
        <a:bodyPr/>
        <a:lstStyle/>
        <a:p>
          <a:endParaRPr lang="zh-CN" altLang="en-US"/>
        </a:p>
      </dgm:t>
    </dgm:pt>
    <dgm:pt modelId="{28C4C62B-8FAC-4A86-85C6-4C02EB0B8831}">
      <dgm:prSet phldrT="[文本]"/>
      <dgm:spPr/>
      <dgm:t>
        <a:bodyPr/>
        <a:lstStyle/>
        <a:p>
          <a:endParaRPr lang="zh-CN" altLang="en-US" dirty="0"/>
        </a:p>
      </dgm:t>
    </dgm:pt>
    <dgm:pt modelId="{A8ABF40E-8BFA-46F4-A831-E6A20B8E7603}" type="parTrans" cxnId="{AF1CF674-FF9A-4994-B37A-7BA1C37DA340}">
      <dgm:prSet/>
      <dgm:spPr/>
      <dgm:t>
        <a:bodyPr/>
        <a:lstStyle/>
        <a:p>
          <a:endParaRPr lang="zh-CN" altLang="en-US"/>
        </a:p>
      </dgm:t>
    </dgm:pt>
    <dgm:pt modelId="{43FEC8BD-D013-4CC8-977B-2490673F9DCC}" type="sibTrans" cxnId="{AF1CF674-FF9A-4994-B37A-7BA1C37DA340}">
      <dgm:prSet/>
      <dgm:spPr/>
      <dgm:t>
        <a:bodyPr/>
        <a:lstStyle/>
        <a:p>
          <a:endParaRPr lang="zh-CN" altLang="en-US"/>
        </a:p>
      </dgm:t>
    </dgm:pt>
    <dgm:pt modelId="{29CAB10C-D77F-4992-9216-6B2F61543700}">
      <dgm:prSet phldrT="[文本]"/>
      <dgm:spPr/>
      <dgm:t>
        <a:bodyPr/>
        <a:lstStyle/>
        <a:p>
          <a:endParaRPr lang="zh-CN" altLang="en-US" dirty="0"/>
        </a:p>
      </dgm:t>
    </dgm:pt>
    <dgm:pt modelId="{9032D2B7-FAFC-4DFA-BF29-FB87AF2150EF}" type="parTrans" cxnId="{97316683-AE5D-45C7-86EC-0B15618EF908}">
      <dgm:prSet/>
      <dgm:spPr/>
      <dgm:t>
        <a:bodyPr/>
        <a:lstStyle/>
        <a:p>
          <a:endParaRPr lang="zh-CN" altLang="en-US"/>
        </a:p>
      </dgm:t>
    </dgm:pt>
    <dgm:pt modelId="{CE7FB73B-BD0A-4D15-B7FD-5654B7C78554}" type="sibTrans" cxnId="{97316683-AE5D-45C7-86EC-0B15618EF908}">
      <dgm:prSet/>
      <dgm:spPr/>
      <dgm:t>
        <a:bodyPr/>
        <a:lstStyle/>
        <a:p>
          <a:endParaRPr lang="zh-CN" altLang="en-US"/>
        </a:p>
      </dgm:t>
    </dgm:pt>
    <dgm:pt modelId="{57426296-C441-4DA0-A756-C1489B4242BC}" type="pres">
      <dgm:prSet presAssocID="{136B6F06-C440-4AB6-8BFA-4E6342CDF7D5}" presName="Name0" presStyleCnt="0">
        <dgm:presLayoutVars>
          <dgm:chMax val="7"/>
          <dgm:chPref val="7"/>
          <dgm:dir/>
          <dgm:animLvl val="lvl"/>
        </dgm:presLayoutVars>
      </dgm:prSet>
      <dgm:spPr/>
    </dgm:pt>
    <dgm:pt modelId="{3BC1743D-AAB4-4781-AF3B-B84BB0C4C902}" type="pres">
      <dgm:prSet presAssocID="{6E770774-2E7D-4BEF-8730-787DE4BA206E}" presName="Accent1" presStyleCnt="0"/>
      <dgm:spPr/>
    </dgm:pt>
    <dgm:pt modelId="{ADA6B17B-F11A-4386-B82A-7C8BE862A440}" type="pres">
      <dgm:prSet presAssocID="{6E770774-2E7D-4BEF-8730-787DE4BA206E}" presName="Accent" presStyleLbl="node1" presStyleIdx="0" presStyleCnt="3"/>
      <dgm:spPr>
        <a:solidFill>
          <a:srgbClr val="F02424"/>
        </a:solidFill>
        <a:ln>
          <a:noFill/>
        </a:ln>
      </dgm:spPr>
    </dgm:pt>
    <dgm:pt modelId="{7555824B-CB33-4CB4-875B-0086E62B880F}" type="pres">
      <dgm:prSet presAssocID="{6E770774-2E7D-4BEF-8730-787DE4BA206E}" presName="Parent1" presStyleLbl="revTx" presStyleIdx="0" presStyleCnt="3">
        <dgm:presLayoutVars>
          <dgm:chMax val="1"/>
          <dgm:chPref val="1"/>
          <dgm:bulletEnabled val="1"/>
        </dgm:presLayoutVars>
      </dgm:prSet>
      <dgm:spPr/>
    </dgm:pt>
    <dgm:pt modelId="{C1231FA2-BE53-4A86-93BA-F53B254EED84}" type="pres">
      <dgm:prSet presAssocID="{28C4C62B-8FAC-4A86-85C6-4C02EB0B8831}" presName="Accent2" presStyleCnt="0"/>
      <dgm:spPr/>
    </dgm:pt>
    <dgm:pt modelId="{31E961C1-222D-42F3-AC8F-102E41038B77}" type="pres">
      <dgm:prSet presAssocID="{28C4C62B-8FAC-4A86-85C6-4C02EB0B8831}" presName="Accent" presStyleLbl="node1" presStyleIdx="1" presStyleCnt="3"/>
      <dgm:spPr>
        <a:solidFill>
          <a:schemeClr val="bg2">
            <a:lumMod val="90000"/>
          </a:schemeClr>
        </a:solidFill>
        <a:ln>
          <a:noFill/>
        </a:ln>
      </dgm:spPr>
    </dgm:pt>
    <dgm:pt modelId="{CDF48A84-CBF2-4F53-A353-9F8B59D37E7F}" type="pres">
      <dgm:prSet presAssocID="{28C4C62B-8FAC-4A86-85C6-4C02EB0B8831}" presName="Parent2" presStyleLbl="revTx" presStyleIdx="1" presStyleCnt="3">
        <dgm:presLayoutVars>
          <dgm:chMax val="1"/>
          <dgm:chPref val="1"/>
          <dgm:bulletEnabled val="1"/>
        </dgm:presLayoutVars>
      </dgm:prSet>
      <dgm:spPr/>
    </dgm:pt>
    <dgm:pt modelId="{29E4E362-FB59-41C1-B63C-71E13CC0F315}" type="pres">
      <dgm:prSet presAssocID="{29CAB10C-D77F-4992-9216-6B2F61543700}" presName="Accent3" presStyleCnt="0"/>
      <dgm:spPr/>
    </dgm:pt>
    <dgm:pt modelId="{EC558510-D6E0-4C54-A8C5-8F90ABF2D5E0}" type="pres">
      <dgm:prSet presAssocID="{29CAB10C-D77F-4992-9216-6B2F61543700}" presName="Accent" presStyleLbl="node1" presStyleIdx="2" presStyleCnt="3"/>
      <dgm:spPr>
        <a:solidFill>
          <a:srgbClr val="F02424"/>
        </a:solidFill>
        <a:ln>
          <a:noFill/>
        </a:ln>
      </dgm:spPr>
    </dgm:pt>
    <dgm:pt modelId="{B1EA9479-DC85-405D-AFBC-E0547ADCA663}" type="pres">
      <dgm:prSet presAssocID="{29CAB10C-D77F-4992-9216-6B2F61543700}" presName="Parent3" presStyleLbl="revTx" presStyleIdx="2" presStyleCnt="3">
        <dgm:presLayoutVars>
          <dgm:chMax val="1"/>
          <dgm:chPref val="1"/>
          <dgm:bulletEnabled val="1"/>
        </dgm:presLayoutVars>
      </dgm:prSet>
      <dgm:spPr/>
    </dgm:pt>
  </dgm:ptLst>
  <dgm:cxnLst>
    <dgm:cxn modelId="{76D70123-D30C-4543-936E-0A871F18E628}" type="presOf" srcId="{29CAB10C-D77F-4992-9216-6B2F61543700}" destId="{B1EA9479-DC85-405D-AFBC-E0547ADCA663}" srcOrd="0" destOrd="0" presId="urn:microsoft.com/office/officeart/2009/layout/CircleArrowProcess#1"/>
    <dgm:cxn modelId="{74AA155C-30D1-436B-BBAE-16CA5D2E0BB0}" type="presOf" srcId="{28C4C62B-8FAC-4A86-85C6-4C02EB0B8831}" destId="{CDF48A84-CBF2-4F53-A353-9F8B59D37E7F}" srcOrd="0" destOrd="0" presId="urn:microsoft.com/office/officeart/2009/layout/CircleArrowProcess#1"/>
    <dgm:cxn modelId="{11C01442-EA32-4317-9E31-D9223574EA59}" type="presOf" srcId="{6E770774-2E7D-4BEF-8730-787DE4BA206E}" destId="{7555824B-CB33-4CB4-875B-0086E62B880F}" srcOrd="0" destOrd="0" presId="urn:microsoft.com/office/officeart/2009/layout/CircleArrowProcess#1"/>
    <dgm:cxn modelId="{AF1CF674-FF9A-4994-B37A-7BA1C37DA340}" srcId="{136B6F06-C440-4AB6-8BFA-4E6342CDF7D5}" destId="{28C4C62B-8FAC-4A86-85C6-4C02EB0B8831}" srcOrd="1" destOrd="0" parTransId="{A8ABF40E-8BFA-46F4-A831-E6A20B8E7603}" sibTransId="{43FEC8BD-D013-4CC8-977B-2490673F9DCC}"/>
    <dgm:cxn modelId="{97316683-AE5D-45C7-86EC-0B15618EF908}" srcId="{136B6F06-C440-4AB6-8BFA-4E6342CDF7D5}" destId="{29CAB10C-D77F-4992-9216-6B2F61543700}" srcOrd="2" destOrd="0" parTransId="{9032D2B7-FAFC-4DFA-BF29-FB87AF2150EF}" sibTransId="{CE7FB73B-BD0A-4D15-B7FD-5654B7C78554}"/>
    <dgm:cxn modelId="{16D6E590-7F15-4FC8-A148-C08C90A37C3F}" type="presOf" srcId="{136B6F06-C440-4AB6-8BFA-4E6342CDF7D5}" destId="{57426296-C441-4DA0-A756-C1489B4242BC}" srcOrd="0" destOrd="0" presId="urn:microsoft.com/office/officeart/2009/layout/CircleArrowProcess#1"/>
    <dgm:cxn modelId="{C97702F0-B21F-43C0-BA5C-2F324F0EE2D1}" srcId="{136B6F06-C440-4AB6-8BFA-4E6342CDF7D5}" destId="{6E770774-2E7D-4BEF-8730-787DE4BA206E}" srcOrd="0" destOrd="0" parTransId="{177C4CE5-AE4C-45DD-AC94-022EDD723F53}" sibTransId="{3E5B6519-0BBD-4AAA-8691-A03B34F51DE8}"/>
    <dgm:cxn modelId="{D40FE4E7-A184-4F23-8F0F-9DDA6DC29A7C}" type="presParOf" srcId="{57426296-C441-4DA0-A756-C1489B4242BC}" destId="{3BC1743D-AAB4-4781-AF3B-B84BB0C4C902}" srcOrd="0" destOrd="0" presId="urn:microsoft.com/office/officeart/2009/layout/CircleArrowProcess#1"/>
    <dgm:cxn modelId="{29F403DF-EB55-42D9-850D-815A9F8138EC}" type="presParOf" srcId="{3BC1743D-AAB4-4781-AF3B-B84BB0C4C902}" destId="{ADA6B17B-F11A-4386-B82A-7C8BE862A440}" srcOrd="0" destOrd="0" presId="urn:microsoft.com/office/officeart/2009/layout/CircleArrowProcess#1"/>
    <dgm:cxn modelId="{BF2358C1-1FA8-4107-B3AF-2E8538DFE5F9}" type="presParOf" srcId="{57426296-C441-4DA0-A756-C1489B4242BC}" destId="{7555824B-CB33-4CB4-875B-0086E62B880F}" srcOrd="1" destOrd="0" presId="urn:microsoft.com/office/officeart/2009/layout/CircleArrowProcess#1"/>
    <dgm:cxn modelId="{12CB0051-5EEA-4BCE-B9BA-ECA3A9AB09C9}" type="presParOf" srcId="{57426296-C441-4DA0-A756-C1489B4242BC}" destId="{C1231FA2-BE53-4A86-93BA-F53B254EED84}" srcOrd="2" destOrd="0" presId="urn:microsoft.com/office/officeart/2009/layout/CircleArrowProcess#1"/>
    <dgm:cxn modelId="{F562ACBE-5A17-4420-B084-DB0476A91618}" type="presParOf" srcId="{C1231FA2-BE53-4A86-93BA-F53B254EED84}" destId="{31E961C1-222D-42F3-AC8F-102E41038B77}" srcOrd="0" destOrd="0" presId="urn:microsoft.com/office/officeart/2009/layout/CircleArrowProcess#1"/>
    <dgm:cxn modelId="{A4E68B12-8676-41E3-BB88-E16E9F2575A6}" type="presParOf" srcId="{57426296-C441-4DA0-A756-C1489B4242BC}" destId="{CDF48A84-CBF2-4F53-A353-9F8B59D37E7F}" srcOrd="3" destOrd="0" presId="urn:microsoft.com/office/officeart/2009/layout/CircleArrowProcess#1"/>
    <dgm:cxn modelId="{AB089ED2-B3C1-4BC8-8DF5-F07A1F410D70}" type="presParOf" srcId="{57426296-C441-4DA0-A756-C1489B4242BC}" destId="{29E4E362-FB59-41C1-B63C-71E13CC0F315}" srcOrd="4" destOrd="0" presId="urn:microsoft.com/office/officeart/2009/layout/CircleArrowProcess#1"/>
    <dgm:cxn modelId="{5C865364-A174-4F8A-B7B3-A048E0DADB87}" type="presParOf" srcId="{29E4E362-FB59-41C1-B63C-71E13CC0F315}" destId="{EC558510-D6E0-4C54-A8C5-8F90ABF2D5E0}" srcOrd="0" destOrd="0" presId="urn:microsoft.com/office/officeart/2009/layout/CircleArrowProcess#1"/>
    <dgm:cxn modelId="{42D802AB-5531-491C-B2DC-5CF21CCB7331}" type="presParOf" srcId="{57426296-C441-4DA0-A756-C1489B4242BC}" destId="{B1EA9479-DC85-405D-AFBC-E0547ADCA663}" srcOrd="5" destOrd="0" presId="urn:microsoft.com/office/officeart/2009/layout/CircleArrow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6B17B-F11A-4386-B82A-7C8BE862A440}">
      <dsp:nvSpPr>
        <dsp:cNvPr id="0" name=""/>
        <dsp:cNvSpPr/>
      </dsp:nvSpPr>
      <dsp:spPr bwMode="white">
        <a:xfrm>
          <a:off x="3455412" y="0"/>
          <a:ext cx="3498446" cy="3498978"/>
        </a:xfrm>
        <a:prstGeom prst="circularArrow">
          <a:avLst>
            <a:gd name="adj1" fmla="val 10980"/>
            <a:gd name="adj2" fmla="val 1142322"/>
            <a:gd name="adj3" fmla="val 4500000"/>
            <a:gd name="adj4" fmla="val 10800000"/>
            <a:gd name="adj5" fmla="val 12500"/>
          </a:avLst>
        </a:prstGeom>
        <a:solidFill>
          <a:srgbClr val="F02424"/>
        </a:solidFill>
        <a:ln w="25400" cap="flat" cmpd="sng" algn="ctr">
          <a:noFill/>
          <a:prstDash val="solid"/>
        </a:ln>
        <a:effectLst/>
      </dsp:spPr>
      <dsp:style>
        <a:lnRef idx="2">
          <a:schemeClr val="lt1"/>
        </a:lnRef>
        <a:fillRef idx="1">
          <a:schemeClr val="accent1"/>
        </a:fillRef>
        <a:effectRef idx="0">
          <a:scrgbClr r="0" g="0" b="0"/>
        </a:effectRef>
        <a:fontRef idx="minor">
          <a:schemeClr val="lt1"/>
        </a:fontRef>
      </dsp:style>
    </dsp:sp>
    <dsp:sp modelId="{7555824B-CB33-4CB4-875B-0086E62B880F}">
      <dsp:nvSpPr>
        <dsp:cNvPr id="0" name=""/>
        <dsp:cNvSpPr/>
      </dsp:nvSpPr>
      <dsp:spPr bwMode="white">
        <a:xfrm>
          <a:off x="4228683" y="1263237"/>
          <a:ext cx="1944019" cy="971777"/>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solidFill>
              <a:schemeClr val="tx1"/>
            </a:solidFill>
          </a:endParaRPr>
        </a:p>
      </dsp:txBody>
      <dsp:txXfrm>
        <a:off x="4228683" y="1263237"/>
        <a:ext cx="1944019" cy="971777"/>
      </dsp:txXfrm>
    </dsp:sp>
    <dsp:sp modelId="{31E961C1-222D-42F3-AC8F-102E41038B77}">
      <dsp:nvSpPr>
        <dsp:cNvPr id="0" name=""/>
        <dsp:cNvSpPr/>
      </dsp:nvSpPr>
      <dsp:spPr bwMode="white">
        <a:xfrm>
          <a:off x="2483730" y="2010423"/>
          <a:ext cx="3498446" cy="3498978"/>
        </a:xfrm>
        <a:prstGeom prst="leftCircularArrow">
          <a:avLst>
            <a:gd name="adj1" fmla="val 10980"/>
            <a:gd name="adj2" fmla="val 1142322"/>
            <a:gd name="adj3" fmla="val 6300000"/>
            <a:gd name="adj4" fmla="val 18900000"/>
            <a:gd name="adj5" fmla="val 12500"/>
          </a:avLst>
        </a:prstGeom>
        <a:solidFill>
          <a:schemeClr val="bg2">
            <a:lumMod val="90000"/>
          </a:schemeClr>
        </a:solidFill>
        <a:ln w="25400" cap="flat" cmpd="sng" algn="ctr">
          <a:noFill/>
          <a:prstDash val="solid"/>
        </a:ln>
        <a:effectLst/>
      </dsp:spPr>
      <dsp:style>
        <a:lnRef idx="2">
          <a:schemeClr val="lt1"/>
        </a:lnRef>
        <a:fillRef idx="1">
          <a:schemeClr val="accent1"/>
        </a:fillRef>
        <a:effectRef idx="0">
          <a:scrgbClr r="0" g="0" b="0"/>
        </a:effectRef>
        <a:fontRef idx="minor">
          <a:schemeClr val="lt1"/>
        </a:fontRef>
      </dsp:style>
    </dsp:sp>
    <dsp:sp modelId="{CDF48A84-CBF2-4F53-A353-9F8B59D37E7F}">
      <dsp:nvSpPr>
        <dsp:cNvPr id="0" name=""/>
        <dsp:cNvSpPr/>
      </dsp:nvSpPr>
      <dsp:spPr bwMode="white">
        <a:xfrm>
          <a:off x="3260944" y="3285289"/>
          <a:ext cx="1944019" cy="971777"/>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solidFill>
              <a:schemeClr val="tx1"/>
            </a:solidFill>
          </a:endParaRPr>
        </a:p>
      </dsp:txBody>
      <dsp:txXfrm>
        <a:off x="3260944" y="3285289"/>
        <a:ext cx="1944019" cy="971777"/>
      </dsp:txXfrm>
    </dsp:sp>
    <dsp:sp modelId="{EC558510-D6E0-4C54-A8C5-8F90ABF2D5E0}">
      <dsp:nvSpPr>
        <dsp:cNvPr id="0" name=""/>
        <dsp:cNvSpPr/>
      </dsp:nvSpPr>
      <dsp:spPr bwMode="white">
        <a:xfrm>
          <a:off x="3704409" y="4261427"/>
          <a:ext cx="3005707" cy="3006912"/>
        </a:xfrm>
        <a:prstGeom prst="blockArc">
          <a:avLst>
            <a:gd name="adj1" fmla="val 13500000"/>
            <a:gd name="adj2" fmla="val 10800000"/>
            <a:gd name="adj3" fmla="val 12740"/>
          </a:avLst>
        </a:prstGeom>
        <a:solidFill>
          <a:srgbClr val="F02424"/>
        </a:solidFill>
        <a:ln w="25400" cap="flat" cmpd="sng" algn="ctr">
          <a:noFill/>
          <a:prstDash val="solid"/>
        </a:ln>
        <a:effectLst/>
      </dsp:spPr>
      <dsp:style>
        <a:lnRef idx="2">
          <a:schemeClr val="lt1"/>
        </a:lnRef>
        <a:fillRef idx="1">
          <a:schemeClr val="accent1"/>
        </a:fillRef>
        <a:effectRef idx="0">
          <a:scrgbClr r="0" g="0" b="0"/>
        </a:effectRef>
        <a:fontRef idx="minor">
          <a:schemeClr val="lt1"/>
        </a:fontRef>
      </dsp:style>
    </dsp:sp>
    <dsp:sp modelId="{B1EA9479-DC85-405D-AFBC-E0547ADCA663}">
      <dsp:nvSpPr>
        <dsp:cNvPr id="0" name=""/>
        <dsp:cNvSpPr/>
      </dsp:nvSpPr>
      <dsp:spPr bwMode="white">
        <a:xfrm>
          <a:off x="4233282" y="5310248"/>
          <a:ext cx="1944019" cy="971777"/>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solidFill>
              <a:schemeClr val="tx1"/>
            </a:solidFill>
          </a:endParaRPr>
        </a:p>
      </dsp:txBody>
      <dsp:txXfrm>
        <a:off x="4233282" y="5310248"/>
        <a:ext cx="1944019" cy="97177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1132800" cy="582088"/>
          </a:xfrm>
          <a:prstGeom prst="rect">
            <a:avLst/>
          </a:prstGeom>
        </p:spPr>
        <p:txBody>
          <a:bodyPr vert="horz" lIns="91440" tIns="45720" rIns="91440" bIns="45720" rtlCol="0"/>
          <a:lstStyle>
            <a:lvl1pPr algn="l">
              <a:defRPr sz="1520"/>
            </a:lvl1pPr>
          </a:lstStyle>
          <a:p>
            <a:endParaRPr lang="zh-CN" altLang="en-US"/>
          </a:p>
        </p:txBody>
      </p:sp>
      <p:sp>
        <p:nvSpPr>
          <p:cNvPr id="3" name="日期占位符 2"/>
          <p:cNvSpPr>
            <a:spLocks noGrp="1"/>
          </p:cNvSpPr>
          <p:nvPr>
            <p:ph type="dt" sz="quarter" idx="1"/>
          </p:nvPr>
        </p:nvSpPr>
        <p:spPr>
          <a:xfrm>
            <a:off x="27623915" y="0"/>
            <a:ext cx="21132800" cy="582088"/>
          </a:xfrm>
          <a:prstGeom prst="rect">
            <a:avLst/>
          </a:prstGeom>
        </p:spPr>
        <p:txBody>
          <a:bodyPr vert="horz" lIns="91440" tIns="45720" rIns="91440" bIns="45720" rtlCol="0"/>
          <a:lstStyle>
            <a:lvl1pPr algn="r">
              <a:defRPr sz="1520"/>
            </a:lvl1pPr>
          </a:lstStyle>
          <a:p>
            <a:fld id="{0F9B84EA-7D68-4D60-9CB1-D50884785D1C}" type="datetimeFigureOut">
              <a:rPr lang="zh-CN" altLang="en-US" smtClean="0"/>
              <a:t>2024/5/11</a:t>
            </a:fld>
            <a:endParaRPr lang="zh-CN" altLang="en-US"/>
          </a:p>
        </p:txBody>
      </p:sp>
      <p:sp>
        <p:nvSpPr>
          <p:cNvPr id="4" name="页脚占位符 3"/>
          <p:cNvSpPr>
            <a:spLocks noGrp="1"/>
          </p:cNvSpPr>
          <p:nvPr>
            <p:ph type="ftr" sz="quarter" idx="2"/>
          </p:nvPr>
        </p:nvSpPr>
        <p:spPr>
          <a:xfrm>
            <a:off x="0" y="11019381"/>
            <a:ext cx="21132800" cy="582087"/>
          </a:xfrm>
          <a:prstGeom prst="rect">
            <a:avLst/>
          </a:prstGeom>
        </p:spPr>
        <p:txBody>
          <a:bodyPr vert="horz" lIns="91440" tIns="45720" rIns="91440" bIns="45720" rtlCol="0" anchor="b"/>
          <a:lstStyle>
            <a:lvl1pPr algn="l">
              <a:defRPr sz="1520"/>
            </a:lvl1pPr>
          </a:lstStyle>
          <a:p>
            <a:endParaRPr lang="zh-CN" altLang="en-US"/>
          </a:p>
        </p:txBody>
      </p:sp>
      <p:sp>
        <p:nvSpPr>
          <p:cNvPr id="5" name="灯片编号占位符 4"/>
          <p:cNvSpPr>
            <a:spLocks noGrp="1"/>
          </p:cNvSpPr>
          <p:nvPr>
            <p:ph type="sldNum" sz="quarter" idx="3"/>
          </p:nvPr>
        </p:nvSpPr>
        <p:spPr>
          <a:xfrm>
            <a:off x="27623915" y="11019381"/>
            <a:ext cx="21132800" cy="582087"/>
          </a:xfrm>
          <a:prstGeom prst="rect">
            <a:avLst/>
          </a:prstGeom>
        </p:spPr>
        <p:txBody>
          <a:bodyPr vert="horz" lIns="91440" tIns="45720" rIns="91440" bIns="45720" rtlCol="0" anchor="b"/>
          <a:lstStyle>
            <a:lvl1pPr algn="r">
              <a:defRPr sz="152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E47F674B-CDB2-469D-A54B-64604985D378}" type="datetimeFigureOut">
              <a:rPr lang="zh-CN" altLang="en-US" smtClean="0"/>
              <a:t>2024/5/11</a:t>
            </a:fld>
            <a:endParaRPr lang="zh-CN" altLang="en-US"/>
          </a:p>
        </p:txBody>
      </p:sp>
      <p:sp>
        <p:nvSpPr>
          <p:cNvPr id="4" name="幻灯片图像占位符 3"/>
          <p:cNvSpPr>
            <a:spLocks noGrp="1" noRot="1" noChangeAspect="1"/>
          </p:cNvSpPr>
          <p:nvPr>
            <p:ph type="sldImg" idx="2"/>
          </p:nvPr>
        </p:nvSpPr>
        <p:spPr>
          <a:xfrm>
            <a:off x="5715000" y="773113"/>
            <a:ext cx="6858000" cy="3862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828800" y="4892675"/>
            <a:ext cx="14630400" cy="4633913"/>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82175"/>
            <a:ext cx="7924800" cy="51593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0358438" y="9782175"/>
            <a:ext cx="7924800" cy="515938"/>
          </a:xfrm>
          <a:prstGeom prst="rect">
            <a:avLst/>
          </a:prstGeom>
        </p:spPr>
        <p:txBody>
          <a:bodyPr vert="horz" lIns="91440" tIns="45720" rIns="91440" bIns="45720" rtlCol="0" anchor="b"/>
          <a:lstStyle>
            <a:lvl1pPr algn="r">
              <a:defRPr sz="1200"/>
            </a:lvl1pPr>
          </a:lstStyle>
          <a:p>
            <a:fld id="{E53C924F-6D45-4846-A7E6-7CEE6B00AED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200" dirty="0">
                <a:solidFill>
                  <a:srgbClr val="FFFFFF"/>
                </a:solidFill>
                <a:latin typeface="Calibri" panose="020F0502020204030204"/>
                <a:cs typeface="Calibri" panose="020F0502020204030204"/>
              </a:rPr>
              <a:t>©</a:t>
            </a:r>
            <a:r>
              <a:rPr sz="1200" spc="-5" dirty="0">
                <a:solidFill>
                  <a:srgbClr val="FFFFFF"/>
                </a:solidFill>
                <a:latin typeface="Calibri" panose="020F0502020204030204"/>
                <a:cs typeface="Calibri" panose="020F0502020204030204"/>
              </a:rPr>
              <a:t> </a:t>
            </a:r>
            <a:r>
              <a:rPr sz="1200" spc="-10" dirty="0">
                <a:solidFill>
                  <a:srgbClr val="FFFFFF"/>
                </a:solidFill>
                <a:latin typeface="Calibri" panose="020F0502020204030204"/>
                <a:cs typeface="Calibri" panose="020F0502020204030204"/>
              </a:rPr>
              <a:t>2</a:t>
            </a:r>
            <a:r>
              <a:rPr sz="1200" spc="-5" dirty="0">
                <a:solidFill>
                  <a:srgbClr val="FFFFFF"/>
                </a:solidFill>
                <a:latin typeface="Calibri" panose="020F0502020204030204"/>
                <a:cs typeface="Calibri" panose="020F0502020204030204"/>
              </a:rPr>
              <a:t>0</a:t>
            </a:r>
            <a:r>
              <a:rPr sz="1200" spc="-10" dirty="0">
                <a:solidFill>
                  <a:srgbClr val="FFFFFF"/>
                </a:solidFill>
                <a:latin typeface="Calibri" panose="020F0502020204030204"/>
                <a:cs typeface="Calibri" panose="020F0502020204030204"/>
              </a:rPr>
              <a:t>15 </a:t>
            </a:r>
            <a:r>
              <a:rPr sz="1200" spc="10"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Ci</a:t>
            </a:r>
            <a:r>
              <a:rPr sz="1200" spc="-5" dirty="0">
                <a:solidFill>
                  <a:srgbClr val="FFFFFF"/>
                </a:solidFill>
                <a:latin typeface="Calibri" panose="020F0502020204030204"/>
                <a:cs typeface="Calibri" panose="020F0502020204030204"/>
              </a:rPr>
              <a:t>s</a:t>
            </a:r>
            <a:r>
              <a:rPr sz="1200" spc="-25"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o</a:t>
            </a:r>
            <a:r>
              <a:rPr sz="1200" spc="25"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a</a:t>
            </a:r>
            <a:r>
              <a:rPr sz="1200" spc="5" dirty="0">
                <a:solidFill>
                  <a:srgbClr val="FFFFFF"/>
                </a:solidFill>
                <a:latin typeface="Calibri" panose="020F0502020204030204"/>
                <a:cs typeface="Calibri" panose="020F0502020204030204"/>
              </a:rPr>
              <a:t>n</a:t>
            </a:r>
            <a:r>
              <a:rPr sz="1200" spc="0" dirty="0">
                <a:solidFill>
                  <a:srgbClr val="FFFFFF"/>
                </a:solidFill>
                <a:latin typeface="Calibri" panose="020F0502020204030204"/>
                <a:cs typeface="Calibri" panose="020F0502020204030204"/>
              </a:rPr>
              <a:t>d</a:t>
            </a:r>
            <a:r>
              <a:rPr sz="1200" spc="-20" dirty="0">
                <a:solidFill>
                  <a:srgbClr val="FFFFFF"/>
                </a:solidFill>
                <a:latin typeface="Calibri" panose="020F0502020204030204"/>
                <a:cs typeface="Calibri" panose="020F0502020204030204"/>
              </a:rPr>
              <a:t>/</a:t>
            </a:r>
            <a:r>
              <a:rPr sz="1200" spc="0" dirty="0">
                <a:solidFill>
                  <a:srgbClr val="FFFFFF"/>
                </a:solidFill>
                <a:latin typeface="Calibri" panose="020F0502020204030204"/>
                <a:cs typeface="Calibri" panose="020F0502020204030204"/>
              </a:rPr>
              <a:t>o</a:t>
            </a:r>
            <a:r>
              <a:rPr sz="1200" spc="-5" dirty="0">
                <a:solidFill>
                  <a:srgbClr val="FFFFFF"/>
                </a:solidFill>
                <a:latin typeface="Calibri" panose="020F0502020204030204"/>
                <a:cs typeface="Calibri" panose="020F0502020204030204"/>
              </a:rPr>
              <a:t>r</a:t>
            </a:r>
            <a:r>
              <a:rPr sz="1200" spc="-30"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i</a:t>
            </a:r>
            <a:r>
              <a:rPr sz="1200" spc="5" dirty="0">
                <a:solidFill>
                  <a:srgbClr val="FFFFFF"/>
                </a:solidFill>
                <a:latin typeface="Calibri" panose="020F0502020204030204"/>
                <a:cs typeface="Calibri" panose="020F0502020204030204"/>
              </a:rPr>
              <a:t>t</a:t>
            </a:r>
            <a:r>
              <a:rPr sz="1200" spc="0" dirty="0">
                <a:solidFill>
                  <a:srgbClr val="FFFFFF"/>
                </a:solidFill>
                <a:latin typeface="Calibri" panose="020F0502020204030204"/>
                <a:cs typeface="Calibri" panose="020F0502020204030204"/>
              </a:rPr>
              <a:t>s </a:t>
            </a:r>
            <a:r>
              <a:rPr sz="1200" spc="-15" dirty="0">
                <a:solidFill>
                  <a:srgbClr val="FFFFFF"/>
                </a:solidFill>
                <a:latin typeface="Calibri" panose="020F0502020204030204"/>
                <a:cs typeface="Calibri" panose="020F0502020204030204"/>
              </a:rPr>
              <a:t>a</a:t>
            </a:r>
            <a:r>
              <a:rPr sz="1200" spc="-10" dirty="0">
                <a:solidFill>
                  <a:srgbClr val="FFFFFF"/>
                </a:solidFill>
                <a:latin typeface="Calibri" panose="020F0502020204030204"/>
                <a:cs typeface="Calibri" panose="020F0502020204030204"/>
              </a:rPr>
              <a:t>f</a:t>
            </a:r>
            <a:r>
              <a:rPr sz="1200" spc="0" dirty="0">
                <a:solidFill>
                  <a:srgbClr val="FFFFFF"/>
                </a:solidFill>
                <a:latin typeface="Calibri" panose="020F0502020204030204"/>
                <a:cs typeface="Calibri" panose="020F0502020204030204"/>
              </a:rPr>
              <a:t>fili</a:t>
            </a:r>
            <a:r>
              <a:rPr sz="1200" spc="-10" dirty="0">
                <a:solidFill>
                  <a:srgbClr val="FFFFFF"/>
                </a:solidFill>
                <a:latin typeface="Calibri" panose="020F0502020204030204"/>
                <a:cs typeface="Calibri" panose="020F0502020204030204"/>
              </a:rPr>
              <a:t>a</a:t>
            </a:r>
            <a:r>
              <a:rPr sz="1200" spc="-15" dirty="0">
                <a:solidFill>
                  <a:srgbClr val="FFFFFF"/>
                </a:solidFill>
                <a:latin typeface="Calibri" panose="020F0502020204030204"/>
                <a:cs typeface="Calibri" panose="020F0502020204030204"/>
              </a:rPr>
              <a:t>t</a:t>
            </a:r>
            <a:r>
              <a:rPr sz="1200" spc="0" dirty="0">
                <a:solidFill>
                  <a:srgbClr val="FFFFFF"/>
                </a:solidFill>
                <a:latin typeface="Calibri" panose="020F0502020204030204"/>
                <a:cs typeface="Calibri" panose="020F0502020204030204"/>
              </a:rPr>
              <a:t>es.</a:t>
            </a:r>
            <a:r>
              <a:rPr sz="1200" spc="-25"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All</a:t>
            </a:r>
            <a:r>
              <a:rPr sz="1200" spc="5"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rig</a:t>
            </a:r>
            <a:r>
              <a:rPr sz="1200" spc="-5" dirty="0">
                <a:solidFill>
                  <a:srgbClr val="FFFFFF"/>
                </a:solidFill>
                <a:latin typeface="Calibri" panose="020F0502020204030204"/>
                <a:cs typeface="Calibri" panose="020F0502020204030204"/>
              </a:rPr>
              <a:t>hts</a:t>
            </a:r>
            <a:r>
              <a:rPr sz="1200" spc="-25" dirty="0">
                <a:solidFill>
                  <a:srgbClr val="FFFFFF"/>
                </a:solidFill>
                <a:latin typeface="Calibri" panose="020F0502020204030204"/>
                <a:cs typeface="Calibri" panose="020F0502020204030204"/>
              </a:rPr>
              <a:t> </a:t>
            </a:r>
            <a:r>
              <a:rPr sz="1200" spc="-20" dirty="0">
                <a:solidFill>
                  <a:srgbClr val="FFFFFF"/>
                </a:solidFill>
                <a:latin typeface="Calibri" panose="020F0502020204030204"/>
                <a:cs typeface="Calibri" panose="020F0502020204030204"/>
              </a:rPr>
              <a:t>r</a:t>
            </a:r>
            <a:r>
              <a:rPr sz="1200" spc="-10" dirty="0">
                <a:solidFill>
                  <a:srgbClr val="FFFFFF"/>
                </a:solidFill>
                <a:latin typeface="Calibri" panose="020F0502020204030204"/>
                <a:cs typeface="Calibri" panose="020F0502020204030204"/>
              </a:rPr>
              <a:t>ese</a:t>
            </a:r>
            <a:r>
              <a:rPr sz="1200" spc="5" dirty="0">
                <a:solidFill>
                  <a:srgbClr val="FFFFFF"/>
                </a:solidFill>
                <a:latin typeface="Calibri" panose="020F0502020204030204"/>
                <a:cs typeface="Calibri" panose="020F0502020204030204"/>
              </a:rPr>
              <a:t>r</a:t>
            </a:r>
            <a:r>
              <a:rPr sz="1200" spc="-25" dirty="0">
                <a:solidFill>
                  <a:srgbClr val="FFFFFF"/>
                </a:solidFill>
                <a:latin typeface="Calibri" panose="020F0502020204030204"/>
                <a:cs typeface="Calibri" panose="020F0502020204030204"/>
              </a:rPr>
              <a:t>v</a:t>
            </a:r>
            <a:r>
              <a:rPr sz="1200" spc="-10" dirty="0">
                <a:solidFill>
                  <a:srgbClr val="FFFFFF"/>
                </a:solidFill>
                <a:latin typeface="Calibri" panose="020F0502020204030204"/>
                <a:cs typeface="Calibri" panose="020F0502020204030204"/>
              </a:rPr>
              <a:t>e</a:t>
            </a:r>
            <a:r>
              <a:rPr sz="1200" spc="-5" dirty="0">
                <a:solidFill>
                  <a:srgbClr val="FFFFFF"/>
                </a:solidFill>
                <a:latin typeface="Calibri" panose="020F0502020204030204"/>
                <a:cs typeface="Calibri" panose="020F0502020204030204"/>
              </a:rPr>
              <a:t>d</a:t>
            </a:r>
            <a:r>
              <a:rPr sz="1200" spc="0" dirty="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3" name="Holder 3"/>
          <p:cNvSpPr>
            <a:spLocks noGrp="1"/>
          </p:cNvSpPr>
          <p:nvPr>
            <p:ph type="dt" sz="half" idx="6"/>
          </p:nvPr>
        </p:nvSpPr>
        <p:spPr/>
        <p:txBody>
          <a:bodyPr lIns="0" tIns="0" rIns="0" bIns="0"/>
          <a:lstStyle/>
          <a:p>
            <a:pPr marL="12700">
              <a:lnSpc>
                <a:spcPct val="100000"/>
              </a:lnSpc>
            </a:pPr>
            <a:r>
              <a:rPr sz="1200" spc="-5"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is</a:t>
            </a:r>
            <a:r>
              <a:rPr sz="1200" spc="-20"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o</a:t>
            </a:r>
            <a:r>
              <a:rPr sz="1200" spc="25"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o</a:t>
            </a:r>
            <a:r>
              <a:rPr sz="1200" spc="-10" dirty="0">
                <a:solidFill>
                  <a:srgbClr val="FFFFFF"/>
                </a:solidFill>
                <a:latin typeface="Calibri" panose="020F0502020204030204"/>
                <a:cs typeface="Calibri" panose="020F0502020204030204"/>
              </a:rPr>
              <a:t>n</a:t>
            </a:r>
            <a:r>
              <a:rPr sz="1200" spc="0" dirty="0">
                <a:solidFill>
                  <a:srgbClr val="FFFFFF"/>
                </a:solidFill>
                <a:latin typeface="Calibri" panose="020F0502020204030204"/>
                <a:cs typeface="Calibri" panose="020F0502020204030204"/>
              </a:rPr>
              <a:t>fide</a:t>
            </a:r>
            <a:r>
              <a:rPr sz="1200" spc="-10" dirty="0">
                <a:solidFill>
                  <a:srgbClr val="FFFFFF"/>
                </a:solidFill>
                <a:latin typeface="Calibri" panose="020F0502020204030204"/>
                <a:cs typeface="Calibri" panose="020F0502020204030204"/>
              </a:rPr>
              <a:t>nt</a:t>
            </a:r>
            <a:r>
              <a:rPr sz="1200" spc="0" dirty="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t>‹#›</a:t>
            </a:fld>
            <a:endParaRPr sz="1200">
              <a:latin typeface="Calibri" panose="020F0502020204030204"/>
              <a:cs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0" y="2402585"/>
            <a:ext cx="18288000" cy="7893558"/>
          </a:xfrm>
          <a:custGeom>
            <a:avLst/>
            <a:gdLst/>
            <a:ahLst/>
            <a:cxnLst/>
            <a:rect l="l" t="t" r="r" b="b"/>
            <a:pathLst>
              <a:path w="18288000" h="7893558">
                <a:moveTo>
                  <a:pt x="0" y="7893558"/>
                </a:moveTo>
                <a:lnTo>
                  <a:pt x="18288000" y="7893558"/>
                </a:lnTo>
                <a:lnTo>
                  <a:pt x="18288000" y="0"/>
                </a:lnTo>
                <a:lnTo>
                  <a:pt x="0" y="0"/>
                </a:lnTo>
                <a:lnTo>
                  <a:pt x="0" y="7893558"/>
                </a:lnTo>
                <a:close/>
              </a:path>
            </a:pathLst>
          </a:custGeom>
          <a:solidFill>
            <a:srgbClr val="4FC4D0"/>
          </a:solidFill>
        </p:spPr>
        <p:txBody>
          <a:bodyPr wrap="square" lIns="0" tIns="0" rIns="0" bIns="0" rtlCol="0">
            <a:noAutofit/>
          </a:bodyPr>
          <a:lstStyle/>
          <a:p>
            <a:endParaRPr/>
          </a:p>
        </p:txBody>
      </p:sp>
      <p:sp>
        <p:nvSpPr>
          <p:cNvPr id="2" name="Holder 2"/>
          <p:cNvSpPr>
            <a:spLocks noGrp="1"/>
          </p:cNvSpPr>
          <p:nvPr>
            <p:ph type="title"/>
          </p:nvPr>
        </p:nvSpPr>
        <p:spPr>
          <a:xfrm>
            <a:off x="3270137" y="796035"/>
            <a:ext cx="11747724" cy="913061"/>
          </a:xfrm>
          <a:prstGeom prst="rect">
            <a:avLst/>
          </a:prstGeom>
        </p:spPr>
        <p:txBody>
          <a:bodyPr wrap="square" lIns="0" tIns="0" rIns="0" bIns="0">
            <a:noAutofit/>
          </a:bodyPr>
          <a:lstStyle/>
          <a:p>
            <a:r>
              <a:rPr lang="zh-CN" altLang="en-US">
                <a:sym typeface="+mn-ea"/>
              </a:rPr>
              <a:t>Click here to edit the master title style</a:t>
            </a:r>
          </a:p>
        </p:txBody>
      </p:sp>
      <p:sp>
        <p:nvSpPr>
          <p:cNvPr id="3" name="Holder 3"/>
          <p:cNvSpPr>
            <a:spLocks noGrp="1"/>
          </p:cNvSpPr>
          <p:nvPr>
            <p:ph type="body" idx="1"/>
          </p:nvPr>
        </p:nvSpPr>
        <p:spPr>
          <a:xfrm>
            <a:off x="914400" y="2368931"/>
            <a:ext cx="16459199" cy="6797802"/>
          </a:xfrm>
          <a:prstGeom prst="rect">
            <a:avLst/>
          </a:prstGeom>
        </p:spPr>
        <p:txBody>
          <a:bodyPr wrap="square" lIns="0" tIns="0" rIns="0" bIns="0">
            <a:noAutofit/>
          </a:bodyPr>
          <a:lstStyle/>
          <a:p>
            <a:pPr algn="ctr"/>
            <a:r>
              <a:rPr lang="en-US" altLang="zh-CN" dirty="0">
                <a:solidFill>
                  <a:srgbClr val="003399"/>
                </a:solidFill>
                <a:latin typeface="Microsoft YaHei" panose="020B0503020204020204" pitchFamily="34" charset="-122"/>
                <a:ea typeface="Microsoft YaHei" panose="020B0503020204020204" pitchFamily="34" charset="-122"/>
                <a:sym typeface="+mn-ea"/>
              </a:rPr>
              <a:t>Add your text</a:t>
            </a:r>
          </a:p>
        </p:txBody>
      </p:sp>
      <p:sp>
        <p:nvSpPr>
          <p:cNvPr id="4" name="Holder 4"/>
          <p:cNvSpPr>
            <a:spLocks noGrp="1"/>
          </p:cNvSpPr>
          <p:nvPr>
            <p:ph type="ftr" sz="quarter" idx="5"/>
          </p:nvPr>
        </p:nvSpPr>
        <p:spPr>
          <a:xfrm>
            <a:off x="694740" y="9790480"/>
            <a:ext cx="3313345" cy="203199"/>
          </a:xfrm>
          <a:prstGeom prst="rect">
            <a:avLst/>
          </a:prstGeom>
        </p:spPr>
        <p:txBody>
          <a:bodyPr wrap="square" lIns="0" tIns="0" rIns="0" bIns="0">
            <a:noAutofit/>
          </a:bodyPr>
          <a:lstStyle/>
          <a:p>
            <a:pPr marL="12700">
              <a:lnSpc>
                <a:spcPct val="100000"/>
              </a:lnSpc>
            </a:pPr>
            <a:r>
              <a:rPr sz="1200" dirty="0">
                <a:solidFill>
                  <a:srgbClr val="FFFFFF"/>
                </a:solidFill>
                <a:latin typeface="Calibri" panose="020F0502020204030204"/>
                <a:cs typeface="Calibri" panose="020F0502020204030204"/>
              </a:rPr>
              <a:t>©</a:t>
            </a:r>
            <a:r>
              <a:rPr sz="1200" spc="-5" dirty="0">
                <a:solidFill>
                  <a:srgbClr val="FFFFFF"/>
                </a:solidFill>
                <a:latin typeface="Calibri" panose="020F0502020204030204"/>
                <a:cs typeface="Calibri" panose="020F0502020204030204"/>
              </a:rPr>
              <a:t> </a:t>
            </a:r>
            <a:r>
              <a:rPr sz="1200" spc="-10" dirty="0">
                <a:solidFill>
                  <a:srgbClr val="FFFFFF"/>
                </a:solidFill>
                <a:latin typeface="Calibri" panose="020F0502020204030204"/>
                <a:cs typeface="Calibri" panose="020F0502020204030204"/>
              </a:rPr>
              <a:t>2</a:t>
            </a:r>
            <a:r>
              <a:rPr sz="1200" spc="-5" dirty="0">
                <a:solidFill>
                  <a:srgbClr val="FFFFFF"/>
                </a:solidFill>
                <a:latin typeface="Calibri" panose="020F0502020204030204"/>
                <a:cs typeface="Calibri" panose="020F0502020204030204"/>
              </a:rPr>
              <a:t>0</a:t>
            </a:r>
            <a:r>
              <a:rPr sz="1200" spc="-10" dirty="0">
                <a:solidFill>
                  <a:srgbClr val="FFFFFF"/>
                </a:solidFill>
                <a:latin typeface="Calibri" panose="020F0502020204030204"/>
                <a:cs typeface="Calibri" panose="020F0502020204030204"/>
              </a:rPr>
              <a:t>15 </a:t>
            </a:r>
            <a:r>
              <a:rPr sz="1200" spc="10"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Ci</a:t>
            </a:r>
            <a:r>
              <a:rPr sz="1200" spc="-5" dirty="0">
                <a:solidFill>
                  <a:srgbClr val="FFFFFF"/>
                </a:solidFill>
                <a:latin typeface="Calibri" panose="020F0502020204030204"/>
                <a:cs typeface="Calibri" panose="020F0502020204030204"/>
              </a:rPr>
              <a:t>s</a:t>
            </a:r>
            <a:r>
              <a:rPr sz="1200" spc="-25"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o</a:t>
            </a:r>
            <a:r>
              <a:rPr sz="1200" spc="25"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a</a:t>
            </a:r>
            <a:r>
              <a:rPr sz="1200" spc="5" dirty="0">
                <a:solidFill>
                  <a:srgbClr val="FFFFFF"/>
                </a:solidFill>
                <a:latin typeface="Calibri" panose="020F0502020204030204"/>
                <a:cs typeface="Calibri" panose="020F0502020204030204"/>
              </a:rPr>
              <a:t>n</a:t>
            </a:r>
            <a:r>
              <a:rPr sz="1200" spc="0" dirty="0">
                <a:solidFill>
                  <a:srgbClr val="FFFFFF"/>
                </a:solidFill>
                <a:latin typeface="Calibri" panose="020F0502020204030204"/>
                <a:cs typeface="Calibri" panose="020F0502020204030204"/>
              </a:rPr>
              <a:t>d</a:t>
            </a:r>
            <a:r>
              <a:rPr sz="1200" spc="-20" dirty="0">
                <a:solidFill>
                  <a:srgbClr val="FFFFFF"/>
                </a:solidFill>
                <a:latin typeface="Calibri" panose="020F0502020204030204"/>
                <a:cs typeface="Calibri" panose="020F0502020204030204"/>
              </a:rPr>
              <a:t>/</a:t>
            </a:r>
            <a:r>
              <a:rPr sz="1200" spc="0" dirty="0">
                <a:solidFill>
                  <a:srgbClr val="FFFFFF"/>
                </a:solidFill>
                <a:latin typeface="Calibri" panose="020F0502020204030204"/>
                <a:cs typeface="Calibri" panose="020F0502020204030204"/>
              </a:rPr>
              <a:t>o</a:t>
            </a:r>
            <a:r>
              <a:rPr sz="1200" spc="-5" dirty="0">
                <a:solidFill>
                  <a:srgbClr val="FFFFFF"/>
                </a:solidFill>
                <a:latin typeface="Calibri" panose="020F0502020204030204"/>
                <a:cs typeface="Calibri" panose="020F0502020204030204"/>
              </a:rPr>
              <a:t>r</a:t>
            </a:r>
            <a:r>
              <a:rPr sz="1200" spc="-30"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i</a:t>
            </a:r>
            <a:r>
              <a:rPr sz="1200" spc="5" dirty="0">
                <a:solidFill>
                  <a:srgbClr val="FFFFFF"/>
                </a:solidFill>
                <a:latin typeface="Calibri" panose="020F0502020204030204"/>
                <a:cs typeface="Calibri" panose="020F0502020204030204"/>
              </a:rPr>
              <a:t>t</a:t>
            </a:r>
            <a:r>
              <a:rPr sz="1200" spc="0" dirty="0">
                <a:solidFill>
                  <a:srgbClr val="FFFFFF"/>
                </a:solidFill>
                <a:latin typeface="Calibri" panose="020F0502020204030204"/>
                <a:cs typeface="Calibri" panose="020F0502020204030204"/>
              </a:rPr>
              <a:t>s </a:t>
            </a:r>
            <a:r>
              <a:rPr sz="1200" spc="-15" dirty="0">
                <a:solidFill>
                  <a:srgbClr val="FFFFFF"/>
                </a:solidFill>
                <a:latin typeface="Calibri" panose="020F0502020204030204"/>
                <a:cs typeface="Calibri" panose="020F0502020204030204"/>
              </a:rPr>
              <a:t>a</a:t>
            </a:r>
            <a:r>
              <a:rPr sz="1200" spc="-10" dirty="0">
                <a:solidFill>
                  <a:srgbClr val="FFFFFF"/>
                </a:solidFill>
                <a:latin typeface="Calibri" panose="020F0502020204030204"/>
                <a:cs typeface="Calibri" panose="020F0502020204030204"/>
              </a:rPr>
              <a:t>f</a:t>
            </a:r>
            <a:r>
              <a:rPr sz="1200" spc="0" dirty="0">
                <a:solidFill>
                  <a:srgbClr val="FFFFFF"/>
                </a:solidFill>
                <a:latin typeface="Calibri" panose="020F0502020204030204"/>
                <a:cs typeface="Calibri" panose="020F0502020204030204"/>
              </a:rPr>
              <a:t>fili</a:t>
            </a:r>
            <a:r>
              <a:rPr sz="1200" spc="-10" dirty="0">
                <a:solidFill>
                  <a:srgbClr val="FFFFFF"/>
                </a:solidFill>
                <a:latin typeface="Calibri" panose="020F0502020204030204"/>
                <a:cs typeface="Calibri" panose="020F0502020204030204"/>
              </a:rPr>
              <a:t>a</a:t>
            </a:r>
            <a:r>
              <a:rPr sz="1200" spc="-15" dirty="0">
                <a:solidFill>
                  <a:srgbClr val="FFFFFF"/>
                </a:solidFill>
                <a:latin typeface="Calibri" panose="020F0502020204030204"/>
                <a:cs typeface="Calibri" panose="020F0502020204030204"/>
              </a:rPr>
              <a:t>t</a:t>
            </a:r>
            <a:r>
              <a:rPr sz="1200" spc="0" dirty="0">
                <a:solidFill>
                  <a:srgbClr val="FFFFFF"/>
                </a:solidFill>
                <a:latin typeface="Calibri" panose="020F0502020204030204"/>
                <a:cs typeface="Calibri" panose="020F0502020204030204"/>
              </a:rPr>
              <a:t>es.</a:t>
            </a:r>
            <a:r>
              <a:rPr sz="1200" spc="-25"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All</a:t>
            </a:r>
            <a:r>
              <a:rPr sz="1200" spc="5" dirty="0">
                <a:solidFill>
                  <a:srgbClr val="FFFFFF"/>
                </a:solidFill>
                <a:latin typeface="Calibri" panose="020F0502020204030204"/>
                <a:cs typeface="Calibri" panose="020F0502020204030204"/>
              </a:rPr>
              <a:t> </a:t>
            </a:r>
            <a:r>
              <a:rPr sz="1200" spc="0" dirty="0">
                <a:solidFill>
                  <a:srgbClr val="FFFFFF"/>
                </a:solidFill>
                <a:latin typeface="Calibri" panose="020F0502020204030204"/>
                <a:cs typeface="Calibri" panose="020F0502020204030204"/>
              </a:rPr>
              <a:t>rig</a:t>
            </a:r>
            <a:r>
              <a:rPr sz="1200" spc="-5" dirty="0">
                <a:solidFill>
                  <a:srgbClr val="FFFFFF"/>
                </a:solidFill>
                <a:latin typeface="Calibri" panose="020F0502020204030204"/>
                <a:cs typeface="Calibri" panose="020F0502020204030204"/>
              </a:rPr>
              <a:t>hts</a:t>
            </a:r>
            <a:r>
              <a:rPr sz="1200" spc="-25" dirty="0">
                <a:solidFill>
                  <a:srgbClr val="FFFFFF"/>
                </a:solidFill>
                <a:latin typeface="Calibri" panose="020F0502020204030204"/>
                <a:cs typeface="Calibri" panose="020F0502020204030204"/>
              </a:rPr>
              <a:t> </a:t>
            </a:r>
            <a:r>
              <a:rPr sz="1200" spc="-20" dirty="0">
                <a:solidFill>
                  <a:srgbClr val="FFFFFF"/>
                </a:solidFill>
                <a:latin typeface="Calibri" panose="020F0502020204030204"/>
                <a:cs typeface="Calibri" panose="020F0502020204030204"/>
              </a:rPr>
              <a:t>r</a:t>
            </a:r>
            <a:r>
              <a:rPr sz="1200" spc="-10" dirty="0">
                <a:solidFill>
                  <a:srgbClr val="FFFFFF"/>
                </a:solidFill>
                <a:latin typeface="Calibri" panose="020F0502020204030204"/>
                <a:cs typeface="Calibri" panose="020F0502020204030204"/>
              </a:rPr>
              <a:t>ese</a:t>
            </a:r>
            <a:r>
              <a:rPr sz="1200" spc="5" dirty="0">
                <a:solidFill>
                  <a:srgbClr val="FFFFFF"/>
                </a:solidFill>
                <a:latin typeface="Calibri" panose="020F0502020204030204"/>
                <a:cs typeface="Calibri" panose="020F0502020204030204"/>
              </a:rPr>
              <a:t>r</a:t>
            </a:r>
            <a:r>
              <a:rPr sz="1200" spc="-25" dirty="0">
                <a:solidFill>
                  <a:srgbClr val="FFFFFF"/>
                </a:solidFill>
                <a:latin typeface="Calibri" panose="020F0502020204030204"/>
                <a:cs typeface="Calibri" panose="020F0502020204030204"/>
              </a:rPr>
              <a:t>v</a:t>
            </a:r>
            <a:r>
              <a:rPr sz="1200" spc="-10" dirty="0">
                <a:solidFill>
                  <a:srgbClr val="FFFFFF"/>
                </a:solidFill>
                <a:latin typeface="Calibri" panose="020F0502020204030204"/>
                <a:cs typeface="Calibri" panose="020F0502020204030204"/>
              </a:rPr>
              <a:t>e</a:t>
            </a:r>
            <a:r>
              <a:rPr sz="1200" spc="-5" dirty="0">
                <a:solidFill>
                  <a:srgbClr val="FFFFFF"/>
                </a:solidFill>
                <a:latin typeface="Calibri" panose="020F0502020204030204"/>
                <a:cs typeface="Calibri" panose="020F0502020204030204"/>
              </a:rPr>
              <a:t>d</a:t>
            </a:r>
            <a:r>
              <a:rPr sz="1200" spc="0" dirty="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5" name="Holder 5"/>
          <p:cNvSpPr>
            <a:spLocks noGrp="1"/>
          </p:cNvSpPr>
          <p:nvPr>
            <p:ph type="dt" sz="half" idx="6"/>
          </p:nvPr>
        </p:nvSpPr>
        <p:spPr>
          <a:xfrm>
            <a:off x="15906750" y="9788042"/>
            <a:ext cx="1134187" cy="203276"/>
          </a:xfrm>
          <a:prstGeom prst="rect">
            <a:avLst/>
          </a:prstGeom>
        </p:spPr>
        <p:txBody>
          <a:bodyPr wrap="square" lIns="0" tIns="0" rIns="0" bIns="0">
            <a:noAutofit/>
          </a:bodyPr>
          <a:lstStyle/>
          <a:p>
            <a:pPr marL="12700">
              <a:lnSpc>
                <a:spcPct val="100000"/>
              </a:lnSpc>
            </a:pPr>
            <a:r>
              <a:rPr sz="1200" spc="-5"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is</a:t>
            </a:r>
            <a:r>
              <a:rPr sz="1200" spc="-20"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o</a:t>
            </a:r>
            <a:r>
              <a:rPr sz="1200" spc="25" dirty="0">
                <a:solidFill>
                  <a:srgbClr val="FFFFFF"/>
                </a:solidFill>
                <a:latin typeface="Calibri" panose="020F0502020204030204"/>
                <a:cs typeface="Calibri" panose="020F0502020204030204"/>
              </a:rPr>
              <a:t> </a:t>
            </a:r>
            <a:r>
              <a:rPr sz="1200" spc="-5" dirty="0">
                <a:solidFill>
                  <a:srgbClr val="FFFFFF"/>
                </a:solidFill>
                <a:latin typeface="Calibri" panose="020F0502020204030204"/>
                <a:cs typeface="Calibri" panose="020F0502020204030204"/>
              </a:rPr>
              <a:t>C</a:t>
            </a:r>
            <a:r>
              <a:rPr sz="1200" spc="0" dirty="0">
                <a:solidFill>
                  <a:srgbClr val="FFFFFF"/>
                </a:solidFill>
                <a:latin typeface="Calibri" panose="020F0502020204030204"/>
                <a:cs typeface="Calibri" panose="020F0502020204030204"/>
              </a:rPr>
              <a:t>o</a:t>
            </a:r>
            <a:r>
              <a:rPr sz="1200" spc="-10" dirty="0">
                <a:solidFill>
                  <a:srgbClr val="FFFFFF"/>
                </a:solidFill>
                <a:latin typeface="Calibri" panose="020F0502020204030204"/>
                <a:cs typeface="Calibri" panose="020F0502020204030204"/>
              </a:rPr>
              <a:t>n</a:t>
            </a:r>
            <a:r>
              <a:rPr sz="1200" spc="0" dirty="0">
                <a:solidFill>
                  <a:srgbClr val="FFFFFF"/>
                </a:solidFill>
                <a:latin typeface="Calibri" panose="020F0502020204030204"/>
                <a:cs typeface="Calibri" panose="020F0502020204030204"/>
              </a:rPr>
              <a:t>fide</a:t>
            </a:r>
            <a:r>
              <a:rPr sz="1200" spc="-10" dirty="0">
                <a:solidFill>
                  <a:srgbClr val="FFFFFF"/>
                </a:solidFill>
                <a:latin typeface="Calibri" panose="020F0502020204030204"/>
                <a:cs typeface="Calibri" panose="020F0502020204030204"/>
              </a:rPr>
              <a:t>nt</a:t>
            </a:r>
            <a:r>
              <a:rPr sz="1200" spc="0" dirty="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6" name="Holder 6"/>
          <p:cNvSpPr>
            <a:spLocks noGrp="1"/>
          </p:cNvSpPr>
          <p:nvPr>
            <p:ph type="sldNum" sz="quarter" idx="7"/>
          </p:nvPr>
        </p:nvSpPr>
        <p:spPr>
          <a:xfrm>
            <a:off x="17536540" y="9781640"/>
            <a:ext cx="128066" cy="203199"/>
          </a:xfrm>
          <a:prstGeom prst="rect">
            <a:avLst/>
          </a:prstGeom>
        </p:spPr>
        <p:txBody>
          <a:bodyPr wrap="square" lIns="0" tIns="0" rIns="0" bIns="0">
            <a:noAutofit/>
          </a:bodyPr>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t>‹#›</a:t>
            </a:fld>
            <a:endParaRPr sz="1200">
              <a:latin typeface="Calibri" panose="020F0502020204030204"/>
              <a:cs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searchgate.net/publication/355333357_Scraping_and_Analysing_YouTube_Trending_Videos_for_BI" TargetMode="External"/><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developers.google.com/youtube/v3/docs/%0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bject 3"/>
          <p:cNvSpPr txBox="1"/>
          <p:nvPr/>
        </p:nvSpPr>
        <p:spPr>
          <a:xfrm>
            <a:off x="7067981" y="2789739"/>
            <a:ext cx="14283055" cy="1499469"/>
          </a:xfrm>
          <a:prstGeom prst="rect">
            <a:avLst/>
          </a:prstGeom>
        </p:spPr>
        <p:txBody>
          <a:bodyPr vert="horz" wrap="square" lIns="0" tIns="0" rIns="0" bIns="0" rtlCol="0">
            <a:noAutofit/>
          </a:bodyPr>
          <a:lstStyle/>
          <a:p>
            <a:pPr>
              <a:lnSpc>
                <a:spcPct val="110000"/>
              </a:lnSpc>
            </a:pPr>
            <a:endParaRPr lang="en-US" altLang="zh-CN" sz="8800" b="1" spc="-180" dirty="0">
              <a:solidFill>
                <a:srgbClr val="F02424"/>
              </a:solidFill>
              <a:latin typeface="Microsoft YaHei" panose="020B0503020204020204" pitchFamily="34" charset="-122"/>
              <a:ea typeface="Microsoft YaHei" panose="020B0503020204020204" pitchFamily="34" charset="-122"/>
              <a:cs typeface="Arial" panose="020B0604020202020204"/>
            </a:endParaRPr>
          </a:p>
          <a:p>
            <a:pPr>
              <a:lnSpc>
                <a:spcPct val="110000"/>
              </a:lnSpc>
            </a:pPr>
            <a:r>
              <a:rPr lang="zh-CN" altLang="en-US" sz="8800" b="1" dirty="0">
                <a:solidFill>
                  <a:schemeClr val="bg1"/>
                </a:solidFill>
                <a:latin typeface="Microsoft YaHei" panose="020B0503020204020204" pitchFamily="34" charset="-122"/>
                <a:ea typeface="Microsoft YaHei" panose="020B0503020204020204" pitchFamily="34" charset="-122"/>
                <a:cs typeface="Arial" panose="020B0604020202020204"/>
              </a:rPr>
              <a:t> </a:t>
            </a:r>
            <a:endParaRPr lang="en-US" altLang="zh-CN" sz="8800" b="1" dirty="0">
              <a:solidFill>
                <a:schemeClr val="bg1"/>
              </a:solidFill>
              <a:latin typeface="Microsoft YaHei" panose="020B0503020204020204" pitchFamily="34" charset="-122"/>
              <a:ea typeface="Microsoft YaHei" panose="020B0503020204020204" pitchFamily="34" charset="-122"/>
              <a:cs typeface="Arial" panose="020B0604020202020204"/>
            </a:endParaRPr>
          </a:p>
        </p:txBody>
      </p:sp>
      <p:grpSp>
        <p:nvGrpSpPr>
          <p:cNvPr id="35" name="组合 4"/>
          <p:cNvGrpSpPr/>
          <p:nvPr/>
        </p:nvGrpSpPr>
        <p:grpSpPr bwMode="auto">
          <a:xfrm>
            <a:off x="0" y="-162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pic>
        <p:nvPicPr>
          <p:cNvPr id="4" name="Picture 3" descr="Color-YouTube-logo"/>
          <p:cNvPicPr>
            <a:picLocks noChangeAspect="1"/>
          </p:cNvPicPr>
          <p:nvPr/>
        </p:nvPicPr>
        <p:blipFill>
          <a:blip r:embed="rId3"/>
          <a:stretch>
            <a:fillRect/>
          </a:stretch>
        </p:blipFill>
        <p:spPr>
          <a:xfrm>
            <a:off x="13274040" y="8923020"/>
            <a:ext cx="5013960" cy="1353820"/>
          </a:xfrm>
          <a:prstGeom prst="rect">
            <a:avLst/>
          </a:prstGeom>
        </p:spPr>
      </p:pic>
      <p:sp>
        <p:nvSpPr>
          <p:cNvPr id="5" name="Text Box 4"/>
          <p:cNvSpPr txBox="1"/>
          <p:nvPr/>
        </p:nvSpPr>
        <p:spPr>
          <a:xfrm>
            <a:off x="7073900" y="1542415"/>
            <a:ext cx="6337300" cy="368300"/>
          </a:xfrm>
          <a:prstGeom prst="rect">
            <a:avLst/>
          </a:prstGeom>
          <a:noFill/>
        </p:spPr>
        <p:txBody>
          <a:bodyPr wrap="square" rtlCol="0">
            <a:spAutoFit/>
          </a:bodyPr>
          <a:lstStyle/>
          <a:p>
            <a:endParaRPr lang="en-US"/>
          </a:p>
        </p:txBody>
      </p:sp>
      <p:sp>
        <p:nvSpPr>
          <p:cNvPr id="7" name="Text Box 6"/>
          <p:cNvSpPr txBox="1"/>
          <p:nvPr/>
        </p:nvSpPr>
        <p:spPr>
          <a:xfrm>
            <a:off x="7454265" y="948690"/>
            <a:ext cx="10300335" cy="5490210"/>
          </a:xfrm>
          <a:prstGeom prst="rect">
            <a:avLst/>
          </a:prstGeom>
          <a:noFill/>
        </p:spPr>
        <p:txBody>
          <a:bodyPr wrap="square" rtlCol="0">
            <a:spAutoFit/>
            <a:scene3d>
              <a:camera prst="orthographicFront"/>
              <a:lightRig rig="threePt" dir="t"/>
            </a:scene3d>
          </a:bodyPr>
          <a:lstStyle/>
          <a:p>
            <a:pPr>
              <a:lnSpc>
                <a:spcPct val="130000"/>
              </a:lnSpc>
            </a:pPr>
            <a:endParaRPr lang="en-US" sz="54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a:p>
            <a:pPr>
              <a:lnSpc>
                <a:spcPct val="130000"/>
              </a:lnSpc>
            </a:pPr>
            <a:endParaRPr lang="en-US" sz="54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a:p>
            <a:pPr>
              <a:lnSpc>
                <a:spcPct val="130000"/>
              </a:lnSpc>
            </a:pPr>
            <a:r>
              <a:rPr lang="en-US" sz="54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SCRAPING , ANALYSING AND                  VISUALIZING  YOUTUBE      TRENDING  CHANNELS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66800" y="501650"/>
            <a:ext cx="10942955" cy="2553335"/>
          </a:xfrm>
          <a:prstGeom prst="rect">
            <a:avLst/>
          </a:prstGeom>
          <a:noFill/>
        </p:spPr>
        <p:txBody>
          <a:bodyPr wrap="none" rtlCol="0">
            <a:spAutoFit/>
          </a:bodyPr>
          <a:lstStyle/>
          <a:p>
            <a:pPr algn="l">
              <a:lnSpc>
                <a:spcPct val="100000"/>
              </a:lnSpc>
              <a:spcBef>
                <a:spcPct val="0"/>
              </a:spcBef>
              <a:buFont typeface="Arial" panose="020B0604020202020204" pitchFamily="34" charset="0"/>
              <a:buNone/>
            </a:pPr>
            <a:r>
              <a:rPr lang="en-US" altLang="zh-CN" sz="40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sym typeface="+mn-ea"/>
              </a:rPr>
              <a:t> 2. EXPLANATION OF EACH  COMPONENT</a:t>
            </a:r>
          </a:p>
          <a:p>
            <a:pPr algn="l">
              <a:lnSpc>
                <a:spcPct val="100000"/>
              </a:lnSpc>
              <a:spcBef>
                <a:spcPct val="0"/>
              </a:spcBef>
              <a:buFont typeface="Arial" panose="020B0604020202020204" pitchFamily="34" charset="0"/>
              <a:buNone/>
            </a:pPr>
            <a:endParaRPr lang="en-US" altLang="zh-CN" sz="40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sym typeface="+mn-ea"/>
            </a:endParaRPr>
          </a:p>
          <a:p>
            <a:pPr indent="0" algn="l">
              <a:lnSpc>
                <a:spcPct val="100000"/>
              </a:lnSpc>
              <a:spcBef>
                <a:spcPct val="0"/>
              </a:spcBef>
              <a:buFont typeface="Arial" panose="020B0604020202020204" pitchFamily="34" charset="0"/>
              <a:buNone/>
            </a:pPr>
            <a:r>
              <a:rPr lang="zh-CN" altLang="en-US" sz="40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sym typeface="+mn-ea"/>
              </a:rPr>
              <a:t>
</a:t>
            </a:r>
          </a:p>
        </p:txBody>
      </p:sp>
      <p:sp>
        <p:nvSpPr>
          <p:cNvPr id="4" name="Text Box 3"/>
          <p:cNvSpPr txBox="1"/>
          <p:nvPr/>
        </p:nvSpPr>
        <p:spPr>
          <a:xfrm>
            <a:off x="1172210" y="1350010"/>
            <a:ext cx="17047210" cy="8949690"/>
          </a:xfrm>
          <a:prstGeom prst="rect">
            <a:avLst/>
          </a:prstGeom>
          <a:noFill/>
        </p:spPr>
        <p:txBody>
          <a:bodyPr wrap="square" rtlCol="0">
            <a:spAutoFit/>
          </a:bodyPr>
          <a:lstStyle/>
          <a:p>
            <a:pPr marL="457200" indent="-457200" algn="l">
              <a:lnSpc>
                <a:spcPct val="120000"/>
              </a:lnSpc>
              <a:buFont typeface="Wingdings" panose="05000000000000000000" charset="0"/>
              <a:buChar char="Ø"/>
            </a:pPr>
            <a:r>
              <a:rPr lang="en-US" sz="3200">
                <a:solidFill>
                  <a:schemeClr val="bg1"/>
                </a:solidFill>
                <a:latin typeface="Times New Roman" panose="02020603050405020304" charset="0"/>
                <a:cs typeface="Times New Roman" panose="02020603050405020304" charset="0"/>
              </a:rPr>
              <a:t>Few well known youtube channel ids are collected by inspecting the channel source code and </a:t>
            </a:r>
          </a:p>
          <a:p>
            <a:pPr indent="0" algn="l">
              <a:lnSpc>
                <a:spcPct val="120000"/>
              </a:lnSpc>
              <a:buFont typeface="Wingdings" panose="05000000000000000000" charset="0"/>
              <a:buNone/>
            </a:pPr>
            <a:r>
              <a:rPr lang="en-US" sz="3200">
                <a:solidFill>
                  <a:schemeClr val="bg1"/>
                </a:solidFill>
                <a:latin typeface="Times New Roman" panose="02020603050405020304" charset="0"/>
                <a:cs typeface="Times New Roman" panose="02020603050405020304" charset="0"/>
              </a:rPr>
              <a:t>stored in a csv file</a:t>
            </a:r>
          </a:p>
          <a:p>
            <a:pPr marL="457200" indent="-457200" algn="l">
              <a:lnSpc>
                <a:spcPct val="120000"/>
              </a:lnSpc>
              <a:buFont typeface="Wingdings" panose="05000000000000000000" charset="0"/>
              <a:buChar char="Ø"/>
            </a:pPr>
            <a:r>
              <a:rPr lang="en-US" sz="3200">
                <a:solidFill>
                  <a:schemeClr val="bg1"/>
                </a:solidFill>
                <a:latin typeface="Times New Roman" panose="02020603050405020304" charset="0"/>
                <a:cs typeface="Times New Roman" panose="02020603050405020304" charset="0"/>
              </a:rPr>
              <a:t>An account is created in Google Developer Console and generated the API key.</a:t>
            </a:r>
          </a:p>
          <a:p>
            <a:pPr marL="457200" indent="-457200" algn="l">
              <a:lnSpc>
                <a:spcPct val="120000"/>
              </a:lnSpc>
              <a:buFont typeface="Wingdings" panose="05000000000000000000" charset="0"/>
              <a:buChar char="Ø"/>
            </a:pPr>
            <a:r>
              <a:rPr lang="en-US" sz="3200">
                <a:solidFill>
                  <a:schemeClr val="bg1"/>
                </a:solidFill>
                <a:latin typeface="Times New Roman" panose="02020603050405020304" charset="0"/>
                <a:cs typeface="Times New Roman" panose="02020603050405020304" charset="0"/>
              </a:rPr>
              <a:t>Accessing the youtube service by using build method from googleapiclient.discovery. By requesting </a:t>
            </a:r>
          </a:p>
          <a:p>
            <a:pPr indent="0" algn="l">
              <a:lnSpc>
                <a:spcPct val="120000"/>
              </a:lnSpc>
              <a:buFont typeface="Wingdings" panose="05000000000000000000" charset="0"/>
              <a:buNone/>
            </a:pPr>
            <a:r>
              <a:rPr lang="en-US" sz="3200">
                <a:solidFill>
                  <a:schemeClr val="bg1"/>
                </a:solidFill>
                <a:latin typeface="Times New Roman" panose="02020603050405020304" charset="0"/>
                <a:cs typeface="Times New Roman" panose="02020603050405020304" charset="0"/>
              </a:rPr>
              <a:t>the youtube service we can get the response as a json format which contains the entire details of that </a:t>
            </a:r>
          </a:p>
          <a:p>
            <a:pPr indent="0" algn="l">
              <a:lnSpc>
                <a:spcPct val="120000"/>
              </a:lnSpc>
              <a:buFont typeface="Wingdings" panose="05000000000000000000" charset="0"/>
              <a:buNone/>
            </a:pPr>
            <a:r>
              <a:rPr lang="en-US" sz="3200">
                <a:solidFill>
                  <a:schemeClr val="bg1"/>
                </a:solidFill>
                <a:latin typeface="Times New Roman" panose="02020603050405020304" charset="0"/>
                <a:cs typeface="Times New Roman" panose="02020603050405020304" charset="0"/>
              </a:rPr>
              <a:t>particular channel that we have passed. From that it extracted the required statistics and a dataframe is </a:t>
            </a:r>
          </a:p>
          <a:p>
            <a:pPr indent="0" algn="l">
              <a:lnSpc>
                <a:spcPct val="120000"/>
              </a:lnSpc>
              <a:buFont typeface="Wingdings" panose="05000000000000000000" charset="0"/>
              <a:buNone/>
            </a:pPr>
            <a:r>
              <a:rPr lang="en-US" sz="3200">
                <a:solidFill>
                  <a:schemeClr val="bg1"/>
                </a:solidFill>
                <a:latin typeface="Times New Roman" panose="02020603050405020304" charset="0"/>
                <a:cs typeface="Times New Roman" panose="02020603050405020304" charset="0"/>
              </a:rPr>
              <a:t>created from it.</a:t>
            </a:r>
          </a:p>
          <a:p>
            <a:pPr marL="457200" indent="-457200" algn="l">
              <a:lnSpc>
                <a:spcPct val="120000"/>
              </a:lnSpc>
              <a:buFont typeface="Wingdings" panose="05000000000000000000" charset="0"/>
              <a:buChar char="Ø"/>
            </a:pPr>
            <a:r>
              <a:rPr lang="en-US" sz="3200">
                <a:solidFill>
                  <a:schemeClr val="bg1"/>
                </a:solidFill>
                <a:latin typeface="Times New Roman" panose="02020603050405020304" charset="0"/>
                <a:cs typeface="Times New Roman" panose="02020603050405020304" charset="0"/>
              </a:rPr>
              <a:t>Ranking the channels based upon the no.of.subscribers and no.of viewers and represented the </a:t>
            </a:r>
          </a:p>
          <a:p>
            <a:pPr indent="0" algn="l">
              <a:lnSpc>
                <a:spcPct val="120000"/>
              </a:lnSpc>
              <a:buFont typeface="Wingdings" panose="05000000000000000000" charset="0"/>
              <a:buNone/>
            </a:pPr>
            <a:r>
              <a:rPr lang="en-US" sz="3200">
                <a:solidFill>
                  <a:schemeClr val="bg1"/>
                </a:solidFill>
                <a:latin typeface="Times New Roman" panose="02020603050405020304" charset="0"/>
                <a:cs typeface="Times New Roman" panose="02020603050405020304" charset="0"/>
              </a:rPr>
              <a:t>comparisons in the form of visualizations using seaborn library.</a:t>
            </a:r>
          </a:p>
          <a:p>
            <a:pPr marL="457200" indent="-457200" algn="l">
              <a:lnSpc>
                <a:spcPct val="120000"/>
              </a:lnSpc>
              <a:buFont typeface="Wingdings" panose="05000000000000000000" charset="0"/>
              <a:buChar char="Ø"/>
            </a:pPr>
            <a:r>
              <a:rPr lang="en-US" sz="3200">
                <a:solidFill>
                  <a:schemeClr val="bg1"/>
                </a:solidFill>
                <a:latin typeface="Times New Roman" panose="02020603050405020304" charset="0"/>
                <a:cs typeface="Times New Roman" panose="02020603050405020304" charset="0"/>
              </a:rPr>
              <a:t>Two channels are selected for analysis based upon the highest no.of subscribers and  viewers, each </a:t>
            </a:r>
          </a:p>
          <a:p>
            <a:pPr indent="0" algn="l">
              <a:lnSpc>
                <a:spcPct val="120000"/>
              </a:lnSpc>
              <a:buFont typeface="Wingdings" panose="05000000000000000000" charset="0"/>
              <a:buNone/>
            </a:pPr>
            <a:r>
              <a:rPr lang="en-US" sz="3200">
                <a:solidFill>
                  <a:schemeClr val="bg1"/>
                </a:solidFill>
                <a:latin typeface="Times New Roman" panose="02020603050405020304" charset="0"/>
                <a:cs typeface="Times New Roman" panose="02020603050405020304" charset="0"/>
              </a:rPr>
              <a:t>playlist from those channels are extracted.</a:t>
            </a:r>
          </a:p>
          <a:p>
            <a:pPr marL="457200" indent="-457200" algn="l">
              <a:lnSpc>
                <a:spcPct val="120000"/>
              </a:lnSpc>
              <a:buFont typeface="Wingdings" panose="05000000000000000000" charset="0"/>
              <a:buChar char="Ø"/>
            </a:pPr>
            <a:r>
              <a:rPr lang="en-US" sz="3200">
                <a:solidFill>
                  <a:schemeClr val="bg1"/>
                </a:solidFill>
                <a:latin typeface="Times New Roman" panose="02020603050405020304" charset="0"/>
                <a:cs typeface="Times New Roman" panose="02020603050405020304" charset="0"/>
                <a:sym typeface="+mn-ea"/>
              </a:rPr>
              <a:t>Statistics of each playlist are collected into dataframe. Finally these statistics are visualized.</a:t>
            </a:r>
          </a:p>
          <a:p>
            <a:pPr marL="457200" indent="-457200" algn="l">
              <a:lnSpc>
                <a:spcPct val="120000"/>
              </a:lnSpc>
              <a:buFont typeface="Wingdings" panose="05000000000000000000" charset="0"/>
              <a:buChar char="Ø"/>
            </a:pPr>
            <a:r>
              <a:rPr lang="en-US" sz="3200">
                <a:solidFill>
                  <a:schemeClr val="bg1"/>
                </a:solidFill>
                <a:latin typeface="Times New Roman" panose="02020603050405020304" charset="0"/>
                <a:cs typeface="Times New Roman" panose="02020603050405020304" charset="0"/>
                <a:sym typeface="+mn-ea"/>
              </a:rPr>
              <a:t>Again videos in each playlist are extracted and percentage of no.of videos of particular type are </a:t>
            </a:r>
          </a:p>
          <a:p>
            <a:pPr indent="0" algn="l">
              <a:lnSpc>
                <a:spcPct val="120000"/>
              </a:lnSpc>
              <a:buFont typeface="Wingdings" panose="05000000000000000000" charset="0"/>
              <a:buNone/>
            </a:pPr>
            <a:r>
              <a:rPr lang="en-US" sz="3200">
                <a:solidFill>
                  <a:schemeClr val="bg1"/>
                </a:solidFill>
                <a:latin typeface="Times New Roman" panose="02020603050405020304" charset="0"/>
                <a:cs typeface="Times New Roman" panose="02020603050405020304" charset="0"/>
                <a:sym typeface="+mn-ea"/>
              </a:rPr>
              <a:t>represented using piecharts.                                                                                                 </a:t>
            </a:r>
            <a:endParaRPr lang="en-US" sz="3200">
              <a:solidFill>
                <a:schemeClr val="bg1"/>
              </a:solidFill>
              <a:latin typeface="Times New Roman" panose="02020603050405020304" charset="0"/>
              <a:cs typeface="Times New Roman" panose="02020603050405020304" charset="0"/>
            </a:endParaRPr>
          </a:p>
          <a:p>
            <a:pPr indent="0">
              <a:lnSpc>
                <a:spcPct val="120000"/>
              </a:lnSpc>
              <a:buFont typeface="Wingdings" panose="05000000000000000000" charset="0"/>
              <a:buNone/>
            </a:pPr>
            <a:endParaRPr lang="en-US" sz="3200">
              <a:solidFill>
                <a:schemeClr val="bg1"/>
              </a:solidFill>
              <a:latin typeface="Times New Roman" panose="02020603050405020304" charset="0"/>
              <a:cs typeface="Times New Roman" panose="02020603050405020304" charset="0"/>
            </a:endParaRPr>
          </a:p>
        </p:txBody>
      </p:sp>
      <p:pic>
        <p:nvPicPr>
          <p:cNvPr id="50" name="Picture 49" descr="Color-YouTube-logo"/>
          <p:cNvPicPr>
            <a:picLocks noChangeAspect="1"/>
          </p:cNvPicPr>
          <p:nvPr/>
        </p:nvPicPr>
        <p:blipFill>
          <a:blip r:embed="rId2"/>
          <a:stretch>
            <a:fillRect/>
          </a:stretch>
        </p:blipFill>
        <p:spPr>
          <a:xfrm>
            <a:off x="14782800" y="9354820"/>
            <a:ext cx="3436620" cy="856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object 3"/>
          <p:cNvSpPr txBox="1">
            <a:spLocks noChangeArrowheads="1"/>
          </p:cNvSpPr>
          <p:nvPr/>
        </p:nvSpPr>
        <p:spPr bwMode="auto">
          <a:xfrm rot="16200000">
            <a:off x="-2078355" y="4629150"/>
            <a:ext cx="5539740" cy="13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4000" b="1" dirty="0">
                <a:solidFill>
                  <a:srgbClr val="FFFFFF"/>
                </a:solidFill>
                <a:latin typeface="Microsoft YaHei" panose="020B0503020204020204" pitchFamily="34" charset="-122"/>
                <a:ea typeface="Microsoft YaHei" panose="020B0503020204020204" pitchFamily="34" charset="-122"/>
              </a:rPr>
              <a:t>A</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L</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G</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O</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R</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I</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T</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H</a:t>
            </a:r>
          </a:p>
          <a:p>
            <a:pPr algn="ct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M</a:t>
            </a:r>
          </a:p>
          <a:p>
            <a:pPr algn="ctr">
              <a:lnSpc>
                <a:spcPct val="100000"/>
              </a:lnSpc>
              <a:spcBef>
                <a:spcPct val="0"/>
              </a:spcBef>
              <a:buFont typeface="Arial" panose="020B0604020202020204" pitchFamily="34" charset="0"/>
              <a:buNone/>
            </a:pPr>
            <a:r>
              <a:rPr lang="zh-CN" altLang="en-US" sz="4000" b="1" dirty="0">
                <a:solidFill>
                  <a:srgbClr val="FFFFFF"/>
                </a:solidFill>
                <a:latin typeface="Microsoft YaHei" panose="020B0503020204020204" pitchFamily="34" charset="-122"/>
                <a:ea typeface="Microsoft YaHei" panose="020B0503020204020204" pitchFamily="34" charset="-122"/>
              </a:rPr>
              <a:t>
</a:t>
            </a:r>
            <a:endParaRPr lang="en-US" altLang="zh-CN" sz="4000" b="1" dirty="0">
              <a:solidFill>
                <a:srgbClr val="FFFFFF"/>
              </a:solidFill>
              <a:latin typeface="Microsoft YaHei" panose="020B0503020204020204" pitchFamily="34" charset="-122"/>
              <a:ea typeface="Microsoft YaHei" panose="020B0503020204020204" pitchFamily="34" charset="-122"/>
            </a:endParaRPr>
          </a:p>
        </p:txBody>
      </p:sp>
      <p:pic>
        <p:nvPicPr>
          <p:cNvPr id="2" name="Picture 1" descr="Color-YouTube-logo"/>
          <p:cNvPicPr>
            <a:picLocks noChangeAspect="1"/>
          </p:cNvPicPr>
          <p:nvPr/>
        </p:nvPicPr>
        <p:blipFill>
          <a:blip r:embed="rId2"/>
          <a:stretch>
            <a:fillRect/>
          </a:stretch>
        </p:blipFill>
        <p:spPr>
          <a:xfrm>
            <a:off x="14782800" y="9188450"/>
            <a:ext cx="3436620" cy="1022985"/>
          </a:xfrm>
          <a:prstGeom prst="rect">
            <a:avLst/>
          </a:prstGeom>
        </p:spPr>
      </p:pic>
      <p:sp>
        <p:nvSpPr>
          <p:cNvPr id="3" name="Text Box 2"/>
          <p:cNvSpPr txBox="1"/>
          <p:nvPr/>
        </p:nvSpPr>
        <p:spPr>
          <a:xfrm>
            <a:off x="2219325" y="607695"/>
            <a:ext cx="15876905" cy="8750300"/>
          </a:xfrm>
          <a:prstGeom prst="rect">
            <a:avLst/>
          </a:prstGeom>
          <a:noFill/>
        </p:spPr>
        <p:txBody>
          <a:bodyPr wrap="square" rtlCol="0">
            <a:spAutoFit/>
          </a:bodyPr>
          <a:lstStyle/>
          <a:p>
            <a:pPr>
              <a:lnSpc>
                <a:spcPct val="110000"/>
              </a:lnSpc>
            </a:pPr>
            <a:r>
              <a:rPr lang="en-US" sz="3200">
                <a:solidFill>
                  <a:schemeClr val="bg1"/>
                </a:solidFill>
                <a:sym typeface="+mn-ea"/>
              </a:rPr>
              <a:t>STEP 1 :  Start</a:t>
            </a:r>
            <a:endParaRPr lang="en-US" sz="3200">
              <a:solidFill>
                <a:schemeClr val="bg1"/>
              </a:solidFill>
            </a:endParaRPr>
          </a:p>
          <a:p>
            <a:pPr>
              <a:lnSpc>
                <a:spcPct val="110000"/>
              </a:lnSpc>
            </a:pPr>
            <a:r>
              <a:rPr lang="en-US" sz="3200">
                <a:solidFill>
                  <a:schemeClr val="bg1"/>
                </a:solidFill>
              </a:rPr>
              <a:t>STEP 2 :  Collection of Channel ids from source code of channels into csv file.</a:t>
            </a:r>
          </a:p>
          <a:p>
            <a:pPr>
              <a:lnSpc>
                <a:spcPct val="110000"/>
              </a:lnSpc>
            </a:pPr>
            <a:r>
              <a:rPr lang="en-US" sz="3200">
                <a:solidFill>
                  <a:schemeClr val="bg1"/>
                </a:solidFill>
              </a:rPr>
              <a:t>STEP 3 :  Generating the youtube API Key from Google developer console.</a:t>
            </a:r>
          </a:p>
          <a:p>
            <a:pPr>
              <a:lnSpc>
                <a:spcPct val="110000"/>
              </a:lnSpc>
            </a:pPr>
            <a:r>
              <a:rPr lang="en-US" sz="3200">
                <a:solidFill>
                  <a:schemeClr val="bg1"/>
                </a:solidFill>
              </a:rPr>
              <a:t>STEP 4 :  Importing the libraries : 	 </a:t>
            </a:r>
          </a:p>
          <a:p>
            <a:pPr>
              <a:lnSpc>
                <a:spcPct val="110000"/>
              </a:lnSpc>
            </a:pPr>
            <a:r>
              <a:rPr lang="en-US" sz="3200">
                <a:solidFill>
                  <a:schemeClr val="bg1"/>
                </a:solidFill>
              </a:rPr>
              <a:t>   	      Pandas,Seaborn,Matplotlib,googleapiclient.discovery </a:t>
            </a:r>
          </a:p>
          <a:p>
            <a:pPr>
              <a:lnSpc>
                <a:spcPct val="110000"/>
              </a:lnSpc>
            </a:pPr>
            <a:r>
              <a:rPr lang="en-US" sz="3200">
                <a:solidFill>
                  <a:schemeClr val="bg1"/>
                </a:solidFill>
              </a:rPr>
              <a:t>STEP 5 :  Creating the youtube service by calling build method of googleapiclient library.</a:t>
            </a:r>
          </a:p>
          <a:p>
            <a:pPr>
              <a:lnSpc>
                <a:spcPct val="110000"/>
              </a:lnSpc>
            </a:pPr>
            <a:r>
              <a:rPr lang="en-US" sz="3200">
                <a:solidFill>
                  <a:schemeClr val="bg1"/>
                </a:solidFill>
              </a:rPr>
              <a:t>	      youtube : = build('youtube','v3',developerKey=api_key)</a:t>
            </a:r>
          </a:p>
          <a:p>
            <a:pPr>
              <a:lnSpc>
                <a:spcPct val="110000"/>
              </a:lnSpc>
            </a:pPr>
            <a:r>
              <a:rPr lang="en-US" sz="3200">
                <a:solidFill>
                  <a:schemeClr val="bg1"/>
                </a:solidFill>
              </a:rPr>
              <a:t>STEP 6 :  Giving channels list as an argument for the youtube service object method and it  is 	 	      stored in request variable. It returns the details of given channels in the csv file as         	      JSON format by executing this request. And store it in response variable.</a:t>
            </a:r>
          </a:p>
          <a:p>
            <a:pPr>
              <a:lnSpc>
                <a:spcPct val="110000"/>
              </a:lnSpc>
            </a:pPr>
            <a:r>
              <a:rPr lang="en-US" sz="3200">
                <a:solidFill>
                  <a:schemeClr val="bg1"/>
                </a:solidFill>
              </a:rPr>
              <a:t>	      response : = request.execute()</a:t>
            </a:r>
          </a:p>
          <a:p>
            <a:pPr>
              <a:lnSpc>
                <a:spcPct val="110000"/>
              </a:lnSpc>
            </a:pPr>
            <a:r>
              <a:rPr lang="en-US" sz="3200">
                <a:solidFill>
                  <a:schemeClr val="bg1"/>
                </a:solidFill>
              </a:rPr>
              <a:t>STEP 7 :  Extract the required statistics of the channels from the reponse variable. Convert it 		      into Dataframe.</a:t>
            </a:r>
          </a:p>
          <a:p>
            <a:pPr>
              <a:lnSpc>
                <a:spcPct val="110000"/>
              </a:lnSpc>
            </a:pPr>
            <a:r>
              <a:rPr lang="en-US" sz="3200">
                <a:solidFill>
                  <a:schemeClr val="bg1"/>
                </a:solidFill>
              </a:rPr>
              <a:t>STEP 8 :  Make some analysis on this data, draw conclusions and visualise them.</a:t>
            </a:r>
          </a:p>
          <a:p>
            <a:pPr>
              <a:lnSpc>
                <a:spcPct val="110000"/>
              </a:lnSpc>
            </a:pPr>
            <a:r>
              <a:rPr lang="en-US" sz="3200">
                <a:solidFill>
                  <a:schemeClr val="bg1"/>
                </a:solidFill>
              </a:rPr>
              <a:t>STEP 9 :  Repeat the process from STEP 5 for details of playlists and videos also.</a:t>
            </a:r>
          </a:p>
          <a:p>
            <a:pPr>
              <a:lnSpc>
                <a:spcPct val="110000"/>
              </a:lnSpc>
            </a:pPr>
            <a:r>
              <a:rPr lang="en-US" sz="3200">
                <a:solidFill>
                  <a:schemeClr val="bg1"/>
                </a:solidFill>
              </a:rPr>
              <a:t>STEP 10 : 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3663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800" dirty="0">
                  <a:solidFill>
                    <a:srgbClr val="FFFFFF"/>
                  </a:solidFill>
                  <a:latin typeface="Trebuchet MS" panose="020B0603020202020204" pitchFamily="34" charset="0"/>
                </a:rPr>
                <a:t>Logo</a:t>
              </a:r>
              <a:endParaRPr lang="zh-CN" altLang="zh-CN" sz="4800" dirty="0">
                <a:latin typeface="Trebuchet MS" panose="020B0603020202020204" pitchFamily="3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179035" y="1453983"/>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5</a:t>
            </a: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915025" y="4304665"/>
            <a:ext cx="10714990" cy="1076325"/>
          </a:xfrm>
          <a:prstGeom prst="rect">
            <a:avLst/>
          </a:prstGeom>
          <a:noFill/>
        </p:spPr>
        <p:txBody>
          <a:bodyPr wrap="square" rtlCol="0">
            <a:spAutoFit/>
          </a:bodyPr>
          <a:lstStyle/>
          <a:p>
            <a:r>
              <a:rPr lang="en-US" altLang="zh-CN" sz="64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sym typeface="Microsoft YaHei" panose="020B0503020204020204" pitchFamily="34" charset="-122"/>
              </a:rPr>
              <a:t>EXPERIMENTAL SETUP</a:t>
            </a:r>
          </a:p>
        </p:txBody>
      </p:sp>
      <p:pic>
        <p:nvPicPr>
          <p:cNvPr id="50" name="Picture 49" descr="Color-YouTube-logo"/>
          <p:cNvPicPr>
            <a:picLocks noChangeAspect="1"/>
          </p:cNvPicPr>
          <p:nvPr/>
        </p:nvPicPr>
        <p:blipFill>
          <a:blip r:embed="rId3"/>
          <a:stretch>
            <a:fillRect/>
          </a:stretch>
        </p:blipFill>
        <p:spPr>
          <a:xfrm>
            <a:off x="14935200" y="8993505"/>
            <a:ext cx="3436620" cy="12179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11770534" flipV="1">
            <a:off x="4245716" y="8812626"/>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4"/>
          <p:cNvSpPr/>
          <p:nvPr/>
        </p:nvSpPr>
        <p:spPr>
          <a:xfrm>
            <a:off x="11582400" y="1949450"/>
            <a:ext cx="2406015" cy="2405380"/>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a:t>2</a:t>
            </a:r>
          </a:p>
        </p:txBody>
      </p:sp>
      <p:sp>
        <p:nvSpPr>
          <p:cNvPr id="26" name="椭圆 4"/>
          <p:cNvSpPr/>
          <p:nvPr/>
        </p:nvSpPr>
        <p:spPr>
          <a:xfrm>
            <a:off x="4953000" y="1720850"/>
            <a:ext cx="2406015" cy="2405380"/>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a:t>1</a:t>
            </a:r>
          </a:p>
        </p:txBody>
      </p:sp>
      <p:sp>
        <p:nvSpPr>
          <p:cNvPr id="28" name="矩形 27"/>
          <p:cNvSpPr/>
          <p:nvPr/>
        </p:nvSpPr>
        <p:spPr>
          <a:xfrm>
            <a:off x="4572000" y="5193030"/>
            <a:ext cx="4244975" cy="1986280"/>
          </a:xfrm>
          <a:prstGeom prst="rect">
            <a:avLst/>
          </a:prstGeom>
        </p:spPr>
        <p:txBody>
          <a:bodyPr wrap="square">
            <a:spAutoFit/>
          </a:bodyPr>
          <a:lstStyle/>
          <a:p>
            <a:pPr marL="342900" indent="-342900" algn="l">
              <a:lnSpc>
                <a:spcPct val="110000"/>
              </a:lnSpc>
              <a:buFont typeface="Wingdings" panose="05000000000000000000" charset="0"/>
              <a:buChar char="q"/>
            </a:pPr>
            <a:r>
              <a:rPr lang="en-US" altLang="zh-HK" sz="2800" dirty="0">
                <a:solidFill>
                  <a:schemeClr val="bg1"/>
                </a:solidFill>
              </a:rPr>
              <a:t>Pandas</a:t>
            </a:r>
          </a:p>
          <a:p>
            <a:pPr marL="342900" indent="-342900" algn="l">
              <a:lnSpc>
                <a:spcPct val="110000"/>
              </a:lnSpc>
              <a:buFont typeface="Wingdings" panose="05000000000000000000" charset="0"/>
              <a:buChar char="q"/>
            </a:pPr>
            <a:r>
              <a:rPr lang="en-US" altLang="zh-HK" sz="2800" dirty="0">
                <a:solidFill>
                  <a:schemeClr val="bg1"/>
                </a:solidFill>
              </a:rPr>
              <a:t>Seaborn</a:t>
            </a:r>
          </a:p>
          <a:p>
            <a:pPr marL="342900" indent="-342900" algn="l">
              <a:lnSpc>
                <a:spcPct val="110000"/>
              </a:lnSpc>
              <a:buFont typeface="Wingdings" panose="05000000000000000000" charset="0"/>
              <a:buChar char="q"/>
            </a:pPr>
            <a:r>
              <a:rPr lang="en-US" altLang="zh-HK" sz="2800" dirty="0">
                <a:solidFill>
                  <a:schemeClr val="bg1"/>
                </a:solidFill>
              </a:rPr>
              <a:t>googleapiclient.discovery</a:t>
            </a:r>
          </a:p>
          <a:p>
            <a:pPr marL="342900" indent="-342900" algn="l">
              <a:lnSpc>
                <a:spcPct val="110000"/>
              </a:lnSpc>
              <a:buFont typeface="Wingdings" panose="05000000000000000000" charset="0"/>
              <a:buChar char="q"/>
            </a:pPr>
            <a:r>
              <a:rPr lang="en-US" altLang="zh-HK" sz="2800" dirty="0">
                <a:solidFill>
                  <a:schemeClr val="bg1"/>
                </a:solidFill>
              </a:rPr>
              <a:t>Matplotlib</a:t>
            </a:r>
          </a:p>
        </p:txBody>
      </p:sp>
      <p:sp>
        <p:nvSpPr>
          <p:cNvPr id="29" name="TextBox 46"/>
          <p:cNvSpPr txBox="1"/>
          <p:nvPr/>
        </p:nvSpPr>
        <p:spPr>
          <a:xfrm>
            <a:off x="4571882" y="4508182"/>
            <a:ext cx="3119149" cy="58356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32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Libraries used</a:t>
            </a:r>
          </a:p>
        </p:txBody>
      </p:sp>
      <p:sp>
        <p:nvSpPr>
          <p:cNvPr id="32" name="矩形 31"/>
          <p:cNvSpPr/>
          <p:nvPr/>
        </p:nvSpPr>
        <p:spPr>
          <a:xfrm>
            <a:off x="11513611" y="5759546"/>
            <a:ext cx="2544445" cy="583565"/>
          </a:xfrm>
          <a:prstGeom prst="rect">
            <a:avLst/>
          </a:prstGeom>
        </p:spPr>
        <p:txBody>
          <a:bodyPr wrap="none">
            <a:spAutoFit/>
          </a:bodyPr>
          <a:lstStyle/>
          <a:p>
            <a:pPr marL="457200" indent="-457200">
              <a:buFont typeface="Wingdings" panose="05000000000000000000" charset="0"/>
              <a:buChar char="q"/>
            </a:pPr>
            <a:r>
              <a:rPr lang="en-US" altLang="zh-HK" sz="3200" dirty="0">
                <a:solidFill>
                  <a:srgbClr val="D1D2D4"/>
                </a:solidFill>
              </a:rPr>
              <a:t>Channel ids</a:t>
            </a:r>
          </a:p>
        </p:txBody>
      </p:sp>
      <p:sp>
        <p:nvSpPr>
          <p:cNvPr id="33" name="TextBox 46"/>
          <p:cNvSpPr txBox="1"/>
          <p:nvPr/>
        </p:nvSpPr>
        <p:spPr>
          <a:xfrm>
            <a:off x="11225942" y="4661434"/>
            <a:ext cx="3119149" cy="58356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32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Datasets</a:t>
            </a:r>
          </a:p>
        </p:txBody>
      </p:sp>
      <p:pic>
        <p:nvPicPr>
          <p:cNvPr id="50" name="Picture 49" descr="Color-YouTube-logo"/>
          <p:cNvPicPr>
            <a:picLocks noChangeAspect="1"/>
          </p:cNvPicPr>
          <p:nvPr/>
        </p:nvPicPr>
        <p:blipFill>
          <a:blip r:embed="rId2"/>
          <a:stretch>
            <a:fillRect/>
          </a:stretch>
        </p:blipFill>
        <p:spPr>
          <a:xfrm>
            <a:off x="14859000" y="8993505"/>
            <a:ext cx="3436620" cy="12179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4"/>
          <p:cNvSpPr/>
          <p:nvPr/>
        </p:nvSpPr>
        <p:spPr>
          <a:xfrm>
            <a:off x="685800" y="349250"/>
            <a:ext cx="2406015" cy="2405380"/>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a:t>3</a:t>
            </a:r>
          </a:p>
        </p:txBody>
      </p:sp>
      <p:sp>
        <p:nvSpPr>
          <p:cNvPr id="33" name="TextBox 46"/>
          <p:cNvSpPr txBox="1"/>
          <p:nvPr/>
        </p:nvSpPr>
        <p:spPr>
          <a:xfrm>
            <a:off x="635" y="3061335"/>
            <a:ext cx="4334510" cy="58356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32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Results/Screenshots</a:t>
            </a:r>
          </a:p>
        </p:txBody>
      </p:sp>
      <p:pic>
        <p:nvPicPr>
          <p:cNvPr id="5" name="Picture 4" descr="Screenshot (104)"/>
          <p:cNvPicPr>
            <a:picLocks noChangeAspect="1"/>
          </p:cNvPicPr>
          <p:nvPr/>
        </p:nvPicPr>
        <p:blipFill>
          <a:blip r:embed="rId2"/>
          <a:stretch>
            <a:fillRect/>
          </a:stretch>
        </p:blipFill>
        <p:spPr>
          <a:xfrm>
            <a:off x="4648200" y="349885"/>
            <a:ext cx="11901170" cy="8627745"/>
          </a:xfrm>
          <a:prstGeom prst="rect">
            <a:avLst/>
          </a:prstGeom>
        </p:spPr>
      </p:pic>
      <p:sp>
        <p:nvSpPr>
          <p:cNvPr id="6" name="Text Box 5"/>
          <p:cNvSpPr txBox="1"/>
          <p:nvPr/>
        </p:nvSpPr>
        <p:spPr>
          <a:xfrm>
            <a:off x="7315200" y="9340850"/>
            <a:ext cx="6681470" cy="521970"/>
          </a:xfrm>
          <a:prstGeom prst="rect">
            <a:avLst/>
          </a:prstGeom>
          <a:noFill/>
        </p:spPr>
        <p:txBody>
          <a:bodyPr wrap="none" rtlCol="0">
            <a:spAutoFit/>
          </a:bodyPr>
          <a:lstStyle/>
          <a:p>
            <a:r>
              <a:rPr lang="en-US" sz="2800" b="1">
                <a:ln w="10160">
                  <a:solidFill>
                    <a:schemeClr val="accent5"/>
                  </a:solidFill>
                  <a:prstDash val="solid"/>
                </a:ln>
                <a:solidFill>
                  <a:schemeClr val="bg1"/>
                </a:solidFill>
                <a:effectLst>
                  <a:outerShdw blurRad="38100" dist="22860" dir="5400000" algn="tl" rotWithShape="0">
                    <a:srgbClr val="000000">
                      <a:alpha val="30000"/>
                    </a:srgbClr>
                  </a:outerShdw>
                </a:effectLst>
              </a:rPr>
              <a:t>Visualization based on numbr of subscribers</a:t>
            </a:r>
          </a:p>
        </p:txBody>
      </p:sp>
      <p:pic>
        <p:nvPicPr>
          <p:cNvPr id="50" name="Picture 49" descr="Color-YouTube-logo"/>
          <p:cNvPicPr>
            <a:picLocks noChangeAspect="1"/>
          </p:cNvPicPr>
          <p:nvPr/>
        </p:nvPicPr>
        <p:blipFill>
          <a:blip r:embed="rId3"/>
          <a:stretch>
            <a:fillRect/>
          </a:stretch>
        </p:blipFill>
        <p:spPr>
          <a:xfrm>
            <a:off x="14782800" y="9188450"/>
            <a:ext cx="3436620" cy="1022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6)"/>
          <p:cNvPicPr>
            <a:picLocks noChangeAspect="1"/>
          </p:cNvPicPr>
          <p:nvPr/>
        </p:nvPicPr>
        <p:blipFill>
          <a:blip r:embed="rId2"/>
          <a:srcRect l="15461" t="24056" r="11180" b="5685"/>
          <a:stretch>
            <a:fillRect/>
          </a:stretch>
        </p:blipFill>
        <p:spPr>
          <a:xfrm>
            <a:off x="1633220" y="958850"/>
            <a:ext cx="14829155" cy="7227570"/>
          </a:xfrm>
          <a:prstGeom prst="rect">
            <a:avLst/>
          </a:prstGeom>
        </p:spPr>
      </p:pic>
      <p:sp>
        <p:nvSpPr>
          <p:cNvPr id="3" name="Text Box 2"/>
          <p:cNvSpPr txBox="1"/>
          <p:nvPr/>
        </p:nvSpPr>
        <p:spPr>
          <a:xfrm>
            <a:off x="5410200" y="8731250"/>
            <a:ext cx="5981700" cy="553085"/>
          </a:xfrm>
          <a:prstGeom prst="rect">
            <a:avLst/>
          </a:prstGeom>
          <a:noFill/>
        </p:spPr>
        <p:txBody>
          <a:bodyPr wrap="none" rtlCol="0">
            <a:spAutoFit/>
          </a:bodyPr>
          <a:lstStyle/>
          <a:p>
            <a:r>
              <a:rPr lang="en-US" sz="3000">
                <a:solidFill>
                  <a:schemeClr val="bg1"/>
                </a:solidFill>
              </a:rPr>
              <a:t>Dataframe for  Channel wise statistics</a:t>
            </a:r>
          </a:p>
        </p:txBody>
      </p:sp>
      <p:sp>
        <p:nvSpPr>
          <p:cNvPr id="4"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0" name="Picture 49" descr="Color-YouTube-logo"/>
          <p:cNvPicPr>
            <a:picLocks noChangeAspect="1"/>
          </p:cNvPicPr>
          <p:nvPr/>
        </p:nvPicPr>
        <p:blipFill>
          <a:blip r:embed="rId3"/>
          <a:stretch>
            <a:fillRect/>
          </a:stretch>
        </p:blipFill>
        <p:spPr>
          <a:xfrm>
            <a:off x="14782800" y="9188450"/>
            <a:ext cx="3436620" cy="1022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5)"/>
          <p:cNvPicPr>
            <a:picLocks noChangeAspect="1"/>
          </p:cNvPicPr>
          <p:nvPr/>
        </p:nvPicPr>
        <p:blipFill>
          <a:blip r:embed="rId2"/>
          <a:stretch>
            <a:fillRect/>
          </a:stretch>
        </p:blipFill>
        <p:spPr>
          <a:xfrm>
            <a:off x="2743200" y="577850"/>
            <a:ext cx="11493500" cy="8386445"/>
          </a:xfrm>
          <a:prstGeom prst="rect">
            <a:avLst/>
          </a:prstGeom>
        </p:spPr>
      </p:pic>
      <p:sp>
        <p:nvSpPr>
          <p:cNvPr id="3" name="Text Box 2"/>
          <p:cNvSpPr txBox="1"/>
          <p:nvPr/>
        </p:nvSpPr>
        <p:spPr>
          <a:xfrm>
            <a:off x="3886200" y="9264650"/>
            <a:ext cx="9671050" cy="521970"/>
          </a:xfrm>
          <a:prstGeom prst="rect">
            <a:avLst/>
          </a:prstGeom>
          <a:noFill/>
        </p:spPr>
        <p:txBody>
          <a:bodyPr wrap="none" rtlCol="0">
            <a:spAutoFit/>
          </a:bodyPr>
          <a:lstStyle/>
          <a:p>
            <a:r>
              <a:rPr lang="en-US" sz="2800" b="1">
                <a:solidFill>
                  <a:schemeClr val="bg1"/>
                </a:solidFill>
              </a:rPr>
              <a:t>Comparision between maximum subscribers and views channels</a:t>
            </a:r>
          </a:p>
        </p:txBody>
      </p:sp>
      <p:sp>
        <p:nvSpPr>
          <p:cNvPr id="4" name="Text Box 3"/>
          <p:cNvSpPr txBox="1"/>
          <p:nvPr/>
        </p:nvSpPr>
        <p:spPr>
          <a:xfrm>
            <a:off x="14554200" y="577850"/>
            <a:ext cx="1862455" cy="150685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342900" indent="-342900">
              <a:buFont typeface="Arial" panose="020B0604020202020204" pitchFamily="34" charset="0"/>
              <a:buChar char="•"/>
            </a:pPr>
            <a:r>
              <a:rPr lang="en-US" sz="2300">
                <a:solidFill>
                  <a:srgbClr val="0070C0"/>
                </a:solidFill>
              </a:rPr>
              <a:t>Likes</a:t>
            </a:r>
            <a:endParaRPr lang="en-US" sz="2300">
              <a:solidFill>
                <a:schemeClr val="bg1"/>
              </a:solidFill>
            </a:endParaRPr>
          </a:p>
          <a:p>
            <a:pPr marL="342900" indent="-342900">
              <a:buFont typeface="Arial" panose="020B0604020202020204" pitchFamily="34" charset="0"/>
              <a:buChar char="•"/>
            </a:pPr>
            <a:r>
              <a:rPr lang="en-US" sz="2300">
                <a:solidFill>
                  <a:srgbClr val="00B050"/>
                </a:solidFill>
              </a:rPr>
              <a:t>videos</a:t>
            </a:r>
            <a:endParaRPr lang="en-US" sz="2300">
              <a:solidFill>
                <a:schemeClr val="bg1"/>
              </a:solidFill>
            </a:endParaRPr>
          </a:p>
          <a:p>
            <a:pPr marL="342900" indent="-342900">
              <a:buFont typeface="Arial" panose="020B0604020202020204" pitchFamily="34" charset="0"/>
              <a:buChar char="•"/>
            </a:pPr>
            <a:r>
              <a:rPr lang="en-US" sz="2300">
                <a:solidFill>
                  <a:srgbClr val="C00000"/>
                </a:solidFill>
              </a:rPr>
              <a:t>views</a:t>
            </a:r>
            <a:endParaRPr lang="en-US" sz="2300">
              <a:solidFill>
                <a:schemeClr val="bg1"/>
              </a:solidFill>
            </a:endParaRPr>
          </a:p>
          <a:p>
            <a:pPr marL="342900" indent="-342900">
              <a:buFont typeface="Arial" panose="020B0604020202020204" pitchFamily="34" charset="0"/>
              <a:buChar char="•"/>
            </a:pPr>
            <a:r>
              <a:rPr lang="en-US" sz="2300">
                <a:solidFill>
                  <a:schemeClr val="accent6"/>
                </a:solidFill>
              </a:rPr>
              <a:t>subscribers</a:t>
            </a:r>
          </a:p>
        </p:txBody>
      </p:sp>
      <p:pic>
        <p:nvPicPr>
          <p:cNvPr id="50" name="Picture 49" descr="Color-YouTube-logo"/>
          <p:cNvPicPr>
            <a:picLocks noChangeAspect="1"/>
          </p:cNvPicPr>
          <p:nvPr/>
        </p:nvPicPr>
        <p:blipFill>
          <a:blip r:embed="rId3"/>
          <a:stretch>
            <a:fillRect/>
          </a:stretch>
        </p:blipFill>
        <p:spPr>
          <a:xfrm>
            <a:off x="14782800" y="9188450"/>
            <a:ext cx="3436620" cy="1022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3)"/>
          <p:cNvPicPr>
            <a:picLocks noChangeAspect="1"/>
          </p:cNvPicPr>
          <p:nvPr/>
        </p:nvPicPr>
        <p:blipFill>
          <a:blip r:embed="rId2"/>
          <a:stretch>
            <a:fillRect/>
          </a:stretch>
        </p:blipFill>
        <p:spPr>
          <a:xfrm>
            <a:off x="551815" y="882650"/>
            <a:ext cx="17228820" cy="6829425"/>
          </a:xfrm>
          <a:prstGeom prst="rect">
            <a:avLst/>
          </a:prstGeom>
        </p:spPr>
      </p:pic>
      <p:sp>
        <p:nvSpPr>
          <p:cNvPr id="3" name="Text Box 2"/>
          <p:cNvSpPr txBox="1"/>
          <p:nvPr/>
        </p:nvSpPr>
        <p:spPr>
          <a:xfrm>
            <a:off x="5105400" y="8502650"/>
            <a:ext cx="9254490" cy="583565"/>
          </a:xfrm>
          <a:prstGeom prst="rect">
            <a:avLst/>
          </a:prstGeom>
          <a:noFill/>
        </p:spPr>
        <p:txBody>
          <a:bodyPr wrap="none" rtlCol="0">
            <a:spAutoFit/>
          </a:bodyPr>
          <a:lstStyle/>
          <a:p>
            <a:r>
              <a:rPr lang="en-US" sz="3200">
                <a:solidFill>
                  <a:schemeClr val="bg1"/>
                </a:solidFill>
              </a:rPr>
              <a:t>Percentage of videos in the Playlists of popular channel</a:t>
            </a:r>
          </a:p>
        </p:txBody>
      </p:sp>
      <p:pic>
        <p:nvPicPr>
          <p:cNvPr id="50" name="Picture 49" descr="Color-YouTube-logo"/>
          <p:cNvPicPr>
            <a:picLocks noChangeAspect="1"/>
          </p:cNvPicPr>
          <p:nvPr/>
        </p:nvPicPr>
        <p:blipFill>
          <a:blip r:embed="rId3"/>
          <a:stretch>
            <a:fillRect/>
          </a:stretch>
        </p:blipFill>
        <p:spPr>
          <a:xfrm>
            <a:off x="14782800" y="9188450"/>
            <a:ext cx="3436620" cy="10229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8763290" y="476870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713140" y="1427457"/>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6</a:t>
            </a: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162758" y="3854224"/>
            <a:ext cx="8599265" cy="1014730"/>
          </a:xfrm>
          <a:prstGeom prst="rect">
            <a:avLst/>
          </a:prstGeom>
          <a:noFill/>
        </p:spPr>
        <p:txBody>
          <a:bodyPr wrap="square" rtlCol="0">
            <a:spAutoFit/>
          </a:bodyPr>
          <a:lstStyle/>
          <a:p>
            <a:r>
              <a:rPr lang="en-US" altLang="zh-HK" sz="6000" dirty="0">
                <a:ln w="22225">
                  <a:solidFill>
                    <a:schemeClr val="accent2"/>
                  </a:solidFill>
                  <a:prstDash val="solid"/>
                </a:ln>
                <a:solidFill>
                  <a:schemeClr val="accent2">
                    <a:lumMod val="40000"/>
                    <a:lumOff val="60000"/>
                  </a:schemeClr>
                </a:solidFill>
                <a:effectLst/>
              </a:rPr>
              <a:t>CONCLUSIONS</a:t>
            </a:r>
          </a:p>
        </p:txBody>
      </p:sp>
      <p:pic>
        <p:nvPicPr>
          <p:cNvPr id="50" name="Picture 49" descr="Color-YouTube-logo"/>
          <p:cNvPicPr>
            <a:picLocks noChangeAspect="1"/>
          </p:cNvPicPr>
          <p:nvPr/>
        </p:nvPicPr>
        <p:blipFill>
          <a:blip r:embed="rId3"/>
          <a:stretch>
            <a:fillRect/>
          </a:stretch>
        </p:blipFill>
        <p:spPr>
          <a:xfrm>
            <a:off x="14782800" y="9188450"/>
            <a:ext cx="3436620" cy="10229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20952805" flipV="1">
            <a:off x="4848298" y="687189"/>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等腰三角形 2"/>
          <p:cNvSpPr/>
          <p:nvPr/>
        </p:nvSpPr>
        <p:spPr>
          <a:xfrm rot="3796870">
            <a:off x="2106427" y="-4349439"/>
            <a:ext cx="4152430" cy="9033558"/>
          </a:xfrm>
          <a:custGeom>
            <a:avLst/>
            <a:gdLst>
              <a:gd name="connsiteX0" fmla="*/ 0 w 2895600"/>
              <a:gd name="connsiteY0" fmla="*/ 2834695 h 2834695"/>
              <a:gd name="connsiteX1" fmla="*/ 1447800 w 2895600"/>
              <a:gd name="connsiteY1" fmla="*/ 0 h 2834695"/>
              <a:gd name="connsiteX2" fmla="*/ 2895600 w 2895600"/>
              <a:gd name="connsiteY2" fmla="*/ 2834695 h 2834695"/>
              <a:gd name="connsiteX3" fmla="*/ 0 w 2895600"/>
              <a:gd name="connsiteY3" fmla="*/ 2834695 h 2834695"/>
              <a:gd name="connsiteX0-1" fmla="*/ 0 w 2064119"/>
              <a:gd name="connsiteY0-2" fmla="*/ 2834695 h 3897844"/>
              <a:gd name="connsiteX1-3" fmla="*/ 1447800 w 2064119"/>
              <a:gd name="connsiteY1-4" fmla="*/ 0 h 3897844"/>
              <a:gd name="connsiteX2-5" fmla="*/ 2064119 w 2064119"/>
              <a:gd name="connsiteY2-6" fmla="*/ 3897844 h 3897844"/>
              <a:gd name="connsiteX3-7" fmla="*/ 0 w 2064119"/>
              <a:gd name="connsiteY3-8" fmla="*/ 2834695 h 3897844"/>
              <a:gd name="connsiteX0-9" fmla="*/ 0 w 3719666"/>
              <a:gd name="connsiteY0-10" fmla="*/ 7294583 h 8357732"/>
              <a:gd name="connsiteX1-11" fmla="*/ 3719666 w 3719666"/>
              <a:gd name="connsiteY1-12" fmla="*/ 0 h 8357732"/>
              <a:gd name="connsiteX2-13" fmla="*/ 2064119 w 3719666"/>
              <a:gd name="connsiteY2-14" fmla="*/ 8357732 h 8357732"/>
              <a:gd name="connsiteX3-15" fmla="*/ 0 w 3719666"/>
              <a:gd name="connsiteY3-16" fmla="*/ 7294583 h 8357732"/>
              <a:gd name="connsiteX0-17" fmla="*/ 0 w 4152430"/>
              <a:gd name="connsiteY0-18" fmla="*/ 8154334 h 9217483"/>
              <a:gd name="connsiteX1-19" fmla="*/ 4152430 w 4152430"/>
              <a:gd name="connsiteY1-20" fmla="*/ 0 h 9217483"/>
              <a:gd name="connsiteX2-21" fmla="*/ 2064119 w 4152430"/>
              <a:gd name="connsiteY2-22" fmla="*/ 9217483 h 9217483"/>
              <a:gd name="connsiteX3-23" fmla="*/ 0 w 4152430"/>
              <a:gd name="connsiteY3-24" fmla="*/ 8154334 h 9217483"/>
              <a:gd name="connsiteX0-25" fmla="*/ 0 w 4152430"/>
              <a:gd name="connsiteY0-26" fmla="*/ 8154334 h 9033558"/>
              <a:gd name="connsiteX1-27" fmla="*/ 4152430 w 4152430"/>
              <a:gd name="connsiteY1-28" fmla="*/ 0 h 9033558"/>
              <a:gd name="connsiteX2-29" fmla="*/ 1698724 w 4152430"/>
              <a:gd name="connsiteY2-30" fmla="*/ 9033558 h 9033558"/>
              <a:gd name="connsiteX3-31" fmla="*/ 0 w 4152430"/>
              <a:gd name="connsiteY3-32" fmla="*/ 8154334 h 9033558"/>
            </a:gdLst>
            <a:ahLst/>
            <a:cxnLst>
              <a:cxn ang="0">
                <a:pos x="connsiteX0-1" y="connsiteY0-2"/>
              </a:cxn>
              <a:cxn ang="0">
                <a:pos x="connsiteX1-3" y="connsiteY1-4"/>
              </a:cxn>
              <a:cxn ang="0">
                <a:pos x="connsiteX2-5" y="connsiteY2-6"/>
              </a:cxn>
              <a:cxn ang="0">
                <a:pos x="connsiteX3-7" y="connsiteY3-8"/>
              </a:cxn>
            </a:cxnLst>
            <a:rect l="l" t="t" r="r" b="b"/>
            <a:pathLst>
              <a:path w="4152430" h="9033558">
                <a:moveTo>
                  <a:pt x="0" y="8154334"/>
                </a:moveTo>
                <a:lnTo>
                  <a:pt x="4152430" y="0"/>
                </a:lnTo>
                <a:lnTo>
                  <a:pt x="1698724" y="9033558"/>
                </a:lnTo>
                <a:lnTo>
                  <a:pt x="0" y="8154334"/>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object 3"/>
          <p:cNvSpPr txBox="1">
            <a:spLocks noChangeArrowheads="1"/>
          </p:cNvSpPr>
          <p:nvPr/>
        </p:nvSpPr>
        <p:spPr bwMode="auto">
          <a:xfrm>
            <a:off x="8255" y="324485"/>
            <a:ext cx="129921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endParaRPr lang="en-US" altLang="zh-CN" sz="4000" b="1" dirty="0">
              <a:solidFill>
                <a:srgbClr val="FFFFFF"/>
              </a:solidFill>
              <a:latin typeface="Microsoft YaHei" panose="020B0503020204020204" pitchFamily="34" charset="-122"/>
              <a:ea typeface="Microsoft YaHei" panose="020B0503020204020204" pitchFamily="34" charset="-122"/>
            </a:endParaRPr>
          </a:p>
        </p:txBody>
      </p:sp>
      <p:sp>
        <p:nvSpPr>
          <p:cNvPr id="17" name="矩形 16"/>
          <p:cNvSpPr/>
          <p:nvPr/>
        </p:nvSpPr>
        <p:spPr>
          <a:xfrm>
            <a:off x="8302625" y="3092450"/>
            <a:ext cx="10085705" cy="6000750"/>
          </a:xfrm>
          <a:prstGeom prst="rect">
            <a:avLst/>
          </a:prstGeom>
        </p:spPr>
        <p:txBody>
          <a:bodyPr wrap="square">
            <a:spAutoFit/>
          </a:bodyPr>
          <a:lstStyle/>
          <a:p>
            <a:pPr marL="342900" indent="-342900" algn="l">
              <a:lnSpc>
                <a:spcPct val="160000"/>
              </a:lnSpc>
              <a:buFont typeface="Wingdings" panose="05000000000000000000" charset="0"/>
              <a:buChar char="ü"/>
            </a:pPr>
            <a:r>
              <a:rPr lang="en-US" altLang="zh-HK" sz="3000" dirty="0">
                <a:solidFill>
                  <a:srgbClr val="D1D2D4"/>
                </a:solidFill>
              </a:rPr>
              <a:t>Channel with less no.of subscribers have more no.of views</a:t>
            </a:r>
          </a:p>
          <a:p>
            <a:pPr indent="0" algn="l">
              <a:lnSpc>
                <a:spcPct val="160000"/>
              </a:lnSpc>
              <a:buFont typeface="Wingdings" panose="05000000000000000000" charset="0"/>
              <a:buNone/>
            </a:pPr>
            <a:r>
              <a:rPr lang="en-US" altLang="zh-HK" sz="3000" dirty="0">
                <a:solidFill>
                  <a:srgbClr val="D1D2D4"/>
                </a:solidFill>
              </a:rPr>
              <a:t>when compared to channel with more no.of subscribers</a:t>
            </a:r>
          </a:p>
          <a:p>
            <a:pPr marL="342900" indent="-342900" algn="l">
              <a:lnSpc>
                <a:spcPct val="160000"/>
              </a:lnSpc>
              <a:buFont typeface="Wingdings" panose="05000000000000000000" charset="0"/>
              <a:buChar char="ü"/>
            </a:pPr>
            <a:r>
              <a:rPr lang="en-US" altLang="zh-HK" sz="3000" dirty="0">
                <a:solidFill>
                  <a:srgbClr val="D1D2D4"/>
                </a:solidFill>
              </a:rPr>
              <a:t>In our input Edureka! channel  has higher no.of subscribers</a:t>
            </a:r>
          </a:p>
          <a:p>
            <a:pPr marL="342900" indent="-342900" algn="l">
              <a:lnSpc>
                <a:spcPct val="160000"/>
              </a:lnSpc>
              <a:buFont typeface="Wingdings" panose="05000000000000000000" charset="0"/>
              <a:buChar char="ü"/>
            </a:pPr>
            <a:r>
              <a:rPr lang="en-US" altLang="zh-HK" sz="3000" dirty="0">
                <a:solidFill>
                  <a:srgbClr val="D1D2D4"/>
                </a:solidFill>
              </a:rPr>
              <a:t>  Unacademy JEE channel got more no.o.f views</a:t>
            </a:r>
          </a:p>
          <a:p>
            <a:pPr marL="342900" indent="-342900" algn="l">
              <a:lnSpc>
                <a:spcPct val="160000"/>
              </a:lnSpc>
              <a:buFont typeface="Wingdings" panose="05000000000000000000" charset="0"/>
              <a:buChar char="ü"/>
            </a:pPr>
            <a:r>
              <a:rPr lang="en-US" altLang="zh-HK" sz="3000" dirty="0">
                <a:solidFill>
                  <a:srgbClr val="D1D2D4"/>
                </a:solidFill>
              </a:rPr>
              <a:t>Edureka! has less no.of viewers than Unacademy JEE</a:t>
            </a:r>
          </a:p>
          <a:p>
            <a:pPr marL="342900" indent="-342900" algn="l">
              <a:lnSpc>
                <a:spcPct val="160000"/>
              </a:lnSpc>
              <a:buFont typeface="Wingdings" panose="05000000000000000000" charset="0"/>
              <a:buChar char="ü"/>
            </a:pPr>
            <a:r>
              <a:rPr lang="en-US" altLang="zh-HK" sz="3000" dirty="0">
                <a:solidFill>
                  <a:srgbClr val="D1D2D4"/>
                </a:solidFill>
              </a:rPr>
              <a:t>Subscribers count is more important than viewers count so</a:t>
            </a:r>
          </a:p>
          <a:p>
            <a:pPr indent="0" algn="l">
              <a:lnSpc>
                <a:spcPct val="160000"/>
              </a:lnSpc>
              <a:buFont typeface="Wingdings" panose="05000000000000000000" charset="0"/>
              <a:buNone/>
            </a:pPr>
            <a:r>
              <a:rPr lang="en-US" altLang="zh-HK" sz="3000" dirty="0">
                <a:solidFill>
                  <a:srgbClr val="D1D2D4"/>
                </a:solidFill>
              </a:rPr>
              <a:t>Edureka is the best one among these</a:t>
            </a:r>
          </a:p>
          <a:p>
            <a:pPr indent="0" algn="l">
              <a:lnSpc>
                <a:spcPct val="160000"/>
              </a:lnSpc>
              <a:buFont typeface="Wingdings" panose="05000000000000000000" charset="0"/>
              <a:buNone/>
            </a:pPr>
            <a:endParaRPr lang="en-US" altLang="zh-HK" sz="3000" dirty="0">
              <a:solidFill>
                <a:srgbClr val="D1D2D4"/>
              </a:solidFill>
            </a:endParaRPr>
          </a:p>
        </p:txBody>
      </p:sp>
      <p:pic>
        <p:nvPicPr>
          <p:cNvPr id="4" name="Picture 3" descr="result"/>
          <p:cNvPicPr>
            <a:picLocks noChangeAspect="1"/>
          </p:cNvPicPr>
          <p:nvPr/>
        </p:nvPicPr>
        <p:blipFill>
          <a:blip r:embed="rId2"/>
          <a:stretch>
            <a:fillRect/>
          </a:stretch>
        </p:blipFill>
        <p:spPr>
          <a:xfrm>
            <a:off x="2362200" y="2787650"/>
            <a:ext cx="4965700" cy="6362700"/>
          </a:xfrm>
          <a:prstGeom prst="rect">
            <a:avLst/>
          </a:prstGeom>
        </p:spPr>
      </p:pic>
      <p:pic>
        <p:nvPicPr>
          <p:cNvPr id="50" name="Picture 49" descr="Color-YouTube-logo"/>
          <p:cNvPicPr>
            <a:picLocks noChangeAspect="1"/>
          </p:cNvPicPr>
          <p:nvPr/>
        </p:nvPicPr>
        <p:blipFill>
          <a:blip r:embed="rId3"/>
          <a:stretch>
            <a:fillRect/>
          </a:stretch>
        </p:blipFill>
        <p:spPr>
          <a:xfrm>
            <a:off x="14782800" y="9188450"/>
            <a:ext cx="3436620" cy="1022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49"/>
          <p:cNvSpPr/>
          <p:nvPr/>
        </p:nvSpPr>
        <p:spPr>
          <a:xfrm rot="20302543">
            <a:off x="827426" y="-349975"/>
            <a:ext cx="2203302" cy="11480200"/>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90" name="图片 189"/>
          <p:cNvPicPr>
            <a:picLocks noChangeAspect="1"/>
          </p:cNvPicPr>
          <p:nvPr/>
        </p:nvPicPr>
        <p:blipFill>
          <a:blip r:embed="rId2"/>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397496" y="20256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1685285" y="266189"/>
            <a:ext cx="1191050" cy="1682292"/>
            <a:chOff x="6054542" y="1656534"/>
            <a:chExt cx="1191050" cy="1682292"/>
          </a:xfrm>
        </p:grpSpPr>
        <p:grpSp>
          <p:nvGrpSpPr>
            <p:cNvPr id="111" name="组合 110"/>
            <p:cNvGrpSpPr/>
            <p:nvPr/>
          </p:nvGrpSpPr>
          <p:grpSpPr>
            <a:xfrm rot="20248206">
              <a:off x="6143375" y="1925916"/>
              <a:ext cx="961633" cy="1412910"/>
              <a:chOff x="1403648" y="1052736"/>
              <a:chExt cx="1803331" cy="2808312"/>
            </a:xfrm>
          </p:grpSpPr>
          <p:sp>
            <p:nvSpPr>
              <p:cNvPr id="147"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8"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2" name="TextBox 42"/>
            <p:cNvSpPr txBox="1"/>
            <p:nvPr/>
          </p:nvSpPr>
          <p:spPr>
            <a:xfrm rot="20248206">
              <a:off x="6054542" y="165653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1</a:t>
              </a:r>
            </a:p>
          </p:txBody>
        </p:sp>
        <p:sp>
          <p:nvSpPr>
            <p:cNvPr id="113"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158" name="组合 157"/>
          <p:cNvGrpSpPr/>
          <p:nvPr/>
        </p:nvGrpSpPr>
        <p:grpSpPr>
          <a:xfrm>
            <a:off x="3336731" y="642564"/>
            <a:ext cx="4033272" cy="1034025"/>
            <a:chOff x="5194666" y="1834480"/>
            <a:chExt cx="4033272" cy="1034025"/>
          </a:xfrm>
        </p:grpSpPr>
        <p:sp>
          <p:nvSpPr>
            <p:cNvPr id="115"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defRPr/>
              </a:pPr>
              <a:endParaRPr kumimoji="0" lang="en-US" altLang="zh-CN" sz="2400" b="0" i="0" u="none" strike="noStrike" kern="0" cap="none" spc="0" normalizeH="0" baseline="0" noProof="0" dirty="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16" name="TextBox 46"/>
            <p:cNvSpPr txBox="1"/>
            <p:nvPr/>
          </p:nvSpPr>
          <p:spPr>
            <a:xfrm>
              <a:off x="5194666"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Abstract</a:t>
              </a:r>
            </a:p>
          </p:txBody>
        </p:sp>
        <p:cxnSp>
          <p:nvCxnSpPr>
            <p:cNvPr id="117"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50" name="组合 149"/>
          <p:cNvGrpSpPr/>
          <p:nvPr/>
        </p:nvGrpSpPr>
        <p:grpSpPr>
          <a:xfrm>
            <a:off x="2599690" y="2345055"/>
            <a:ext cx="1191260" cy="1661160"/>
            <a:chOff x="6651547" y="3131124"/>
            <a:chExt cx="1191050" cy="1661464"/>
          </a:xfrm>
        </p:grpSpPr>
        <p:grpSp>
          <p:nvGrpSpPr>
            <p:cNvPr id="118" name="组合 117"/>
            <p:cNvGrpSpPr/>
            <p:nvPr/>
          </p:nvGrpSpPr>
          <p:grpSpPr>
            <a:xfrm rot="20248206">
              <a:off x="6740380" y="3379678"/>
              <a:ext cx="961633" cy="1412910"/>
              <a:chOff x="1403648" y="1052736"/>
              <a:chExt cx="1803331" cy="2808312"/>
            </a:xfrm>
          </p:grpSpPr>
          <p:sp>
            <p:nvSpPr>
              <p:cNvPr id="14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9" name="TextBox 51"/>
            <p:cNvSpPr txBox="1"/>
            <p:nvPr/>
          </p:nvSpPr>
          <p:spPr>
            <a:xfrm rot="20248206">
              <a:off x="6651547" y="313112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2</a:t>
              </a:r>
            </a:p>
          </p:txBody>
        </p:sp>
        <p:sp>
          <p:nvSpPr>
            <p:cNvPr id="120"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152" name="组合 151"/>
          <p:cNvGrpSpPr/>
          <p:nvPr/>
        </p:nvGrpSpPr>
        <p:grpSpPr>
          <a:xfrm>
            <a:off x="3513800" y="4539780"/>
            <a:ext cx="1191050" cy="1682292"/>
            <a:chOff x="7278678" y="4571284"/>
            <a:chExt cx="1191050" cy="1682292"/>
          </a:xfrm>
        </p:grpSpPr>
        <p:grpSp>
          <p:nvGrpSpPr>
            <p:cNvPr id="125" name="组合 124"/>
            <p:cNvGrpSpPr/>
            <p:nvPr/>
          </p:nvGrpSpPr>
          <p:grpSpPr>
            <a:xfrm rot="20248206">
              <a:off x="7367511" y="4840666"/>
              <a:ext cx="961633" cy="1412910"/>
              <a:chOff x="1403648" y="1052736"/>
              <a:chExt cx="1803331" cy="2808312"/>
            </a:xfrm>
          </p:grpSpPr>
          <p:sp>
            <p:nvSpPr>
              <p:cNvPr id="143" name="圆角矩形 142"/>
              <p:cNvSpPr/>
              <p:nvPr/>
            </p:nvSpPr>
            <p:spPr>
              <a:xfrm>
                <a:off x="1403648" y="1052736"/>
                <a:ext cx="1803331" cy="2808312"/>
              </a:xfrm>
              <a:prstGeom prst="roundRect">
                <a:avLst>
                  <a:gd name="adj" fmla="val 12132"/>
                </a:avLst>
              </a:pr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4" name="圆角矩形 143"/>
              <p:cNvSpPr/>
              <p:nvPr/>
            </p:nvSpPr>
            <p:spPr>
              <a:xfrm>
                <a:off x="1480545" y="1111681"/>
                <a:ext cx="1656184" cy="2691298"/>
              </a:xfrm>
              <a:prstGeom prst="roundRect">
                <a:avLst>
                  <a:gd name="adj" fmla="val 12132"/>
                </a:avLst>
              </a:prstGeom>
              <a:noFill/>
              <a:ln w="25400" cap="flat" cmpd="sng" algn="ctr">
                <a:solidFill>
                  <a:schemeClr val="bg1"/>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26" name="TextBox 60"/>
            <p:cNvSpPr txBox="1"/>
            <p:nvPr/>
          </p:nvSpPr>
          <p:spPr>
            <a:xfrm rot="20248206">
              <a:off x="7278678" y="457128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3</a:t>
              </a:r>
            </a:p>
          </p:txBody>
        </p:sp>
        <p:sp>
          <p:nvSpPr>
            <p:cNvPr id="127" name="圆角矩形 9"/>
            <p:cNvSpPr/>
            <p:nvPr/>
          </p:nvSpPr>
          <p:spPr>
            <a:xfrm rot="20248206">
              <a:off x="7508095" y="554840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153" name="组合 152"/>
          <p:cNvGrpSpPr/>
          <p:nvPr/>
        </p:nvGrpSpPr>
        <p:grpSpPr>
          <a:xfrm>
            <a:off x="4530785" y="7002058"/>
            <a:ext cx="1191050" cy="1682292"/>
            <a:chOff x="7926750" y="6037998"/>
            <a:chExt cx="1191050" cy="1682292"/>
          </a:xfrm>
        </p:grpSpPr>
        <p:grpSp>
          <p:nvGrpSpPr>
            <p:cNvPr id="132" name="组合 131"/>
            <p:cNvGrpSpPr/>
            <p:nvPr/>
          </p:nvGrpSpPr>
          <p:grpSpPr>
            <a:xfrm rot="20248206">
              <a:off x="8015583" y="6307380"/>
              <a:ext cx="961633" cy="1412910"/>
              <a:chOff x="1403648" y="1052736"/>
              <a:chExt cx="1803331" cy="2808312"/>
            </a:xfrm>
          </p:grpSpPr>
          <p:sp>
            <p:nvSpPr>
              <p:cNvPr id="141"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2"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33" name="TextBox 69"/>
            <p:cNvSpPr txBox="1"/>
            <p:nvPr/>
          </p:nvSpPr>
          <p:spPr>
            <a:xfrm rot="20248206">
              <a:off x="7926750" y="6037998"/>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4</a:t>
              </a:r>
            </a:p>
          </p:txBody>
        </p:sp>
        <p:sp>
          <p:nvSpPr>
            <p:cNvPr id="134"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157" name="组合 156"/>
          <p:cNvGrpSpPr/>
          <p:nvPr/>
        </p:nvGrpSpPr>
        <p:grpSpPr>
          <a:xfrm>
            <a:off x="515386" y="-190602"/>
            <a:ext cx="2034484" cy="11268802"/>
            <a:chOff x="4915947" y="1638831"/>
            <a:chExt cx="2034484" cy="11268802"/>
          </a:xfrm>
        </p:grpSpPr>
        <p:sp>
          <p:nvSpPr>
            <p:cNvPr id="139" name="矩形 49"/>
            <p:cNvSpPr/>
            <p:nvPr/>
          </p:nvSpPr>
          <p:spPr>
            <a:xfrm rot="20302543">
              <a:off x="4915947" y="1638831"/>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0" name="TextBox 76"/>
            <p:cNvSpPr txBox="1"/>
            <p:nvPr/>
          </p:nvSpPr>
          <p:spPr>
            <a:xfrm rot="3922695">
              <a:off x="3133543" y="6980527"/>
              <a:ext cx="5688632" cy="10509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lnSpc>
                  <a:spcPct val="130000"/>
                </a:lnSpc>
                <a:spcBef>
                  <a:spcPts val="0"/>
                </a:spcBef>
                <a:spcAft>
                  <a:spcPts val="0"/>
                </a:spcAft>
                <a:defRPr/>
              </a:pPr>
              <a:r>
                <a:rPr kumimoji="0" lang="zh-CN" altLang="en-US" sz="4800" b="1" i="0" u="none" strike="noStrike" kern="0" cap="none" spc="0" normalizeH="0" baseline="0" noProof="0" dirty="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  </a:t>
              </a:r>
              <a:r>
                <a:rPr kumimoji="0" lang="en-US" altLang="zh-CN" sz="4800" b="1" i="0" u="none" strike="noStrike" kern="0" cap="none" spc="0" normalizeH="0" baseline="0" noProof="0" dirty="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OVERVIEW</a:t>
              </a:r>
            </a:p>
          </p:txBody>
        </p:sp>
      </p:grpSp>
      <p:grpSp>
        <p:nvGrpSpPr>
          <p:cNvPr id="159" name="组合 158"/>
          <p:cNvGrpSpPr/>
          <p:nvPr/>
        </p:nvGrpSpPr>
        <p:grpSpPr>
          <a:xfrm>
            <a:off x="3986916" y="2471777"/>
            <a:ext cx="4051985" cy="1623940"/>
            <a:chOff x="5175953" y="1834480"/>
            <a:chExt cx="4051985" cy="1623940"/>
          </a:xfrm>
        </p:grpSpPr>
        <p:sp>
          <p:nvSpPr>
            <p:cNvPr id="160" name="TextBox 45"/>
            <p:cNvSpPr txBox="1"/>
            <p:nvPr/>
          </p:nvSpPr>
          <p:spPr>
            <a:xfrm>
              <a:off x="5423266" y="2408130"/>
              <a:ext cx="3804672" cy="105029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342900" lvl="0" indent="-342900" algn="just" fontAlgn="auto">
                <a:lnSpc>
                  <a:spcPct val="130000"/>
                </a:lnSpc>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Motivation for work</a:t>
              </a:r>
            </a:p>
            <a:p>
              <a:pPr marL="342900" lvl="0" indent="-342900" algn="just" fontAlgn="auto">
                <a:lnSpc>
                  <a:spcPct val="130000"/>
                </a:lnSpc>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Real-World Applications</a:t>
              </a:r>
            </a:p>
          </p:txBody>
        </p:sp>
        <p:sp>
          <p:nvSpPr>
            <p:cNvPr id="161"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Introduction</a:t>
              </a:r>
            </a:p>
          </p:txBody>
        </p:sp>
        <p:cxnSp>
          <p:nvCxnSpPr>
            <p:cNvPr id="162" name="直接连接符 161"/>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3" name="组合 162"/>
          <p:cNvGrpSpPr/>
          <p:nvPr/>
        </p:nvGrpSpPr>
        <p:grpSpPr>
          <a:xfrm>
            <a:off x="4901528" y="4838067"/>
            <a:ext cx="5774055" cy="1403350"/>
            <a:chOff x="5175953" y="1834480"/>
            <a:chExt cx="5774055" cy="1403350"/>
          </a:xfrm>
        </p:grpSpPr>
        <p:sp>
          <p:nvSpPr>
            <p:cNvPr id="164" name="TextBox 45"/>
            <p:cNvSpPr txBox="1"/>
            <p:nvPr/>
          </p:nvSpPr>
          <p:spPr>
            <a:xfrm>
              <a:off x="5422968" y="2407885"/>
              <a:ext cx="5116830" cy="82994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Related Works &amp; their limitations</a:t>
              </a:r>
            </a:p>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Research Gaps Identified</a:t>
              </a:r>
            </a:p>
          </p:txBody>
        </p:sp>
        <p:sp>
          <p:nvSpPr>
            <p:cNvPr id="165" name="TextBox 46"/>
            <p:cNvSpPr txBox="1"/>
            <p:nvPr/>
          </p:nvSpPr>
          <p:spPr>
            <a:xfrm>
              <a:off x="5175953" y="1834480"/>
              <a:ext cx="5774055"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Related works/Existing works</a:t>
              </a:r>
            </a:p>
          </p:txBody>
        </p:sp>
        <p:cxnSp>
          <p:nvCxnSpPr>
            <p:cNvPr id="166" name="直接连接符 165"/>
            <p:cNvCxnSpPr/>
            <p:nvPr/>
          </p:nvCxnSpPr>
          <p:spPr>
            <a:xfrm flipV="1">
              <a:off x="5303625" y="2374863"/>
              <a:ext cx="5486400" cy="4445"/>
            </a:xfrm>
            <a:prstGeom prst="line">
              <a:avLst/>
            </a:prstGeom>
            <a:noFill/>
            <a:ln w="19050" cap="flat" cmpd="sng" algn="ctr">
              <a:solidFill>
                <a:schemeClr val="bg1"/>
              </a:solidFill>
              <a:prstDash val="solid"/>
              <a:headEnd type="oval" w="med" len="med"/>
              <a:tailEnd type="oval" w="med" len="med"/>
            </a:ln>
            <a:effectLst/>
          </p:spPr>
        </p:cxnSp>
      </p:grpSp>
      <p:grpSp>
        <p:nvGrpSpPr>
          <p:cNvPr id="167" name="组合 166"/>
          <p:cNvGrpSpPr/>
          <p:nvPr/>
        </p:nvGrpSpPr>
        <p:grpSpPr>
          <a:xfrm>
            <a:off x="6197127" y="7348500"/>
            <a:ext cx="5123815" cy="1772285"/>
            <a:chOff x="5175953" y="1834480"/>
            <a:chExt cx="5123815" cy="1772285"/>
          </a:xfrm>
        </p:grpSpPr>
        <p:sp>
          <p:nvSpPr>
            <p:cNvPr id="168" name="TextBox 45"/>
            <p:cNvSpPr txBox="1"/>
            <p:nvPr/>
          </p:nvSpPr>
          <p:spPr>
            <a:xfrm>
              <a:off x="5422968" y="2407885"/>
              <a:ext cx="4876800" cy="119888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Flowchart</a:t>
              </a:r>
            </a:p>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Explanation of each component</a:t>
              </a:r>
            </a:p>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Algorithm</a:t>
              </a:r>
            </a:p>
          </p:txBody>
        </p:sp>
        <p:sp>
          <p:nvSpPr>
            <p:cNvPr id="169" name="TextBox 46"/>
            <p:cNvSpPr txBox="1"/>
            <p:nvPr/>
          </p:nvSpPr>
          <p:spPr>
            <a:xfrm>
              <a:off x="5175953" y="1834480"/>
              <a:ext cx="3943985"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Proposed Method</a:t>
              </a:r>
            </a:p>
          </p:txBody>
        </p:sp>
        <p:cxnSp>
          <p:nvCxnSpPr>
            <p:cNvPr id="170" name="直接连接符 169"/>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2" name="组合 148"/>
          <p:cNvGrpSpPr/>
          <p:nvPr/>
        </p:nvGrpSpPr>
        <p:grpSpPr>
          <a:xfrm>
            <a:off x="8856340" y="139824"/>
            <a:ext cx="1191050" cy="1851025"/>
            <a:chOff x="6054542" y="1656534"/>
            <a:chExt cx="1191050" cy="1851025"/>
          </a:xfrm>
        </p:grpSpPr>
        <p:grpSp>
          <p:nvGrpSpPr>
            <p:cNvPr id="3" name="组合 110"/>
            <p:cNvGrpSpPr/>
            <p:nvPr/>
          </p:nvGrpSpPr>
          <p:grpSpPr>
            <a:xfrm rot="20248206">
              <a:off x="6143375" y="1925916"/>
              <a:ext cx="961633" cy="1412910"/>
              <a:chOff x="1403648" y="1052736"/>
              <a:chExt cx="1803331" cy="2808312"/>
            </a:xfrm>
          </p:grpSpPr>
          <p:sp>
            <p:nvSpPr>
              <p:cNvPr id="4"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5"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6" name="TextBox 42"/>
            <p:cNvSpPr txBox="1"/>
            <p:nvPr/>
          </p:nvSpPr>
          <p:spPr>
            <a:xfrm rot="20248206">
              <a:off x="6054542" y="165653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5</a:t>
              </a:r>
            </a:p>
          </p:txBody>
        </p:sp>
        <p:sp>
          <p:nvSpPr>
            <p:cNvPr id="7"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9" name="组合 157"/>
          <p:cNvGrpSpPr/>
          <p:nvPr/>
        </p:nvGrpSpPr>
        <p:grpSpPr>
          <a:xfrm>
            <a:off x="9268901" y="493339"/>
            <a:ext cx="7670165" cy="2141855"/>
            <a:chOff x="4174856" y="1834480"/>
            <a:chExt cx="7670165" cy="2141855"/>
          </a:xfrm>
        </p:grpSpPr>
        <p:sp>
          <p:nvSpPr>
            <p:cNvPr id="10" name="TextBox 45"/>
            <p:cNvSpPr txBox="1"/>
            <p:nvPr/>
          </p:nvSpPr>
          <p:spPr>
            <a:xfrm>
              <a:off x="5303886" y="2407885"/>
              <a:ext cx="6541135" cy="156845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Technologies / Libraries Used</a:t>
              </a:r>
            </a:p>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Datasets</a:t>
              </a:r>
            </a:p>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Results table / Screenshots</a:t>
              </a:r>
            </a:p>
            <a:p>
              <a:pPr marL="342900" lvl="0" indent="-342900" algn="just" fontAlgn="auto">
                <a:spcBef>
                  <a:spcPts val="0"/>
                </a:spcBef>
                <a:spcAft>
                  <a:spcPts val="0"/>
                </a:spcAft>
                <a:buFont typeface="Arial" panose="020B0604020202020204" pitchFamily="34" charset="0"/>
                <a:buChar char="•"/>
                <a:defRPr/>
              </a:pPr>
              <a:r>
                <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Results comparison with other approaches</a:t>
              </a:r>
            </a:p>
          </p:txBody>
        </p:sp>
        <p:sp>
          <p:nvSpPr>
            <p:cNvPr id="11" name="TextBox 46"/>
            <p:cNvSpPr txBox="1"/>
            <p:nvPr/>
          </p:nvSpPr>
          <p:spPr>
            <a:xfrm>
              <a:off x="4174856" y="1834480"/>
              <a:ext cx="5810885"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Experimental setup</a:t>
              </a:r>
            </a:p>
          </p:txBody>
        </p:sp>
        <p:cxnSp>
          <p:nvCxnSpPr>
            <p:cNvPr id="12"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7" name="组合 148"/>
          <p:cNvGrpSpPr/>
          <p:nvPr/>
        </p:nvGrpSpPr>
        <p:grpSpPr>
          <a:xfrm>
            <a:off x="10085065" y="2924299"/>
            <a:ext cx="1191050" cy="1851025"/>
            <a:chOff x="6054542" y="1656534"/>
            <a:chExt cx="1191050" cy="1851025"/>
          </a:xfrm>
        </p:grpSpPr>
        <p:grpSp>
          <p:nvGrpSpPr>
            <p:cNvPr id="18" name="组合 110"/>
            <p:cNvGrpSpPr/>
            <p:nvPr/>
          </p:nvGrpSpPr>
          <p:grpSpPr>
            <a:xfrm rot="20248206">
              <a:off x="6143375" y="1925916"/>
              <a:ext cx="961633" cy="1412910"/>
              <a:chOff x="1403648" y="1052736"/>
              <a:chExt cx="1803331" cy="2808312"/>
            </a:xfrm>
          </p:grpSpPr>
          <p:sp>
            <p:nvSpPr>
              <p:cNvPr id="19"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20"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21" name="TextBox 42"/>
            <p:cNvSpPr txBox="1"/>
            <p:nvPr/>
          </p:nvSpPr>
          <p:spPr>
            <a:xfrm rot="20248206">
              <a:off x="6054542" y="165653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6</a:t>
              </a:r>
            </a:p>
          </p:txBody>
        </p:sp>
        <p:sp>
          <p:nvSpPr>
            <p:cNvPr id="22"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24" name="组合 148"/>
          <p:cNvGrpSpPr/>
          <p:nvPr/>
        </p:nvGrpSpPr>
        <p:grpSpPr>
          <a:xfrm>
            <a:off x="12218665" y="7176259"/>
            <a:ext cx="1191050" cy="1851025"/>
            <a:chOff x="6054542" y="1656534"/>
            <a:chExt cx="1191050" cy="1851025"/>
          </a:xfrm>
        </p:grpSpPr>
        <p:grpSp>
          <p:nvGrpSpPr>
            <p:cNvPr id="25" name="组合 110"/>
            <p:cNvGrpSpPr/>
            <p:nvPr/>
          </p:nvGrpSpPr>
          <p:grpSpPr>
            <a:xfrm rot="20248206">
              <a:off x="6143375" y="1925916"/>
              <a:ext cx="961633" cy="1412910"/>
              <a:chOff x="1403648" y="1052736"/>
              <a:chExt cx="1803331" cy="2808312"/>
            </a:xfrm>
          </p:grpSpPr>
          <p:sp>
            <p:nvSpPr>
              <p:cNvPr id="26"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27"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28" name="TextBox 42"/>
            <p:cNvSpPr txBox="1"/>
            <p:nvPr/>
          </p:nvSpPr>
          <p:spPr>
            <a:xfrm rot="20248206">
              <a:off x="6054542" y="165653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8</a:t>
              </a:r>
            </a:p>
          </p:txBody>
        </p:sp>
        <p:sp>
          <p:nvSpPr>
            <p:cNvPr id="29"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31" name="组合 148"/>
          <p:cNvGrpSpPr/>
          <p:nvPr/>
        </p:nvGrpSpPr>
        <p:grpSpPr>
          <a:xfrm>
            <a:off x="11151865" y="5202044"/>
            <a:ext cx="1191050" cy="1851025"/>
            <a:chOff x="6054542" y="1656534"/>
            <a:chExt cx="1191050" cy="1851025"/>
          </a:xfrm>
        </p:grpSpPr>
        <p:grpSp>
          <p:nvGrpSpPr>
            <p:cNvPr id="32" name="组合 110"/>
            <p:cNvGrpSpPr/>
            <p:nvPr/>
          </p:nvGrpSpPr>
          <p:grpSpPr>
            <a:xfrm rot="20248206">
              <a:off x="6143375" y="1925916"/>
              <a:ext cx="961633" cy="1412910"/>
              <a:chOff x="1403648" y="1052736"/>
              <a:chExt cx="1803331" cy="2808312"/>
            </a:xfrm>
          </p:grpSpPr>
          <p:sp>
            <p:nvSpPr>
              <p:cNvPr id="33"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34"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35" name="TextBox 42"/>
            <p:cNvSpPr txBox="1"/>
            <p:nvPr/>
          </p:nvSpPr>
          <p:spPr>
            <a:xfrm rot="20248206">
              <a:off x="6054542" y="1656534"/>
              <a:ext cx="829980" cy="185102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a:ln>
                    <a:noFill/>
                  </a:ln>
                  <a:solidFill>
                    <a:sysClr val="window" lastClr="FFFFFF"/>
                  </a:solidFill>
                  <a:effectLst/>
                  <a:uLnTx/>
                  <a:uFillTx/>
                  <a:latin typeface="Gungsuh" panose="02030600000101010101" pitchFamily="18" charset="-127"/>
                  <a:ea typeface="Gungsuh" panose="02030600000101010101" pitchFamily="18" charset="-127"/>
                </a:rPr>
                <a:t>7</a:t>
              </a:r>
            </a:p>
          </p:txBody>
        </p:sp>
        <p:sp>
          <p:nvSpPr>
            <p:cNvPr id="36"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grpSp>
        <p:nvGrpSpPr>
          <p:cNvPr id="38" name="组合 157"/>
          <p:cNvGrpSpPr/>
          <p:nvPr/>
        </p:nvGrpSpPr>
        <p:grpSpPr>
          <a:xfrm>
            <a:off x="11282486" y="7689794"/>
            <a:ext cx="8903970" cy="749935"/>
            <a:chOff x="2941051" y="2118325"/>
            <a:chExt cx="8903970" cy="749935"/>
          </a:xfrm>
        </p:grpSpPr>
        <p:sp>
          <p:nvSpPr>
            <p:cNvPr id="39" name="TextBox 45"/>
            <p:cNvSpPr txBox="1"/>
            <p:nvPr/>
          </p:nvSpPr>
          <p:spPr>
            <a:xfrm>
              <a:off x="5303886" y="2407885"/>
              <a:ext cx="6541135"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indent="0" algn="just" fontAlgn="auto">
                <a:spcBef>
                  <a:spcPts val="0"/>
                </a:spcBef>
                <a:spcAft>
                  <a:spcPts val="0"/>
                </a:spcAft>
                <a:buFont typeface="Arial" panose="020B0604020202020204" pitchFamily="34" charset="0"/>
                <a:buNone/>
                <a:defRPr/>
              </a:pPr>
              <a:endPar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40" name="TextBox 46"/>
            <p:cNvSpPr txBox="1"/>
            <p:nvPr/>
          </p:nvSpPr>
          <p:spPr>
            <a:xfrm>
              <a:off x="2941051" y="2118325"/>
              <a:ext cx="7104380"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         References</a:t>
              </a:r>
            </a:p>
          </p:txBody>
        </p:sp>
        <p:cxnSp>
          <p:nvCxnSpPr>
            <p:cNvPr id="41" name="直接连接符 116"/>
            <p:cNvCxnSpPr/>
            <p:nvPr/>
          </p:nvCxnSpPr>
          <p:spPr>
            <a:xfrm>
              <a:off x="5405947" y="2626202"/>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42" name="组合 157"/>
          <p:cNvGrpSpPr/>
          <p:nvPr/>
        </p:nvGrpSpPr>
        <p:grpSpPr>
          <a:xfrm>
            <a:off x="12655356" y="5566989"/>
            <a:ext cx="6584950" cy="1033780"/>
            <a:chOff x="5260071" y="1834480"/>
            <a:chExt cx="6584950" cy="1033780"/>
          </a:xfrm>
        </p:grpSpPr>
        <p:sp>
          <p:nvSpPr>
            <p:cNvPr id="43" name="TextBox 45"/>
            <p:cNvSpPr txBox="1"/>
            <p:nvPr/>
          </p:nvSpPr>
          <p:spPr>
            <a:xfrm>
              <a:off x="5303886" y="2407885"/>
              <a:ext cx="6541135"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indent="0" algn="just" fontAlgn="auto">
                <a:spcBef>
                  <a:spcPts val="0"/>
                </a:spcBef>
                <a:spcAft>
                  <a:spcPts val="0"/>
                </a:spcAft>
                <a:buFont typeface="Arial" panose="020B0604020202020204" pitchFamily="34" charset="0"/>
                <a:buNone/>
                <a:defRPr/>
              </a:pPr>
              <a:endPar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44" name="TextBox 46"/>
            <p:cNvSpPr txBox="1"/>
            <p:nvPr/>
          </p:nvSpPr>
          <p:spPr>
            <a:xfrm>
              <a:off x="5260071" y="1834480"/>
              <a:ext cx="5107940"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Future Scope / Directions</a:t>
              </a:r>
            </a:p>
          </p:txBody>
        </p:sp>
        <p:cxnSp>
          <p:nvCxnSpPr>
            <p:cNvPr id="45" name="直接连接符 116"/>
            <p:cNvCxnSpPr/>
            <p:nvPr/>
          </p:nvCxnSpPr>
          <p:spPr>
            <a:xfrm>
              <a:off x="5330115" y="2407941"/>
              <a:ext cx="4876800" cy="0"/>
            </a:xfrm>
            <a:prstGeom prst="line">
              <a:avLst/>
            </a:prstGeom>
            <a:noFill/>
            <a:ln w="19050" cap="flat" cmpd="sng" algn="ctr">
              <a:solidFill>
                <a:schemeClr val="bg1"/>
              </a:solidFill>
              <a:prstDash val="solid"/>
              <a:headEnd type="oval" w="med" len="med"/>
              <a:tailEnd type="oval" w="med" len="med"/>
            </a:ln>
            <a:effectLst/>
          </p:spPr>
        </p:cxnSp>
      </p:grpSp>
      <p:grpSp>
        <p:nvGrpSpPr>
          <p:cNvPr id="46" name="组合 157"/>
          <p:cNvGrpSpPr/>
          <p:nvPr/>
        </p:nvGrpSpPr>
        <p:grpSpPr>
          <a:xfrm>
            <a:off x="9878060" y="3355340"/>
            <a:ext cx="8260715" cy="1033780"/>
            <a:chOff x="3079624" y="1834480"/>
            <a:chExt cx="8765397" cy="1033780"/>
          </a:xfrm>
        </p:grpSpPr>
        <p:sp>
          <p:nvSpPr>
            <p:cNvPr id="47" name="TextBox 45"/>
            <p:cNvSpPr txBox="1"/>
            <p:nvPr/>
          </p:nvSpPr>
          <p:spPr>
            <a:xfrm>
              <a:off x="5303886" y="2407885"/>
              <a:ext cx="6541135"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indent="0" algn="just" fontAlgn="auto">
                <a:spcBef>
                  <a:spcPts val="0"/>
                </a:spcBef>
                <a:spcAft>
                  <a:spcPts val="0"/>
                </a:spcAft>
                <a:buFont typeface="Arial" panose="020B0604020202020204" pitchFamily="34" charset="0"/>
                <a:buNone/>
                <a:defRPr/>
              </a:pPr>
              <a:endParaRPr kumimoji="0" lang="en-US" altLang="zh-CN" sz="2400" b="0" i="0" u="none" strike="noStrike" kern="0" cap="none" spc="0" normalizeH="0" baseline="0" noProof="0" dirty="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48" name="TextBox 46"/>
            <p:cNvSpPr txBox="1"/>
            <p:nvPr/>
          </p:nvSpPr>
          <p:spPr>
            <a:xfrm>
              <a:off x="3079624" y="1834480"/>
              <a:ext cx="6906397"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Conclusions</a:t>
              </a:r>
            </a:p>
          </p:txBody>
        </p:sp>
        <p:cxnSp>
          <p:nvCxnSpPr>
            <p:cNvPr id="49"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pic>
        <p:nvPicPr>
          <p:cNvPr id="50" name="Picture 49" descr="Color-YouTube-logo"/>
          <p:cNvPicPr>
            <a:picLocks noChangeAspect="1"/>
          </p:cNvPicPr>
          <p:nvPr/>
        </p:nvPicPr>
        <p:blipFill>
          <a:blip r:embed="rId3"/>
          <a:stretch>
            <a:fillRect/>
          </a:stretch>
        </p:blipFill>
        <p:spPr>
          <a:xfrm>
            <a:off x="14851380" y="9253855"/>
            <a:ext cx="3436620" cy="10229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8763290" y="476870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713140" y="1427457"/>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7</a:t>
            </a: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132913" y="3016024"/>
            <a:ext cx="8599265" cy="1014730"/>
          </a:xfrm>
          <a:prstGeom prst="rect">
            <a:avLst/>
          </a:prstGeom>
          <a:noFill/>
        </p:spPr>
        <p:txBody>
          <a:bodyPr wrap="square" rtlCol="0">
            <a:spAutoFit/>
          </a:bodyPr>
          <a:lstStyle/>
          <a:p>
            <a:r>
              <a:rPr lang="en-US" altLang="zh-HK" sz="6000" dirty="0">
                <a:ln w="22225">
                  <a:solidFill>
                    <a:schemeClr val="accent2"/>
                  </a:solidFill>
                  <a:prstDash val="solid"/>
                </a:ln>
                <a:solidFill>
                  <a:schemeClr val="accent2">
                    <a:lumMod val="40000"/>
                    <a:lumOff val="60000"/>
                  </a:schemeClr>
                </a:solidFill>
                <a:effectLst/>
              </a:rPr>
              <a:t>FUTURE SCOPE</a:t>
            </a:r>
          </a:p>
        </p:txBody>
      </p:sp>
      <p:sp>
        <p:nvSpPr>
          <p:cNvPr id="2" name="Text Box 1"/>
          <p:cNvSpPr txBox="1"/>
          <p:nvPr/>
        </p:nvSpPr>
        <p:spPr>
          <a:xfrm>
            <a:off x="5683885" y="4540250"/>
            <a:ext cx="12508230" cy="3538220"/>
          </a:xfrm>
          <a:prstGeom prst="rect">
            <a:avLst/>
          </a:prstGeom>
          <a:noFill/>
        </p:spPr>
        <p:txBody>
          <a:bodyPr wrap="square" rtlCol="0">
            <a:spAutoFit/>
          </a:bodyPr>
          <a:lstStyle/>
          <a:p>
            <a:pPr marL="285750" indent="-285750" algn="l">
              <a:buFont typeface="Arial" panose="020B0604020202020204" pitchFamily="34" charset="0"/>
              <a:buChar char="•"/>
            </a:pPr>
            <a:r>
              <a:rPr lang="en-US" sz="3200">
                <a:solidFill>
                  <a:schemeClr val="bg1"/>
                </a:solidFill>
              </a:rPr>
              <a:t>Sentiment Analysis can be applied for comments extracted for the channel/playlist/video etc.</a:t>
            </a:r>
          </a:p>
          <a:p>
            <a:pPr indent="0" algn="l">
              <a:buFont typeface="Arial" panose="020B0604020202020204" pitchFamily="34" charset="0"/>
              <a:buNone/>
            </a:pPr>
            <a:endParaRPr lang="en-US" sz="3200">
              <a:solidFill>
                <a:schemeClr val="bg1"/>
              </a:solidFill>
            </a:endParaRPr>
          </a:p>
          <a:p>
            <a:pPr marL="285750" indent="-285750" algn="l">
              <a:buFont typeface="Arial" panose="020B0604020202020204" pitchFamily="34" charset="0"/>
              <a:buChar char="•"/>
            </a:pPr>
            <a:r>
              <a:rPr lang="en-US" sz="3200">
                <a:solidFill>
                  <a:schemeClr val="bg1"/>
                </a:solidFill>
                <a:sym typeface="+mn-ea"/>
              </a:rPr>
              <a:t>Youtubers can use t</a:t>
            </a:r>
            <a:r>
              <a:rPr lang="en-US" sz="3200">
                <a:solidFill>
                  <a:schemeClr val="bg1"/>
                </a:solidFill>
              </a:rPr>
              <a:t>his analysis  for their channel improvement.</a:t>
            </a:r>
          </a:p>
          <a:p>
            <a:pPr indent="0" algn="l">
              <a:buFont typeface="Arial" panose="020B0604020202020204" pitchFamily="34" charset="0"/>
              <a:buNone/>
            </a:pPr>
            <a:endParaRPr lang="en-US" sz="3200">
              <a:solidFill>
                <a:schemeClr val="bg1"/>
              </a:solidFill>
            </a:endParaRPr>
          </a:p>
          <a:p>
            <a:pPr marL="285750" indent="-285750" algn="l">
              <a:buFont typeface="Arial" panose="020B0604020202020204" pitchFamily="34" charset="0"/>
              <a:buChar char="•"/>
            </a:pPr>
            <a:r>
              <a:rPr lang="en-US" sz="3200">
                <a:solidFill>
                  <a:schemeClr val="bg1"/>
                </a:solidFill>
              </a:rPr>
              <a:t> Recommendation of youtube videos based on users interest </a:t>
            </a:r>
            <a:r>
              <a:rPr lang="en-US" sz="3200">
                <a:solidFill>
                  <a:schemeClr val="bg1"/>
                </a:solidFill>
                <a:sym typeface="+mn-ea"/>
              </a:rPr>
              <a:t>in social media platforms.</a:t>
            </a:r>
            <a:endParaRPr lang="en-US" sz="3200">
              <a:solidFill>
                <a:schemeClr val="bg1"/>
              </a:solidFill>
            </a:endParaRPr>
          </a:p>
        </p:txBody>
      </p:sp>
      <p:pic>
        <p:nvPicPr>
          <p:cNvPr id="50" name="Picture 49" descr="Color-YouTube-logo"/>
          <p:cNvPicPr>
            <a:picLocks noChangeAspect="1"/>
          </p:cNvPicPr>
          <p:nvPr/>
        </p:nvPicPr>
        <p:blipFill>
          <a:blip r:embed="rId3"/>
          <a:stretch>
            <a:fillRect/>
          </a:stretch>
        </p:blipFill>
        <p:spPr>
          <a:xfrm>
            <a:off x="14782800" y="9188450"/>
            <a:ext cx="3436620" cy="10229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8915690" y="4768704"/>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713140" y="1427457"/>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8</a:t>
            </a: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839158" y="2863624"/>
            <a:ext cx="8599265" cy="1014730"/>
          </a:xfrm>
          <a:prstGeom prst="rect">
            <a:avLst/>
          </a:prstGeom>
          <a:noFill/>
        </p:spPr>
        <p:txBody>
          <a:bodyPr wrap="square" rtlCol="0">
            <a:spAutoFit/>
          </a:bodyPr>
          <a:lstStyle/>
          <a:p>
            <a:r>
              <a:rPr lang="en-US" altLang="zh-HK" sz="6000" dirty="0">
                <a:ln w="22225">
                  <a:solidFill>
                    <a:schemeClr val="accent2"/>
                  </a:solidFill>
                  <a:prstDash val="solid"/>
                </a:ln>
                <a:solidFill>
                  <a:schemeClr val="accent2">
                    <a:lumMod val="40000"/>
                    <a:lumOff val="60000"/>
                  </a:schemeClr>
                </a:solidFill>
                <a:effectLst/>
              </a:rPr>
              <a:t>REFERENCES</a:t>
            </a:r>
          </a:p>
        </p:txBody>
      </p:sp>
      <p:sp>
        <p:nvSpPr>
          <p:cNvPr id="2" name="Text Box 1"/>
          <p:cNvSpPr txBox="1"/>
          <p:nvPr/>
        </p:nvSpPr>
        <p:spPr>
          <a:xfrm>
            <a:off x="5791200" y="4540250"/>
            <a:ext cx="12313285" cy="5210810"/>
          </a:xfrm>
          <a:prstGeom prst="rect">
            <a:avLst/>
          </a:prstGeom>
          <a:noFill/>
        </p:spPr>
        <p:txBody>
          <a:bodyPr wrap="square" rtlCol="0">
            <a:spAutoFit/>
          </a:bodyPr>
          <a:lstStyle/>
          <a:p>
            <a:pPr marL="457200" indent="-457200" algn="l">
              <a:lnSpc>
                <a:spcPct val="130000"/>
              </a:lnSpc>
              <a:buFont typeface="Wingdings" panose="05000000000000000000" charset="0"/>
              <a:buChar char="Ø"/>
            </a:pPr>
            <a:r>
              <a:rPr lang="en-US" sz="3200">
                <a:solidFill>
                  <a:schemeClr val="bg1"/>
                </a:solidFill>
                <a:hlinkClick r:id="rId3"/>
              </a:rPr>
              <a:t>https://www.researchgate.net/publication/355333357_Scraping_and_Analysing_YouTube_Trending_Videos_for_BI</a:t>
            </a:r>
            <a:endParaRPr lang="en-US" sz="3200">
              <a:solidFill>
                <a:schemeClr val="bg1"/>
              </a:solidFill>
              <a:hlinkClick r:id="rId3" action="ppaction://hlinkfile">
                <a:extLst>
                  <a:ext uri="{DAF060AB-1E55-43B9-8AAB-6FB025537F2F}">
                    <wpsdc:hlinkClr xmlns="" xmlns:wpsdc="http://www.wps.cn/officeDocument/2017/drawingmlCustomData" val="FFFFFF"/>
                    <wpsdc:folHlinkClr xmlns="" xmlns:wpsdc="http://www.wps.cn/officeDocument/2017/drawingmlCustomData" val="FFFFFF"/>
                    <wpsdc:hlinkUnderline xmlns="" xmlns:wpsdc="http://www.wps.cn/officeDocument/2017/drawingmlCustomData" val="1"/>
                  </a:ext>
                </a:extLst>
              </a:hlinkClick>
            </a:endParaRPr>
          </a:p>
          <a:p>
            <a:pPr indent="0" algn="l">
              <a:lnSpc>
                <a:spcPct val="130000"/>
              </a:lnSpc>
              <a:buFont typeface="Wingdings" panose="05000000000000000000" charset="0"/>
              <a:buNone/>
            </a:pPr>
            <a:endParaRPr lang="en-US" sz="3200">
              <a:solidFill>
                <a:schemeClr val="bg1"/>
              </a:solidFill>
              <a:hlinkClick r:id="rId3" action="ppaction://hlinkfile">
                <a:extLst>
                  <a:ext uri="{DAF060AB-1E55-43B9-8AAB-6FB025537F2F}">
                    <wpsdc:hlinkClr xmlns="" xmlns:wpsdc="http://www.wps.cn/officeDocument/2017/drawingmlCustomData" val="FFFFFF"/>
                    <wpsdc:folHlinkClr xmlns="" xmlns:wpsdc="http://www.wps.cn/officeDocument/2017/drawingmlCustomData" val="FFFFFF"/>
                    <wpsdc:hlinkUnderline xmlns="" xmlns:wpsdc="http://www.wps.cn/officeDocument/2017/drawingmlCustomData" val="1"/>
                  </a:ext>
                </a:extLst>
              </a:hlinkClick>
            </a:endParaRPr>
          </a:p>
          <a:p>
            <a:pPr marL="457200" indent="-457200" algn="l">
              <a:lnSpc>
                <a:spcPct val="130000"/>
              </a:lnSpc>
              <a:buFont typeface="Wingdings" panose="05000000000000000000" charset="0"/>
              <a:buChar char="Ø"/>
            </a:pPr>
            <a:r>
              <a:rPr lang="en-US" sz="3200">
                <a:solidFill>
                  <a:schemeClr val="bg1"/>
                </a:solidFill>
              </a:rPr>
              <a:t>Youtube API Documentation : </a:t>
            </a:r>
            <a:r>
              <a:rPr lang="en-US" sz="3200">
                <a:solidFill>
                  <a:schemeClr val="bg1"/>
                </a:solidFill>
                <a:hlinkClick r:id="rId4" action="ppaction://hlinkfile">
                  <a:extLst>
                    <a:ext uri="{DAF060AB-1E55-43B9-8AAB-6FB025537F2F}">
                      <wpsdc:hlinkClr xmlns="" xmlns:wpsdc="http://www.wps.cn/officeDocument/2017/drawingmlCustomData" val="FFFFFF"/>
                      <wpsdc:folHlinkClr xmlns="" xmlns:wpsdc="http://www.wps.cn/officeDocument/2017/drawingmlCustomData" val="FFFFFF"/>
                      <wpsdc:hlinkUnderline xmlns="" xmlns:wpsdc="http://www.wps.cn/officeDocument/2017/drawingmlCustomData" val="1"/>
                    </a:ext>
                  </a:extLst>
                </a:hlinkClick>
              </a:rPr>
              <a:t>https://developers.google.com/youtube/v3/docs/</a:t>
            </a:r>
            <a:endParaRPr lang="en-US" sz="3200">
              <a:solidFill>
                <a:schemeClr val="bg1"/>
              </a:solidFill>
              <a:hlinkClick r:id="rId4" action="ppaction://hlinkfile">
                <a:extLst>
                  <a:ext uri="{DAF060AB-1E55-43B9-8AAB-6FB025537F2F}">
                    <wpsdc:hlinkClr xmlns="" xmlns:wpsdc="http://www.wps.cn/officeDocument/2017/drawingmlCustomData" val="FFFFFF"/>
                    <wpsdc:folHlinkClr xmlns="" xmlns:wpsdc="http://www.wps.cn/officeDocument/2017/drawingmlCustomData" val="FFFFFF"/>
                    <wpsdc:hlinkUnderline xmlns="" xmlns:wpsdc="http://www.wps.cn/officeDocument/2017/drawingmlCustomData" val="1"/>
                  </a:ext>
                </a:extLst>
              </a:hlinkClick>
            </a:endParaRPr>
          </a:p>
          <a:p>
            <a:pPr marL="457200" indent="-457200" algn="l">
              <a:lnSpc>
                <a:spcPct val="130000"/>
              </a:lnSpc>
              <a:buFont typeface="Wingdings" panose="05000000000000000000" charset="0"/>
              <a:buChar char="Ø"/>
            </a:pPr>
            <a:endParaRPr lang="en-US" sz="3200">
              <a:solidFill>
                <a:schemeClr val="bg1"/>
              </a:solidFill>
              <a:hlinkClick r:id="rId4" action="ppaction://hlinkfile">
                <a:extLst>
                  <a:ext uri="{DAF060AB-1E55-43B9-8AAB-6FB025537F2F}">
                    <wpsdc:hlinkClr xmlns="" xmlns:wpsdc="http://www.wps.cn/officeDocument/2017/drawingmlCustomData" val="FFFFFF"/>
                    <wpsdc:folHlinkClr xmlns="" xmlns:wpsdc="http://www.wps.cn/officeDocument/2017/drawingmlCustomData" val="FFFFFF"/>
                    <wpsdc:hlinkUnderline xmlns="" xmlns:wpsdc="http://www.wps.cn/officeDocument/2017/drawingmlCustomData" val="1"/>
                  </a:ext>
                </a:extLst>
              </a:hlinkClick>
            </a:endParaRPr>
          </a:p>
          <a:p>
            <a:pPr marL="457200" indent="-457200" algn="l">
              <a:lnSpc>
                <a:spcPct val="130000"/>
              </a:lnSpc>
              <a:buFont typeface="Wingdings" panose="05000000000000000000" charset="0"/>
              <a:buChar char="Ø"/>
            </a:pPr>
            <a:endParaRPr lang="en-US" sz="3200">
              <a:solidFill>
                <a:schemeClr val="bg1"/>
              </a:solidFill>
              <a:hlinkClick r:id="rId4" action="ppaction://hlinkfile">
                <a:extLst>
                  <a:ext uri="{DAF060AB-1E55-43B9-8AAB-6FB025537F2F}">
                    <wpsdc:hlinkClr xmlns="" xmlns:wpsdc="http://www.wps.cn/officeDocument/2017/drawingmlCustomData" val="FFFFFF"/>
                    <wpsdc:folHlinkClr xmlns="" xmlns:wpsdc="http://www.wps.cn/officeDocument/2017/drawingmlCustomData" val="FFFFFF"/>
                    <wpsdc:hlinkUnderline xmlns="" xmlns:wpsdc="http://www.wps.cn/officeDocument/2017/drawingmlCustomData" val="1"/>
                  </a:ext>
                </a:extLst>
              </a:hlinkClick>
            </a:endParaRPr>
          </a:p>
          <a:p>
            <a:pPr marL="457200" indent="-457200" algn="l">
              <a:lnSpc>
                <a:spcPct val="130000"/>
              </a:lnSpc>
              <a:buFont typeface="Wingdings" panose="05000000000000000000" charset="0"/>
              <a:buChar char="Ø"/>
            </a:pPr>
            <a:endParaRPr lang="en-US" sz="3200">
              <a:solidFill>
                <a:schemeClr val="bg1"/>
              </a:solidFill>
            </a:endParaRPr>
          </a:p>
        </p:txBody>
      </p:sp>
      <p:pic>
        <p:nvPicPr>
          <p:cNvPr id="50" name="Picture 49" descr="Color-YouTube-logo"/>
          <p:cNvPicPr>
            <a:picLocks noChangeAspect="1"/>
          </p:cNvPicPr>
          <p:nvPr/>
        </p:nvPicPr>
        <p:blipFill>
          <a:blip r:embed="rId5"/>
          <a:stretch>
            <a:fillRect/>
          </a:stretch>
        </p:blipFill>
        <p:spPr>
          <a:xfrm>
            <a:off x="14782800" y="9188450"/>
            <a:ext cx="3436620" cy="10229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3"/>
          <p:cNvSpPr txBox="1">
            <a:spLocks noChangeArrowheads="1"/>
          </p:cNvSpPr>
          <p:nvPr/>
        </p:nvSpPr>
        <p:spPr bwMode="auto">
          <a:xfrm>
            <a:off x="9068613" y="5754930"/>
            <a:ext cx="52832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000" dirty="0">
                <a:solidFill>
                  <a:srgbClr val="FFFFFF"/>
                </a:solidFill>
                <a:latin typeface="Trebuchet MS" panose="020B0603020202020204" pitchFamily="34" charset="0"/>
              </a:rPr>
              <a:t> </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grpSp>
        <p:nvGrpSpPr>
          <p:cNvPr id="35" name="组合 4"/>
          <p:cNvGrpSpPr/>
          <p:nvPr/>
        </p:nvGrpSpPr>
        <p:grpSpPr bwMode="auto">
          <a:xfrm>
            <a:off x="0" y="-162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sp>
        <p:nvSpPr>
          <p:cNvPr id="51" name="object 3"/>
          <p:cNvSpPr>
            <a:spLocks noChangeArrowheads="1"/>
          </p:cNvSpPr>
          <p:nvPr/>
        </p:nvSpPr>
        <p:spPr bwMode="auto">
          <a:xfrm>
            <a:off x="7122320" y="2639010"/>
            <a:ext cx="9658350" cy="263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19050">
              <a:defRPr/>
            </a:pPr>
            <a:endParaRPr lang="en-US" altLang="zh-CN" sz="81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a:p>
            <a:pPr marL="9525">
              <a:defRPr/>
            </a:pPr>
            <a:r>
              <a:rPr lang="zh-CN" altLang="en-US" sz="72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rPr>
              <a:t>      </a:t>
            </a:r>
            <a:r>
              <a:rPr lang="en-US" altLang="zh-CN" sz="9000" b="1" dirty="0">
                <a:solidFill>
                  <a:srgbClr val="FFFFFF"/>
                </a:solidFill>
                <a:latin typeface="Trebuchet MS" panose="020B0603020202020204" pitchFamily="34" charset="0"/>
                <a:ea typeface="SimSun" panose="02010600030101010101" pitchFamily="2" charset="-122"/>
                <a:sym typeface="Trebuchet MS" panose="020B0603020202020204" pitchFamily="34" charset="0"/>
              </a:rPr>
              <a:t>THANK YOU</a:t>
            </a:r>
            <a:endParaRPr lang="en-US" altLang="zh-CN" sz="90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10160"/>
            <a:ext cx="5427345" cy="10287000"/>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rot="420000">
            <a:off x="1371520" y="1111330"/>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1</a:t>
            </a:r>
          </a:p>
        </p:txBody>
      </p:sp>
      <p:sp>
        <p:nvSpPr>
          <p:cNvPr id="5" name="矩形 4"/>
          <p:cNvSpPr/>
          <p:nvPr/>
        </p:nvSpPr>
        <p:spPr>
          <a:xfrm>
            <a:off x="4724673" y="545479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6324558" y="958624"/>
            <a:ext cx="8599265" cy="1198880"/>
          </a:xfrm>
          <a:prstGeom prst="rect">
            <a:avLst/>
          </a:prstGeom>
          <a:noFill/>
        </p:spPr>
        <p:txBody>
          <a:bodyPr wrap="square" rtlCol="0">
            <a:spAutoFit/>
          </a:bodyPr>
          <a:lstStyle/>
          <a:p>
            <a:r>
              <a:rPr lang="en-US" altLang="zh-HK" sz="7200" dirty="0">
                <a:ln w="22225">
                  <a:solidFill>
                    <a:schemeClr val="accent2"/>
                  </a:solidFill>
                  <a:prstDash val="solid"/>
                </a:ln>
                <a:solidFill>
                  <a:schemeClr val="accent2">
                    <a:lumMod val="40000"/>
                    <a:lumOff val="60000"/>
                  </a:schemeClr>
                </a:solidFill>
                <a:effectLst/>
              </a:rPr>
              <a:t>ABSTRACT</a:t>
            </a:r>
          </a:p>
        </p:txBody>
      </p:sp>
      <p:sp>
        <p:nvSpPr>
          <p:cNvPr id="2" name="Text Box 1"/>
          <p:cNvSpPr txBox="1"/>
          <p:nvPr/>
        </p:nvSpPr>
        <p:spPr>
          <a:xfrm>
            <a:off x="4724400" y="2635250"/>
            <a:ext cx="13160375" cy="6587490"/>
          </a:xfrm>
          <a:prstGeom prst="rect">
            <a:avLst/>
          </a:prstGeom>
          <a:noFill/>
        </p:spPr>
        <p:txBody>
          <a:bodyPr wrap="square" rtlCol="0">
            <a:spAutoFit/>
          </a:bodyPr>
          <a:lstStyle/>
          <a:p>
            <a:pPr>
              <a:lnSpc>
                <a:spcPct val="120000"/>
              </a:lnSpc>
            </a:pPr>
            <a:r>
              <a:rPr lang="en-US" sz="3200">
                <a:solidFill>
                  <a:schemeClr val="bg1"/>
                </a:solidFill>
              </a:rPr>
              <a:t>Analysis of structured data has been tremendous success in the past. However, large scale of an unstructured data have been analysed in the form of video format remains a challenging area.  The project utilizes the YouTube Data API (Application Programming Interface) which allows the applications or websites to incorporate functions in which they are used by YouTube application to fetch and view the information. The Google Developers Console which is used to generate an unique access key which is further required to fetch the data from YouTube public channel. Process the data and finally visualized. This project extracts the meaningful output of which can be used by the management for analysis, these methodologies helpful for business intelligence.</a:t>
            </a:r>
          </a:p>
        </p:txBody>
      </p:sp>
      <p:pic>
        <p:nvPicPr>
          <p:cNvPr id="50" name="Picture 49" descr="Color-YouTube-logo"/>
          <p:cNvPicPr>
            <a:picLocks noChangeAspect="1"/>
          </p:cNvPicPr>
          <p:nvPr/>
        </p:nvPicPr>
        <p:blipFill>
          <a:blip r:embed="rId3"/>
          <a:stretch>
            <a:fillRect/>
          </a:stretch>
        </p:blipFill>
        <p:spPr>
          <a:xfrm>
            <a:off x="14851380" y="9253855"/>
            <a:ext cx="3436620" cy="10229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591806" y="21780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713140" y="1462338"/>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086558" y="501424"/>
            <a:ext cx="8599265" cy="1322070"/>
          </a:xfrm>
          <a:prstGeom prst="rect">
            <a:avLst/>
          </a:prstGeom>
          <a:noFill/>
        </p:spPr>
        <p:txBody>
          <a:bodyPr wrap="square" rtlCol="0">
            <a:spAutoFit/>
          </a:bodyPr>
          <a:lstStyle/>
          <a:p>
            <a:r>
              <a:rPr lang="en-US" altLang="zh-HK" sz="8000" b="1" dirty="0">
                <a:ln w="22225">
                  <a:solidFill>
                    <a:schemeClr val="accent2"/>
                  </a:solidFill>
                  <a:prstDash val="solid"/>
                </a:ln>
                <a:solidFill>
                  <a:schemeClr val="accent2">
                    <a:lumMod val="40000"/>
                    <a:lumOff val="60000"/>
                  </a:schemeClr>
                </a:solidFill>
                <a:effectLst/>
              </a:rPr>
              <a:t>INTRODUCTION</a:t>
            </a:r>
          </a:p>
        </p:txBody>
      </p:sp>
      <p:sp>
        <p:nvSpPr>
          <p:cNvPr id="2" name="Text Box 1"/>
          <p:cNvSpPr txBox="1"/>
          <p:nvPr/>
        </p:nvSpPr>
        <p:spPr>
          <a:xfrm>
            <a:off x="6383655" y="2101850"/>
            <a:ext cx="9511030" cy="968375"/>
          </a:xfrm>
          <a:prstGeom prst="rect">
            <a:avLst/>
          </a:prstGeom>
          <a:noFill/>
        </p:spPr>
        <p:txBody>
          <a:bodyPr wrap="none" rtlCol="0">
            <a:spAutoFit/>
          </a:bodyPr>
          <a:lstStyle/>
          <a:p>
            <a:pPr marL="342900" indent="-342900">
              <a:buAutoNum type="arabicPeriod"/>
            </a:pPr>
            <a:r>
              <a:rPr lang="en-US" sz="5700" b="1" u="sng">
                <a:solidFill>
                  <a:schemeClr val="bg2"/>
                </a:solidFill>
                <a:effectLst>
                  <a:innerShdw blurRad="63500" dist="50800" dir="13500000">
                    <a:srgbClr val="000000">
                      <a:alpha val="50000"/>
                    </a:srgbClr>
                  </a:innerShdw>
                </a:effectLst>
              </a:rPr>
              <a:t>MOTIVATION FOR THE WORK</a:t>
            </a:r>
          </a:p>
        </p:txBody>
      </p:sp>
      <p:sp>
        <p:nvSpPr>
          <p:cNvPr id="3" name="Text Box 2"/>
          <p:cNvSpPr txBox="1"/>
          <p:nvPr/>
        </p:nvSpPr>
        <p:spPr>
          <a:xfrm>
            <a:off x="6248400" y="3479800"/>
            <a:ext cx="11952605" cy="5631180"/>
          </a:xfrm>
          <a:prstGeom prst="rect">
            <a:avLst/>
          </a:prstGeom>
          <a:noFill/>
        </p:spPr>
        <p:txBody>
          <a:bodyPr wrap="square" rtlCol="0">
            <a:spAutoFit/>
          </a:bodyPr>
          <a:lstStyle/>
          <a:p>
            <a:r>
              <a:rPr lang="en-US" sz="4000">
                <a:solidFill>
                  <a:schemeClr val="bg1"/>
                </a:solidFill>
              </a:rPr>
              <a:t>Youtube is one of the world's largest video sharing platform where videos are uploading continuosly  by million's of users. Therefore the importance of youtube is successively increasing for the industry and research community day by day. Youtube video details such as likes,comments are a great way for business to get insights about the customers understanding, customer preferences and needs enable business to improve and customize their products and services.</a:t>
            </a:r>
          </a:p>
        </p:txBody>
      </p:sp>
      <p:pic>
        <p:nvPicPr>
          <p:cNvPr id="50" name="Picture 49" descr="Color-YouTube-logo"/>
          <p:cNvPicPr>
            <a:picLocks noChangeAspect="1"/>
          </p:cNvPicPr>
          <p:nvPr/>
        </p:nvPicPr>
        <p:blipFill>
          <a:blip r:embed="rId3"/>
          <a:stretch>
            <a:fillRect/>
          </a:stretch>
        </p:blipFill>
        <p:spPr>
          <a:xfrm>
            <a:off x="14851380" y="9253855"/>
            <a:ext cx="3436620" cy="10229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flipV="1">
            <a:off x="37214" y="9136328"/>
            <a:ext cx="18250786" cy="1214437"/>
            <a:chOff x="0" y="-14541"/>
            <a:chExt cx="12192000" cy="1214437"/>
          </a:xfrm>
        </p:grpSpPr>
        <p:sp>
          <p:nvSpPr>
            <p:cNvPr id="63" name="等腰三角形 62"/>
            <p:cNvSpPr/>
            <p:nvPr/>
          </p:nvSpPr>
          <p:spPr>
            <a:xfrm rot="10800000">
              <a:off x="34132" y="759904"/>
              <a:ext cx="1811337" cy="439992"/>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文本框 72"/>
          <p:cNvSpPr txBox="1"/>
          <p:nvPr/>
        </p:nvSpPr>
        <p:spPr>
          <a:xfrm>
            <a:off x="16922977" y="604257"/>
            <a:ext cx="947405" cy="829945"/>
          </a:xfrm>
          <a:prstGeom prst="rect">
            <a:avLst/>
          </a:prstGeom>
          <a:noFill/>
        </p:spPr>
        <p:txBody>
          <a:bodyPr wrap="square" rtlCol="0">
            <a:spAutoFit/>
          </a:bodyPr>
          <a:lstStyle/>
          <a:p>
            <a:r>
              <a:rPr lang="en-US" altLang="zh-HK" sz="4800" dirty="0">
                <a:solidFill>
                  <a:schemeClr val="bg1"/>
                </a:solidFill>
                <a:latin typeface="Microsoft YaHei" panose="020B0503020204020204" pitchFamily="34" charset="-122"/>
                <a:ea typeface="Microsoft YaHei" panose="020B0503020204020204" pitchFamily="34" charset="-122"/>
              </a:rPr>
              <a:t>02</a:t>
            </a:r>
            <a:endParaRPr lang="zh-HK" altLang="en-US" sz="4800" dirty="0">
              <a:solidFill>
                <a:schemeClr val="bg1"/>
              </a:solidFill>
              <a:latin typeface="Microsoft YaHei" panose="020B0503020204020204" pitchFamily="34" charset="-122"/>
              <a:ea typeface="Microsoft YaHei" panose="020B0503020204020204" pitchFamily="34" charset="-122"/>
            </a:endParaRPr>
          </a:p>
        </p:txBody>
      </p:sp>
      <p:sp>
        <p:nvSpPr>
          <p:cNvPr id="36" name="object 3"/>
          <p:cNvSpPr txBox="1">
            <a:spLocks noChangeArrowheads="1"/>
          </p:cNvSpPr>
          <p:nvPr/>
        </p:nvSpPr>
        <p:spPr bwMode="auto">
          <a:xfrm>
            <a:off x="767080" y="9451975"/>
            <a:ext cx="881443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000" b="1" dirty="0">
                <a:solidFill>
                  <a:srgbClr val="FFFFFF"/>
                </a:solidFill>
                <a:latin typeface="Microsoft YaHei" panose="020B0503020204020204" pitchFamily="34" charset="-122"/>
                <a:ea typeface="Microsoft YaHei" panose="020B0503020204020204" pitchFamily="34" charset="-122"/>
              </a:rPr>
              <a:t>2.REAL WORLD APPLICATIONS</a:t>
            </a:r>
          </a:p>
        </p:txBody>
      </p:sp>
      <p:graphicFrame>
        <p:nvGraphicFramePr>
          <p:cNvPr id="667" name="图示 666"/>
          <p:cNvGraphicFramePr/>
          <p:nvPr/>
        </p:nvGraphicFramePr>
        <p:xfrm>
          <a:off x="4123705" y="1284724"/>
          <a:ext cx="9437588" cy="7268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8" name="文本框 7"/>
          <p:cNvSpPr txBox="1">
            <a:spLocks noChangeArrowheads="1"/>
          </p:cNvSpPr>
          <p:nvPr/>
        </p:nvSpPr>
        <p:spPr bwMode="auto">
          <a:xfrm>
            <a:off x="5812155" y="2602230"/>
            <a:ext cx="576326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en-US" altLang="zh-CN" sz="5400" b="1" dirty="0">
                <a:solidFill>
                  <a:schemeClr val="bg1"/>
                </a:solidFill>
                <a:latin typeface="Microsoft YaHei" panose="020B0503020204020204" pitchFamily="34" charset="-122"/>
                <a:ea typeface="Microsoft YaHei" panose="020B0503020204020204" pitchFamily="34" charset="-122"/>
              </a:rPr>
              <a:t>       1</a:t>
            </a:r>
          </a:p>
        </p:txBody>
      </p:sp>
      <p:sp>
        <p:nvSpPr>
          <p:cNvPr id="669" name="文本框 7"/>
          <p:cNvSpPr txBox="1">
            <a:spLocks noChangeArrowheads="1"/>
          </p:cNvSpPr>
          <p:nvPr/>
        </p:nvSpPr>
        <p:spPr bwMode="auto">
          <a:xfrm>
            <a:off x="8382000" y="6694907"/>
            <a:ext cx="1859104" cy="81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en-US" altLang="zh-CN" sz="4700" b="1" dirty="0">
                <a:solidFill>
                  <a:schemeClr val="bg1"/>
                </a:solidFill>
                <a:latin typeface="Microsoft YaHei" panose="020B0503020204020204" pitchFamily="34" charset="-122"/>
                <a:ea typeface="Microsoft YaHei" panose="020B0503020204020204" pitchFamily="34" charset="-122"/>
              </a:rPr>
              <a:t>3</a:t>
            </a:r>
          </a:p>
        </p:txBody>
      </p:sp>
      <p:sp>
        <p:nvSpPr>
          <p:cNvPr id="670" name="文本框 7"/>
          <p:cNvSpPr txBox="1">
            <a:spLocks noChangeArrowheads="1"/>
          </p:cNvSpPr>
          <p:nvPr/>
        </p:nvSpPr>
        <p:spPr bwMode="auto">
          <a:xfrm>
            <a:off x="7448394" y="4648599"/>
            <a:ext cx="1859105"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en-US" altLang="zh-CN" sz="4600" b="1" dirty="0">
                <a:solidFill>
                  <a:schemeClr val="bg1"/>
                </a:solidFill>
                <a:latin typeface="Microsoft YaHei" panose="020B0503020204020204" pitchFamily="34" charset="-122"/>
                <a:ea typeface="Microsoft YaHei" panose="020B0503020204020204" pitchFamily="34" charset="-122"/>
              </a:rPr>
              <a:t>2</a:t>
            </a:r>
          </a:p>
        </p:txBody>
      </p:sp>
      <p:sp>
        <p:nvSpPr>
          <p:cNvPr id="671" name="矩形 22"/>
          <p:cNvSpPr>
            <a:spLocks noChangeArrowheads="1"/>
          </p:cNvSpPr>
          <p:nvPr/>
        </p:nvSpPr>
        <p:spPr bwMode="auto">
          <a:xfrm>
            <a:off x="1508760" y="1444625"/>
            <a:ext cx="7367905" cy="225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30000"/>
              </a:lnSpc>
              <a:spcBef>
                <a:spcPct val="0"/>
              </a:spcBef>
              <a:buFont typeface="Arial" panose="020B0604020202020204" pitchFamily="34" charset="0"/>
              <a:buNone/>
            </a:pPr>
            <a:r>
              <a:rPr lang="en-US" altLang="zh-CN" sz="36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Youtube recommendation system</a:t>
            </a:r>
          </a:p>
          <a:p>
            <a:pPr algn="ctr">
              <a:lnSpc>
                <a:spcPct val="130000"/>
              </a:lnSpc>
              <a:spcBef>
                <a:spcPct val="0"/>
              </a:spcBef>
              <a:buFont typeface="Arial" panose="020B0604020202020204" pitchFamily="34" charset="0"/>
              <a:buNone/>
            </a:pPr>
            <a:endParaRPr lang="en-US" altLang="zh-CN" sz="36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72" name="矩形 22"/>
          <p:cNvSpPr>
            <a:spLocks noChangeArrowheads="1"/>
          </p:cNvSpPr>
          <p:nvPr/>
        </p:nvSpPr>
        <p:spPr bwMode="auto">
          <a:xfrm>
            <a:off x="9144000" y="4235450"/>
            <a:ext cx="7944485" cy="153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30000"/>
              </a:lnSpc>
              <a:spcBef>
                <a:spcPct val="0"/>
              </a:spcBef>
              <a:buFont typeface="Arial" panose="020B0604020202020204" pitchFamily="34" charset="0"/>
              <a:buNone/>
            </a:pPr>
            <a:r>
              <a:rPr lang="en-US" altLang="zh-CN" sz="36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E-Learning</a:t>
            </a:r>
          </a:p>
          <a:p>
            <a:pPr algn="ctr">
              <a:lnSpc>
                <a:spcPct val="130000"/>
              </a:lnSpc>
              <a:spcBef>
                <a:spcPct val="0"/>
              </a:spcBef>
              <a:buFont typeface="Arial" panose="020B0604020202020204" pitchFamily="34" charset="0"/>
              <a:buNone/>
            </a:pPr>
            <a:endParaRPr lang="en-US" altLang="zh-CN" sz="36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73" name="矩形 22"/>
          <p:cNvSpPr>
            <a:spLocks noChangeArrowheads="1"/>
          </p:cNvSpPr>
          <p:nvPr/>
        </p:nvSpPr>
        <p:spPr bwMode="auto">
          <a:xfrm>
            <a:off x="1567815" y="6690360"/>
            <a:ext cx="5984875" cy="81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30000"/>
              </a:lnSpc>
              <a:spcBef>
                <a:spcPct val="0"/>
              </a:spcBef>
              <a:buFont typeface="Arial" panose="020B0604020202020204" pitchFamily="34" charset="0"/>
              <a:buNone/>
            </a:pPr>
            <a:r>
              <a:rPr lang="zh-CN" altLang="en-US" sz="36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Opinion mining</a:t>
            </a:r>
          </a:p>
        </p:txBody>
      </p:sp>
      <p:pic>
        <p:nvPicPr>
          <p:cNvPr id="50" name="Picture 49" descr="Color-YouTube-logo"/>
          <p:cNvPicPr>
            <a:picLocks noChangeAspect="1"/>
          </p:cNvPicPr>
          <p:nvPr/>
        </p:nvPicPr>
        <p:blipFill>
          <a:blip r:embed="rId7"/>
          <a:stretch>
            <a:fillRect/>
          </a:stretch>
        </p:blipFill>
        <p:spPr>
          <a:xfrm>
            <a:off x="37465" y="44450"/>
            <a:ext cx="3436620" cy="1022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591806" y="21780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713140" y="1462338"/>
            <a:ext cx="3119149" cy="7785735"/>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3</a:t>
            </a: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19800" y="3854450"/>
            <a:ext cx="12286615" cy="1060450"/>
          </a:xfrm>
          <a:prstGeom prst="rect">
            <a:avLst/>
          </a:prstGeom>
          <a:noFill/>
        </p:spPr>
        <p:txBody>
          <a:bodyPr wrap="square" rtlCol="0">
            <a:spAutoFit/>
          </a:bodyPr>
          <a:lstStyle/>
          <a:p>
            <a:r>
              <a:rPr lang="en-US" altLang="zh-HK" sz="6300" b="1" dirty="0">
                <a:ln w="22225">
                  <a:solidFill>
                    <a:schemeClr val="accent2"/>
                  </a:solidFill>
                  <a:prstDash val="solid"/>
                </a:ln>
                <a:solidFill>
                  <a:schemeClr val="accent2">
                    <a:lumMod val="40000"/>
                    <a:lumOff val="60000"/>
                  </a:schemeClr>
                </a:solidFill>
                <a:effectLst/>
              </a:rPr>
              <a:t>RELATED WORKS/EXISTING WORKS</a:t>
            </a:r>
          </a:p>
        </p:txBody>
      </p:sp>
      <p:pic>
        <p:nvPicPr>
          <p:cNvPr id="50" name="Picture 49" descr="Color-YouTube-logo"/>
          <p:cNvPicPr>
            <a:picLocks noChangeAspect="1"/>
          </p:cNvPicPr>
          <p:nvPr/>
        </p:nvPicPr>
        <p:blipFill>
          <a:blip r:embed="rId3"/>
          <a:stretch>
            <a:fillRect/>
          </a:stretch>
        </p:blipFill>
        <p:spPr>
          <a:xfrm>
            <a:off x="14851380" y="8990330"/>
            <a:ext cx="3436620" cy="1286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11770534" flipV="1">
            <a:off x="4245716" y="8812626"/>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Times New Roman" panose="02020603050405020304" charset="0"/>
              <a:cs typeface="Times New Roman" panose="02020603050405020304" charset="0"/>
            </a:endParaRPr>
          </a:p>
        </p:txBody>
      </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Times New Roman" panose="02020603050405020304" charset="0"/>
              <a:cs typeface="Times New Roman" panose="02020603050405020304" charset="0"/>
            </a:endParaRPr>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Times New Roman" panose="02020603050405020304" charset="0"/>
              <a:cs typeface="Times New Roman" panose="02020603050405020304" charset="0"/>
            </a:endParaRPr>
          </a:p>
        </p:txBody>
      </p:sp>
      <p:sp>
        <p:nvSpPr>
          <p:cNvPr id="2"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charset="0"/>
              <a:cs typeface="Times New Roman" panose="02020603050405020304" charset="0"/>
            </a:endParaRPr>
          </a:p>
        </p:txBody>
      </p:sp>
      <p:sp>
        <p:nvSpPr>
          <p:cNvPr id="36" name="object 3"/>
          <p:cNvSpPr txBox="1">
            <a:spLocks noChangeArrowheads="1"/>
          </p:cNvSpPr>
          <p:nvPr/>
        </p:nvSpPr>
        <p:spPr bwMode="auto">
          <a:xfrm>
            <a:off x="5181600" y="641985"/>
            <a:ext cx="1167447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indent="0">
              <a:lnSpc>
                <a:spcPct val="100000"/>
              </a:lnSpc>
              <a:spcBef>
                <a:spcPct val="0"/>
              </a:spcBef>
              <a:buFont typeface="+mj-lt"/>
              <a:buNone/>
            </a:pPr>
            <a:r>
              <a:rPr lang="en-US" altLang="zh-CN" sz="4000" b="1" dirty="0">
                <a:solidFill>
                  <a:srgbClr val="FFFFFF"/>
                </a:solidFill>
                <a:latin typeface="Times New Roman" panose="02020603050405020304" charset="0"/>
                <a:ea typeface="Microsoft YaHei" panose="020B0503020204020204" pitchFamily="34" charset="-122"/>
                <a:cs typeface="Times New Roman" panose="02020603050405020304" charset="0"/>
              </a:rPr>
              <a:t>1.RELATED WORKS AND THEIR LIMITATIONS</a:t>
            </a:r>
          </a:p>
        </p:txBody>
      </p:sp>
      <p:sp>
        <p:nvSpPr>
          <p:cNvPr id="16" name="椭圆 1"/>
          <p:cNvSpPr/>
          <p:nvPr/>
        </p:nvSpPr>
        <p:spPr>
          <a:xfrm>
            <a:off x="2442426" y="906790"/>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charset="0"/>
              <a:ea typeface="SimSun" panose="02010600030101010101" pitchFamily="2" charset="-122"/>
              <a:cs typeface="Times New Roman" panose="02020603050405020304" charset="0"/>
            </a:endParaRPr>
          </a:p>
        </p:txBody>
      </p:sp>
      <p:sp>
        <p:nvSpPr>
          <p:cNvPr id="17" name="椭圆 1"/>
          <p:cNvSpPr/>
          <p:nvPr/>
        </p:nvSpPr>
        <p:spPr>
          <a:xfrm>
            <a:off x="2262496" y="3195905"/>
            <a:ext cx="1324336" cy="2586226"/>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charset="0"/>
              <a:ea typeface="SimSun" panose="02010600030101010101" pitchFamily="2" charset="-122"/>
              <a:cs typeface="Times New Roman" panose="02020603050405020304" charset="0"/>
            </a:endParaRPr>
          </a:p>
        </p:txBody>
      </p:sp>
      <p:sp>
        <p:nvSpPr>
          <p:cNvPr id="18" name="椭圆 1"/>
          <p:cNvSpPr/>
          <p:nvPr/>
        </p:nvSpPr>
        <p:spPr>
          <a:xfrm rot="5400000">
            <a:off x="2094743" y="5459917"/>
            <a:ext cx="2573986" cy="264867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charset="0"/>
              <a:ea typeface="SimSun" panose="02010600030101010101" pitchFamily="2" charset="-122"/>
              <a:cs typeface="Times New Roman" panose="02020603050405020304" charset="0"/>
            </a:endParaRPr>
          </a:p>
        </p:txBody>
      </p:sp>
      <p:sp>
        <p:nvSpPr>
          <p:cNvPr id="19" name="椭圆 1"/>
          <p:cNvSpPr/>
          <p:nvPr/>
        </p:nvSpPr>
        <p:spPr>
          <a:xfrm rot="10800000">
            <a:off x="113553" y="539654"/>
            <a:ext cx="2636137" cy="258622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charset="0"/>
              <a:ea typeface="SimSun" panose="02010600030101010101" pitchFamily="2" charset="-122"/>
              <a:cs typeface="Times New Roman" panose="02020603050405020304" charset="0"/>
            </a:endParaRPr>
          </a:p>
        </p:txBody>
      </p:sp>
      <p:sp>
        <p:nvSpPr>
          <p:cNvPr id="20" name="椭圆 1"/>
          <p:cNvSpPr/>
          <p:nvPr/>
        </p:nvSpPr>
        <p:spPr>
          <a:xfrm rot="5400000">
            <a:off x="456071" y="4662549"/>
            <a:ext cx="1293113" cy="2495439"/>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charset="0"/>
              <a:ea typeface="SimSun" panose="02010600030101010101" pitchFamily="2" charset="-122"/>
              <a:cs typeface="Times New Roman" panose="02020603050405020304" charset="0"/>
            </a:endParaRPr>
          </a:p>
        </p:txBody>
      </p:sp>
      <p:sp>
        <p:nvSpPr>
          <p:cNvPr id="21" name="椭圆 1"/>
          <p:cNvSpPr/>
          <p:nvPr/>
        </p:nvSpPr>
        <p:spPr>
          <a:xfrm flipH="1">
            <a:off x="1621076" y="-1135916"/>
            <a:ext cx="1324336" cy="1972682"/>
          </a:xfrm>
          <a:custGeom>
            <a:avLst/>
            <a:gdLst/>
            <a:ahLst/>
            <a:cxnLst/>
            <a:rect l="l" t="t" r="r" b="b"/>
            <a:pathLst>
              <a:path w="828092" h="1263279">
                <a:moveTo>
                  <a:pt x="350802" y="0"/>
                </a:moveTo>
                <a:lnTo>
                  <a:pt x="126332" y="0"/>
                </a:lnTo>
                <a:cubicBezTo>
                  <a:pt x="45484" y="125433"/>
                  <a:pt x="0" y="274998"/>
                  <a:pt x="0" y="435187"/>
                </a:cubicBezTo>
                <a:cubicBezTo>
                  <a:pt x="0" y="892530"/>
                  <a:pt x="370749" y="1263279"/>
                  <a:pt x="828092" y="1263279"/>
                </a:cubicBezTo>
                <a:lnTo>
                  <a:pt x="828092" y="1083259"/>
                </a:lnTo>
                <a:cubicBezTo>
                  <a:pt x="470172" y="1083259"/>
                  <a:pt x="180020" y="793107"/>
                  <a:pt x="180020" y="435187"/>
                </a:cubicBezTo>
                <a:cubicBezTo>
                  <a:pt x="180020" y="266974"/>
                  <a:pt x="244108" y="113729"/>
                  <a:pt x="350802" y="0"/>
                </a:cubicBez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charset="0"/>
              <a:ea typeface="SimSun" panose="02010600030101010101" pitchFamily="2" charset="-122"/>
              <a:cs typeface="Times New Roman" panose="02020603050405020304" charset="0"/>
            </a:endParaRPr>
          </a:p>
        </p:txBody>
      </p:sp>
      <p:sp>
        <p:nvSpPr>
          <p:cNvPr id="22" name="圆角矩形 14"/>
          <p:cNvSpPr/>
          <p:nvPr/>
        </p:nvSpPr>
        <p:spPr>
          <a:xfrm>
            <a:off x="5486156" y="1949625"/>
            <a:ext cx="6333781" cy="101200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600" b="1" i="0" u="none" strike="noStrike" kern="0" cap="none" spc="0" normalizeH="0" baseline="0" noProof="0" dirty="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Youtube </a:t>
            </a:r>
            <a:r>
              <a:rPr kumimoji="0" lang="en-US" altLang="zh-CN" sz="3600" b="1" i="0" u="none" strike="noStrike" kern="0" cap="none" spc="0" normalizeH="0" baseline="0" noProof="0" dirty="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S</a:t>
            </a:r>
            <a:r>
              <a:rPr kumimoji="0" lang="zh-CN" altLang="en-US" sz="3600" b="1" i="0" u="none" strike="noStrike" kern="0" cap="none" spc="0" normalizeH="0" baseline="0" noProof="0" dirty="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crapping</a:t>
            </a:r>
          </a:p>
        </p:txBody>
      </p:sp>
      <p:sp>
        <p:nvSpPr>
          <p:cNvPr id="23" name="圆角矩形 14"/>
          <p:cNvSpPr/>
          <p:nvPr/>
        </p:nvSpPr>
        <p:spPr>
          <a:xfrm>
            <a:off x="5410500" y="5683174"/>
            <a:ext cx="6333781" cy="1012001"/>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F06262"/>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600" b="1" i="0" u="none" strike="noStrike" kern="0" cap="none" spc="0" normalizeH="0" baseline="0" noProof="0" dirty="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Y</a:t>
            </a:r>
            <a:r>
              <a:rPr kumimoji="0" lang="en-US" altLang="zh-CN" sz="3600" b="1" i="0" u="none" strike="noStrike" kern="0" cap="none" spc="0" normalizeH="0" baseline="0" noProof="0" dirty="0">
                <a:ln>
                  <a:noFill/>
                </a:ln>
                <a:solidFill>
                  <a:sysClr val="window" lastClr="FFFFFF"/>
                </a:solidFill>
                <a:effectLst/>
                <a:uLnTx/>
                <a:uFillTx/>
                <a:latin typeface="Times New Roman" panose="02020603050405020304" charset="0"/>
                <a:ea typeface="Microsoft YaHei" panose="020B0503020204020204" pitchFamily="34" charset="-122"/>
                <a:cs typeface="Times New Roman" panose="02020603050405020304" charset="0"/>
              </a:rPr>
              <a:t>outube Channel Ranking</a:t>
            </a:r>
          </a:p>
        </p:txBody>
      </p:sp>
      <p:sp>
        <p:nvSpPr>
          <p:cNvPr id="24" name="矩形 23"/>
          <p:cNvSpPr/>
          <p:nvPr/>
        </p:nvSpPr>
        <p:spPr>
          <a:xfrm>
            <a:off x="5638800" y="3244850"/>
            <a:ext cx="13112750" cy="2245360"/>
          </a:xfrm>
          <a:prstGeom prst="rect">
            <a:avLst/>
          </a:prstGeom>
        </p:spPr>
        <p:txBody>
          <a:bodyPr wrap="square">
            <a:spAutoFit/>
          </a:bodyPr>
          <a:lstStyle/>
          <a:p>
            <a:pPr algn="l"/>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A</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llows you to crawl YouTube search results and extract data such as video hashtags, </a:t>
            </a:r>
          </a:p>
          <a:p>
            <a:pPr algn="l"/>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titles, descriptions, video ID, channel ID, the number of views, etc.</a:t>
            </a:r>
          </a:p>
          <a:p>
            <a:pPr algn="l"/>
            <a:r>
              <a:rPr lang="zh-CN" altLang="en-US" sz="2800"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LIMITATION</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a:t>
            </a:r>
          </a:p>
          <a:p>
            <a:pPr algn="l"/>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Youtube scrapping is </a:t>
            </a:r>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extracting</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 the statistics of the channels but not assigning</a:t>
            </a:r>
          </a:p>
          <a:p>
            <a:pPr algn="l"/>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the</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 rankings to the channels.</a:t>
            </a:r>
          </a:p>
        </p:txBody>
      </p:sp>
      <p:sp>
        <p:nvSpPr>
          <p:cNvPr id="25" name="矩形 24"/>
          <p:cNvSpPr/>
          <p:nvPr/>
        </p:nvSpPr>
        <p:spPr>
          <a:xfrm>
            <a:off x="5834380" y="7101205"/>
            <a:ext cx="11930380" cy="2245360"/>
          </a:xfrm>
          <a:prstGeom prst="rect">
            <a:avLst/>
          </a:prstGeom>
        </p:spPr>
        <p:txBody>
          <a:bodyPr wrap="square">
            <a:spAutoFit/>
          </a:bodyPr>
          <a:lstStyle/>
          <a:p>
            <a:pPr algn="l"/>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Youtube </a:t>
            </a:r>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channels </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ranking </a:t>
            </a:r>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is giving ranks to the youtube channels based on maximum subscribers,views and likes etc.</a:t>
            </a:r>
            <a:endPar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endParaRPr>
          </a:p>
          <a:p>
            <a:pPr algn="l"/>
            <a:r>
              <a:rPr lang="zh-CN" altLang="en-US" sz="2800"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LIMITATIONS</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a:t>
            </a:r>
          </a:p>
          <a:p>
            <a:pPr algn="l"/>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Extraction of videos from </a:t>
            </a:r>
            <a:r>
              <a:rPr 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channels</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 </a:t>
            </a:r>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and analysis of video statistics </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have</a:t>
            </a:r>
            <a:r>
              <a:rPr lang="en-US" altLang="zh-CN"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 not</a:t>
            </a:r>
            <a:r>
              <a:rPr lang="zh-CN" altLang="en-US" sz="2800" dirty="0">
                <a:solidFill>
                  <a:schemeClr val="bg1"/>
                </a:solidFill>
                <a:latin typeface="Times New Roman" panose="02020603050405020304" charset="0"/>
                <a:ea typeface="Microsoft YaHei" panose="020B0503020204020204" pitchFamily="34" charset="-122"/>
                <a:cs typeface="Times New Roman" panose="02020603050405020304" charset="0"/>
                <a:sym typeface="Microsoft YaHei" panose="020B0503020204020204" pitchFamily="34" charset="-122"/>
              </a:rPr>
              <a:t> been done for ranked channels</a:t>
            </a:r>
          </a:p>
        </p:txBody>
      </p:sp>
      <p:pic>
        <p:nvPicPr>
          <p:cNvPr id="50" name="Picture 49" descr="Color-YouTube-logo"/>
          <p:cNvPicPr>
            <a:picLocks noChangeAspect="1"/>
          </p:cNvPicPr>
          <p:nvPr/>
        </p:nvPicPr>
        <p:blipFill>
          <a:blip r:embed="rId2"/>
          <a:stretch>
            <a:fillRect/>
          </a:stretch>
        </p:blipFill>
        <p:spPr>
          <a:xfrm>
            <a:off x="14782800" y="9188450"/>
            <a:ext cx="3436620" cy="1022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2"/>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3663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1" name="组合 190"/>
          <p:cNvGrpSpPr/>
          <p:nvPr/>
        </p:nvGrpSpPr>
        <p:grpSpPr>
          <a:xfrm>
            <a:off x="15243467" y="8993183"/>
            <a:ext cx="2863664" cy="986211"/>
            <a:chOff x="579608" y="160665"/>
            <a:chExt cx="2863664" cy="986211"/>
          </a:xfrm>
        </p:grpSpPr>
        <p:sp>
          <p:nvSpPr>
            <p:cNvPr id="192" name="object 4"/>
            <p:cNvSpPr txBox="1">
              <a:spLocks noChangeArrowheads="1"/>
            </p:cNvSpPr>
            <p:nvPr/>
          </p:nvSpPr>
          <p:spPr bwMode="auto">
            <a:xfrm>
              <a:off x="1666917" y="408212"/>
              <a:ext cx="17763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800" dirty="0">
                  <a:solidFill>
                    <a:srgbClr val="FFFFFF"/>
                  </a:solidFill>
                  <a:latin typeface="Trebuchet MS" panose="020B0603020202020204" pitchFamily="34" charset="0"/>
                </a:rPr>
                <a:t>Logo</a:t>
              </a:r>
              <a:endParaRPr lang="zh-CN" altLang="zh-CN" sz="4800" dirty="0">
                <a:latin typeface="Trebuchet MS" panose="020B0603020202020204" pitchFamily="34" charset="0"/>
              </a:endParaRPr>
            </a:p>
          </p:txBody>
        </p:sp>
        <p:grpSp>
          <p:nvGrpSpPr>
            <p:cNvPr id="193" name="组合 192"/>
            <p:cNvGrpSpPr/>
            <p:nvPr/>
          </p:nvGrpSpPr>
          <p:grpSpPr>
            <a:xfrm>
              <a:off x="579608" y="160665"/>
              <a:ext cx="974384" cy="986211"/>
              <a:chOff x="397216" y="59618"/>
              <a:chExt cx="608013" cy="619125"/>
            </a:xfrm>
          </p:grpSpPr>
          <p:sp>
            <p:nvSpPr>
              <p:cNvPr id="194" name="object 5"/>
              <p:cNvSpPr/>
              <p:nvPr/>
            </p:nvSpPr>
            <p:spPr bwMode="auto">
              <a:xfrm>
                <a:off x="511692" y="59618"/>
                <a:ext cx="137616" cy="277508"/>
              </a:xfrm>
              <a:custGeom>
                <a:avLst/>
                <a:gdLst>
                  <a:gd name="T0" fmla="*/ 17947 w 226695"/>
                  <a:gd name="T1" fmla="*/ 0 h 262254"/>
                  <a:gd name="T2" fmla="*/ 0 w 226695"/>
                  <a:gd name="T3" fmla="*/ 199216 h 262254"/>
                  <a:gd name="T4" fmla="*/ 30713 w 226695"/>
                  <a:gd name="T5" fmla="*/ 328526 h 262254"/>
                  <a:gd name="T6" fmla="*/ 17947 w 226695"/>
                  <a:gd name="T7" fmla="*/ 0 h 262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695" h="262254">
                    <a:moveTo>
                      <a:pt x="132153" y="0"/>
                    </a:moveTo>
                    <a:lnTo>
                      <a:pt x="0" y="158895"/>
                    </a:lnTo>
                    <a:lnTo>
                      <a:pt x="226160" y="262033"/>
                    </a:lnTo>
                    <a:lnTo>
                      <a:pt x="132153" y="0"/>
                    </a:lnTo>
                    <a:close/>
                  </a:path>
                </a:pathLst>
              </a:custGeom>
              <a:solidFill>
                <a:srgbClr val="4ABA92"/>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5" name="object 6"/>
              <p:cNvSpPr/>
              <p:nvPr/>
            </p:nvSpPr>
            <p:spPr bwMode="auto">
              <a:xfrm>
                <a:off x="549671" y="401235"/>
                <a:ext cx="364277" cy="277508"/>
              </a:xfrm>
              <a:custGeom>
                <a:avLst/>
                <a:gdLst>
                  <a:gd name="T0" fmla="*/ 50777 w 600075"/>
                  <a:gd name="T1" fmla="*/ 0 h 479425"/>
                  <a:gd name="T2" fmla="*/ 0 w 600075"/>
                  <a:gd name="T3" fmla="*/ 50470 h 479425"/>
                  <a:gd name="T4" fmla="*/ 60574 w 600075"/>
                  <a:gd name="T5" fmla="*/ 53792 h 479425"/>
                  <a:gd name="T6" fmla="*/ 81490 w 600075"/>
                  <a:gd name="T7" fmla="*/ 11578 h 479425"/>
                  <a:gd name="T8" fmla="*/ 50777 w 600075"/>
                  <a:gd name="T9" fmla="*/ 0 h 479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0075" h="479425">
                    <a:moveTo>
                      <a:pt x="373904" y="0"/>
                    </a:moveTo>
                    <a:lnTo>
                      <a:pt x="0" y="449588"/>
                    </a:lnTo>
                    <a:lnTo>
                      <a:pt x="446049" y="479179"/>
                    </a:lnTo>
                    <a:lnTo>
                      <a:pt x="600065" y="103138"/>
                    </a:lnTo>
                    <a:lnTo>
                      <a:pt x="373904" y="0"/>
                    </a:lnTo>
                    <a:close/>
                  </a:path>
                </a:pathLst>
              </a:custGeom>
              <a:solidFill>
                <a:srgbClr val="E2463E"/>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6" name="object 7"/>
              <p:cNvSpPr/>
              <p:nvPr/>
            </p:nvSpPr>
            <p:spPr bwMode="auto">
              <a:xfrm>
                <a:off x="620136" y="156455"/>
                <a:ext cx="385093" cy="277508"/>
              </a:xfrm>
              <a:custGeom>
                <a:avLst/>
                <a:gdLst>
                  <a:gd name="T0" fmla="*/ 0 w 634365"/>
                  <a:gd name="T1" fmla="*/ 0 h 229235"/>
                  <a:gd name="T2" fmla="*/ 68160 w 634365"/>
                  <a:gd name="T3" fmla="*/ 491621 h 229235"/>
                  <a:gd name="T4" fmla="*/ 86107 w 634365"/>
                  <a:gd name="T5" fmla="*/ 150357 h 229235"/>
                  <a:gd name="T6" fmla="*/ 0 w 634365"/>
                  <a:gd name="T7" fmla="*/ 0 h 229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4365" h="229235">
                    <a:moveTo>
                      <a:pt x="0" y="0"/>
                    </a:moveTo>
                    <a:lnTo>
                      <a:pt x="501911" y="228904"/>
                    </a:lnTo>
                    <a:lnTo>
                      <a:pt x="634064" y="70008"/>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7" name="object 8"/>
              <p:cNvSpPr/>
              <p:nvPr/>
            </p:nvSpPr>
            <p:spPr bwMode="auto">
              <a:xfrm>
                <a:off x="404346" y="198371"/>
                <a:ext cx="145325" cy="193672"/>
              </a:xfrm>
              <a:custGeom>
                <a:avLst/>
                <a:gdLst>
                  <a:gd name="T0" fmla="*/ 20063 w 200025"/>
                  <a:gd name="T1" fmla="*/ 0 h 678814"/>
                  <a:gd name="T2" fmla="*/ 0 w 200025"/>
                  <a:gd name="T3" fmla="*/ 2200 h 678814"/>
                  <a:gd name="T4" fmla="*/ 55732 w 200025"/>
                  <a:gd name="T5" fmla="*/ 4496 h 678814"/>
                  <a:gd name="T6" fmla="*/ 20063 w 200025"/>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25" h="678814">
                    <a:moveTo>
                      <a:pt x="72008" y="0"/>
                    </a:moveTo>
                    <a:lnTo>
                      <a:pt x="0" y="332031"/>
                    </a:lnTo>
                    <a:lnTo>
                      <a:pt x="200025" y="678481"/>
                    </a:lnTo>
                    <a:lnTo>
                      <a:pt x="72008" y="0"/>
                    </a:lnTo>
                    <a:close/>
                  </a:path>
                </a:pathLst>
              </a:cu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sp>
            <p:nvSpPr>
              <p:cNvPr id="198" name="object 9"/>
              <p:cNvSpPr/>
              <p:nvPr/>
            </p:nvSpPr>
            <p:spPr bwMode="auto">
              <a:xfrm>
                <a:off x="397216" y="361773"/>
                <a:ext cx="304912" cy="277508"/>
              </a:xfrm>
              <a:custGeom>
                <a:avLst/>
                <a:gdLst>
                  <a:gd name="T0" fmla="*/ 0 w 502284"/>
                  <a:gd name="T1" fmla="*/ 0 h 678814"/>
                  <a:gd name="T2" fmla="*/ 17385 w 502284"/>
                  <a:gd name="T3" fmla="*/ 18951 h 678814"/>
                  <a:gd name="T4" fmla="*/ 68162 w 502284"/>
                  <a:gd name="T5" fmla="*/ 6394 h 678814"/>
                  <a:gd name="T6" fmla="*/ 0 w 502284"/>
                  <a:gd name="T7" fmla="*/ 0 h 678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284" h="678814">
                    <a:moveTo>
                      <a:pt x="0" y="0"/>
                    </a:moveTo>
                    <a:lnTo>
                      <a:pt x="128017" y="678492"/>
                    </a:lnTo>
                    <a:lnTo>
                      <a:pt x="501921" y="228904"/>
                    </a:lnTo>
                    <a:lnTo>
                      <a:pt x="0" y="0"/>
                    </a:lnTo>
                    <a:close/>
                  </a:path>
                </a:pathLst>
              </a:custGeom>
              <a:solidFill>
                <a:srgbClr val="ED7D31"/>
              </a:solidFill>
              <a:ln>
                <a:noFill/>
              </a:ln>
              <a:extLst>
                <a:ext uri="{91240B29-F687-4F45-9708-019B960494DF}">
                  <a14:hiddenLine xmlns:a14="http://schemas.microsoft.com/office/drawing/2010/main" w="9525">
                    <a:solidFill>
                      <a:srgbClr val="000000"/>
                    </a:solidFill>
                    <a:round/>
                  </a14:hiddenLine>
                </a:ext>
              </a:extLst>
            </p:spPr>
            <p:txBody>
              <a:bodyPr lIns="0" tIns="0" rIns="0" bIns="0">
                <a:spAutoFit/>
              </a:bodyPr>
              <a:lstStyle/>
              <a:p>
                <a:endParaRPr lang="zh-CN" altLang="en-US"/>
              </a:p>
            </p:txBody>
          </p:sp>
        </p:grpSp>
      </p:gr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2179035" y="1453983"/>
            <a:ext cx="3119149" cy="7786747"/>
          </a:xfrm>
          <a:prstGeom prst="rect">
            <a:avLst/>
          </a:prstGeom>
          <a:noFill/>
          <a:effectLst>
            <a:outerShdw blurRad="1270000" dist="38100" dir="5400000" algn="t" rotWithShape="0">
              <a:prstClr val="black">
                <a:alpha val="40000"/>
              </a:prstClr>
            </a:outerShdw>
          </a:effectLst>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500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315200" y="4304665"/>
            <a:ext cx="9314815" cy="1076325"/>
          </a:xfrm>
          <a:prstGeom prst="rect">
            <a:avLst/>
          </a:prstGeom>
          <a:noFill/>
        </p:spPr>
        <p:txBody>
          <a:bodyPr wrap="square" rtlCol="0">
            <a:spAutoFit/>
          </a:bodyPr>
          <a:lstStyle/>
          <a:p>
            <a:r>
              <a:rPr lang="en-US" altLang="zh-CN" sz="6400" b="1"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sym typeface="Microsoft YaHei" panose="020B0503020204020204" pitchFamily="34" charset="-122"/>
              </a:rPr>
              <a:t>PROPOSED METHOD</a:t>
            </a:r>
          </a:p>
        </p:txBody>
      </p:sp>
      <p:pic>
        <p:nvPicPr>
          <p:cNvPr id="50" name="Picture 49" descr="Color-YouTube-logo"/>
          <p:cNvPicPr>
            <a:picLocks noChangeAspect="1"/>
          </p:cNvPicPr>
          <p:nvPr/>
        </p:nvPicPr>
        <p:blipFill>
          <a:blip r:embed="rId3"/>
          <a:stretch>
            <a:fillRect/>
          </a:stretch>
        </p:blipFill>
        <p:spPr>
          <a:xfrm>
            <a:off x="14859000" y="8993505"/>
            <a:ext cx="3436620" cy="1217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1" name="组合 60"/>
          <p:cNvGrpSpPr/>
          <p:nvPr/>
        </p:nvGrpSpPr>
        <p:grpSpPr>
          <a:xfrm flipV="1">
            <a:off x="37214" y="9049968"/>
            <a:ext cx="18250786" cy="1214437"/>
            <a:chOff x="0" y="-14541"/>
            <a:chExt cx="12192000" cy="1214437"/>
          </a:xfrm>
        </p:grpSpPr>
        <p:sp>
          <p:nvSpPr>
            <p:cNvPr id="63" name="等腰三角形 62"/>
            <p:cNvSpPr/>
            <p:nvPr/>
          </p:nvSpPr>
          <p:spPr>
            <a:xfrm rot="10800000">
              <a:off x="34132" y="759904"/>
              <a:ext cx="1811337" cy="439992"/>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object 3"/>
          <p:cNvSpPr txBox="1">
            <a:spLocks noChangeArrowheads="1"/>
          </p:cNvSpPr>
          <p:nvPr/>
        </p:nvSpPr>
        <p:spPr bwMode="auto">
          <a:xfrm>
            <a:off x="767351" y="9451803"/>
            <a:ext cx="5283200"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400" b="1" dirty="0">
                <a:solidFill>
                  <a:srgbClr val="FFFFFF"/>
                </a:solidFill>
                <a:latin typeface="Microsoft YaHei" panose="020B0503020204020204" pitchFamily="34" charset="-122"/>
                <a:ea typeface="Microsoft YaHei" panose="020B0503020204020204" pitchFamily="34" charset="-122"/>
              </a:rPr>
              <a:t>FLOWCHART</a:t>
            </a:r>
          </a:p>
        </p:txBody>
      </p:sp>
      <p:pic>
        <p:nvPicPr>
          <p:cNvPr id="50" name="Picture 49" descr="Color-YouTube-logo"/>
          <p:cNvPicPr>
            <a:picLocks noChangeAspect="1"/>
          </p:cNvPicPr>
          <p:nvPr/>
        </p:nvPicPr>
        <p:blipFill>
          <a:blip r:embed="rId2"/>
          <a:stretch>
            <a:fillRect/>
          </a:stretch>
        </p:blipFill>
        <p:spPr>
          <a:xfrm>
            <a:off x="0" y="44450"/>
            <a:ext cx="3436620" cy="1217930"/>
          </a:xfrm>
          <a:prstGeom prst="rect">
            <a:avLst/>
          </a:prstGeom>
        </p:spPr>
      </p:pic>
      <p:sp>
        <p:nvSpPr>
          <p:cNvPr id="2" name="Rectangles 1"/>
          <p:cNvSpPr/>
          <p:nvPr/>
        </p:nvSpPr>
        <p:spPr>
          <a:xfrm>
            <a:off x="396240" y="1990725"/>
            <a:ext cx="3154680" cy="18834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GHHGTYY</a:t>
            </a:r>
          </a:p>
        </p:txBody>
      </p:sp>
      <p:sp>
        <p:nvSpPr>
          <p:cNvPr id="3" name="Text Box 2"/>
          <p:cNvSpPr txBox="1"/>
          <p:nvPr/>
        </p:nvSpPr>
        <p:spPr>
          <a:xfrm>
            <a:off x="384810" y="2115185"/>
            <a:ext cx="3459480" cy="1568450"/>
          </a:xfrm>
          <a:prstGeom prst="rect">
            <a:avLst/>
          </a:prstGeom>
          <a:noFill/>
        </p:spPr>
        <p:txBody>
          <a:bodyPr wrap="square" rtlCol="0">
            <a:spAutoFit/>
          </a:bodyPr>
          <a:lstStyle/>
          <a:p>
            <a:r>
              <a:rPr lang="en-US" sz="3200">
                <a:latin typeface="Times New Roman" panose="02020603050405020304" charset="0"/>
                <a:cs typeface="Times New Roman" panose="02020603050405020304" charset="0"/>
              </a:rPr>
              <a:t>Collection of youtube channel IDs</a:t>
            </a:r>
          </a:p>
        </p:txBody>
      </p:sp>
      <p:sp>
        <p:nvSpPr>
          <p:cNvPr id="4" name="Rectangles 3"/>
          <p:cNvSpPr/>
          <p:nvPr/>
        </p:nvSpPr>
        <p:spPr>
          <a:xfrm>
            <a:off x="4520565" y="1924050"/>
            <a:ext cx="3398520" cy="195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GHHGTYY</a:t>
            </a:r>
          </a:p>
        </p:txBody>
      </p:sp>
      <p:sp>
        <p:nvSpPr>
          <p:cNvPr id="5" name="Rectangles 4"/>
          <p:cNvSpPr/>
          <p:nvPr/>
        </p:nvSpPr>
        <p:spPr>
          <a:xfrm>
            <a:off x="6720840" y="5836285"/>
            <a:ext cx="4159885" cy="2042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GHHGTYY</a:t>
            </a:r>
          </a:p>
        </p:txBody>
      </p:sp>
      <p:sp>
        <p:nvSpPr>
          <p:cNvPr id="6" name="Rectangles 5"/>
          <p:cNvSpPr/>
          <p:nvPr/>
        </p:nvSpPr>
        <p:spPr>
          <a:xfrm>
            <a:off x="13106400" y="5759450"/>
            <a:ext cx="3961765" cy="195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GHHGTYY</a:t>
            </a:r>
          </a:p>
        </p:txBody>
      </p:sp>
      <p:sp>
        <p:nvSpPr>
          <p:cNvPr id="7" name="Rectangles 6"/>
          <p:cNvSpPr/>
          <p:nvPr/>
        </p:nvSpPr>
        <p:spPr>
          <a:xfrm>
            <a:off x="13030200" y="1873250"/>
            <a:ext cx="3839845"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GHHGTYY</a:t>
            </a:r>
          </a:p>
        </p:txBody>
      </p:sp>
      <p:sp>
        <p:nvSpPr>
          <p:cNvPr id="8" name="Rectangles 7"/>
          <p:cNvSpPr/>
          <p:nvPr/>
        </p:nvSpPr>
        <p:spPr>
          <a:xfrm>
            <a:off x="8686800" y="1924050"/>
            <a:ext cx="3246120" cy="195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GHHGTYY</a:t>
            </a:r>
          </a:p>
        </p:txBody>
      </p:sp>
      <p:sp>
        <p:nvSpPr>
          <p:cNvPr id="10" name="Text Box 9"/>
          <p:cNvSpPr txBox="1"/>
          <p:nvPr/>
        </p:nvSpPr>
        <p:spPr>
          <a:xfrm>
            <a:off x="4506595" y="2187575"/>
            <a:ext cx="3517265" cy="1568450"/>
          </a:xfrm>
          <a:prstGeom prst="rect">
            <a:avLst/>
          </a:prstGeom>
          <a:noFill/>
        </p:spPr>
        <p:txBody>
          <a:bodyPr wrap="square" rtlCol="0">
            <a:spAutoFit/>
          </a:bodyPr>
          <a:lstStyle/>
          <a:p>
            <a:r>
              <a:rPr lang="en-US" sz="3200">
                <a:latin typeface="Times New Roman" panose="02020603050405020304" charset="0"/>
                <a:cs typeface="Times New Roman" panose="02020603050405020304" charset="0"/>
              </a:rPr>
              <a:t>Generation of API key from Google Developer Console</a:t>
            </a:r>
          </a:p>
        </p:txBody>
      </p:sp>
      <p:sp>
        <p:nvSpPr>
          <p:cNvPr id="11" name="Text Box 10"/>
          <p:cNvSpPr txBox="1"/>
          <p:nvPr/>
        </p:nvSpPr>
        <p:spPr>
          <a:xfrm>
            <a:off x="8839200" y="2115185"/>
            <a:ext cx="3227705" cy="1568450"/>
          </a:xfrm>
          <a:prstGeom prst="rect">
            <a:avLst/>
          </a:prstGeom>
          <a:noFill/>
        </p:spPr>
        <p:txBody>
          <a:bodyPr wrap="square" rtlCol="0">
            <a:spAutoFit/>
          </a:bodyPr>
          <a:lstStyle/>
          <a:p>
            <a:r>
              <a:rPr lang="en-US" sz="3200">
                <a:latin typeface="Times New Roman" panose="02020603050405020304" charset="0"/>
                <a:cs typeface="Times New Roman" panose="02020603050405020304" charset="0"/>
              </a:rPr>
              <a:t>Scraping the statistics of each channel </a:t>
            </a:r>
          </a:p>
        </p:txBody>
      </p:sp>
      <p:sp>
        <p:nvSpPr>
          <p:cNvPr id="12" name="Text Box 11"/>
          <p:cNvSpPr txBox="1"/>
          <p:nvPr/>
        </p:nvSpPr>
        <p:spPr>
          <a:xfrm>
            <a:off x="13122275" y="1873250"/>
            <a:ext cx="3655695" cy="2061210"/>
          </a:xfrm>
          <a:prstGeom prst="rect">
            <a:avLst/>
          </a:prstGeom>
          <a:noFill/>
        </p:spPr>
        <p:txBody>
          <a:bodyPr wrap="square" rtlCol="0">
            <a:spAutoFit/>
          </a:bodyPr>
          <a:lstStyle/>
          <a:p>
            <a:r>
              <a:rPr lang="en-US" sz="3200">
                <a:latin typeface="Times New Roman" panose="02020603050405020304" charset="0"/>
                <a:cs typeface="Times New Roman" panose="02020603050405020304" charset="0"/>
              </a:rPr>
              <a:t>Ranking &amp; Visualiz- -ation of channels based on subscribers and views</a:t>
            </a:r>
          </a:p>
        </p:txBody>
      </p:sp>
      <p:sp>
        <p:nvSpPr>
          <p:cNvPr id="13" name="Text Box 12"/>
          <p:cNvSpPr txBox="1"/>
          <p:nvPr/>
        </p:nvSpPr>
        <p:spPr>
          <a:xfrm>
            <a:off x="13464540" y="5911850"/>
            <a:ext cx="3245485" cy="1568450"/>
          </a:xfrm>
          <a:prstGeom prst="rect">
            <a:avLst/>
          </a:prstGeom>
          <a:noFill/>
        </p:spPr>
        <p:txBody>
          <a:bodyPr wrap="square" rtlCol="0">
            <a:spAutoFit/>
          </a:bodyPr>
          <a:lstStyle/>
          <a:p>
            <a:r>
              <a:rPr lang="en-US" sz="3200">
                <a:latin typeface="Times New Roman" panose="02020603050405020304" charset="0"/>
                <a:cs typeface="Times New Roman" panose="02020603050405020304" charset="0"/>
              </a:rPr>
              <a:t>Extracting the playlist ids of the popular channels</a:t>
            </a:r>
          </a:p>
        </p:txBody>
      </p:sp>
      <p:sp>
        <p:nvSpPr>
          <p:cNvPr id="14" name="Text Box 13"/>
          <p:cNvSpPr txBox="1"/>
          <p:nvPr/>
        </p:nvSpPr>
        <p:spPr>
          <a:xfrm>
            <a:off x="6781800" y="5836285"/>
            <a:ext cx="4193540" cy="2061210"/>
          </a:xfrm>
          <a:prstGeom prst="rect">
            <a:avLst/>
          </a:prstGeom>
          <a:noFill/>
        </p:spPr>
        <p:txBody>
          <a:bodyPr wrap="square" rtlCol="0">
            <a:spAutoFit/>
          </a:bodyPr>
          <a:lstStyle/>
          <a:p>
            <a:r>
              <a:rPr lang="en-US" sz="3200">
                <a:latin typeface="Times New Roman" panose="02020603050405020304" charset="0"/>
                <a:cs typeface="Times New Roman" panose="02020603050405020304" charset="0"/>
              </a:rPr>
              <a:t>Extracting&amp;Visualizing the each playlist statistics of the popular channels</a:t>
            </a:r>
          </a:p>
        </p:txBody>
      </p:sp>
      <p:sp>
        <p:nvSpPr>
          <p:cNvPr id="15" name="Rectangles 14"/>
          <p:cNvSpPr/>
          <p:nvPr/>
        </p:nvSpPr>
        <p:spPr>
          <a:xfrm>
            <a:off x="1199515" y="5836285"/>
            <a:ext cx="3676015" cy="2042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p:nvPr/>
        </p:nvSpPr>
        <p:spPr>
          <a:xfrm>
            <a:off x="1206500" y="6082665"/>
            <a:ext cx="3623310" cy="1568450"/>
          </a:xfrm>
          <a:prstGeom prst="rect">
            <a:avLst/>
          </a:prstGeom>
          <a:noFill/>
        </p:spPr>
        <p:txBody>
          <a:bodyPr wrap="square" rtlCol="0">
            <a:spAutoFit/>
          </a:bodyPr>
          <a:lstStyle/>
          <a:p>
            <a:r>
              <a:rPr lang="en-US" sz="3200">
                <a:latin typeface="Times New Roman" panose="02020603050405020304" charset="0"/>
                <a:cs typeface="Times New Roman" panose="02020603050405020304" charset="0"/>
              </a:rPr>
              <a:t>Extracting </a:t>
            </a:r>
            <a:r>
              <a:rPr lang="en-US" sz="3200">
                <a:latin typeface="Times New Roman" panose="02020603050405020304" charset="0"/>
                <a:cs typeface="Times New Roman" panose="02020603050405020304" charset="0"/>
                <a:sym typeface="+mn-ea"/>
              </a:rPr>
              <a:t>statistics of </a:t>
            </a:r>
            <a:r>
              <a:rPr lang="en-US" sz="3200">
                <a:latin typeface="Times New Roman" panose="02020603050405020304" charset="0"/>
                <a:cs typeface="Times New Roman" panose="02020603050405020304" charset="0"/>
              </a:rPr>
              <a:t>videos in each playlist id</a:t>
            </a:r>
          </a:p>
        </p:txBody>
      </p:sp>
      <p:sp>
        <p:nvSpPr>
          <p:cNvPr id="18" name="Right Arrow 17"/>
          <p:cNvSpPr/>
          <p:nvPr/>
        </p:nvSpPr>
        <p:spPr>
          <a:xfrm>
            <a:off x="7909560" y="2787650"/>
            <a:ext cx="782320" cy="3683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590925" y="2787650"/>
            <a:ext cx="944245" cy="3683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5400000">
            <a:off x="13926185" y="4625975"/>
            <a:ext cx="1471930" cy="3683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11201400" y="6750050"/>
            <a:ext cx="1692910" cy="3683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0800000">
            <a:off x="5097145" y="6750050"/>
            <a:ext cx="1458595" cy="3683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983085" y="2800350"/>
            <a:ext cx="1007745" cy="3683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1348</Words>
  <Application>Microsoft Office PowerPoint</Application>
  <PresentationFormat>Custom</PresentationFormat>
  <Paragraphs>165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Gungsuh</vt:lpstr>
      <vt:lpstr>Microsoft YaHei</vt:lpstr>
      <vt:lpstr>Arial</vt:lpstr>
      <vt:lpstr>Calibri</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Marginson</dc:creator>
  <cp:lastModifiedBy>Divya Chodi</cp:lastModifiedBy>
  <cp:revision>76</cp:revision>
  <dcterms:created xsi:type="dcterms:W3CDTF">2015-06-16T20:27:00Z</dcterms:created>
  <dcterms:modified xsi:type="dcterms:W3CDTF">2024-05-11T04:38:23Z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2015-05-08T16:30:00Z</vt:filetime>
  </property>
  <property fmtid="{D5CDD505-2E9C-101B-9397-08002B2CF9AE}" pid="3" name="LastSaved">
    <vt:filetime>2015-06-16T16:30:00Z</vt:filetime>
  </property>
  <property fmtid="{D5CDD505-2E9C-101B-9397-08002B2CF9AE}" pid="4" name="KSOProductBuildVer">
    <vt:lpwstr>1033-11.2.0.11537</vt:lpwstr>
  </property>
  <property fmtid="{D5CDD505-2E9C-101B-9397-08002B2CF9AE}" pid="5" name="ICV">
    <vt:lpwstr>319B7382FDD94328A59DBF3E0A00B6D1</vt:lpwstr>
  </property>
</Properties>
</file>