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Priya R" userId="bbe757c9f127f7ab" providerId="LiveId" clId="{A2238576-47F3-4E80-93B1-CC3E0D201242}"/>
    <pc:docChg chg="undo custSel modSld">
      <pc:chgData name="Kaviya Priya R" userId="bbe757c9f127f7ab" providerId="LiveId" clId="{A2238576-47F3-4E80-93B1-CC3E0D201242}" dt="2024-09-03T16:02:06.066" v="3" actId="2"/>
      <pc:docMkLst>
        <pc:docMk/>
      </pc:docMkLst>
      <pc:sldChg chg="modSp mod">
        <pc:chgData name="Kaviya Priya R" userId="bbe757c9f127f7ab" providerId="LiveId" clId="{A2238576-47F3-4E80-93B1-CC3E0D201242}" dt="2024-09-03T16:02:06.066" v="3" actId="2"/>
        <pc:sldMkLst>
          <pc:docMk/>
          <pc:sldMk cId="0" sldId="256"/>
        </pc:sldMkLst>
        <pc:spChg chg="mod">
          <ac:chgData name="Kaviya Priya R" userId="bbe757c9f127f7ab" providerId="LiveId" clId="{A2238576-47F3-4E80-93B1-CC3E0D201242}" dt="2024-09-03T16:02:06.066" v="3" actId="2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174451" y="4825"/>
            <a:ext cx="5017770" cy="6853555"/>
          </a:xfrm>
          <a:custGeom>
            <a:avLst/>
            <a:gdLst/>
            <a:ahLst/>
            <a:cxnLst/>
            <a:rect l="l" t="t" r="r" b="b"/>
            <a:pathLst>
              <a:path w="5017770" h="6853555">
                <a:moveTo>
                  <a:pt x="2041049" y="0"/>
                </a:moveTo>
                <a:lnTo>
                  <a:pt x="3335368" y="6853171"/>
                </a:lnTo>
              </a:path>
              <a:path w="5017770" h="6853555">
                <a:moveTo>
                  <a:pt x="5017548" y="3695127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8743950" y="0"/>
            <a:ext cx="3448050" cy="6848475"/>
          </a:xfrm>
          <a:custGeom>
            <a:avLst/>
            <a:gdLst/>
            <a:ahLst/>
            <a:cxnLst/>
            <a:rect l="l" t="t" r="r" b="b"/>
            <a:pathLst>
              <a:path w="3448050" h="6848475">
                <a:moveTo>
                  <a:pt x="3448050" y="0"/>
                </a:moveTo>
                <a:lnTo>
                  <a:pt x="3448050" y="0"/>
                </a:lnTo>
                <a:lnTo>
                  <a:pt x="432257" y="0"/>
                </a:lnTo>
                <a:lnTo>
                  <a:pt x="972350" y="1413116"/>
                </a:lnTo>
                <a:lnTo>
                  <a:pt x="1349908" y="3420986"/>
                </a:lnTo>
                <a:lnTo>
                  <a:pt x="409194" y="6397574"/>
                </a:lnTo>
                <a:lnTo>
                  <a:pt x="0" y="6848475"/>
                </a:lnTo>
                <a:lnTo>
                  <a:pt x="266700" y="6848475"/>
                </a:lnTo>
                <a:lnTo>
                  <a:pt x="3448050" y="6848475"/>
                </a:lnTo>
                <a:lnTo>
                  <a:pt x="3448050" y="3597503"/>
                </a:lnTo>
                <a:lnTo>
                  <a:pt x="3448050" y="3048978"/>
                </a:lnTo>
                <a:lnTo>
                  <a:pt x="34480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35" y="-31369"/>
            <a:ext cx="8625204" cy="121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822259"/>
            <a:ext cx="7242809" cy="414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838200"/>
            <a:ext cx="1743075" cy="1333500"/>
            <a:chOff x="876300" y="8382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1144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8382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7572375" y="695325"/>
            <a:ext cx="1666875" cy="1609725"/>
          </a:xfrm>
          <a:custGeom>
            <a:avLst/>
            <a:gdLst/>
            <a:ahLst/>
            <a:cxnLst/>
            <a:rect l="l" t="t" r="r" b="b"/>
            <a:pathLst>
              <a:path w="1666875" h="1609725">
                <a:moveTo>
                  <a:pt x="1307338" y="0"/>
                </a:moveTo>
                <a:lnTo>
                  <a:pt x="359536" y="0"/>
                </a:lnTo>
                <a:lnTo>
                  <a:pt x="0" y="804799"/>
                </a:lnTo>
                <a:lnTo>
                  <a:pt x="359536" y="1609725"/>
                </a:lnTo>
                <a:lnTo>
                  <a:pt x="1307338" y="1609725"/>
                </a:lnTo>
                <a:lnTo>
                  <a:pt x="1666875" y="804799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0949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9064" y="2298318"/>
            <a:ext cx="8684895" cy="18649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lang="en-IN" sz="2400" spc="-10" dirty="0">
                <a:latin typeface="Times New Roman"/>
                <a:cs typeface="Times New Roman"/>
              </a:rPr>
              <a:t>STUDENT</a:t>
            </a:r>
            <a:r>
              <a:rPr lang="en-IN" sz="2400" spc="-85" dirty="0">
                <a:latin typeface="Times New Roman"/>
                <a:cs typeface="Times New Roman"/>
              </a:rPr>
              <a:t> </a:t>
            </a:r>
            <a:r>
              <a:rPr lang="en-IN" sz="2400" spc="-10" dirty="0">
                <a:latin typeface="Times New Roman"/>
                <a:cs typeface="Times New Roman"/>
              </a:rPr>
              <a:t>NAME: Divya Priya .R</a:t>
            </a:r>
            <a:endParaRPr lang="en-IN" sz="2400" dirty="0">
              <a:latin typeface="Times New Roman"/>
              <a:cs typeface="Times New Roman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lang="en-IN" sz="2400" dirty="0">
                <a:latin typeface="Times New Roman"/>
                <a:cs typeface="Times New Roman"/>
              </a:rPr>
              <a:t>REGISTER</a:t>
            </a:r>
            <a:r>
              <a:rPr lang="en-IN" sz="2400" spc="-70" dirty="0">
                <a:latin typeface="Times New Roman"/>
                <a:cs typeface="Times New Roman"/>
              </a:rPr>
              <a:t> </a:t>
            </a:r>
            <a:r>
              <a:rPr lang="en-IN" sz="2400" spc="-10" dirty="0">
                <a:latin typeface="Times New Roman"/>
                <a:cs typeface="Times New Roman"/>
              </a:rPr>
              <a:t>NO:312211021,asumn1423312211021 </a:t>
            </a:r>
            <a:r>
              <a:rPr lang="en-IN" sz="2400" spc="-55" dirty="0">
                <a:latin typeface="Times New Roman"/>
                <a:cs typeface="Times New Roman"/>
              </a:rPr>
              <a:t>DEPARTMENT: B.Com (General)</a:t>
            </a: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5"/>
              </a:spcBef>
            </a:pPr>
            <a:r>
              <a:rPr lang="en-IN" sz="2400" dirty="0">
                <a:latin typeface="Times New Roman"/>
                <a:cs typeface="Times New Roman"/>
              </a:rPr>
              <a:t>COLLEGE:DR.MGR</a:t>
            </a:r>
            <a:r>
              <a:rPr lang="en-IN" sz="2400" spc="-150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JANAKI</a:t>
            </a:r>
            <a:r>
              <a:rPr lang="en-IN" sz="2400" spc="-5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COLLEGE</a:t>
            </a:r>
            <a:r>
              <a:rPr lang="en-IN" sz="2400" spc="-35" dirty="0">
                <a:latin typeface="Times New Roman"/>
                <a:cs typeface="Times New Roman"/>
              </a:rPr>
              <a:t> </a:t>
            </a:r>
            <a:r>
              <a:rPr lang="en-IN" sz="2400" spc="-25" dirty="0">
                <a:latin typeface="Times New Roman"/>
                <a:cs typeface="Times New Roman"/>
              </a:rPr>
              <a:t>OF</a:t>
            </a:r>
            <a:r>
              <a:rPr lang="en-IN" sz="2400" spc="-140" dirty="0">
                <a:latin typeface="Times New Roman"/>
                <a:cs typeface="Times New Roman"/>
              </a:rPr>
              <a:t> </a:t>
            </a:r>
            <a:r>
              <a:rPr lang="en-IN" sz="2400" spc="-55" dirty="0">
                <a:latin typeface="Times New Roman"/>
                <a:cs typeface="Times New Roman"/>
              </a:rPr>
              <a:t>ARTS</a:t>
            </a:r>
            <a:r>
              <a:rPr lang="en-IN" sz="2400" spc="-140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AND</a:t>
            </a:r>
            <a:r>
              <a:rPr lang="en-IN" sz="2400" spc="-65" dirty="0">
                <a:latin typeface="Times New Roman"/>
                <a:cs typeface="Times New Roman"/>
              </a:rPr>
              <a:t> </a:t>
            </a:r>
            <a:r>
              <a:rPr lang="en-IN" sz="2400" spc="-10" dirty="0">
                <a:latin typeface="Times New Roman"/>
                <a:cs typeface="Times New Roman"/>
              </a:rPr>
              <a:t>SCIENCE</a:t>
            </a: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lang="en-IN" sz="2400" dirty="0">
                <a:latin typeface="Times New Roman"/>
                <a:cs typeface="Times New Roman"/>
              </a:rPr>
              <a:t>FOR</a:t>
            </a:r>
            <a:r>
              <a:rPr lang="en-IN" sz="2400" spc="-8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WOMEN</a:t>
            </a:r>
            <a:r>
              <a:rPr lang="en-IN" sz="2400" spc="-70" dirty="0">
                <a:latin typeface="Times New Roman"/>
                <a:cs typeface="Times New Roman"/>
              </a:rPr>
              <a:t> </a:t>
            </a:r>
            <a:r>
              <a:rPr lang="en-IN" sz="2400" spc="-50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4" name="object 4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4800" y="1143000"/>
            <a:ext cx="10210800" cy="5219700"/>
          </a:xfrm>
          <a:custGeom>
            <a:avLst/>
            <a:gdLst/>
            <a:ahLst/>
            <a:cxnLst/>
            <a:rect l="l" t="t" r="r" b="b"/>
            <a:pathLst>
              <a:path w="10210800" h="5219700">
                <a:moveTo>
                  <a:pt x="10210800" y="0"/>
                </a:moveTo>
                <a:lnTo>
                  <a:pt x="0" y="0"/>
                </a:lnTo>
                <a:lnTo>
                  <a:pt x="0" y="5219700"/>
                </a:lnTo>
                <a:lnTo>
                  <a:pt x="10210800" y="5219700"/>
                </a:lnTo>
                <a:lnTo>
                  <a:pt x="102108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857" y="1125283"/>
            <a:ext cx="9781540" cy="515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3040">
              <a:lnSpc>
                <a:spcPct val="152100"/>
              </a:lnSpc>
              <a:spcBef>
                <a:spcPts val="95"/>
              </a:spcBef>
            </a:pPr>
            <a:r>
              <a:rPr sz="1400" b="1" spc="-60" dirty="0">
                <a:latin typeface="Times New Roman"/>
                <a:cs typeface="Times New Roman"/>
              </a:rPr>
              <a:t>DATA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COLLECTION:</a:t>
            </a:r>
            <a:r>
              <a:rPr sz="1400" b="1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KAGGLE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WAS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WHICH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WAS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DATA.ALMOST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26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FEATURE </a:t>
            </a:r>
            <a:r>
              <a:rPr sz="1400" spc="-25" dirty="0">
                <a:latin typeface="Times New Roman"/>
                <a:cs typeface="Times New Roman"/>
              </a:rPr>
              <a:t>WAS </a:t>
            </a:r>
            <a:r>
              <a:rPr sz="1400" spc="-10" dirty="0">
                <a:latin typeface="Times New Roman"/>
                <a:cs typeface="Times New Roman"/>
              </a:rPr>
              <a:t>COLLECTED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FEATURES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EXCEL.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FEATURE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WAS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ID,FIRST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NAME,CREDIT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RATING.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b="1" spc="-60" dirty="0">
                <a:latin typeface="Times New Roman"/>
                <a:cs typeface="Times New Roman"/>
              </a:rPr>
              <a:t>DATA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CLEANING: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DATA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WAS</a:t>
            </a:r>
            <a:r>
              <a:rPr sz="1400" spc="-10" dirty="0">
                <a:latin typeface="Times New Roman"/>
                <a:cs typeface="Times New Roman"/>
              </a:rPr>
              <a:t> CLEANED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FILTERED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FORMATTING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-20" dirty="0">
                <a:latin typeface="Times New Roman"/>
                <a:cs typeface="Times New Roman"/>
              </a:rPr>
              <a:t>FILTER</a:t>
            </a:r>
            <a:r>
              <a:rPr sz="1400" spc="-50" dirty="0">
                <a:latin typeface="Times New Roman"/>
                <a:cs typeface="Times New Roman"/>
              </a:rPr>
              <a:t> 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b="1" spc="-10" dirty="0">
                <a:latin typeface="Times New Roman"/>
                <a:cs typeface="Times New Roman"/>
              </a:rPr>
              <a:t>TECHNIQUES: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984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CONDITIONAL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FORMATTING:</a:t>
            </a:r>
            <a:r>
              <a:rPr sz="1400" spc="-20" dirty="0">
                <a:latin typeface="Times New Roman"/>
                <a:cs typeface="Times New Roman"/>
              </a:rPr>
              <a:t>BY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BLANK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CELLS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FOUND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HIGHLIGHTED.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9845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FILTER: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FILTER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BLANK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VALUES </a:t>
            </a:r>
            <a:r>
              <a:rPr sz="1400" dirty="0">
                <a:latin typeface="Times New Roman"/>
                <a:cs typeface="Times New Roman"/>
              </a:rPr>
              <a:t>WERE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REMOVED.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b="1" dirty="0">
                <a:latin typeface="Times New Roman"/>
                <a:cs typeface="Times New Roman"/>
              </a:rPr>
              <a:t>RESULTS:</a:t>
            </a:r>
            <a:r>
              <a:rPr sz="1400" b="1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RESULT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WAS </a:t>
            </a:r>
            <a:r>
              <a:rPr sz="1400" spc="-30" dirty="0">
                <a:latin typeface="Times New Roman"/>
                <a:cs typeface="Times New Roman"/>
              </a:rPr>
              <a:t>CALCULATED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EMPLOYEE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spc="-10" dirty="0">
                <a:latin typeface="Times New Roman"/>
                <a:cs typeface="Times New Roman"/>
              </a:rPr>
              <a:t>PIVOT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TABLE:</a:t>
            </a:r>
            <a:r>
              <a:rPr sz="1400" spc="-2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PIVOT</a:t>
            </a:r>
            <a:r>
              <a:rPr sz="1400" spc="-35" dirty="0">
                <a:latin typeface="Times New Roman"/>
                <a:cs typeface="Times New Roman"/>
              </a:rPr>
              <a:t> TABLE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FOLLOWING:-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00"/>
              </a:spcBef>
              <a:buFont typeface="Wingdings"/>
              <a:buChar char=""/>
              <a:tabLst>
                <a:tab pos="29845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FILTER:</a:t>
            </a:r>
            <a:r>
              <a:rPr sz="1400" spc="-20" dirty="0">
                <a:latin typeface="Times New Roman"/>
                <a:cs typeface="Times New Roman"/>
              </a:rPr>
              <a:t>GENDER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CODE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2984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COLUMNS: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LEVEL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95"/>
              </a:spcBef>
              <a:buFont typeface="Wingdings"/>
              <a:buChar char=""/>
              <a:tabLst>
                <a:tab pos="298450" algn="l"/>
              </a:tabLst>
            </a:pPr>
            <a:r>
              <a:rPr sz="1400" b="1" dirty="0">
                <a:latin typeface="Times New Roman"/>
                <a:cs typeface="Times New Roman"/>
              </a:rPr>
              <a:t>ROWS:</a:t>
            </a:r>
            <a:r>
              <a:rPr sz="1400" dirty="0">
                <a:latin typeface="Times New Roman"/>
                <a:cs typeface="Times New Roman"/>
              </a:rPr>
              <a:t>BUSINESS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UNIT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29845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VALUES:</a:t>
            </a:r>
            <a:r>
              <a:rPr sz="1400" spc="-20" dirty="0">
                <a:latin typeface="Times New Roman"/>
                <a:cs typeface="Times New Roman"/>
              </a:rPr>
              <a:t>COUNT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FIRST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NAMES.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b="1" spc="-10" dirty="0">
                <a:latin typeface="Times New Roman"/>
                <a:cs typeface="Times New Roman"/>
              </a:rPr>
              <a:t>CHART</a:t>
            </a:r>
            <a:r>
              <a:rPr sz="1400" spc="-10" dirty="0">
                <a:latin typeface="Times New Roman"/>
                <a:cs typeface="Times New Roman"/>
              </a:rPr>
              <a:t>:THE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CHART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CHOOSEN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DATA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GRAPH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LINEAR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WAS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AT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VERY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VALUE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EXPONENTIAL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WAS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835" y="7302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666750"/>
            <a:ext cx="11858625" cy="5886450"/>
            <a:chOff x="0" y="666750"/>
            <a:chExt cx="11858625" cy="5886450"/>
          </a:xfrm>
        </p:grpSpPr>
        <p:sp>
          <p:nvSpPr>
            <p:cNvPr id="16" name="object 16"/>
            <p:cNvSpPr/>
            <p:nvPr/>
          </p:nvSpPr>
          <p:spPr>
            <a:xfrm>
              <a:off x="0" y="666750"/>
              <a:ext cx="11858625" cy="5886450"/>
            </a:xfrm>
            <a:custGeom>
              <a:avLst/>
              <a:gdLst/>
              <a:ahLst/>
              <a:cxnLst/>
              <a:rect l="l" t="t" r="r" b="b"/>
              <a:pathLst>
                <a:path w="11858625" h="5886450">
                  <a:moveTo>
                    <a:pt x="11858625" y="0"/>
                  </a:moveTo>
                  <a:lnTo>
                    <a:pt x="0" y="0"/>
                  </a:lnTo>
                  <a:lnTo>
                    <a:pt x="0" y="5886450"/>
                  </a:lnTo>
                  <a:lnTo>
                    <a:pt x="11858625" y="5886450"/>
                  </a:lnTo>
                  <a:lnTo>
                    <a:pt x="118586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312" y="1652650"/>
              <a:ext cx="7411084" cy="2790825"/>
            </a:xfrm>
            <a:custGeom>
              <a:avLst/>
              <a:gdLst/>
              <a:ahLst/>
              <a:cxnLst/>
              <a:rect l="l" t="t" r="r" b="b"/>
              <a:pathLst>
                <a:path w="7411084" h="2790825">
                  <a:moveTo>
                    <a:pt x="0" y="2790698"/>
                  </a:moveTo>
                  <a:lnTo>
                    <a:pt x="381000" y="2790698"/>
                  </a:lnTo>
                </a:path>
                <a:path w="7411084" h="2790825">
                  <a:moveTo>
                    <a:pt x="485775" y="2790698"/>
                  </a:moveTo>
                  <a:lnTo>
                    <a:pt x="519112" y="2790698"/>
                  </a:lnTo>
                </a:path>
                <a:path w="7411084" h="2790825">
                  <a:moveTo>
                    <a:pt x="623887" y="2790698"/>
                  </a:moveTo>
                  <a:lnTo>
                    <a:pt x="985837" y="2790698"/>
                  </a:lnTo>
                </a:path>
                <a:path w="7411084" h="2790825">
                  <a:moveTo>
                    <a:pt x="1100137" y="2790698"/>
                  </a:moveTo>
                  <a:lnTo>
                    <a:pt x="1124013" y="2790698"/>
                  </a:lnTo>
                </a:path>
                <a:path w="7411084" h="2790825">
                  <a:moveTo>
                    <a:pt x="1228788" y="2790698"/>
                  </a:moveTo>
                  <a:lnTo>
                    <a:pt x="1728787" y="2790698"/>
                  </a:lnTo>
                </a:path>
                <a:path w="7411084" h="2790825">
                  <a:moveTo>
                    <a:pt x="1833562" y="2790698"/>
                  </a:moveTo>
                  <a:lnTo>
                    <a:pt x="1866963" y="2790698"/>
                  </a:lnTo>
                </a:path>
                <a:path w="7411084" h="2790825">
                  <a:moveTo>
                    <a:pt x="1971738" y="2790698"/>
                  </a:moveTo>
                  <a:lnTo>
                    <a:pt x="1995487" y="2790698"/>
                  </a:lnTo>
                </a:path>
                <a:path w="7411084" h="2790825">
                  <a:moveTo>
                    <a:pt x="2109787" y="2790698"/>
                  </a:moveTo>
                  <a:lnTo>
                    <a:pt x="2471737" y="2790698"/>
                  </a:lnTo>
                </a:path>
                <a:path w="7411084" h="2790825">
                  <a:moveTo>
                    <a:pt x="2576512" y="2790698"/>
                  </a:moveTo>
                  <a:lnTo>
                    <a:pt x="2609913" y="2790698"/>
                  </a:lnTo>
                </a:path>
                <a:path w="7411084" h="2790825">
                  <a:moveTo>
                    <a:pt x="2714688" y="2790698"/>
                  </a:moveTo>
                  <a:lnTo>
                    <a:pt x="3343338" y="2790698"/>
                  </a:lnTo>
                </a:path>
                <a:path w="7411084" h="2790825">
                  <a:moveTo>
                    <a:pt x="3457638" y="2790698"/>
                  </a:moveTo>
                  <a:lnTo>
                    <a:pt x="4086288" y="2790698"/>
                  </a:lnTo>
                </a:path>
                <a:path w="7411084" h="2790825">
                  <a:moveTo>
                    <a:pt x="4191063" y="2790698"/>
                  </a:moveTo>
                  <a:lnTo>
                    <a:pt x="4557712" y="2790698"/>
                  </a:lnTo>
                </a:path>
                <a:path w="7411084" h="2790825">
                  <a:moveTo>
                    <a:pt x="4662487" y="2790698"/>
                  </a:moveTo>
                  <a:lnTo>
                    <a:pt x="4691062" y="2790698"/>
                  </a:lnTo>
                </a:path>
                <a:path w="7411084" h="2790825">
                  <a:moveTo>
                    <a:pt x="4805362" y="2790698"/>
                  </a:moveTo>
                  <a:lnTo>
                    <a:pt x="4967287" y="2790698"/>
                  </a:lnTo>
                </a:path>
                <a:path w="7411084" h="2790825">
                  <a:moveTo>
                    <a:pt x="5072062" y="2790698"/>
                  </a:moveTo>
                  <a:lnTo>
                    <a:pt x="5572188" y="2790698"/>
                  </a:lnTo>
                </a:path>
                <a:path w="7411084" h="2790825">
                  <a:moveTo>
                    <a:pt x="5676963" y="2790698"/>
                  </a:moveTo>
                  <a:lnTo>
                    <a:pt x="6176962" y="2790698"/>
                  </a:lnTo>
                </a:path>
                <a:path w="7411084" h="2790825">
                  <a:moveTo>
                    <a:pt x="6281737" y="2790698"/>
                  </a:moveTo>
                  <a:lnTo>
                    <a:pt x="6315138" y="2790698"/>
                  </a:lnTo>
                </a:path>
                <a:path w="7411084" h="2790825">
                  <a:moveTo>
                    <a:pt x="6419913" y="2790698"/>
                  </a:moveTo>
                  <a:lnTo>
                    <a:pt x="6786562" y="2790698"/>
                  </a:lnTo>
                </a:path>
                <a:path w="7411084" h="2790825">
                  <a:moveTo>
                    <a:pt x="6891337" y="2790698"/>
                  </a:moveTo>
                  <a:lnTo>
                    <a:pt x="6919912" y="2790698"/>
                  </a:lnTo>
                </a:path>
                <a:path w="7411084" h="2790825">
                  <a:moveTo>
                    <a:pt x="7024687" y="2790698"/>
                  </a:moveTo>
                  <a:lnTo>
                    <a:pt x="7048563" y="2790698"/>
                  </a:lnTo>
                </a:path>
                <a:path w="7411084" h="2790825">
                  <a:moveTo>
                    <a:pt x="7162863" y="2790698"/>
                  </a:moveTo>
                  <a:lnTo>
                    <a:pt x="7410513" y="2790698"/>
                  </a:lnTo>
                </a:path>
                <a:path w="7411084" h="2790825">
                  <a:moveTo>
                    <a:pt x="0" y="2085848"/>
                  </a:moveTo>
                  <a:lnTo>
                    <a:pt x="381000" y="2085848"/>
                  </a:lnTo>
                </a:path>
                <a:path w="7411084" h="2790825">
                  <a:moveTo>
                    <a:pt x="485775" y="2085848"/>
                  </a:moveTo>
                  <a:lnTo>
                    <a:pt x="985837" y="2085848"/>
                  </a:lnTo>
                </a:path>
                <a:path w="7411084" h="2790825">
                  <a:moveTo>
                    <a:pt x="1100137" y="2085848"/>
                  </a:moveTo>
                  <a:lnTo>
                    <a:pt x="1124013" y="2085848"/>
                  </a:lnTo>
                </a:path>
                <a:path w="7411084" h="2790825">
                  <a:moveTo>
                    <a:pt x="1228788" y="2085848"/>
                  </a:moveTo>
                  <a:lnTo>
                    <a:pt x="2609913" y="2085848"/>
                  </a:lnTo>
                </a:path>
                <a:path w="7411084" h="2790825">
                  <a:moveTo>
                    <a:pt x="2714688" y="2085848"/>
                  </a:moveTo>
                  <a:lnTo>
                    <a:pt x="4691062" y="2085848"/>
                  </a:lnTo>
                </a:path>
                <a:path w="7411084" h="2790825">
                  <a:moveTo>
                    <a:pt x="4805362" y="2085848"/>
                  </a:moveTo>
                  <a:lnTo>
                    <a:pt x="6176962" y="2085848"/>
                  </a:lnTo>
                </a:path>
                <a:path w="7411084" h="2790825">
                  <a:moveTo>
                    <a:pt x="6281737" y="2085848"/>
                  </a:moveTo>
                  <a:lnTo>
                    <a:pt x="6786562" y="2085848"/>
                  </a:lnTo>
                </a:path>
                <a:path w="7411084" h="2790825">
                  <a:moveTo>
                    <a:pt x="6891337" y="2085848"/>
                  </a:moveTo>
                  <a:lnTo>
                    <a:pt x="7410513" y="2085848"/>
                  </a:lnTo>
                </a:path>
                <a:path w="7411084" h="2790825">
                  <a:moveTo>
                    <a:pt x="0" y="1390650"/>
                  </a:moveTo>
                  <a:lnTo>
                    <a:pt x="381000" y="1390650"/>
                  </a:lnTo>
                </a:path>
                <a:path w="7411084" h="2790825">
                  <a:moveTo>
                    <a:pt x="485775" y="1390650"/>
                  </a:moveTo>
                  <a:lnTo>
                    <a:pt x="985837" y="1390650"/>
                  </a:lnTo>
                </a:path>
                <a:path w="7411084" h="2790825">
                  <a:moveTo>
                    <a:pt x="1100137" y="1390650"/>
                  </a:moveTo>
                  <a:lnTo>
                    <a:pt x="1124013" y="1390650"/>
                  </a:lnTo>
                </a:path>
                <a:path w="7411084" h="2790825">
                  <a:moveTo>
                    <a:pt x="1228788" y="1390650"/>
                  </a:moveTo>
                  <a:lnTo>
                    <a:pt x="2609913" y="1390650"/>
                  </a:lnTo>
                </a:path>
                <a:path w="7411084" h="2790825">
                  <a:moveTo>
                    <a:pt x="2714688" y="1390650"/>
                  </a:moveTo>
                  <a:lnTo>
                    <a:pt x="4691062" y="1390650"/>
                  </a:lnTo>
                </a:path>
                <a:path w="7411084" h="2790825">
                  <a:moveTo>
                    <a:pt x="4805362" y="1390650"/>
                  </a:moveTo>
                  <a:lnTo>
                    <a:pt x="6176962" y="1390650"/>
                  </a:lnTo>
                </a:path>
                <a:path w="7411084" h="2790825">
                  <a:moveTo>
                    <a:pt x="6281737" y="1390650"/>
                  </a:moveTo>
                  <a:lnTo>
                    <a:pt x="6786562" y="1390650"/>
                  </a:lnTo>
                </a:path>
                <a:path w="7411084" h="2790825">
                  <a:moveTo>
                    <a:pt x="6891337" y="1390650"/>
                  </a:moveTo>
                  <a:lnTo>
                    <a:pt x="7410513" y="1390650"/>
                  </a:lnTo>
                </a:path>
                <a:path w="7411084" h="2790825">
                  <a:moveTo>
                    <a:pt x="0" y="695325"/>
                  </a:moveTo>
                  <a:lnTo>
                    <a:pt x="985837" y="695325"/>
                  </a:lnTo>
                </a:path>
                <a:path w="7411084" h="2790825">
                  <a:moveTo>
                    <a:pt x="1100137" y="695325"/>
                  </a:moveTo>
                  <a:lnTo>
                    <a:pt x="4691062" y="695325"/>
                  </a:lnTo>
                </a:path>
                <a:path w="7411084" h="2790825">
                  <a:moveTo>
                    <a:pt x="4805362" y="695325"/>
                  </a:moveTo>
                  <a:lnTo>
                    <a:pt x="6176962" y="695325"/>
                  </a:lnTo>
                </a:path>
                <a:path w="7411084" h="2790825">
                  <a:moveTo>
                    <a:pt x="6281737" y="695325"/>
                  </a:moveTo>
                  <a:lnTo>
                    <a:pt x="6786562" y="695325"/>
                  </a:lnTo>
                </a:path>
                <a:path w="7411084" h="2790825">
                  <a:moveTo>
                    <a:pt x="6891337" y="695325"/>
                  </a:moveTo>
                  <a:lnTo>
                    <a:pt x="7410513" y="695325"/>
                  </a:lnTo>
                </a:path>
                <a:path w="7411084" h="2790825">
                  <a:moveTo>
                    <a:pt x="0" y="0"/>
                  </a:moveTo>
                  <a:lnTo>
                    <a:pt x="741051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025" y="2343149"/>
              <a:ext cx="2333625" cy="2790825"/>
            </a:xfrm>
            <a:custGeom>
              <a:avLst/>
              <a:gdLst/>
              <a:ahLst/>
              <a:cxnLst/>
              <a:rect l="l" t="t" r="r" b="b"/>
              <a:pathLst>
                <a:path w="2333625" h="2790825">
                  <a:moveTo>
                    <a:pt x="104775" y="1400175"/>
                  </a:moveTo>
                  <a:lnTo>
                    <a:pt x="0" y="1400175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1400175"/>
                  </a:lnTo>
                  <a:close/>
                </a:path>
                <a:path w="2333625" h="2790825">
                  <a:moveTo>
                    <a:pt x="2333625" y="0"/>
                  </a:moveTo>
                  <a:lnTo>
                    <a:pt x="2228850" y="0"/>
                  </a:lnTo>
                  <a:lnTo>
                    <a:pt x="2228850" y="2790825"/>
                  </a:lnTo>
                  <a:lnTo>
                    <a:pt x="2333625" y="2790825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1150" y="2343149"/>
              <a:ext cx="6038850" cy="2790825"/>
            </a:xfrm>
            <a:custGeom>
              <a:avLst/>
              <a:gdLst/>
              <a:ahLst/>
              <a:cxnLst/>
              <a:rect l="l" t="t" r="r" b="b"/>
              <a:pathLst>
                <a:path w="6038850" h="2790825">
                  <a:moveTo>
                    <a:pt x="114300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14300" y="2790825"/>
                  </a:lnTo>
                  <a:lnTo>
                    <a:pt x="114300" y="0"/>
                  </a:lnTo>
                  <a:close/>
                </a:path>
                <a:path w="6038850" h="2790825">
                  <a:moveTo>
                    <a:pt x="847725" y="1400175"/>
                  </a:moveTo>
                  <a:lnTo>
                    <a:pt x="742950" y="1400175"/>
                  </a:lnTo>
                  <a:lnTo>
                    <a:pt x="742950" y="2790825"/>
                  </a:lnTo>
                  <a:lnTo>
                    <a:pt x="847725" y="2790825"/>
                  </a:lnTo>
                  <a:lnTo>
                    <a:pt x="847725" y="1400175"/>
                  </a:lnTo>
                  <a:close/>
                </a:path>
                <a:path w="6038850" h="2790825">
                  <a:moveTo>
                    <a:pt x="1590675" y="1400175"/>
                  </a:moveTo>
                  <a:lnTo>
                    <a:pt x="1485900" y="1400175"/>
                  </a:lnTo>
                  <a:lnTo>
                    <a:pt x="1485900" y="2790825"/>
                  </a:lnTo>
                  <a:lnTo>
                    <a:pt x="1590675" y="2790825"/>
                  </a:lnTo>
                  <a:lnTo>
                    <a:pt x="1590675" y="1400175"/>
                  </a:lnTo>
                  <a:close/>
                </a:path>
                <a:path w="6038850" h="2790825">
                  <a:moveTo>
                    <a:pt x="3819525" y="0"/>
                  </a:moveTo>
                  <a:lnTo>
                    <a:pt x="3705225" y="0"/>
                  </a:lnTo>
                  <a:lnTo>
                    <a:pt x="3705225" y="2790825"/>
                  </a:lnTo>
                  <a:lnTo>
                    <a:pt x="3819525" y="2790825"/>
                  </a:lnTo>
                  <a:lnTo>
                    <a:pt x="3819525" y="0"/>
                  </a:lnTo>
                  <a:close/>
                </a:path>
                <a:path w="6038850" h="2790825">
                  <a:moveTo>
                    <a:pt x="5295900" y="0"/>
                  </a:moveTo>
                  <a:lnTo>
                    <a:pt x="5191125" y="0"/>
                  </a:lnTo>
                  <a:lnTo>
                    <a:pt x="5191125" y="2790825"/>
                  </a:lnTo>
                  <a:lnTo>
                    <a:pt x="5295900" y="2790825"/>
                  </a:lnTo>
                  <a:lnTo>
                    <a:pt x="5295900" y="0"/>
                  </a:lnTo>
                  <a:close/>
                </a:path>
                <a:path w="6038850" h="2790825">
                  <a:moveTo>
                    <a:pt x="6038850" y="1400175"/>
                  </a:moveTo>
                  <a:lnTo>
                    <a:pt x="5934075" y="1400175"/>
                  </a:lnTo>
                  <a:lnTo>
                    <a:pt x="5934075" y="2790825"/>
                  </a:lnTo>
                  <a:lnTo>
                    <a:pt x="6038850" y="2790825"/>
                  </a:lnTo>
                  <a:lnTo>
                    <a:pt x="6038850" y="14001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312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76312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5" y="279082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9326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9326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5" y="279082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62276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62276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5" y="140017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5226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5226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5" y="279082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938651" y="3738626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114300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14300" y="14001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8651" y="3738626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0" y="1400175"/>
                  </a:moveTo>
                  <a:lnTo>
                    <a:pt x="114300" y="140017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68160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68160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5" y="140017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6750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16750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5" y="140017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045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0451" y="3738626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5" y="1400175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643876" y="3738626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114300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14300" y="14001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643876" y="3738626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0" y="1400175"/>
                  </a:moveTo>
                  <a:lnTo>
                    <a:pt x="114300" y="140017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4425" y="3743324"/>
              <a:ext cx="4552950" cy="1390650"/>
            </a:xfrm>
            <a:custGeom>
              <a:avLst/>
              <a:gdLst/>
              <a:ahLst/>
              <a:cxnLst/>
              <a:rect l="l" t="t" r="r" b="b"/>
              <a:pathLst>
                <a:path w="4552950" h="1390650">
                  <a:moveTo>
                    <a:pt x="104775" y="0"/>
                  </a:moveTo>
                  <a:lnTo>
                    <a:pt x="0" y="0"/>
                  </a:lnTo>
                  <a:lnTo>
                    <a:pt x="0" y="1390650"/>
                  </a:lnTo>
                  <a:lnTo>
                    <a:pt x="104775" y="1390650"/>
                  </a:lnTo>
                  <a:lnTo>
                    <a:pt x="104775" y="0"/>
                  </a:lnTo>
                  <a:close/>
                </a:path>
                <a:path w="4552950" h="1390650">
                  <a:moveTo>
                    <a:pt x="1590675" y="0"/>
                  </a:moveTo>
                  <a:lnTo>
                    <a:pt x="1476375" y="0"/>
                  </a:lnTo>
                  <a:lnTo>
                    <a:pt x="1476375" y="1390650"/>
                  </a:lnTo>
                  <a:lnTo>
                    <a:pt x="1590675" y="1390650"/>
                  </a:lnTo>
                  <a:lnTo>
                    <a:pt x="1590675" y="0"/>
                  </a:lnTo>
                  <a:close/>
                </a:path>
                <a:path w="4552950" h="1390650">
                  <a:moveTo>
                    <a:pt x="4552950" y="0"/>
                  </a:moveTo>
                  <a:lnTo>
                    <a:pt x="4448175" y="0"/>
                  </a:lnTo>
                  <a:lnTo>
                    <a:pt x="4448175" y="1390650"/>
                  </a:lnTo>
                  <a:lnTo>
                    <a:pt x="4552950" y="1390650"/>
                  </a:lnTo>
                  <a:lnTo>
                    <a:pt x="455295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312" y="5138801"/>
              <a:ext cx="7411084" cy="0"/>
            </a:xfrm>
            <a:custGeom>
              <a:avLst/>
              <a:gdLst/>
              <a:ahLst/>
              <a:cxnLst/>
              <a:rect l="l" t="t" r="r" b="b"/>
              <a:pathLst>
                <a:path w="7411084">
                  <a:moveTo>
                    <a:pt x="0" y="0"/>
                  </a:moveTo>
                  <a:lnTo>
                    <a:pt x="741051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0" y="3105150"/>
              <a:ext cx="6686550" cy="1238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62025" y="3743325"/>
              <a:ext cx="6667500" cy="0"/>
            </a:xfrm>
            <a:custGeom>
              <a:avLst/>
              <a:gdLst/>
              <a:ahLst/>
              <a:cxnLst/>
              <a:rect l="l" t="t" r="r" b="b"/>
              <a:pathLst>
                <a:path w="6667500">
                  <a:moveTo>
                    <a:pt x="0" y="0"/>
                  </a:moveTo>
                  <a:lnTo>
                    <a:pt x="6667500" y="0"/>
                  </a:lnTo>
                </a:path>
              </a:pathLst>
            </a:custGeom>
            <a:ln w="19050">
              <a:solidFill>
                <a:srgbClr val="8063A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7512" y="5045011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517" y="4346511"/>
            <a:ext cx="1701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0.5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7512" y="364832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0517" y="2949955"/>
            <a:ext cx="170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1.5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7512" y="225132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0517" y="1552828"/>
            <a:ext cx="170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2.5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1060" y="519430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66544" y="519430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56866" y="5194300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1495" y="5194300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29684" y="5194300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06544" y="519430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17490" y="5194300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48628" y="5194300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3865" y="5194300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0558" y="5194300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94859" y="743267"/>
            <a:ext cx="2679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267575" y="666750"/>
            <a:ext cx="4581525" cy="5886450"/>
            <a:chOff x="7267575" y="666750"/>
            <a:chExt cx="4581525" cy="588645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575" y="666750"/>
              <a:ext cx="4581525" cy="58864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353550" y="2286000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3143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14325" y="571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700259" y="2220531"/>
            <a:ext cx="2686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353550" y="286702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9700259" y="2801873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344088" y="3438588"/>
            <a:ext cx="333375" cy="76200"/>
            <a:chOff x="9344088" y="3438588"/>
            <a:chExt cx="333375" cy="76200"/>
          </a:xfrm>
        </p:grpSpPr>
        <p:sp>
          <p:nvSpPr>
            <p:cNvPr id="66" name="object 66"/>
            <p:cNvSpPr/>
            <p:nvPr/>
          </p:nvSpPr>
          <p:spPr>
            <a:xfrm>
              <a:off x="9348851" y="3443351"/>
              <a:ext cx="323850" cy="66675"/>
            </a:xfrm>
            <a:custGeom>
              <a:avLst/>
              <a:gdLst/>
              <a:ahLst/>
              <a:cxnLst/>
              <a:rect l="l" t="t" r="r" b="b"/>
              <a:pathLst>
                <a:path w="323850" h="66675">
                  <a:moveTo>
                    <a:pt x="3238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323850" y="6667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9348851" y="3443351"/>
              <a:ext cx="323850" cy="66675"/>
            </a:xfrm>
            <a:custGeom>
              <a:avLst/>
              <a:gdLst/>
              <a:ahLst/>
              <a:cxnLst/>
              <a:rect l="l" t="t" r="r" b="b"/>
              <a:pathLst>
                <a:path w="323850" h="66675">
                  <a:moveTo>
                    <a:pt x="0" y="66675"/>
                  </a:moveTo>
                  <a:lnTo>
                    <a:pt x="323850" y="66675"/>
                  </a:lnTo>
                  <a:lnTo>
                    <a:pt x="3238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F24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700259" y="3382327"/>
            <a:ext cx="447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353550" y="40290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9700259" y="3963670"/>
            <a:ext cx="534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353550" y="46386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9700259" y="4544123"/>
            <a:ext cx="660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353550" y="521970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8063A1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9700259" y="5125466"/>
            <a:ext cx="916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(VERY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763" y="671512"/>
            <a:ext cx="11858625" cy="5886450"/>
          </a:xfrm>
          <a:custGeom>
            <a:avLst/>
            <a:gdLst/>
            <a:ahLst/>
            <a:cxnLst/>
            <a:rect l="l" t="t" r="r" b="b"/>
            <a:pathLst>
              <a:path w="11858625" h="5886450">
                <a:moveTo>
                  <a:pt x="0" y="5886450"/>
                </a:moveTo>
                <a:lnTo>
                  <a:pt x="11858625" y="5886450"/>
                </a:lnTo>
                <a:lnTo>
                  <a:pt x="11858625" y="0"/>
                </a:lnTo>
                <a:lnTo>
                  <a:pt x="0" y="0"/>
                </a:lnTo>
                <a:lnTo>
                  <a:pt x="0" y="5886450"/>
                </a:lnTo>
                <a:close/>
              </a:path>
            </a:pathLst>
          </a:custGeom>
          <a:ln w="9525">
            <a:solidFill>
              <a:srgbClr val="0F243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7" y="-31369"/>
            <a:ext cx="27755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24505"/>
            <a:ext cx="11798300" cy="4423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insights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strengths,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weaknesses,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analyzing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improvement,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metrics,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targeted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programs.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empower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data-</a:t>
            </a:r>
            <a:r>
              <a:rPr sz="2400" dirty="0">
                <a:latin typeface="Times New Roman"/>
                <a:cs typeface="Times New Roman"/>
              </a:rPr>
              <a:t>driven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engagement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productivity,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growth.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Ultimately,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management,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organization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excellence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competitiveness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industry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9075" y="4486274"/>
            <a:ext cx="4352925" cy="2371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2122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180" y="-15557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9550" y="676275"/>
            <a:ext cx="11772900" cy="5591175"/>
          </a:xfrm>
          <a:custGeom>
            <a:avLst/>
            <a:gdLst/>
            <a:ahLst/>
            <a:cxnLst/>
            <a:rect l="l" t="t" r="r" b="b"/>
            <a:pathLst>
              <a:path w="11772900" h="5591175">
                <a:moveTo>
                  <a:pt x="11772900" y="0"/>
                </a:moveTo>
                <a:lnTo>
                  <a:pt x="0" y="0"/>
                </a:lnTo>
                <a:lnTo>
                  <a:pt x="0" y="5591175"/>
                </a:lnTo>
                <a:lnTo>
                  <a:pt x="11772900" y="5591175"/>
                </a:lnTo>
                <a:lnTo>
                  <a:pt x="117729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84797" y="649287"/>
            <a:ext cx="10826115" cy="551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2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IDENTIFYING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STRENGTHS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WEAKNESSES: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Understand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individual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areas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for </a:t>
            </a:r>
            <a:r>
              <a:rPr sz="2000" b="1" spc="-10" dirty="0">
                <a:latin typeface="Times New Roman"/>
                <a:cs typeface="Times New Roman"/>
              </a:rPr>
              <a:t>improvement.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SETTING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GOALS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EXPECTATIONS: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Establish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clear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objectives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targets.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5600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EVALUATING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JOB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FIT: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Determine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employees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suited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their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roles.</a:t>
            </a:r>
            <a:endParaRPr sz="2000" dirty="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191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DEVELOPMENT</a:t>
            </a:r>
            <a:r>
              <a:rPr sz="2000" b="1" spc="-20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GROWTH: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training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opportunities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advancement.</a:t>
            </a:r>
            <a:endParaRPr sz="2000" dirty="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19100" algn="l"/>
              </a:tabLst>
            </a:pPr>
            <a:r>
              <a:rPr sz="2000" b="1" dirty="0">
                <a:latin typeface="Times New Roman"/>
                <a:cs typeface="Times New Roman"/>
              </a:rPr>
              <a:t>PERFORMANCE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IMPROVEMENT: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Address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underperformance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provide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support.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5600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FAIR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COMPENSATION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REWARDS: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Base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salary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benefits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performance</a:t>
            </a:r>
            <a:endParaRPr sz="2000" dirty="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191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SUCCESSION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PLANNING: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Identify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future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leaders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key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players.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ENHANCING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EMPLOYEE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ENGAGEMENT: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Recognize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value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contributions.</a:t>
            </a:r>
            <a:endParaRPr sz="2000" dirty="0">
              <a:latin typeface="Times New Roman"/>
              <a:cs typeface="Times New Roman"/>
            </a:endParaRPr>
          </a:p>
          <a:p>
            <a:pPr marL="12700" marR="713740" indent="342900">
              <a:lnSpc>
                <a:spcPct val="148700"/>
              </a:lnSpc>
              <a:spcBef>
                <a:spcPts val="35"/>
              </a:spcBef>
              <a:buAutoNum type="arabicPeriod"/>
              <a:tabLst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STRATEGIC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DECISION-</a:t>
            </a:r>
            <a:r>
              <a:rPr sz="2000" b="1" dirty="0">
                <a:latin typeface="Times New Roman"/>
                <a:cs typeface="Times New Roman"/>
              </a:rPr>
              <a:t>MAKING: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business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decisions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data-</a:t>
            </a:r>
            <a:r>
              <a:rPr sz="2000" b="1" dirty="0">
                <a:latin typeface="Times New Roman"/>
                <a:cs typeface="Times New Roman"/>
              </a:rPr>
              <a:t>driven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insights. REGULAR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ANALYSIS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HELPS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EMPLOYEES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GROW,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IMPROVES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ORGANIZATIONAL </a:t>
            </a:r>
            <a:r>
              <a:rPr sz="2000" b="1" dirty="0">
                <a:latin typeface="Times New Roman"/>
                <a:cs typeface="Times New Roman"/>
              </a:rPr>
              <a:t>EFFICIENCY,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DRIVES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BUSINESS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SUCCESS</a:t>
            </a:r>
            <a:r>
              <a:rPr sz="1800" b="1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5362575"/>
            <a:ext cx="352425" cy="457200"/>
          </a:xfrm>
          <a:custGeom>
            <a:avLst/>
            <a:gdLst/>
            <a:ahLst/>
            <a:cxnLst/>
            <a:rect l="l" t="t" r="r" b="b"/>
            <a:pathLst>
              <a:path w="352425" h="457200">
                <a:moveTo>
                  <a:pt x="352425" y="0"/>
                </a:moveTo>
                <a:lnTo>
                  <a:pt x="0" y="0"/>
                </a:lnTo>
                <a:lnTo>
                  <a:pt x="0" y="457200"/>
                </a:lnTo>
                <a:lnTo>
                  <a:pt x="352425" y="457200"/>
                </a:lnTo>
                <a:lnTo>
                  <a:pt x="35242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9477375" y="2647950"/>
            <a:ext cx="2714625" cy="3810000"/>
            <a:chOff x="9477375" y="2647950"/>
            <a:chExt cx="2714625" cy="3810000"/>
          </a:xfrm>
        </p:grpSpPr>
        <p:sp>
          <p:nvSpPr>
            <p:cNvPr id="4" name="object 4"/>
            <p:cNvSpPr/>
            <p:nvPr/>
          </p:nvSpPr>
          <p:spPr>
            <a:xfrm>
              <a:off x="10010775" y="5895975"/>
              <a:ext cx="142875" cy="180975"/>
            </a:xfrm>
            <a:custGeom>
              <a:avLst/>
              <a:gdLst/>
              <a:ahLst/>
              <a:cxnLst/>
              <a:rect l="l" t="t" r="r" b="b"/>
              <a:pathLst>
                <a:path w="142875" h="180975">
                  <a:moveTo>
                    <a:pt x="1428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42875" y="1809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7375" y="2647950"/>
              <a:ext cx="271462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06200" y="1285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9" y="175196"/>
            <a:ext cx="526288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60206"/>
            <a:ext cx="208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425450" y="841049"/>
            <a:ext cx="8490585" cy="5518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data-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insights.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collect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establish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metrics,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conduct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statistical </a:t>
            </a:r>
            <a:r>
              <a:rPr sz="2000" dirty="0">
                <a:latin typeface="Times New Roman"/>
                <a:cs typeface="Times New Roman"/>
              </a:rPr>
              <a:t>analysis,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recommendations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stakeholders.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scope </a:t>
            </a:r>
            <a:r>
              <a:rPr sz="2000" dirty="0">
                <a:latin typeface="Times New Roman"/>
                <a:cs typeface="Times New Roman"/>
              </a:rPr>
              <a:t>includes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strengths,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weaknesses, opportunities,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threats,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implementing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gaps,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engagement.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comprehensive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 </a:t>
            </a:r>
            <a:r>
              <a:rPr sz="2000" dirty="0">
                <a:latin typeface="Times New Roman"/>
                <a:cs typeface="Times New Roman"/>
              </a:rPr>
              <a:t>report,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actionable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recommendations,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customized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enhanced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timeline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[insert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timeline],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project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 HR,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benefit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data-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decision-</a:t>
            </a:r>
            <a:r>
              <a:rPr sz="2000" dirty="0">
                <a:latin typeface="Times New Roman"/>
                <a:cs typeface="Times New Roman"/>
              </a:rPr>
              <a:t>making,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 </a:t>
            </a:r>
            <a:r>
              <a:rPr sz="2000" dirty="0">
                <a:latin typeface="Times New Roman"/>
                <a:cs typeface="Times New Roman"/>
              </a:rPr>
              <a:t>engagement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productivity,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efficiency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success.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275" y="1702435"/>
            <a:ext cx="3517265" cy="44132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960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10" dirty="0">
                <a:latin typeface="Times New Roman"/>
                <a:cs typeface="Times New Roman"/>
              </a:rPr>
              <a:t>EMPLOYER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870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10" dirty="0">
                <a:latin typeface="Times New Roman"/>
                <a:cs typeface="Times New Roman"/>
              </a:rPr>
              <a:t>EMPLOYEE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939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25" dirty="0">
                <a:latin typeface="Times New Roman"/>
                <a:cs typeface="Times New Roman"/>
              </a:rPr>
              <a:t>ORGANISATION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SECTORS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dirty="0">
                <a:latin typeface="Times New Roman"/>
                <a:cs typeface="Times New Roman"/>
              </a:rPr>
              <a:t>BUSINESS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FIRM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939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10" dirty="0">
                <a:latin typeface="Times New Roman"/>
                <a:cs typeface="Times New Roman"/>
              </a:rPr>
              <a:t>COMPANY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3924299"/>
            <a:ext cx="2838450" cy="2933700"/>
            <a:chOff x="9353550" y="3924299"/>
            <a:chExt cx="2838450" cy="2933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6425" y="3924299"/>
              <a:ext cx="2695575" cy="29336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50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dirty="0"/>
              <a:t>ITS</a:t>
            </a:r>
            <a:r>
              <a:rPr sz="3600" spc="-5" dirty="0"/>
              <a:t> </a:t>
            </a:r>
            <a:r>
              <a:rPr sz="3600" spc="-25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400">
              <a:lnSpc>
                <a:spcPct val="1502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CONDITIONAL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FORMATTING:</a:t>
            </a:r>
            <a:r>
              <a:rPr spc="-25" dirty="0"/>
              <a:t>IT</a:t>
            </a:r>
            <a:r>
              <a:rPr spc="-75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USED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FIND</a:t>
            </a:r>
            <a:r>
              <a:rPr spc="-5" dirty="0"/>
              <a:t> </a:t>
            </a:r>
            <a:r>
              <a:rPr spc="-20" dirty="0"/>
              <a:t>OUT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dirty="0"/>
              <a:t>BLANK</a:t>
            </a:r>
            <a:r>
              <a:rPr spc="-120" dirty="0"/>
              <a:t> </a:t>
            </a:r>
            <a:r>
              <a:rPr spc="-10" dirty="0"/>
              <a:t>VALUES.</a:t>
            </a:r>
          </a:p>
          <a:p>
            <a:pPr marL="12700" marR="5080">
              <a:lnSpc>
                <a:spcPct val="150200"/>
              </a:lnSpc>
            </a:pPr>
            <a:r>
              <a:rPr b="1" spc="-20" dirty="0">
                <a:latin typeface="Times New Roman"/>
                <a:cs typeface="Times New Roman"/>
              </a:rPr>
              <a:t>FILTERING: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/>
              <a:t>IT</a:t>
            </a:r>
            <a:r>
              <a:rPr spc="-1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USED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30" dirty="0"/>
              <a:t>FILTER</a:t>
            </a:r>
            <a:r>
              <a:rPr spc="-75" dirty="0"/>
              <a:t> </a:t>
            </a:r>
            <a:r>
              <a:rPr dirty="0"/>
              <a:t>OUT</a:t>
            </a:r>
            <a:r>
              <a:rPr spc="-1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BLANK</a:t>
            </a:r>
            <a:r>
              <a:rPr spc="-40" dirty="0"/>
              <a:t> </a:t>
            </a:r>
            <a:r>
              <a:rPr spc="-10" dirty="0"/>
              <a:t>VALUES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DATA.</a:t>
            </a:r>
          </a:p>
          <a:p>
            <a:pPr marL="12700" marR="98425">
              <a:lnSpc>
                <a:spcPct val="150200"/>
              </a:lnSpc>
            </a:pPr>
            <a:r>
              <a:rPr b="1" spc="-10" dirty="0">
                <a:latin typeface="Times New Roman"/>
                <a:cs typeface="Times New Roman"/>
              </a:rPr>
              <a:t>PIVOT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TABLE: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spc="-10" dirty="0"/>
              <a:t>PIVOT</a:t>
            </a:r>
            <a:r>
              <a:rPr spc="-114" dirty="0"/>
              <a:t> </a:t>
            </a:r>
            <a:r>
              <a:rPr spc="-10" dirty="0"/>
              <a:t>TABLE</a:t>
            </a:r>
            <a:r>
              <a:rPr spc="-4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USED</a:t>
            </a:r>
            <a:r>
              <a:rPr spc="-114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SUMMARIZES, ORGNAIZES</a:t>
            </a:r>
            <a:r>
              <a:rPr spc="-130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30" dirty="0"/>
              <a:t>ANALYZES</a:t>
            </a:r>
            <a:r>
              <a:rPr spc="-5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5" dirty="0"/>
              <a:t>DATA</a:t>
            </a:r>
            <a:r>
              <a:rPr spc="-95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dirty="0"/>
              <a:t>A</a:t>
            </a:r>
            <a:r>
              <a:rPr spc="-160" dirty="0"/>
              <a:t> </a:t>
            </a:r>
            <a:r>
              <a:rPr spc="-10" dirty="0"/>
              <a:t>TABLE. </a:t>
            </a:r>
            <a:r>
              <a:rPr b="1" spc="-45" dirty="0">
                <a:latin typeface="Times New Roman"/>
                <a:cs typeface="Times New Roman"/>
              </a:rPr>
              <a:t>CHART:</a:t>
            </a:r>
            <a:r>
              <a:rPr b="1" spc="-1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30" dirty="0"/>
              <a:t>CHART</a:t>
            </a:r>
            <a:r>
              <a:rPr spc="-2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USED</a:t>
            </a:r>
            <a:r>
              <a:rPr spc="-9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40" dirty="0"/>
              <a:t>VISUALLY</a:t>
            </a:r>
            <a:r>
              <a:rPr spc="-90" dirty="0"/>
              <a:t> </a:t>
            </a:r>
            <a:r>
              <a:rPr dirty="0"/>
              <a:t>REPRESENT</a:t>
            </a:r>
            <a:r>
              <a:rPr spc="-90" dirty="0"/>
              <a:t> </a:t>
            </a:r>
            <a:r>
              <a:rPr spc="-25" dirty="0"/>
              <a:t>THE </a:t>
            </a:r>
            <a:r>
              <a:rPr spc="-110" dirty="0"/>
              <a:t>DATA</a:t>
            </a:r>
            <a:r>
              <a:rPr spc="-24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HELP</a:t>
            </a:r>
            <a:r>
              <a:rPr spc="-130" dirty="0"/>
              <a:t> </a:t>
            </a:r>
            <a:r>
              <a:rPr dirty="0"/>
              <a:t>US</a:t>
            </a:r>
            <a:r>
              <a:rPr spc="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SEE</a:t>
            </a:r>
            <a:r>
              <a:rPr spc="-20" dirty="0"/>
              <a:t> </a:t>
            </a:r>
            <a:r>
              <a:rPr spc="-70" dirty="0"/>
              <a:t>PATTERNS</a:t>
            </a:r>
            <a:r>
              <a:rPr spc="-1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TRENDS</a:t>
            </a:r>
            <a:r>
              <a:rPr spc="-5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25" dirty="0"/>
              <a:t>OUR </a:t>
            </a:r>
            <a:r>
              <a:rPr spc="-10" dirty="0"/>
              <a:t>DATA.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16" rIns="0" bIns="0" rtlCol="0">
            <a:spAutoFit/>
          </a:bodyPr>
          <a:lstStyle/>
          <a:p>
            <a:pPr marL="678815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3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857" y="1250057"/>
            <a:ext cx="6225540" cy="497649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58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DATA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26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0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spc="-30" dirty="0">
                <a:latin typeface="Times New Roman"/>
                <a:cs typeface="Times New Roman"/>
              </a:rPr>
              <a:t>FEATURE-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CATEGORICAL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spc="-10" dirty="0">
                <a:latin typeface="Times New Roman"/>
                <a:cs typeface="Times New Roman"/>
              </a:rPr>
              <a:t>GENDER-MALE,FEMALE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0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LEVEL-ORDINAL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UNIT-</a:t>
            </a:r>
            <a:r>
              <a:rPr sz="2400" dirty="0">
                <a:latin typeface="Times New Roman"/>
                <a:cs typeface="Times New Roman"/>
              </a:rPr>
              <a:t>REFERENCE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DATA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0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NAME-</a:t>
            </a:r>
            <a:r>
              <a:rPr sz="2400" spc="-10" dirty="0">
                <a:latin typeface="Times New Roman"/>
                <a:cs typeface="Times New Roman"/>
              </a:rPr>
              <a:t>NOMINAL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584200" algn="l"/>
              </a:tabLst>
            </a:pPr>
            <a:r>
              <a:rPr sz="2400" spc="-55" dirty="0">
                <a:latin typeface="Times New Roman"/>
                <a:cs typeface="Times New Roman"/>
              </a:rPr>
              <a:t>RATING-</a:t>
            </a:r>
            <a:r>
              <a:rPr sz="2400" spc="-10" dirty="0">
                <a:latin typeface="Times New Roman"/>
                <a:cs typeface="Times New Roman"/>
              </a:rPr>
              <a:t>NUMERICAL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9353550" y="3914774"/>
            <a:ext cx="2838450" cy="2943225"/>
            <a:chOff x="9353550" y="3914774"/>
            <a:chExt cx="2838450" cy="2943225"/>
          </a:xfrm>
        </p:grpSpPr>
        <p:sp>
          <p:nvSpPr>
            <p:cNvPr id="6" name="object 6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5025" y="3914774"/>
              <a:ext cx="2466975" cy="29432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015" y="-15557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20" dirty="0"/>
              <a:t> </a:t>
            </a:r>
            <a:r>
              <a:rPr sz="4250" dirty="0"/>
              <a:t>"WOW"</a:t>
            </a:r>
            <a:r>
              <a:rPr sz="4250" spc="70" dirty="0"/>
              <a:t> </a:t>
            </a:r>
            <a:r>
              <a:rPr sz="4250" dirty="0"/>
              <a:t>IN</a:t>
            </a:r>
            <a:r>
              <a:rPr sz="4250" spc="-35" dirty="0"/>
              <a:t> </a:t>
            </a:r>
            <a:r>
              <a:rPr sz="4250" dirty="0"/>
              <a:t>OUR</a:t>
            </a:r>
            <a:r>
              <a:rPr sz="4250" spc="-5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015" y="714057"/>
            <a:ext cx="9124315" cy="516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67055" indent="-286385">
              <a:lnSpc>
                <a:spcPct val="1548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dirty="0">
                <a:latin typeface="Times New Roman"/>
                <a:cs typeface="Times New Roman"/>
              </a:rPr>
              <a:t>CONDITIONAL</a:t>
            </a:r>
            <a:r>
              <a:rPr sz="2750" b="1" spc="-6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FORMATTING: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USING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THIS </a:t>
            </a:r>
            <a:r>
              <a:rPr sz="2750" dirty="0">
                <a:latin typeface="Times New Roman"/>
                <a:cs typeface="Times New Roman"/>
              </a:rPr>
              <a:t>BLANK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CELLS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WERE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FOUND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HIGHLIGHTED.</a:t>
            </a:r>
            <a:endParaRPr sz="2750" dirty="0">
              <a:latin typeface="Times New Roman"/>
              <a:cs typeface="Times New Roman"/>
            </a:endParaRPr>
          </a:p>
          <a:p>
            <a:pPr marL="298450" marR="5080" indent="-286385">
              <a:lnSpc>
                <a:spcPts val="5030"/>
              </a:lnSpc>
              <a:spcBef>
                <a:spcPts val="45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dirty="0">
                <a:latin typeface="Times New Roman"/>
                <a:cs typeface="Times New Roman"/>
              </a:rPr>
              <a:t>FILTER: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USING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FILTER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BLANK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VALUES </a:t>
            </a:r>
            <a:r>
              <a:rPr sz="2750" dirty="0">
                <a:latin typeface="Times New Roman"/>
                <a:cs typeface="Times New Roman"/>
              </a:rPr>
              <a:t>WERE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REMOVED.</a:t>
            </a:r>
            <a:endParaRPr sz="2750" dirty="0">
              <a:latin typeface="Times New Roman"/>
              <a:cs typeface="Times New Roman"/>
            </a:endParaRPr>
          </a:p>
          <a:p>
            <a:pPr marL="298450" marR="589280" indent="-286385">
              <a:lnSpc>
                <a:spcPts val="503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287270" algn="l"/>
              </a:tabLst>
            </a:pPr>
            <a:r>
              <a:rPr sz="2750" b="1" spc="-10" dirty="0">
                <a:latin typeface="Times New Roman"/>
                <a:cs typeface="Times New Roman"/>
              </a:rPr>
              <a:t>FORMULA</a:t>
            </a:r>
            <a:r>
              <a:rPr sz="2750" b="1" dirty="0">
                <a:latin typeface="Times New Roman"/>
                <a:cs typeface="Times New Roman"/>
              </a:rPr>
              <a:t>	USED</a:t>
            </a:r>
            <a:r>
              <a:rPr sz="2750" b="1" spc="5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TO</a:t>
            </a:r>
            <a:r>
              <a:rPr sz="2750" b="1" spc="5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IDENTIFY</a:t>
            </a:r>
            <a:r>
              <a:rPr sz="2750" b="1" spc="-3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PERFORMANCE </a:t>
            </a:r>
            <a:r>
              <a:rPr sz="2750" b="1" dirty="0">
                <a:latin typeface="Times New Roman"/>
                <a:cs typeface="Times New Roman"/>
              </a:rPr>
              <a:t>LEVEL: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-25" dirty="0">
                <a:latin typeface="Times New Roman"/>
                <a:cs typeface="Times New Roman"/>
              </a:rPr>
              <a:t>IFS</a:t>
            </a:r>
            <a:endParaRPr sz="2750" dirty="0">
              <a:latin typeface="Times New Roman"/>
              <a:cs typeface="Times New Roman"/>
            </a:endParaRPr>
          </a:p>
          <a:p>
            <a:pPr marL="12700" marR="406400">
              <a:lnSpc>
                <a:spcPts val="5030"/>
              </a:lnSpc>
            </a:pPr>
            <a:r>
              <a:rPr sz="2750" dirty="0">
                <a:latin typeface="Times New Roman"/>
                <a:cs typeface="Times New Roman"/>
              </a:rPr>
              <a:t>EG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IFS(Z8&gt;=5,“VERY HIGH”,Z8&gt;=4,“HIGH”,Z8&gt;=3,“MEDIUM”,TRUE,“LOW”)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827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KaviyaPriya</dc:creator>
  <cp:lastModifiedBy>Kaviya Priya R</cp:lastModifiedBy>
  <cp:revision>1</cp:revision>
  <dcterms:created xsi:type="dcterms:W3CDTF">2024-09-03T15:52:44Z</dcterms:created>
  <dcterms:modified xsi:type="dcterms:W3CDTF">2024-09-03T16:02:09Z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2024-09-03T00:00:00Z</vt:filetime>
  </property>
</Properties>
</file>