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557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557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557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4431" cy="23717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52825"/>
            <a:ext cx="219075" cy="6572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6275"/>
            <a:ext cx="23812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075" y="4867275"/>
            <a:ext cx="98323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0691" y="0"/>
            <a:ext cx="535559" cy="6286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4775" y="5553075"/>
            <a:ext cx="504825" cy="12954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0025" y="9525"/>
            <a:ext cx="381000" cy="172402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39525" y="4867275"/>
            <a:ext cx="390525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105" y="1023238"/>
            <a:ext cx="974978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557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105" y="2241677"/>
            <a:ext cx="9749789" cy="2219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12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1" Type="http://schemas.openxmlformats.org/officeDocument/2006/relationships/image" Target="../media/image18.png" /><Relationship Id="rId5" Type="http://schemas.openxmlformats.org/officeDocument/2006/relationships/image" Target="../media/image12.pn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CFE5-1249-D0BD-22CC-EA9CE738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 Reservation system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0198-0B22-2AD2-95DA-F7D9CFA6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2396021" y="2481594"/>
            <a:ext cx="6246770" cy="2078181"/>
          </a:xfrm>
        </p:spPr>
        <p:txBody>
          <a:bodyPr/>
          <a:lstStyle/>
          <a:p>
            <a:r>
              <a:rPr lang="en-IN" dirty="0"/>
              <a:t>NAME: A.DIVYA</a:t>
            </a:r>
          </a:p>
          <a:p>
            <a:r>
              <a:rPr lang="en-IN" dirty="0"/>
              <a:t>COLLEGE ID:(AMSEC)_6202</a:t>
            </a:r>
          </a:p>
          <a:p>
            <a:r>
              <a:rPr lang="en-IN" dirty="0" err="1"/>
              <a:t>Reg</a:t>
            </a:r>
            <a:r>
              <a:rPr lang="en-IN" dirty="0"/>
              <a:t> No:620221104005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5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18040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05" dirty="0">
                <a:solidFill>
                  <a:srgbClr val="FF0000"/>
                </a:solidFill>
                <a:latin typeface="Microsoft Sans Serif"/>
                <a:cs typeface="Microsoft Sans Serif"/>
              </a:rPr>
              <a:t>EXAMPLE: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225" y="2247900"/>
            <a:ext cx="63055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969263"/>
            <a:ext cx="37103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0" dirty="0">
                <a:solidFill>
                  <a:srgbClr val="181818"/>
                </a:solidFill>
              </a:rPr>
              <a:t>TECN</a:t>
            </a:r>
            <a:r>
              <a:rPr spc="-395" dirty="0">
                <a:solidFill>
                  <a:srgbClr val="181818"/>
                </a:solidFill>
              </a:rPr>
              <a:t>O</a:t>
            </a:r>
            <a:r>
              <a:rPr spc="-705" dirty="0">
                <a:solidFill>
                  <a:srgbClr val="181818"/>
                </a:solidFill>
              </a:rPr>
              <a:t>L</a:t>
            </a:r>
            <a:r>
              <a:rPr spc="-105" dirty="0">
                <a:solidFill>
                  <a:srgbClr val="181818"/>
                </a:solidFill>
              </a:rPr>
              <a:t>O</a:t>
            </a:r>
            <a:r>
              <a:rPr spc="-310" dirty="0">
                <a:solidFill>
                  <a:srgbClr val="181818"/>
                </a:solidFill>
              </a:rPr>
              <a:t>GY</a:t>
            </a:r>
            <a:r>
              <a:rPr spc="-105" dirty="0">
                <a:solidFill>
                  <a:srgbClr val="181818"/>
                </a:solidFill>
              </a:rPr>
              <a:t> </a:t>
            </a:r>
            <a:r>
              <a:rPr spc="-155" dirty="0">
                <a:solidFill>
                  <a:srgbClr val="181818"/>
                </a:solidFill>
              </a:rPr>
              <a:t>V</a:t>
            </a:r>
            <a:r>
              <a:rPr spc="-105" dirty="0">
                <a:solidFill>
                  <a:srgbClr val="181818"/>
                </a:solidFill>
              </a:rPr>
              <a:t>I</a:t>
            </a:r>
            <a:r>
              <a:rPr spc="-505" dirty="0">
                <a:solidFill>
                  <a:srgbClr val="181818"/>
                </a:solidFill>
              </a:rPr>
              <a:t>E</a:t>
            </a:r>
            <a:r>
              <a:rPr spc="-795" dirty="0">
                <a:solidFill>
                  <a:srgbClr val="181818"/>
                </a:solidFill>
              </a:rPr>
              <a:t>W</a:t>
            </a:r>
            <a:r>
              <a:rPr spc="-265" dirty="0">
                <a:solidFill>
                  <a:srgbClr val="181818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5" y="2034782"/>
            <a:ext cx="972883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  <a:tab pos="1012190" algn="l"/>
              </a:tabLst>
            </a:pP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conceptual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achieving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goals,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especially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reproducible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way.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resulting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efforts,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tangible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tools	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utensils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machines,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intangible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software..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09600"/>
            <a:ext cx="9391650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692" y="1920811"/>
            <a:ext cx="9700260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95"/>
              </a:spcBef>
              <a:buClr>
                <a:srgbClr val="FFFFFF"/>
              </a:buClr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viewpoint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creates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400" b="1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enterprise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deliver</a:t>
            </a:r>
            <a:r>
              <a:rPr sz="2400" b="1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customers.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resulting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100%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uppo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rpr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44405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>
                <a:solidFill>
                  <a:srgbClr val="7E7E7E"/>
                </a:solidFill>
              </a:rPr>
              <a:t>M</a:t>
            </a:r>
            <a:r>
              <a:rPr spc="-110" dirty="0">
                <a:solidFill>
                  <a:srgbClr val="7E7E7E"/>
                </a:solidFill>
              </a:rPr>
              <a:t>O</a:t>
            </a:r>
            <a:r>
              <a:rPr spc="-355" dirty="0">
                <a:solidFill>
                  <a:srgbClr val="7E7E7E"/>
                </a:solidFill>
              </a:rPr>
              <a:t>D</a:t>
            </a:r>
            <a:r>
              <a:rPr spc="-700" dirty="0">
                <a:solidFill>
                  <a:srgbClr val="7E7E7E"/>
                </a:solidFill>
              </a:rPr>
              <a:t>E</a:t>
            </a:r>
            <a:r>
              <a:rPr spc="-680" dirty="0">
                <a:solidFill>
                  <a:srgbClr val="7E7E7E"/>
                </a:solidFill>
              </a:rPr>
              <a:t>L</a:t>
            </a:r>
            <a:r>
              <a:rPr spc="-105" dirty="0">
                <a:solidFill>
                  <a:srgbClr val="7E7E7E"/>
                </a:solidFill>
              </a:rPr>
              <a:t>I</a:t>
            </a:r>
            <a:r>
              <a:rPr spc="-220" dirty="0">
                <a:solidFill>
                  <a:srgbClr val="7E7E7E"/>
                </a:solidFill>
              </a:rPr>
              <a:t>NG</a:t>
            </a:r>
            <a:r>
              <a:rPr spc="45" dirty="0">
                <a:solidFill>
                  <a:srgbClr val="7E7E7E"/>
                </a:solidFill>
              </a:rPr>
              <a:t> </a:t>
            </a:r>
            <a:r>
              <a:rPr spc="-320" dirty="0">
                <a:solidFill>
                  <a:srgbClr val="7E7E7E"/>
                </a:solidFill>
              </a:rPr>
              <a:t>&amp;</a:t>
            </a:r>
            <a:r>
              <a:rPr spc="-65" dirty="0">
                <a:solidFill>
                  <a:srgbClr val="7E7E7E"/>
                </a:solidFill>
              </a:rPr>
              <a:t> </a:t>
            </a:r>
            <a:r>
              <a:rPr spc="-535" dirty="0">
                <a:solidFill>
                  <a:srgbClr val="7E7E7E"/>
                </a:solidFill>
              </a:rPr>
              <a:t>RES</a:t>
            </a:r>
            <a:r>
              <a:rPr spc="-600" dirty="0">
                <a:solidFill>
                  <a:srgbClr val="7E7E7E"/>
                </a:solidFill>
              </a:rPr>
              <a:t>U</a:t>
            </a:r>
            <a:r>
              <a:rPr spc="-780" dirty="0">
                <a:solidFill>
                  <a:srgbClr val="7E7E7E"/>
                </a:solidFill>
              </a:rPr>
              <a:t>L</a:t>
            </a:r>
            <a:r>
              <a:rPr spc="-475" dirty="0">
                <a:solidFill>
                  <a:srgbClr val="7E7E7E"/>
                </a:solidFill>
              </a:rPr>
              <a:t>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5" y="2250848"/>
            <a:ext cx="9720580" cy="3240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90"/>
              </a:spcBef>
            </a:pPr>
            <a:r>
              <a:rPr sz="2400" b="1" spc="-25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4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completes,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switch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dual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combined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include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importance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charts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combined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built,</a:t>
            </a:r>
            <a:r>
              <a:rPr sz="2400" b="1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providing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visual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assessment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importance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predictors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obtaining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result.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individual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up the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combined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model,</a:t>
            </a:r>
            <a:r>
              <a:rPr sz="2400" b="1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allowing</a:t>
            </a:r>
            <a:r>
              <a:rPr sz="2400" b="1" spc="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details.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942975"/>
            <a:ext cx="5505450" cy="48482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09791" y="1740598"/>
            <a:ext cx="438594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140" dirty="0">
                <a:solidFill>
                  <a:srgbClr val="161616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2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45" dirty="0">
                <a:solidFill>
                  <a:srgbClr val="161616"/>
                </a:solidFill>
                <a:latin typeface="Verdana"/>
                <a:cs typeface="Verdana"/>
              </a:rPr>
              <a:t>c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u</a:t>
            </a:r>
            <a:r>
              <a:rPr sz="1800" spc="2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161616"/>
                </a:solidFill>
                <a:latin typeface="Verdana"/>
                <a:cs typeface="Verdana"/>
              </a:rPr>
              <a:t>i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170" dirty="0">
                <a:solidFill>
                  <a:srgbClr val="161616"/>
                </a:solidFill>
                <a:latin typeface="Verdana"/>
                <a:cs typeface="Verdana"/>
              </a:rPr>
              <a:t>g</a:t>
            </a:r>
            <a:r>
              <a:rPr sz="1800" spc="-31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p</a:t>
            </a:r>
            <a:r>
              <a:rPr sz="1800" spc="-6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61616"/>
                </a:solidFill>
                <a:latin typeface="Verdana"/>
                <a:cs typeface="Verdana"/>
              </a:rPr>
              <a:t>dic</a:t>
            </a:r>
            <a:r>
              <a:rPr sz="1800" spc="-90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161616"/>
                </a:solidFill>
                <a:latin typeface="Verdana"/>
                <a:cs typeface="Verdana"/>
              </a:rPr>
              <a:t>o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im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p</a:t>
            </a:r>
            <a:r>
              <a:rPr sz="1800" spc="-120" dirty="0">
                <a:solidFill>
                  <a:srgbClr val="161616"/>
                </a:solidFill>
                <a:latin typeface="Verdana"/>
                <a:cs typeface="Verdana"/>
              </a:rPr>
              <a:t>o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45" dirty="0">
                <a:solidFill>
                  <a:srgbClr val="161616"/>
                </a:solidFill>
                <a:latin typeface="Verdana"/>
                <a:cs typeface="Verdana"/>
              </a:rPr>
              <a:t>c</a:t>
            </a:r>
            <a:r>
              <a:rPr sz="1800" spc="-85" dirty="0">
                <a:solidFill>
                  <a:srgbClr val="161616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161616"/>
                </a:solidFill>
                <a:latin typeface="Verdana"/>
                <a:cs typeface="Verdana"/>
              </a:rPr>
              <a:t>m</a:t>
            </a:r>
            <a:r>
              <a:rPr sz="1800" spc="-105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61616"/>
                </a:solidFill>
                <a:latin typeface="Verdana"/>
                <a:cs typeface="Verdana"/>
              </a:rPr>
              <a:t>y</a:t>
            </a:r>
            <a:r>
              <a:rPr sz="1800" spc="-18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k</a:t>
            </a:r>
            <a:r>
              <a:rPr sz="1800" spc="-65" dirty="0">
                <a:solidFill>
                  <a:srgbClr val="161616"/>
                </a:solidFill>
                <a:latin typeface="Verdana"/>
                <a:cs typeface="Verdana"/>
              </a:rPr>
              <a:t>e  </a:t>
            </a:r>
            <a:r>
              <a:rPr sz="1800" spc="-45" dirty="0">
                <a:solidFill>
                  <a:srgbClr val="161616"/>
                </a:solidFill>
                <a:latin typeface="Verdana"/>
                <a:cs typeface="Verdana"/>
              </a:rPr>
              <a:t>s</a:t>
            </a:r>
            <a:r>
              <a:rPr sz="1800" spc="-70" dirty="0">
                <a:solidFill>
                  <a:srgbClr val="161616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161616"/>
                </a:solidFill>
                <a:latin typeface="Verdana"/>
                <a:cs typeface="Verdana"/>
              </a:rPr>
              <a:t>g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45" dirty="0">
                <a:solidFill>
                  <a:srgbClr val="161616"/>
                </a:solidFill>
                <a:latin typeface="Verdana"/>
                <a:cs typeface="Verdana"/>
              </a:rPr>
              <a:t>if</a:t>
            </a:r>
            <a:r>
              <a:rPr sz="1800" spc="-30" dirty="0">
                <a:solidFill>
                  <a:srgbClr val="161616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161616"/>
                </a:solidFill>
                <a:latin typeface="Verdana"/>
                <a:cs typeface="Verdana"/>
              </a:rPr>
              <a:t>c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170" dirty="0">
                <a:solidFill>
                  <a:srgbClr val="161616"/>
                </a:solidFill>
                <a:latin typeface="Verdana"/>
                <a:cs typeface="Verdana"/>
              </a:rPr>
              <a:t>y</a:t>
            </a:r>
            <a:r>
              <a:rPr sz="1800" spc="-33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120" dirty="0">
                <a:solidFill>
                  <a:srgbClr val="161616"/>
                </a:solidFill>
                <a:latin typeface="Verdana"/>
                <a:cs typeface="Verdana"/>
              </a:rPr>
              <a:t>o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61616"/>
                </a:solidFill>
                <a:latin typeface="Verdana"/>
                <a:cs typeface="Verdana"/>
              </a:rPr>
              <a:t>g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1800" spc="-250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h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23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161616"/>
                </a:solidFill>
                <a:latin typeface="Verdana"/>
                <a:cs typeface="Verdana"/>
              </a:rPr>
              <a:t>m</a:t>
            </a:r>
            <a:r>
              <a:rPr sz="1800" spc="-135" dirty="0">
                <a:solidFill>
                  <a:srgbClr val="161616"/>
                </a:solidFill>
                <a:latin typeface="Verdana"/>
                <a:cs typeface="Verdana"/>
              </a:rPr>
              <a:t>o</a:t>
            </a:r>
            <a:r>
              <a:rPr sz="1800" spc="-85" dirty="0">
                <a:solidFill>
                  <a:srgbClr val="161616"/>
                </a:solidFill>
                <a:latin typeface="Verdana"/>
                <a:cs typeface="Verdana"/>
              </a:rPr>
              <a:t>d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b</a:t>
            </a:r>
            <a:r>
              <a:rPr sz="1800" spc="-75" dirty="0">
                <a:solidFill>
                  <a:srgbClr val="161616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161616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70" dirty="0">
                <a:solidFill>
                  <a:srgbClr val="161616"/>
                </a:solidFill>
                <a:latin typeface="Verdana"/>
                <a:cs typeface="Verdana"/>
              </a:rPr>
              <a:t>di</a:t>
            </a:r>
            <a:r>
              <a:rPr sz="1800" spc="-75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61616"/>
                </a:solidFill>
                <a:latin typeface="Verdana"/>
                <a:cs typeface="Verdana"/>
              </a:rPr>
              <a:t>g</a:t>
            </a:r>
            <a:r>
              <a:rPr sz="1800" spc="-165" dirty="0">
                <a:solidFill>
                  <a:srgbClr val="161616"/>
                </a:solidFill>
                <a:latin typeface="Verdana"/>
                <a:cs typeface="Verdana"/>
              </a:rPr>
              <a:t>,  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p</a:t>
            </a:r>
            <a:r>
              <a:rPr sz="1800" spc="-9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161616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161616"/>
                </a:solidFill>
                <a:latin typeface="Verdana"/>
                <a:cs typeface="Verdana"/>
              </a:rPr>
              <a:t>c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u</a:t>
            </a:r>
            <a:r>
              <a:rPr sz="1800" spc="2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170" dirty="0">
                <a:solidFill>
                  <a:srgbClr val="161616"/>
                </a:solidFill>
                <a:latin typeface="Verdana"/>
                <a:cs typeface="Verdana"/>
              </a:rPr>
              <a:t>y</a:t>
            </a:r>
            <a:r>
              <a:rPr sz="1800" spc="-33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161616"/>
                </a:solidFill>
                <a:latin typeface="Verdana"/>
                <a:cs typeface="Verdana"/>
              </a:rPr>
              <a:t>w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h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u</a:t>
            </a:r>
            <a:r>
              <a:rPr sz="1800" spc="-45" dirty="0">
                <a:solidFill>
                  <a:srgbClr val="161616"/>
                </a:solidFill>
                <a:latin typeface="Verdana"/>
                <a:cs typeface="Verdana"/>
              </a:rPr>
              <a:t>s</a:t>
            </a:r>
            <a:r>
              <a:rPr sz="1800" spc="-50" dirty="0">
                <a:solidFill>
                  <a:srgbClr val="161616"/>
                </a:solidFill>
                <a:latin typeface="Verdana"/>
                <a:cs typeface="Verdana"/>
              </a:rPr>
              <a:t>i</a:t>
            </a:r>
            <a:r>
              <a:rPr sz="1800" spc="-95" dirty="0">
                <a:solidFill>
                  <a:srgbClr val="161616"/>
                </a:solidFill>
                <a:latin typeface="Verdana"/>
                <a:cs typeface="Verdana"/>
              </a:rPr>
              <a:t>n</a:t>
            </a:r>
            <a:r>
              <a:rPr sz="1800" spc="-170" dirty="0">
                <a:solidFill>
                  <a:srgbClr val="161616"/>
                </a:solidFill>
                <a:latin typeface="Verdana"/>
                <a:cs typeface="Verdana"/>
              </a:rPr>
              <a:t>g</a:t>
            </a:r>
            <a:r>
              <a:rPr sz="1800" spc="-31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61616"/>
                </a:solidFill>
                <a:latin typeface="Verdana"/>
                <a:cs typeface="Verdana"/>
              </a:rPr>
              <a:t>l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r</a:t>
            </a:r>
            <a:r>
              <a:rPr sz="1800" spc="-150" dirty="0">
                <a:solidFill>
                  <a:srgbClr val="161616"/>
                </a:solidFill>
                <a:latin typeface="Verdana"/>
                <a:cs typeface="Verdana"/>
              </a:rPr>
              <a:t>g</a:t>
            </a:r>
            <a:r>
              <a:rPr sz="1800" spc="-85" dirty="0">
                <a:solidFill>
                  <a:srgbClr val="161616"/>
                </a:solidFill>
                <a:latin typeface="Verdana"/>
                <a:cs typeface="Verdana"/>
              </a:rPr>
              <a:t>e</a:t>
            </a:r>
            <a:r>
              <a:rPr sz="1800" spc="-275" dirty="0">
                <a:solidFill>
                  <a:srgbClr val="161616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d</a:t>
            </a:r>
            <a:r>
              <a:rPr sz="1800" spc="-9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161616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161616"/>
                </a:solidFill>
                <a:latin typeface="Verdana"/>
                <a:cs typeface="Verdana"/>
              </a:rPr>
              <a:t>s</a:t>
            </a:r>
            <a:r>
              <a:rPr sz="1800" spc="-100" dirty="0">
                <a:solidFill>
                  <a:srgbClr val="161616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161616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161616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161616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28232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80" dirty="0">
                <a:solidFill>
                  <a:srgbClr val="000000"/>
                </a:solidFill>
              </a:rPr>
              <a:t>S</a:t>
            </a:r>
            <a:r>
              <a:rPr spc="-495" dirty="0">
                <a:solidFill>
                  <a:srgbClr val="000000"/>
                </a:solidFill>
              </a:rPr>
              <a:t>CREE</a:t>
            </a:r>
            <a:r>
              <a:rPr spc="-509" dirty="0">
                <a:solidFill>
                  <a:srgbClr val="000000"/>
                </a:solidFill>
              </a:rPr>
              <a:t>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680" dirty="0">
                <a:solidFill>
                  <a:srgbClr val="000000"/>
                </a:solidFill>
              </a:rPr>
              <a:t>S</a:t>
            </a:r>
            <a:r>
              <a:rPr spc="-355" dirty="0">
                <a:solidFill>
                  <a:srgbClr val="000000"/>
                </a:solidFill>
              </a:rPr>
              <a:t>H</a:t>
            </a:r>
            <a:r>
              <a:rPr spc="-105" dirty="0">
                <a:solidFill>
                  <a:srgbClr val="000000"/>
                </a:solidFill>
              </a:rPr>
              <a:t>O</a:t>
            </a:r>
            <a:r>
              <a:rPr spc="-625" dirty="0">
                <a:solidFill>
                  <a:srgbClr val="000000"/>
                </a:solidFill>
              </a:rPr>
              <a:t>T</a:t>
            </a:r>
            <a:r>
              <a:rPr spc="-265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805" y="2276157"/>
            <a:ext cx="9617075" cy="3295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8600" indent="-229235">
              <a:lnSpc>
                <a:spcPct val="101899"/>
              </a:lnSpc>
              <a:spcBef>
                <a:spcPts val="75"/>
              </a:spcBef>
              <a:buSzPct val="127906"/>
              <a:buFont typeface="Arial MT"/>
              <a:buChar char="•"/>
              <a:tabLst>
                <a:tab pos="229235" algn="l"/>
              </a:tabLst>
            </a:pPr>
            <a:r>
              <a:rPr sz="2150" b="1" spc="-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50" b="1" spc="-185" dirty="0">
                <a:solidFill>
                  <a:srgbClr val="FFFFFF"/>
                </a:solidFill>
                <a:latin typeface="Arial"/>
                <a:cs typeface="Arial"/>
              </a:rPr>
              <a:t>screenshot,</a:t>
            </a:r>
            <a:r>
              <a:rPr sz="215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sometimes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FFFFFF"/>
                </a:solidFill>
                <a:latin typeface="Arial"/>
                <a:cs typeface="Arial"/>
              </a:rPr>
              <a:t>referred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15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50" b="1" spc="-195" dirty="0">
                <a:solidFill>
                  <a:srgbClr val="FFFFFF"/>
                </a:solidFill>
                <a:latin typeface="Arial"/>
                <a:cs typeface="Arial"/>
              </a:rPr>
              <a:t>screencap</a:t>
            </a:r>
            <a:r>
              <a:rPr sz="215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1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screengrab,</a:t>
            </a:r>
            <a:r>
              <a:rPr sz="21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150" b="1" spc="-10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21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50" b="1" spc="-195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50" b="1" spc="-195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15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screen. </a:t>
            </a:r>
            <a:r>
              <a:rPr sz="2150" b="1" spc="-21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15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captures</a:t>
            </a:r>
            <a:r>
              <a:rPr sz="21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150" b="1" spc="-160" dirty="0">
                <a:solidFill>
                  <a:srgbClr val="FFFFFF"/>
                </a:solidFill>
                <a:latin typeface="Arial"/>
                <a:cs typeface="Arial"/>
              </a:rPr>
              <a:t>capture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FFFFFF"/>
                </a:solidFill>
                <a:latin typeface="Arial"/>
                <a:cs typeface="Arial"/>
              </a:rPr>
              <a:t>exactly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1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04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215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15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95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60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215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6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80" dirty="0">
                <a:solidFill>
                  <a:srgbClr val="FFFFFF"/>
                </a:solidFill>
                <a:latin typeface="Arial"/>
                <a:cs typeface="Arial"/>
              </a:rPr>
              <a:t>others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15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150" b="1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2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5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215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on.</a:t>
            </a:r>
            <a:r>
              <a:rPr sz="21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6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1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15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85" dirty="0">
                <a:solidFill>
                  <a:srgbClr val="FFFFFF"/>
                </a:solidFill>
                <a:latin typeface="Arial"/>
                <a:cs typeface="Arial"/>
              </a:rPr>
              <a:t>screenshot,</a:t>
            </a:r>
            <a:r>
              <a:rPr sz="215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15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00" dirty="0">
                <a:solidFill>
                  <a:srgbClr val="FFFFFF"/>
                </a:solidFill>
                <a:latin typeface="Arial"/>
                <a:cs typeface="Arial"/>
              </a:rPr>
              <a:t>one?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2750" spc="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750">
              <a:latin typeface="Arial MT"/>
              <a:cs typeface="Arial MT"/>
            </a:endParaRPr>
          </a:p>
          <a:p>
            <a:pPr marL="228600" marR="233045" indent="-229235">
              <a:lnSpc>
                <a:spcPct val="102800"/>
              </a:lnSpc>
              <a:spcBef>
                <a:spcPts val="835"/>
              </a:spcBef>
              <a:buSzPct val="127906"/>
              <a:buFont typeface="Arial MT"/>
              <a:buChar char="•"/>
              <a:tabLst>
                <a:tab pos="229235" algn="l"/>
              </a:tabLst>
            </a:pP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Taking,</a:t>
            </a:r>
            <a:r>
              <a:rPr sz="215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saving,</a:t>
            </a:r>
            <a:r>
              <a:rPr sz="21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sharing</a:t>
            </a:r>
            <a:r>
              <a:rPr sz="215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04" dirty="0">
                <a:solidFill>
                  <a:srgbClr val="FFFFFF"/>
                </a:solidFill>
                <a:latin typeface="Arial"/>
                <a:cs typeface="Arial"/>
              </a:rPr>
              <a:t>screenshots</a:t>
            </a:r>
            <a:r>
              <a:rPr sz="215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 be </a:t>
            </a:r>
            <a:r>
              <a:rPr sz="2150" b="1" spc="-120" dirty="0">
                <a:solidFill>
                  <a:srgbClr val="FFFFFF"/>
                </a:solidFill>
                <a:latin typeface="Arial"/>
                <a:cs typeface="Arial"/>
              </a:rPr>
              <a:t>extremely </a:t>
            </a:r>
            <a:r>
              <a:rPr sz="2150" b="1" spc="-100" dirty="0">
                <a:solidFill>
                  <a:srgbClr val="FFFFFF"/>
                </a:solidFill>
                <a:latin typeface="Arial"/>
                <a:cs typeface="Arial"/>
              </a:rPr>
              <a:t>helpful. </a:t>
            </a:r>
            <a:r>
              <a:rPr sz="2150" b="1" spc="-229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15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60" dirty="0">
                <a:solidFill>
                  <a:srgbClr val="FFFFFF"/>
                </a:solidFill>
                <a:latin typeface="Arial"/>
                <a:cs typeface="Arial"/>
              </a:rPr>
              <a:t>insist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1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8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8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15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1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15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powerful</a:t>
            </a:r>
            <a:r>
              <a:rPr sz="215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r>
              <a:rPr sz="215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6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15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15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15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0" dirty="0">
                <a:solidFill>
                  <a:srgbClr val="FFFFFF"/>
                </a:solidFill>
                <a:latin typeface="Arial"/>
                <a:cs typeface="Arial"/>
              </a:rPr>
              <a:t>picture</a:t>
            </a:r>
            <a:r>
              <a:rPr sz="21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150" b="1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r>
              <a:rPr sz="215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229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15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FFFFFF"/>
                </a:solidFill>
                <a:latin typeface="Arial"/>
                <a:cs typeface="Arial"/>
              </a:rPr>
              <a:t>vital? </a:t>
            </a:r>
            <a:r>
              <a:rPr sz="2150" b="1" spc="-100" dirty="0">
                <a:solidFill>
                  <a:srgbClr val="FFFFFF"/>
                </a:solidFill>
                <a:latin typeface="Arial"/>
                <a:cs typeface="Arial"/>
              </a:rPr>
              <a:t>Well, </a:t>
            </a:r>
            <a:r>
              <a:rPr sz="2150" b="1" spc="-14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21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8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 as </a:t>
            </a:r>
            <a:r>
              <a:rPr sz="2150" b="1" spc="-1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FFFFFF"/>
                </a:solidFill>
                <a:latin typeface="Arial"/>
                <a:cs typeface="Arial"/>
              </a:rPr>
              <a:t>artifact.</a:t>
            </a:r>
            <a:r>
              <a:rPr sz="21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8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15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serve 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15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50" b="1" spc="-20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150" b="1" spc="-1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50" b="1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2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b="1" spc="-1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2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50" b="1" spc="-1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3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50" b="1" spc="-1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3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50" b="1" spc="-1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15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15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3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b="1" spc="-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50" b="1" spc="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15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150" b="1" spc="-80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150" b="1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5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3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50" b="1" spc="-15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50" b="1" spc="-1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50" b="1" spc="-1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657225"/>
            <a:ext cx="78867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48069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0" dirty="0">
                <a:solidFill>
                  <a:srgbClr val="404040"/>
                </a:solidFill>
              </a:rPr>
              <a:t>F</a:t>
            </a:r>
            <a:r>
              <a:rPr spc="-465" dirty="0">
                <a:solidFill>
                  <a:srgbClr val="404040"/>
                </a:solidFill>
              </a:rPr>
              <a:t>U</a:t>
            </a:r>
            <a:r>
              <a:rPr spc="-360" dirty="0">
                <a:solidFill>
                  <a:srgbClr val="404040"/>
                </a:solidFill>
              </a:rPr>
              <a:t>T</a:t>
            </a:r>
            <a:r>
              <a:rPr spc="-465" dirty="0">
                <a:solidFill>
                  <a:srgbClr val="404040"/>
                </a:solidFill>
              </a:rPr>
              <a:t>U</a:t>
            </a:r>
            <a:r>
              <a:rPr spc="-615" dirty="0">
                <a:solidFill>
                  <a:srgbClr val="404040"/>
                </a:solidFill>
              </a:rPr>
              <a:t>R</a:t>
            </a:r>
            <a:r>
              <a:rPr spc="-565" dirty="0">
                <a:solidFill>
                  <a:srgbClr val="404040"/>
                </a:solidFill>
              </a:rPr>
              <a:t>E</a:t>
            </a:r>
            <a:r>
              <a:rPr spc="45" dirty="0">
                <a:solidFill>
                  <a:srgbClr val="404040"/>
                </a:solidFill>
              </a:rPr>
              <a:t> </a:t>
            </a:r>
            <a:r>
              <a:rPr spc="-365" dirty="0">
                <a:solidFill>
                  <a:srgbClr val="404040"/>
                </a:solidFill>
              </a:rPr>
              <a:t>EN</a:t>
            </a:r>
            <a:r>
              <a:rPr spc="-420" dirty="0">
                <a:solidFill>
                  <a:srgbClr val="404040"/>
                </a:solidFill>
              </a:rPr>
              <a:t>H</a:t>
            </a:r>
            <a:r>
              <a:rPr spc="-340" dirty="0">
                <a:solidFill>
                  <a:srgbClr val="404040"/>
                </a:solidFill>
              </a:rPr>
              <a:t>ANCEMEN</a:t>
            </a:r>
            <a:r>
              <a:rPr spc="-635" dirty="0">
                <a:solidFill>
                  <a:srgbClr val="404040"/>
                </a:solidFill>
              </a:rPr>
              <a:t>T</a:t>
            </a:r>
            <a:r>
              <a:rPr spc="-265" dirty="0">
                <a:solidFill>
                  <a:srgbClr val="40404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5" y="2250848"/>
            <a:ext cx="9478645" cy="3374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Enhancements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means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(i)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enhancements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FFFFFF"/>
                </a:solidFill>
                <a:latin typeface="Arial"/>
                <a:cs typeface="Arial"/>
              </a:rPr>
              <a:t>State’s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RSS-II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System,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(ii)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FFFFFF"/>
                </a:solidFill>
                <a:latin typeface="Arial"/>
                <a:cs typeface="Arial"/>
              </a:rPr>
              <a:t>State’s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RSS-II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System,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</a:pP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(iii)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7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enhancements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</a:pP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9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400" b="1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45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32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prospects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</a:pP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field,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industry,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career.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essential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70"/>
              </a:spcBef>
            </a:pP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250" dirty="0">
                <a:solidFill>
                  <a:srgbClr val="FFFFFF"/>
                </a:solidFill>
                <a:latin typeface="Arial"/>
                <a:cs typeface="Arial"/>
              </a:rPr>
              <a:t>ps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dua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nfo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duc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on,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55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onal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238250"/>
            <a:ext cx="4781550" cy="3571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54851" y="2025586"/>
            <a:ext cx="4102735" cy="195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b="1" spc="3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4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di</a:t>
            </a:r>
            <a:r>
              <a:rPr sz="1800" b="1" spc="-5" dirty="0">
                <a:latin typeface="Calibri"/>
                <a:cs typeface="Calibri"/>
              </a:rPr>
              <a:t>ci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id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s 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future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healthcare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sector,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India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needs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legislation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consolidated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yet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simple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5" dirty="0">
                <a:latin typeface="Calibri"/>
                <a:cs typeface="Calibri"/>
              </a:rPr>
              <a:t>robust, </a:t>
            </a:r>
            <a:r>
              <a:rPr sz="1800" b="1" spc="-5" dirty="0">
                <a:latin typeface="Calibri"/>
                <a:cs typeface="Calibri"/>
              </a:rPr>
              <a:t>that </a:t>
            </a:r>
            <a:r>
              <a:rPr sz="1800" b="1" dirty="0">
                <a:latin typeface="Calibri"/>
                <a:cs typeface="Calibri"/>
              </a:rPr>
              <a:t>not only </a:t>
            </a:r>
            <a:r>
              <a:rPr sz="1800" b="1" spc="5" dirty="0">
                <a:latin typeface="Calibri"/>
                <a:cs typeface="Calibri"/>
              </a:rPr>
              <a:t>address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current </a:t>
            </a:r>
            <a:r>
              <a:rPr sz="1800" b="1" spc="-5" dirty="0">
                <a:latin typeface="Calibri"/>
                <a:cs typeface="Calibri"/>
              </a:rPr>
              <a:t>challenges </a:t>
            </a:r>
            <a:r>
              <a:rPr sz="1800" b="1" dirty="0">
                <a:latin typeface="Calibri"/>
                <a:cs typeface="Calibri"/>
              </a:rPr>
              <a:t>but </a:t>
            </a:r>
            <a:r>
              <a:rPr sz="1800" b="1" spc="5" dirty="0">
                <a:latin typeface="Calibri"/>
                <a:cs typeface="Calibri"/>
              </a:rPr>
              <a:t>also </a:t>
            </a:r>
            <a:r>
              <a:rPr sz="1800" b="1" spc="-5" dirty="0">
                <a:latin typeface="Calibri"/>
                <a:cs typeface="Calibri"/>
              </a:rPr>
              <a:t>have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5" dirty="0">
                <a:latin typeface="Calibri"/>
                <a:cs typeface="Calibri"/>
              </a:rPr>
              <a:t>scope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40" dirty="0">
                <a:latin typeface="Calibri"/>
                <a:cs typeface="Calibri"/>
              </a:rPr>
              <a:t>m</a:t>
            </a:r>
            <a:r>
              <a:rPr sz="1800" b="1" spc="3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10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in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f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an</a:t>
            </a:r>
            <a:r>
              <a:rPr sz="1800" b="1" dirty="0">
                <a:latin typeface="Calibri"/>
                <a:cs typeface="Calibri"/>
              </a:rPr>
              <a:t>d  </a:t>
            </a:r>
            <a:r>
              <a:rPr sz="1800" b="1" spc="5" dirty="0">
                <a:latin typeface="Calibri"/>
                <a:cs typeface="Calibri"/>
              </a:rPr>
              <a:t>add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ss</a:t>
            </a:r>
            <a:r>
              <a:rPr sz="1800" b="1" spc="5" dirty="0">
                <a:latin typeface="Calibri"/>
                <a:cs typeface="Calibri"/>
              </a:rPr>
              <a:t>in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21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f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ll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.</a:t>
            </a:r>
            <a:r>
              <a:rPr sz="1800" b="1" spc="-15" dirty="0">
                <a:latin typeface="Calibri"/>
                <a:cs typeface="Calibri"/>
              </a:rPr>
              <a:t>2</a:t>
            </a:r>
            <a:r>
              <a:rPr sz="1800" b="1" dirty="0">
                <a:latin typeface="Calibri"/>
                <a:cs typeface="Calibri"/>
              </a:rPr>
              <a:t>4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ov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202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19550"/>
            <a:ext cx="190500" cy="1905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6775" y="0"/>
            <a:ext cx="1412240" cy="2705100"/>
            <a:chOff x="866775" y="0"/>
            <a:chExt cx="1412240" cy="27051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5" y="0"/>
              <a:ext cx="1335881" cy="270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9525"/>
              <a:ext cx="238125" cy="10858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5" cy="4667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76875"/>
            <a:ext cx="514350" cy="1381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9525"/>
            <a:ext cx="390525" cy="1733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6325"/>
            <a:ext cx="447675" cy="19526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075" y="9525"/>
            <a:ext cx="809625" cy="40195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825" y="9525"/>
            <a:ext cx="1793875" cy="6848475"/>
            <a:chOff x="504825" y="9525"/>
            <a:chExt cx="1793875" cy="6848475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975" y="4867275"/>
              <a:ext cx="974152" cy="1990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5" y="9525"/>
              <a:ext cx="838200" cy="68389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20745" y="2145982"/>
            <a:ext cx="47904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70" dirty="0">
                <a:solidFill>
                  <a:srgbClr val="000000"/>
                </a:solidFill>
              </a:rPr>
              <a:t>B</a:t>
            </a:r>
            <a:r>
              <a:rPr sz="4800" spc="-645" dirty="0">
                <a:solidFill>
                  <a:srgbClr val="000000"/>
                </a:solidFill>
              </a:rPr>
              <a:t>U</a:t>
            </a:r>
            <a:r>
              <a:rPr sz="4800" spc="-915" dirty="0">
                <a:solidFill>
                  <a:srgbClr val="000000"/>
                </a:solidFill>
              </a:rPr>
              <a:t>S</a:t>
            </a:r>
            <a:r>
              <a:rPr sz="4800" spc="-90" dirty="0">
                <a:solidFill>
                  <a:srgbClr val="000000"/>
                </a:solidFill>
              </a:rPr>
              <a:t> </a:t>
            </a:r>
            <a:r>
              <a:rPr sz="4800" spc="-695" dirty="0">
                <a:solidFill>
                  <a:srgbClr val="000000"/>
                </a:solidFill>
              </a:rPr>
              <a:t>R</a:t>
            </a:r>
            <a:r>
              <a:rPr sz="4800" spc="-885" dirty="0">
                <a:solidFill>
                  <a:srgbClr val="000000"/>
                </a:solidFill>
              </a:rPr>
              <a:t>E</a:t>
            </a:r>
            <a:r>
              <a:rPr sz="4800" spc="-950" dirty="0">
                <a:solidFill>
                  <a:srgbClr val="000000"/>
                </a:solidFill>
              </a:rPr>
              <a:t>S</a:t>
            </a:r>
            <a:r>
              <a:rPr sz="4800" spc="-885" dirty="0">
                <a:solidFill>
                  <a:srgbClr val="000000"/>
                </a:solidFill>
              </a:rPr>
              <a:t>E</a:t>
            </a:r>
            <a:r>
              <a:rPr sz="4800" spc="-915" dirty="0">
                <a:solidFill>
                  <a:srgbClr val="000000"/>
                </a:solidFill>
              </a:rPr>
              <a:t>R</a:t>
            </a:r>
            <a:r>
              <a:rPr sz="4800" spc="-500" dirty="0">
                <a:solidFill>
                  <a:srgbClr val="000000"/>
                </a:solidFill>
              </a:rPr>
              <a:t>V</a:t>
            </a:r>
            <a:r>
              <a:rPr sz="4800" spc="-465" dirty="0">
                <a:solidFill>
                  <a:srgbClr val="000000"/>
                </a:solidFill>
              </a:rPr>
              <a:t>A</a:t>
            </a:r>
            <a:r>
              <a:rPr sz="4800" spc="-615" dirty="0">
                <a:solidFill>
                  <a:srgbClr val="000000"/>
                </a:solidFill>
              </a:rPr>
              <a:t>T</a:t>
            </a:r>
            <a:r>
              <a:rPr sz="4800" spc="-65" dirty="0">
                <a:solidFill>
                  <a:srgbClr val="000000"/>
                </a:solidFill>
              </a:rPr>
              <a:t>I</a:t>
            </a:r>
            <a:r>
              <a:rPr sz="4800" spc="-204" dirty="0">
                <a:solidFill>
                  <a:srgbClr val="000000"/>
                </a:solidFill>
              </a:rPr>
              <a:t>O</a:t>
            </a:r>
            <a:r>
              <a:rPr sz="4800" spc="-160" dirty="0">
                <a:solidFill>
                  <a:srgbClr val="000000"/>
                </a:solidFill>
              </a:rPr>
              <a:t>N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956816" y="3605593"/>
            <a:ext cx="8632825" cy="14852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>
              <a:lnSpc>
                <a:spcPct val="120000"/>
              </a:lnSpc>
              <a:spcBef>
                <a:spcPts val="70"/>
              </a:spcBef>
            </a:pPr>
            <a:r>
              <a:rPr sz="2000" b="1" spc="-315" dirty="0">
                <a:solidFill>
                  <a:srgbClr val="FFFFFF"/>
                </a:solidFill>
                <a:latin typeface="Arial"/>
                <a:cs typeface="Arial"/>
              </a:rPr>
              <a:t>BUS</a:t>
            </a:r>
            <a:r>
              <a:rPr sz="2000" b="1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RESERVATION </a:t>
            </a:r>
            <a:r>
              <a:rPr sz="2000" b="1" spc="-26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000" b="1" spc="-2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000" b="1" spc="-30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0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BOOK </a:t>
            </a:r>
            <a:r>
              <a:rPr sz="2000" b="1" spc="-229" dirty="0">
                <a:solidFill>
                  <a:srgbClr val="FFFFFF"/>
                </a:solidFill>
                <a:latin typeface="Arial"/>
                <a:cs typeface="Arial"/>
              </a:rPr>
              <a:t>TICKETS 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JOURNEY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ADVANCE.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60" dirty="0">
                <a:solidFill>
                  <a:srgbClr val="FFFFFF"/>
                </a:solidFill>
                <a:latin typeface="Arial"/>
                <a:cs typeface="Arial"/>
              </a:rPr>
              <a:t>OFFERS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265" dirty="0">
                <a:solidFill>
                  <a:srgbClr val="FFFFFF"/>
                </a:solidFill>
                <a:latin typeface="Arial"/>
                <a:cs typeface="Arial"/>
              </a:rPr>
              <a:t>HASSLE-FREE</a:t>
            </a:r>
            <a:r>
              <a:rPr sz="20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Arial"/>
                <a:cs typeface="Arial"/>
              </a:rPr>
              <a:t>EXPERIENCE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229" dirty="0">
                <a:solidFill>
                  <a:srgbClr val="FFFFFF"/>
                </a:solidFill>
                <a:latin typeface="Arial"/>
                <a:cs typeface="Arial"/>
              </a:rPr>
              <a:t>TRAVELER. </a:t>
            </a: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ARTICLE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AIMS </a:t>
            </a:r>
            <a:r>
              <a:rPr sz="2000" b="1" spc="-2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-4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3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3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3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3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20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spc="-3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2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28041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5" y="2241677"/>
            <a:ext cx="9560560" cy="221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Conclusion?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final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piece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paper, 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essay,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article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summarizes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entire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work.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paragraph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restate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thesis,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summarize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key 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uppo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95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2400" b="1" spc="-25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hroughout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nal 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ral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285875"/>
            <a:ext cx="5695950" cy="42862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68515" y="2167191"/>
            <a:ext cx="3861435" cy="1683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-15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30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pl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ff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  </a:t>
            </a:r>
            <a:r>
              <a:rPr sz="1800" b="1" spc="-5" dirty="0">
                <a:latin typeface="Calibri"/>
                <a:cs typeface="Calibri"/>
              </a:rPr>
              <a:t>co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cl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ph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35" dirty="0">
                <a:latin typeface="Calibri"/>
                <a:cs typeface="Calibri"/>
              </a:rPr>
              <a:t>"</a:t>
            </a:r>
            <a:r>
              <a:rPr sz="1800" b="1" spc="5" dirty="0">
                <a:latin typeface="Calibri"/>
                <a:cs typeface="Calibri"/>
              </a:rPr>
              <a:t>Thou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18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ha</a:t>
            </a:r>
            <a:r>
              <a:rPr sz="1800" b="1" dirty="0">
                <a:latin typeface="Calibri"/>
                <a:cs typeface="Calibri"/>
              </a:rPr>
              <a:t>s  </a:t>
            </a:r>
            <a:r>
              <a:rPr sz="1800" b="1" spc="-5" dirty="0">
                <a:latin typeface="Calibri"/>
                <a:cs typeface="Calibri"/>
              </a:rPr>
              <a:t>been </a:t>
            </a:r>
            <a:r>
              <a:rPr sz="1800" b="1" spc="5" dirty="0">
                <a:latin typeface="Calibri"/>
                <a:cs typeface="Calibri"/>
              </a:rPr>
              <a:t>much </a:t>
            </a:r>
            <a:r>
              <a:rPr sz="1800" b="1" spc="-5" dirty="0">
                <a:latin typeface="Calibri"/>
                <a:cs typeface="Calibri"/>
              </a:rPr>
              <a:t>debate </a:t>
            </a:r>
            <a:r>
              <a:rPr sz="1800" b="1" dirty="0">
                <a:latin typeface="Calibri"/>
                <a:cs typeface="Calibri"/>
              </a:rPr>
              <a:t>on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subject, </a:t>
            </a:r>
            <a:r>
              <a:rPr sz="1800" b="1" dirty="0">
                <a:latin typeface="Calibri"/>
                <a:cs typeface="Calibri"/>
              </a:rPr>
              <a:t>it is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cle</a:t>
            </a:r>
            <a:r>
              <a:rPr sz="1800" b="1" dirty="0">
                <a:latin typeface="Calibri"/>
                <a:cs typeface="Calibri"/>
              </a:rPr>
              <a:t>ar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ha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oc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hi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8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  </a:t>
            </a:r>
            <a:r>
              <a:rPr sz="1800" b="1" spc="5" dirty="0">
                <a:latin typeface="Calibri"/>
                <a:cs typeface="Calibri"/>
              </a:rPr>
              <a:t>b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30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ana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  </a:t>
            </a:r>
            <a:r>
              <a:rPr sz="1800" b="1" spc="30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10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30" dirty="0">
                <a:latin typeface="Calibri"/>
                <a:cs typeface="Calibri"/>
              </a:rPr>
              <a:t>k</a:t>
            </a:r>
            <a:r>
              <a:rPr sz="1800" b="1" spc="5" dirty="0">
                <a:latin typeface="Calibri"/>
                <a:cs typeface="Calibri"/>
              </a:rPr>
              <a:t>pla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175" y="571500"/>
            <a:ext cx="70866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664" y="629538"/>
            <a:ext cx="2145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25" dirty="0">
                <a:solidFill>
                  <a:srgbClr val="C00000"/>
                </a:solidFill>
                <a:latin typeface="Microsoft Sans Serif"/>
                <a:cs typeface="Microsoft Sans Serif"/>
              </a:rPr>
              <a:t>ABS</a:t>
            </a:r>
            <a:r>
              <a:rPr b="0" spc="-495" dirty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b="0" spc="-800" dirty="0">
                <a:solidFill>
                  <a:srgbClr val="C00000"/>
                </a:solidFill>
                <a:latin typeface="Microsoft Sans Serif"/>
                <a:cs typeface="Microsoft Sans Serif"/>
              </a:rPr>
              <a:t>R</a:t>
            </a:r>
            <a:r>
              <a:rPr b="0" spc="-380" dirty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b="0" spc="-525" dirty="0">
                <a:solidFill>
                  <a:srgbClr val="C00000"/>
                </a:solidFill>
                <a:latin typeface="Microsoft Sans Serif"/>
                <a:cs typeface="Microsoft Sans Serif"/>
              </a:rPr>
              <a:t>CT</a:t>
            </a:r>
            <a:r>
              <a:rPr b="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b="0" spc="-210" dirty="0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664" y="1329753"/>
            <a:ext cx="9681845" cy="510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8195">
              <a:lnSpc>
                <a:spcPct val="120000"/>
              </a:lnSpc>
              <a:spcBef>
                <a:spcPts val="95"/>
              </a:spcBef>
            </a:pP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adjective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abstract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something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object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general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Microsoft Sans Serif"/>
              <a:cs typeface="Microsoft Sans Serif"/>
            </a:endParaRPr>
          </a:p>
          <a:p>
            <a:pPr marL="12700" marR="5080">
              <a:lnSpc>
                <a:spcPct val="120300"/>
              </a:lnSpc>
              <a:spcBef>
                <a:spcPts val="5"/>
              </a:spcBef>
            </a:pP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Abstract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Latin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word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meaning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“pulled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away,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detached,”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 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idea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something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detached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physical,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concrete,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reality.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frequently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4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ideas,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meaning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don’t</a:t>
            </a:r>
            <a:r>
              <a:rPr sz="240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400" spc="3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clear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applicability 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real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life,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art,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meaning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doesn’t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pictorially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reality.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also 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4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noun,</a:t>
            </a:r>
            <a:r>
              <a:rPr sz="24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especially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phrase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“in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abstract”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(a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joke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laying 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down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sidewalk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saying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“I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little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boys in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abstract, 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but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concrete”),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verb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(accented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syllable),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meaning</a:t>
            </a:r>
            <a:r>
              <a:rPr sz="24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“to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remove.”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381000"/>
            <a:ext cx="81153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503" y="1184020"/>
            <a:ext cx="43497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30" dirty="0">
                <a:solidFill>
                  <a:srgbClr val="8E2EB0"/>
                </a:solidFill>
              </a:rPr>
              <a:t>P</a:t>
            </a:r>
            <a:r>
              <a:rPr spc="-650" dirty="0">
                <a:solidFill>
                  <a:srgbClr val="8E2EB0"/>
                </a:solidFill>
              </a:rPr>
              <a:t>R</a:t>
            </a:r>
            <a:r>
              <a:rPr spc="-105" dirty="0">
                <a:solidFill>
                  <a:srgbClr val="8E2EB0"/>
                </a:solidFill>
              </a:rPr>
              <a:t>O</a:t>
            </a:r>
            <a:r>
              <a:rPr spc="-725" dirty="0">
                <a:solidFill>
                  <a:srgbClr val="8E2EB0"/>
                </a:solidFill>
              </a:rPr>
              <a:t>B</a:t>
            </a:r>
            <a:r>
              <a:rPr spc="-705" dirty="0">
                <a:solidFill>
                  <a:srgbClr val="8E2EB0"/>
                </a:solidFill>
              </a:rPr>
              <a:t>L</a:t>
            </a:r>
            <a:r>
              <a:rPr spc="-409" dirty="0">
                <a:solidFill>
                  <a:srgbClr val="8E2EB0"/>
                </a:solidFill>
              </a:rPr>
              <a:t>EM</a:t>
            </a:r>
            <a:r>
              <a:rPr spc="45" dirty="0">
                <a:solidFill>
                  <a:srgbClr val="8E2EB0"/>
                </a:solidFill>
              </a:rPr>
              <a:t> </a:t>
            </a:r>
            <a:r>
              <a:rPr spc="-680" dirty="0">
                <a:solidFill>
                  <a:srgbClr val="8E2EB0"/>
                </a:solidFill>
              </a:rPr>
              <a:t>S</a:t>
            </a:r>
            <a:r>
              <a:rPr spc="-700" dirty="0">
                <a:solidFill>
                  <a:srgbClr val="8E2EB0"/>
                </a:solidFill>
              </a:rPr>
              <a:t>T</a:t>
            </a:r>
            <a:r>
              <a:rPr spc="-350" dirty="0">
                <a:solidFill>
                  <a:srgbClr val="8E2EB0"/>
                </a:solidFill>
              </a:rPr>
              <a:t>A</a:t>
            </a:r>
            <a:r>
              <a:rPr spc="-420" dirty="0">
                <a:solidFill>
                  <a:srgbClr val="8E2EB0"/>
                </a:solidFill>
              </a:rPr>
              <a:t>TEMEN</a:t>
            </a:r>
            <a:r>
              <a:rPr spc="-630" dirty="0">
                <a:solidFill>
                  <a:srgbClr val="8E2EB0"/>
                </a:solidFill>
              </a:rPr>
              <a:t>T</a:t>
            </a:r>
            <a:r>
              <a:rPr spc="-265" dirty="0">
                <a:solidFill>
                  <a:srgbClr val="8E2EB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5" y="2241677"/>
            <a:ext cx="9603740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opportunity 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explain 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why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care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what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ou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hi</a:t>
            </a:r>
            <a:r>
              <a:rPr sz="24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240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p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lem  statement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explanation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research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describes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issue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need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Wh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2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-2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35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3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415" dirty="0">
                <a:solidFill>
                  <a:srgbClr val="FFFFFF"/>
                </a:solidFill>
                <a:latin typeface="Microsoft Sans Serif"/>
                <a:cs typeface="Microsoft Sans Serif"/>
              </a:rPr>
              <a:t>?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92" y="1297797"/>
            <a:ext cx="9578340" cy="3498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8600" indent="-229235">
              <a:lnSpc>
                <a:spcPct val="123000"/>
              </a:lnSpc>
              <a:spcBef>
                <a:spcPts val="80"/>
              </a:spcBef>
              <a:buClr>
                <a:srgbClr val="FFFFFF"/>
              </a:buClr>
              <a:buSzPct val="127906"/>
              <a:buFont typeface="Arial MT"/>
              <a:buChar char="•"/>
              <a:tabLst>
                <a:tab pos="229235" algn="l"/>
              </a:tabLst>
            </a:pPr>
            <a:r>
              <a:rPr sz="21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1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</a:t>
            </a:r>
            <a:r>
              <a:rPr sz="2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1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1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</a:t>
            </a:r>
            <a:r>
              <a:rPr sz="2150" spc="3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1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15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issue</a:t>
            </a:r>
            <a:r>
              <a:rPr sz="21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1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1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addressed </a:t>
            </a:r>
            <a:r>
              <a:rPr sz="21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21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1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condition</a:t>
            </a:r>
            <a:r>
              <a:rPr sz="215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1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1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improved</a:t>
            </a:r>
            <a:r>
              <a:rPr sz="21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upon. </a:t>
            </a:r>
            <a:r>
              <a:rPr sz="21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1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identifies</a:t>
            </a:r>
            <a:r>
              <a:rPr sz="21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gap</a:t>
            </a:r>
            <a:r>
              <a:rPr sz="21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2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current 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 </a:t>
            </a:r>
            <a:r>
              <a:rPr sz="21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1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goal. </a:t>
            </a:r>
            <a:r>
              <a:rPr sz="215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15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1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</a:t>
            </a:r>
            <a:r>
              <a:rPr sz="21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1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1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designed</a:t>
            </a:r>
            <a:r>
              <a:rPr sz="21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1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address</a:t>
            </a:r>
            <a:r>
              <a:rPr sz="21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1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Five</a:t>
            </a:r>
            <a:r>
              <a:rPr sz="215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Ws.</a:t>
            </a:r>
            <a:r>
              <a:rPr sz="21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1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21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condition</a:t>
            </a:r>
            <a:r>
              <a:rPr sz="21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150" spc="-5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solving</a:t>
            </a:r>
            <a:r>
              <a:rPr sz="2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1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15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understanding </a:t>
            </a:r>
            <a:r>
              <a:rPr sz="2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1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problem,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15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15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1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done</a:t>
            </a:r>
            <a:r>
              <a:rPr sz="21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21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way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1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1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1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statement.[1]</a:t>
            </a:r>
            <a:endParaRPr sz="2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r>
              <a:rPr sz="2750" spc="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750">
              <a:latin typeface="Arial MT"/>
              <a:cs typeface="Arial MT"/>
            </a:endParaRPr>
          </a:p>
          <a:p>
            <a:pPr marL="228600" marR="736600" indent="-229235">
              <a:lnSpc>
                <a:spcPct val="122200"/>
              </a:lnSpc>
              <a:spcBef>
                <a:spcPts val="935"/>
              </a:spcBef>
              <a:buSzPct val="127906"/>
              <a:buFont typeface="Arial MT"/>
              <a:buChar char="•"/>
              <a:tabLst>
                <a:tab pos="229235" algn="l"/>
              </a:tabLst>
            </a:pPr>
            <a:r>
              <a:rPr sz="21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1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statements</a:t>
            </a:r>
            <a:r>
              <a:rPr sz="21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1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1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1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21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businesses</a:t>
            </a:r>
            <a:r>
              <a:rPr sz="21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organizations</a:t>
            </a:r>
            <a:r>
              <a:rPr sz="21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1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execute </a:t>
            </a:r>
            <a:r>
              <a:rPr sz="2150" spc="-5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sz="21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improvement</a:t>
            </a:r>
            <a:r>
              <a:rPr sz="21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projects.[2]</a:t>
            </a:r>
            <a:endParaRPr sz="2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5" y="571500"/>
            <a:ext cx="95440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412239"/>
            <a:ext cx="40538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30" dirty="0">
                <a:solidFill>
                  <a:srgbClr val="001F5F"/>
                </a:solidFill>
              </a:rPr>
              <a:t>P</a:t>
            </a:r>
            <a:r>
              <a:rPr spc="-650" dirty="0">
                <a:solidFill>
                  <a:srgbClr val="001F5F"/>
                </a:solidFill>
              </a:rPr>
              <a:t>R</a:t>
            </a:r>
            <a:r>
              <a:rPr spc="-105" dirty="0">
                <a:solidFill>
                  <a:srgbClr val="001F5F"/>
                </a:solidFill>
              </a:rPr>
              <a:t>O</a:t>
            </a:r>
            <a:r>
              <a:rPr spc="-505" dirty="0">
                <a:solidFill>
                  <a:srgbClr val="001F5F"/>
                </a:solidFill>
              </a:rPr>
              <a:t>J</a:t>
            </a:r>
            <a:r>
              <a:rPr spc="-550" dirty="0">
                <a:solidFill>
                  <a:srgbClr val="001F5F"/>
                </a:solidFill>
              </a:rPr>
              <a:t>ECT</a:t>
            </a:r>
            <a:r>
              <a:rPr spc="-30" dirty="0">
                <a:solidFill>
                  <a:srgbClr val="001F5F"/>
                </a:solidFill>
              </a:rPr>
              <a:t> </a:t>
            </a:r>
            <a:r>
              <a:rPr spc="-180" dirty="0">
                <a:solidFill>
                  <a:srgbClr val="001F5F"/>
                </a:solidFill>
              </a:rPr>
              <a:t>O</a:t>
            </a:r>
            <a:r>
              <a:rPr spc="-155" dirty="0">
                <a:solidFill>
                  <a:srgbClr val="001F5F"/>
                </a:solidFill>
              </a:rPr>
              <a:t>V</a:t>
            </a:r>
            <a:r>
              <a:rPr spc="-675" dirty="0">
                <a:solidFill>
                  <a:srgbClr val="001F5F"/>
                </a:solidFill>
              </a:rPr>
              <a:t>E</a:t>
            </a:r>
            <a:r>
              <a:rPr spc="-650" dirty="0">
                <a:solidFill>
                  <a:srgbClr val="001F5F"/>
                </a:solidFill>
              </a:rPr>
              <a:t>R</a:t>
            </a:r>
            <a:r>
              <a:rPr spc="-155" dirty="0">
                <a:solidFill>
                  <a:srgbClr val="001F5F"/>
                </a:solidFill>
              </a:rPr>
              <a:t>V</a:t>
            </a:r>
            <a:r>
              <a:rPr spc="-105" dirty="0">
                <a:solidFill>
                  <a:srgbClr val="001F5F"/>
                </a:solidFill>
              </a:rPr>
              <a:t>I</a:t>
            </a:r>
            <a:r>
              <a:rPr spc="-505" dirty="0">
                <a:solidFill>
                  <a:srgbClr val="001F5F"/>
                </a:solidFill>
              </a:rPr>
              <a:t>E</a:t>
            </a:r>
            <a:r>
              <a:rPr spc="-795" dirty="0">
                <a:solidFill>
                  <a:srgbClr val="001F5F"/>
                </a:solidFill>
              </a:rPr>
              <a:t>W</a:t>
            </a:r>
            <a:r>
              <a:rPr spc="-265" dirty="0">
                <a:solidFill>
                  <a:srgbClr val="001F5F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92" y="2866517"/>
            <a:ext cx="9662795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overview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project’s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goals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objectives,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achieve</a:t>
            </a: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goals,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outcomes.</a:t>
            </a:r>
            <a:r>
              <a:rPr sz="2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addition, 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overview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enables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schedule,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7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udg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-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ourc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975" y="800100"/>
            <a:ext cx="8486775" cy="5505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Bus Reservation system </vt:lpstr>
      <vt:lpstr>BUS RESERVATION</vt:lpstr>
      <vt:lpstr>ABSTRACT :</vt:lpstr>
      <vt:lpstr>PowerPoint Presentation</vt:lpstr>
      <vt:lpstr>PROBLEM STATEMENT:</vt:lpstr>
      <vt:lpstr>PowerPoint Presentation</vt:lpstr>
      <vt:lpstr>PowerPoint Presentation</vt:lpstr>
      <vt:lpstr>PROJECT OVERVIEW:</vt:lpstr>
      <vt:lpstr>PowerPoint Presentation</vt:lpstr>
      <vt:lpstr>EXAMPLE:</vt:lpstr>
      <vt:lpstr>TECNOLOGY VIEW:</vt:lpstr>
      <vt:lpstr>PowerPoint Presentation</vt:lpstr>
      <vt:lpstr>PowerPoint Presentation</vt:lpstr>
      <vt:lpstr>MODELING &amp; RESULTS:</vt:lpstr>
      <vt:lpstr>PowerPoint Presentation</vt:lpstr>
      <vt:lpstr>SCREEN SHOT:</vt:lpstr>
      <vt:lpstr>PowerPoint Presentation</vt:lpstr>
      <vt:lpstr>FUTURE ENHANCEMENT:</vt:lpstr>
      <vt:lpstr>PowerPoint Presentation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 </dc:title>
  <cp:lastModifiedBy>919488656991</cp:lastModifiedBy>
  <cp:revision>1</cp:revision>
  <dcterms:created xsi:type="dcterms:W3CDTF">2024-04-08T12:29:33Z</dcterms:created>
  <dcterms:modified xsi:type="dcterms:W3CDTF">2024-04-08T12:37:40Z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2024-04-08T00:00:00Z</vt:filetime>
  </property>
</Properties>
</file>