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71" r:id="rId7"/>
    <p:sldId id="260" r:id="rId8"/>
    <p:sldId id="261" r:id="rId9"/>
    <p:sldId id="262" r:id="rId10"/>
    <p:sldId id="272" r:id="rId11"/>
    <p:sldId id="269" r:id="rId12"/>
    <p:sldId id="263" r:id="rId13"/>
    <p:sldId id="264" r:id="rId14"/>
    <p:sldId id="273" r:id="rId15"/>
    <p:sldId id="274" r:id="rId16"/>
    <p:sldId id="275" r:id="rId17"/>
    <p:sldId id="26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1.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oleObject" Target="file:///C:\Users\user\Desktop\naan%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96EE-844B-995E-5577F3727135}"/>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96EE-844B-995E-5577F372713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11B0-E84B-BE7B-E0EF3EA527D2}"/>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11B0-E84B-BE7B-E0EF3EA527D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 /></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a:t>Compensation </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F09B0D14-E37C-4699-B140-7C0C523F88E1}" type="pres">
      <dgm:prSet presAssocID="{18E9BCC6-90B1-4C48-9008-584C5B5D80C6}" presName="Name25" presStyleLbl="parChTrans1D1" presStyleIdx="0" presStyleCnt="1"/>
      <dgm:spPr/>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pt>
    <dgm:pt modelId="{FC92C6D7-4D9C-49AB-899E-6FFDB640E74E}" type="pres">
      <dgm:prSet presAssocID="{3F345971-7F5A-4586-8AEC-06974C2D4F58}" presName="childNode" presStyleLbl="revTx" presStyleIdx="0" presStyleCnt="1">
        <dgm:presLayoutVars>
          <dgm:bulletEnabled val="1"/>
        </dgm:presLayoutVars>
      </dgm:prSet>
      <dgm:spPr/>
    </dgm:pt>
  </dgm:ptLst>
  <dgm:cxnLst>
    <dgm:cxn modelId="{C12DC612-A20C-4F2F-B840-D9F6700FC5E7}" type="presOf" srcId="{3F345971-7F5A-4586-8AEC-06974C2D4F58}" destId="{04322C53-86B4-4747-934D-6B1B88815D9C}"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3C61D028-0888-48D1-AB14-E31D8E46B06E}" type="presOf" srcId="{3A76C8A7-2ED6-4D45-982D-B576357BA314}" destId="{FC92C6D7-4D9C-49AB-899E-6FFDB640E74E}" srcOrd="0" destOrd="0"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D9157D7B-14D3-47E8-8B48-DFF816A8CF9C}" srcId="{3F345971-7F5A-4586-8AEC-06974C2D4F58}" destId="{5DAC9FA3-F308-48E5-BBCE-CFA1297D5562}" srcOrd="2" destOrd="0" parTransId="{388EC27C-3ECE-45CB-9D50-EF1761435E25}" sibTransId="{DAAD7BB6-61C7-4535-8504-2BBA6944B9DF}"/>
    <dgm:cxn modelId="{8AA7A58C-D3DE-4075-BB26-F63AD1118A33}" srcId="{3F345971-7F5A-4586-8AEC-06974C2D4F58}" destId="{9B4097E7-1E0C-4E92-A238-437923B8DB4B}" srcOrd="1" destOrd="0" parTransId="{B418DA6F-941C-4B07-BBEE-E46448137F67}" sibTransId="{38A20F30-7238-4EB9-8C11-E070A8B9E8BB}"/>
    <dgm:cxn modelId="{A814D68C-3AF4-43E9-B4A3-751E52E3DFE0}" srcId="{3F345971-7F5A-4586-8AEC-06974C2D4F58}" destId="{96BD259F-F624-41BC-995F-252217AC5B86}" srcOrd="3" destOrd="0" parTransId="{CF9DDA77-FE1F-408E-A548-CAAE36E630C9}" sibTransId="{EB131DC8-F32B-440C-BCB3-20122661EA7B}"/>
    <dgm:cxn modelId="{F9309B94-665C-44C8-A1CD-7F1298705D64}" type="presOf" srcId="{2E104625-38D7-4735-B44A-6C16535E6378}" destId="{5050D8CE-89EF-43EF-8C70-F0E3DB8982E3}" srcOrd="0" destOrd="0"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24872299-9207-4333-A3F4-401FCA54ACF3}" type="presOf" srcId="{5DAC9FA3-F308-48E5-BBCE-CFA1297D5562}" destId="{FC92C6D7-4D9C-49AB-899E-6FFDB640E74E}" srcOrd="0" destOrd="2" presId="urn:microsoft.com/office/officeart/2005/8/layout/radial2"/>
    <dgm:cxn modelId="{1ABA74B9-6D37-469E-AA41-80EE76D12611}" type="presOf" srcId="{9B4097E7-1E0C-4E92-A238-437923B8DB4B}" destId="{FC92C6D7-4D9C-49AB-899E-6FFDB640E74E}" srcOrd="0" destOrd="1" presId="urn:microsoft.com/office/officeart/2005/8/layout/radial2"/>
    <dgm:cxn modelId="{5417B1C5-7E7E-4361-A6BF-419D64881A66}" type="presOf" srcId="{18E9BCC6-90B1-4C48-9008-584C5B5D80C6}" destId="{F09B0D14-E37C-4699-B140-7C0C523F88E1}"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CC3869FE-1F26-4667-BA17-8211E7ACD732}" srcId="{3F345971-7F5A-4586-8AEC-06974C2D4F58}" destId="{39892338-7C0A-4FA7-A82B-B98DAC5FEBC8}" srcOrd="4" destOrd="0" parTransId="{0CF77C93-8B97-4D6F-8AB7-995D4E6B5D14}" sibTransId="{3055407D-9E93-4387-939F-9C963CA6E8E6}"/>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0D14-E37C-4699-B140-7C0C523F88E1}">
      <dsp:nvSpPr>
        <dsp:cNvPr id="0" name=""/>
        <dsp:cNvSpPr/>
      </dsp:nvSpPr>
      <dsp:spPr>
        <a:xfrm>
          <a:off x="2570532" y="1740296"/>
          <a:ext cx="732524" cy="67851"/>
        </a:xfrm>
        <a:custGeom>
          <a:avLst/>
          <a:gdLst/>
          <a:ahLst/>
          <a:cxnLst/>
          <a:rect l="0" t="0" r="0" b="0"/>
          <a:pathLst>
            <a:path>
              <a:moveTo>
                <a:pt x="0" y="33925"/>
              </a:moveTo>
              <a:lnTo>
                <a:pt x="732524" y="3392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2C32A7-3A8E-4BB2-87D1-E026E3403471}">
      <dsp:nvSpPr>
        <dsp:cNvPr id="0" name=""/>
        <dsp:cNvSpPr/>
      </dsp:nvSpPr>
      <dsp:spPr>
        <a:xfrm>
          <a:off x="827" y="262631"/>
          <a:ext cx="3023182" cy="3023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322C53-86B4-4747-934D-6B1B88815D9C}">
      <dsp:nvSpPr>
        <dsp:cNvPr id="0" name=""/>
        <dsp:cNvSpPr/>
      </dsp:nvSpPr>
      <dsp:spPr>
        <a:xfrm>
          <a:off x="3303057" y="867267"/>
          <a:ext cx="1813909" cy="1813909"/>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Employee performance analysis are very important to the company:</a:t>
          </a:r>
          <a:endParaRPr lang="en-IN" sz="1500" kern="1200" dirty="0"/>
        </a:p>
      </dsp:txBody>
      <dsp:txXfrm>
        <a:off x="3568698" y="1132908"/>
        <a:ext cx="1282627" cy="1282627"/>
      </dsp:txXfrm>
    </dsp:sp>
    <dsp:sp modelId="{FC92C6D7-4D9C-49AB-899E-6FFDB640E74E}">
      <dsp:nvSpPr>
        <dsp:cNvPr id="0" name=""/>
        <dsp:cNvSpPr/>
      </dsp:nvSpPr>
      <dsp:spPr>
        <a:xfrm>
          <a:off x="5298358" y="867267"/>
          <a:ext cx="2720864" cy="1813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rtl="0">
            <a:lnSpc>
              <a:spcPct val="90000"/>
            </a:lnSpc>
            <a:spcBef>
              <a:spcPct val="0"/>
            </a:spcBef>
            <a:spcAft>
              <a:spcPct val="15000"/>
            </a:spcAft>
            <a:buChar char="•"/>
          </a:pPr>
          <a:r>
            <a:rPr lang="en-US" sz="1600" kern="1200"/>
            <a:t>Employee Engagement</a:t>
          </a:r>
          <a:endParaRPr lang="en-IN" sz="1600" kern="1200"/>
        </a:p>
        <a:p>
          <a:pPr marL="171450" lvl="1" indent="-171450" algn="l" defTabSz="711200" rtl="0">
            <a:lnSpc>
              <a:spcPct val="90000"/>
            </a:lnSpc>
            <a:spcBef>
              <a:spcPct val="0"/>
            </a:spcBef>
            <a:spcAft>
              <a:spcPct val="15000"/>
            </a:spcAft>
            <a:buChar char="•"/>
          </a:pPr>
          <a:r>
            <a:rPr lang="en-US" sz="1600" kern="1200"/>
            <a:t>Company Growth</a:t>
          </a:r>
          <a:endParaRPr lang="en-IN" sz="1600" kern="1200"/>
        </a:p>
        <a:p>
          <a:pPr marL="171450" lvl="1" indent="-171450" algn="l" defTabSz="711200" rtl="0">
            <a:lnSpc>
              <a:spcPct val="90000"/>
            </a:lnSpc>
            <a:spcBef>
              <a:spcPct val="0"/>
            </a:spcBef>
            <a:spcAft>
              <a:spcPct val="15000"/>
            </a:spcAft>
            <a:buChar char="•"/>
          </a:pPr>
          <a:r>
            <a:rPr lang="en-US" sz="1600" kern="1200"/>
            <a:t>Compensation </a:t>
          </a:r>
          <a:endParaRPr lang="en-IN" sz="1600" kern="1200"/>
        </a:p>
        <a:p>
          <a:pPr marL="171450" lvl="1" indent="-171450" algn="l" defTabSz="711200" rtl="0">
            <a:lnSpc>
              <a:spcPct val="90000"/>
            </a:lnSpc>
            <a:spcBef>
              <a:spcPct val="0"/>
            </a:spcBef>
            <a:spcAft>
              <a:spcPct val="15000"/>
            </a:spcAft>
            <a:buChar char="•"/>
          </a:pPr>
          <a:r>
            <a:rPr lang="en-US" sz="1600" kern="1200"/>
            <a:t>Motivate low performance employee</a:t>
          </a:r>
          <a:endParaRPr lang="en-IN" sz="1600" kern="1200"/>
        </a:p>
        <a:p>
          <a:pPr marL="171450" lvl="1" indent="-171450" algn="l" defTabSz="711200" rtl="0">
            <a:lnSpc>
              <a:spcPct val="90000"/>
            </a:lnSpc>
            <a:spcBef>
              <a:spcPct val="0"/>
            </a:spcBef>
            <a:spcAft>
              <a:spcPct val="15000"/>
            </a:spcAft>
            <a:buChar char="•"/>
          </a:pPr>
          <a:r>
            <a:rPr lang="en-US" sz="1600" kern="1200"/>
            <a:t>Identify strength and weakness of an employee</a:t>
          </a:r>
          <a:endParaRPr lang="en-IN" sz="1600" kern="1200"/>
        </a:p>
      </dsp:txBody>
      <dsp:txXfrm>
        <a:off x="5298358" y="867267"/>
        <a:ext cx="2720864" cy="181390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4306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613">
              <a:srgbClr val="CCC1DA"/>
            </a:gs>
            <a:gs pos="38036">
              <a:srgbClr val="DDD8E8"/>
            </a:gs>
            <a:gs pos="0">
              <a:srgbClr val="F5F8FD"/>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874504"/>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dirty="0" err="1"/>
              <a:t>Divya</a:t>
            </a:r>
            <a:r>
              <a:rPr lang="en-IN" sz="2400" dirty="0"/>
              <a:t> S</a:t>
            </a:r>
            <a:endParaRPr lang="en-US" sz="2400" dirty="0"/>
          </a:p>
          <a:p>
            <a:r>
              <a:rPr lang="en-US" sz="2400" dirty="0"/>
              <a:t>REGISTER NO: 312211</a:t>
            </a:r>
            <a:r>
              <a:rPr lang="en-IN" sz="2400" dirty="0"/>
              <a:t>313</a:t>
            </a:r>
            <a:endParaRPr lang="en-US" sz="2400" dirty="0"/>
          </a:p>
          <a:p>
            <a:r>
              <a:rPr lang="en-US" sz="2400" dirty="0"/>
              <a:t>DEPARTMENT: </a:t>
            </a:r>
            <a:r>
              <a:rPr lang="en-US" sz="2400" dirty="0" err="1"/>
              <a:t>B.Com</a:t>
            </a:r>
            <a:r>
              <a:rPr lang="en-US" sz="2400" dirty="0"/>
              <a:t> (Commerce)</a:t>
            </a:r>
          </a:p>
          <a:p>
            <a:r>
              <a:rPr lang="en-US" sz="2400" dirty="0"/>
              <a:t>COLLEGE: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10990381" cy="4524315"/>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CONDITION FORMATING</a:t>
            </a:r>
            <a:r>
              <a:rPr lang="en-US" dirty="0">
                <a:solidFill>
                  <a:srgbClr val="CC0099"/>
                </a:solidFill>
                <a:latin typeface="Constantia" panose="02030602050306030303" pitchFamily="18" charset="0"/>
              </a:rPr>
              <a:t>: </a:t>
            </a:r>
          </a:p>
          <a:p>
            <a:r>
              <a:rPr lang="en-US" dirty="0">
                <a:latin typeface="Constantia" panose="02030602050306030303" pitchFamily="18" charset="0"/>
              </a:rPr>
              <a:t>                       We use condition formatting for find out the missing columns and remove it.</a:t>
            </a:r>
          </a:p>
          <a:p>
            <a:r>
              <a:rPr lang="en-US" dirty="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FILTER:</a:t>
            </a:r>
          </a:p>
          <a:p>
            <a:r>
              <a:rPr lang="en-US" dirty="0">
                <a:latin typeface="Constantia" panose="02030602050306030303" pitchFamily="18" charset="0"/>
              </a:rPr>
              <a:t>              we use filter to remove the blank column and filter them with gender also. And also use</a:t>
            </a:r>
          </a:p>
          <a:p>
            <a:r>
              <a:rPr lang="en-US" dirty="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SLICER:</a:t>
            </a:r>
          </a:p>
          <a:p>
            <a:r>
              <a:rPr lang="en-US" dirty="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IF CONDITION</a:t>
            </a:r>
            <a:r>
              <a:rPr lang="en-US" dirty="0">
                <a:latin typeface="Lucida Handwriting" panose="03010101010101010101" pitchFamily="66" charset="0"/>
              </a:rPr>
              <a:t>:</a:t>
            </a:r>
          </a:p>
          <a:p>
            <a:r>
              <a:rPr lang="en-US" dirty="0">
                <a:latin typeface="Constantia" panose="02030602050306030303" pitchFamily="18" charset="0"/>
              </a:rPr>
              <a:t>               I don’t have the features of IFS so I check is there any other condition similar to IFS  but I don’t found</a:t>
            </a:r>
          </a:p>
          <a:p>
            <a:r>
              <a:rPr lang="en-US" dirty="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PIVOTAL TABLE:</a:t>
            </a:r>
          </a:p>
          <a:p>
            <a:r>
              <a:rPr lang="en-US" dirty="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BAR CHART:</a:t>
            </a:r>
          </a:p>
          <a:p>
            <a:r>
              <a:rPr lang="en-US" dirty="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extLst>
      <p:ext uri="{BB962C8B-B14F-4D97-AF65-F5344CB8AC3E}">
        <p14:creationId xmlns:p14="http://schemas.microsoft.com/office/powerpoint/2010/main" val="321434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7983276" cy="5262979"/>
          </a:xfrm>
          <a:prstGeom prst="rect">
            <a:avLst/>
          </a:prstGeom>
          <a:noFill/>
        </p:spPr>
        <p:txBody>
          <a:bodyPr wrap="none" rtlCol="0">
            <a:spAutoFit/>
          </a:bodyPr>
          <a:lstStyle/>
          <a:p>
            <a:pPr marL="342900" indent="-342900">
              <a:buFont typeface="Wingdings" panose="05000000000000000000" pitchFamily="2" charset="2"/>
              <a:buChar char="v"/>
            </a:pPr>
            <a:r>
              <a:rPr lang="en-IN" sz="2400" dirty="0">
                <a:solidFill>
                  <a:schemeClr val="accent6">
                    <a:lumMod val="50000"/>
                  </a:schemeClr>
                </a:solidFill>
                <a:latin typeface="Times New Roman" pitchFamily="18" charset="0"/>
                <a:cs typeface="Times New Roman" pitchFamily="18" charset="0"/>
              </a:rPr>
              <a:t>Employee 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data</a:t>
            </a:r>
          </a:p>
          <a:p>
            <a:pPr marL="342900" indent="-342900">
              <a:buFont typeface="Wingdings" panose="05000000000000000000" pitchFamily="2" charset="2"/>
              <a:buChar char="v"/>
            </a:pPr>
            <a:r>
              <a:rPr lang="en-US" sz="2400" dirty="0">
                <a:solidFill>
                  <a:schemeClr val="accent6">
                    <a:lumMod val="50000"/>
                  </a:schemeClr>
                </a:solidFill>
                <a:latin typeface="Times New Roman" pitchFamily="18" charset="0"/>
                <a:cs typeface="Times New Roman" pitchFamily="18" charset="0"/>
              </a:rPr>
              <a:t>We used 9 features</a:t>
            </a:r>
          </a:p>
          <a:p>
            <a:endParaRPr lang="en-US" sz="2400" dirty="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 Male / Female</a:t>
            </a:r>
          </a:p>
          <a:p>
            <a:pPr marL="514350" indent="-514350">
              <a:buFont typeface="Wingdings" pitchFamily="2" charset="2"/>
              <a:buChar char="§"/>
            </a:pPr>
            <a:r>
              <a:rPr lang="en-IN" sz="2400" dirty="0">
                <a:latin typeface="Times New Roman" pitchFamily="18" charset="0"/>
                <a:cs typeface="Times New Roman" pitchFamily="18" charset="0"/>
              </a:rPr>
              <a:t>Employee rating   - </a:t>
            </a:r>
            <a:r>
              <a:rPr lang="en-IN" sz="2400" dirty="0">
                <a:solidFill>
                  <a:schemeClr val="tx2">
                    <a:lumMod val="60000"/>
                    <a:lumOff val="40000"/>
                  </a:schemeClr>
                </a:solidFill>
                <a:latin typeface="Times New Roman" pitchFamily="18" charset="0"/>
                <a:cs typeface="Times New Roman" pitchFamily="18" charset="0"/>
              </a:rPr>
              <a:t>Numeric</a:t>
            </a: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a:solidFill>
                  <a:schemeClr val="accent4">
                    <a:lumMod val="75000"/>
                  </a:schemeClr>
                </a:solidFill>
                <a:latin typeface="Times New Roman" pitchFamily="18" charset="0"/>
                <a:cs typeface="Times New Roman" pitchFamily="18" charset="0"/>
              </a:rPr>
              <a:t>Text </a:t>
            </a:r>
          </a:p>
          <a:p>
            <a:pPr marL="514350" indent="-514350">
              <a:buFont typeface="Wingdings" pitchFamily="2" charset="2"/>
              <a:buChar char="§"/>
            </a:pPr>
            <a:r>
              <a:rPr lang="en-US" sz="2400" dirty="0">
                <a:latin typeface="Times New Roman" pitchFamily="18" charset="0"/>
                <a:cs typeface="Times New Roman" pitchFamily="18" charset="0"/>
              </a:rPr>
              <a:t>Performance</a:t>
            </a:r>
            <a:r>
              <a:rPr lang="en-US" sz="2400" dirty="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a:latin typeface="Times New Roman" pitchFamily="18" charset="0"/>
                <a:cs typeface="Times New Roman" pitchFamily="18" charset="0"/>
              </a:rPr>
              <a:t>Employee rating   - </a:t>
            </a:r>
            <a:r>
              <a:rPr lang="en-US" sz="2400" dirty="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91892" y="3001399"/>
            <a:ext cx="8685326" cy="1569660"/>
          </a:xfrm>
          <a:prstGeom prst="rect">
            <a:avLst/>
          </a:prstGeom>
          <a:noFill/>
        </p:spPr>
        <p:txBody>
          <a:bodyPr wrap="none" rtlCol="0">
            <a:spAutoFit/>
          </a:bodyPr>
          <a:lstStyle/>
          <a:p>
            <a:r>
              <a:rPr lang="en-US" sz="2400" dirty="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find performance </a:t>
            </a:r>
            <a:r>
              <a:rPr lang="en-US" sz="2400" dirty="0">
                <a:solidFill>
                  <a:srgbClr val="F5F8FD"/>
                </a:solidFill>
                <a:latin typeface="Constantia" panose="02030602050306030303" pitchFamily="18" charset="0"/>
              </a:rPr>
              <a:t>if(=z8&gt;=4,”excellent”,z8&lt;=3,”average”)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828800"/>
            <a:ext cx="4634025" cy="3354765"/>
          </a:xfrm>
          <a:prstGeom prst="rect">
            <a:avLst/>
          </a:prstGeom>
          <a:noFill/>
        </p:spPr>
        <p:txBody>
          <a:bodyPr wrap="none" rtlCol="0">
            <a:spAutoFit/>
          </a:bodyPr>
          <a:lstStyle/>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7750211" cy="66787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Data collection</a:t>
            </a:r>
            <a:r>
              <a:rPr lang="en-US" sz="2000" dirty="0">
                <a:solidFill>
                  <a:srgbClr val="C00000"/>
                </a:solidFill>
                <a:latin typeface="Century" panose="02040604050505020304" pitchFamily="18" charset="0"/>
              </a:rPr>
              <a:t>:</a:t>
            </a:r>
          </a:p>
          <a:p>
            <a:r>
              <a:rPr lang="en-US" sz="2000" dirty="0">
                <a:latin typeface="Century" panose="02040604050505020304" pitchFamily="18" charset="0"/>
              </a:rPr>
              <a:t>             Download data set from </a:t>
            </a:r>
            <a:r>
              <a:rPr lang="en-US" sz="2000" dirty="0" err="1">
                <a:latin typeface="Century" panose="02040604050505020304" pitchFamily="18" charset="0"/>
              </a:rPr>
              <a:t>edunet</a:t>
            </a:r>
            <a:r>
              <a:rPr lang="en-US" sz="2000" dirty="0">
                <a:latin typeface="Century" panose="02040604050505020304" pitchFamily="18" charset="0"/>
              </a:rPr>
              <a:t> dashboard.</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excel like</a:t>
            </a:r>
          </a:p>
          <a:p>
            <a:pPr marL="2171700" lvl="4" indent="-342900">
              <a:buFont typeface="Courier New" panose="02070309020205020404" pitchFamily="49" charset="0"/>
              <a:buChar char="o"/>
            </a:pPr>
            <a:r>
              <a:rPr lang="en-US" sz="2000" dirty="0">
                <a:latin typeface="Century" panose="02040604050505020304" pitchFamily="18" charset="0"/>
              </a:rPr>
              <a:t>Name</a:t>
            </a:r>
          </a:p>
          <a:p>
            <a:pPr marL="2171700" lvl="4" indent="-342900">
              <a:buFont typeface="Courier New" panose="02070309020205020404" pitchFamily="49" charset="0"/>
              <a:buChar char="o"/>
            </a:pPr>
            <a:r>
              <a:rPr lang="en-US" sz="2000" dirty="0">
                <a:latin typeface="Century" panose="02040604050505020304" pitchFamily="18" charset="0"/>
              </a:rPr>
              <a:t>Employee id</a:t>
            </a:r>
          </a:p>
          <a:p>
            <a:pPr marL="2171700" lvl="4" indent="-342900">
              <a:buFont typeface="Courier New" panose="02070309020205020404" pitchFamily="49" charset="0"/>
              <a:buChar char="o"/>
            </a:pPr>
            <a:r>
              <a:rPr lang="en-US" sz="2000" dirty="0">
                <a:latin typeface="Century" panose="02040604050505020304" pitchFamily="18" charset="0"/>
              </a:rPr>
              <a:t>Business  unit</a:t>
            </a:r>
          </a:p>
          <a:p>
            <a:pPr marL="2171700" lvl="4" indent="-342900">
              <a:buFont typeface="Courier New" panose="02070309020205020404" pitchFamily="49" charset="0"/>
              <a:buChar char="o"/>
            </a:pPr>
            <a:r>
              <a:rPr lang="en-US" sz="2000" dirty="0">
                <a:latin typeface="Century" panose="02040604050505020304" pitchFamily="18" charset="0"/>
              </a:rPr>
              <a:t>Employee status</a:t>
            </a:r>
          </a:p>
          <a:p>
            <a:pPr marL="2171700" lvl="4" indent="-342900">
              <a:buFont typeface="Courier New" panose="02070309020205020404" pitchFamily="49" charset="0"/>
              <a:buChar char="o"/>
            </a:pPr>
            <a:r>
              <a:rPr lang="en-US" sz="2000" dirty="0">
                <a:latin typeface="Century" panose="02040604050505020304" pitchFamily="18" charset="0"/>
              </a:rPr>
              <a:t>Employee type</a:t>
            </a:r>
          </a:p>
          <a:p>
            <a:pPr marL="2171700" lvl="4" indent="-342900">
              <a:buFont typeface="Courier New" panose="02070309020205020404" pitchFamily="49" charset="0"/>
              <a:buChar char="o"/>
            </a:pPr>
            <a:r>
              <a:rPr lang="en-US" sz="2000" dirty="0">
                <a:latin typeface="Century" panose="02040604050505020304" pitchFamily="18" charset="0"/>
              </a:rPr>
              <a:t>Gender</a:t>
            </a:r>
          </a:p>
          <a:p>
            <a:pPr marL="2171700" lvl="4" indent="-342900">
              <a:buFont typeface="Courier New" panose="02070309020205020404" pitchFamily="49" charset="0"/>
              <a:buChar char="o"/>
            </a:pPr>
            <a:r>
              <a:rPr lang="en-US" sz="2000" dirty="0">
                <a:latin typeface="Century" panose="02040604050505020304" pitchFamily="18" charset="0"/>
              </a:rPr>
              <a:t>Performance status</a:t>
            </a:r>
          </a:p>
          <a:p>
            <a:pPr marL="2171700" lvl="4" indent="-342900">
              <a:buFont typeface="Courier New" panose="02070309020205020404" pitchFamily="49" charset="0"/>
              <a:buChar char="o"/>
            </a:pPr>
            <a:r>
              <a:rPr lang="en-US" sz="2000" dirty="0">
                <a:latin typeface="Century" panose="02040604050505020304" pitchFamily="18" charset="0"/>
              </a:rPr>
              <a:t>Employee rating       </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Data cleaning</a:t>
            </a:r>
            <a:r>
              <a:rPr lang="en-US" sz="2000" dirty="0">
                <a:latin typeface="Century" panose="02040604050505020304" pitchFamily="18" charset="0"/>
              </a:rPr>
              <a:t>:</a:t>
            </a:r>
          </a:p>
          <a:p>
            <a:pPr marL="1257300" lvl="2" indent="-342900">
              <a:buFont typeface="Courier New" panose="02070309020205020404" pitchFamily="49" charset="0"/>
              <a:buChar char="o"/>
            </a:pPr>
            <a:r>
              <a:rPr lang="en-US" sz="2000" dirty="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a:latin typeface="Century" panose="02040604050505020304" pitchFamily="18" charset="0"/>
              </a:rPr>
              <a:t>And last we cleaning the data which we don’t want             </a:t>
            </a:r>
          </a:p>
          <a:p>
            <a:r>
              <a:rPr lang="en-US" sz="2000" dirty="0">
                <a:latin typeface="Century" panose="02040604050505020304" pitchFamily="18" charset="0"/>
              </a:rPr>
              <a:t>              </a:t>
            </a:r>
          </a:p>
          <a:p>
            <a:endParaRPr lang="en-US" sz="2000" dirty="0">
              <a:latin typeface="Century" panose="02040604050505020304" pitchFamily="18" charset="0"/>
            </a:endParaRPr>
          </a:p>
          <a:p>
            <a:r>
              <a:rPr lang="en-US" sz="2000" dirty="0">
                <a:latin typeface="Century" panose="02040604050505020304" pitchFamily="18" charset="0"/>
              </a:rPr>
              <a:t>             </a:t>
            </a:r>
            <a:endParaRPr lang="en-IN" dirty="0"/>
          </a:p>
        </p:txBody>
      </p:sp>
    </p:spTree>
    <p:extLst>
      <p:ext uri="{BB962C8B-B14F-4D97-AF65-F5344CB8AC3E}">
        <p14:creationId xmlns:p14="http://schemas.microsoft.com/office/powerpoint/2010/main" val="36286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6965" cy="5539978"/>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p>
          <a:p>
            <a:pPr marL="1200150" lvl="2" indent="-285750">
              <a:buFont typeface="Courier New" panose="02070309020205020404" pitchFamily="49" charset="0"/>
              <a:buChar char="o"/>
            </a:pPr>
            <a:r>
              <a:rPr lang="en-US" dirty="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a:latin typeface="Century" panose="02040604050505020304" pitchFamily="18" charset="0"/>
              </a:rPr>
              <a:t>And convert data into text a</a:t>
            </a:r>
          </a:p>
          <a:p>
            <a:pPr marL="1200150" lvl="2" indent="-285750">
              <a:buFont typeface="Courier New" panose="02070309020205020404" pitchFamily="49" charset="0"/>
              <a:buChar char="o"/>
            </a:pPr>
            <a:r>
              <a:rPr lang="en-US" dirty="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Pivotal 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project</a:t>
            </a:r>
          </a:p>
          <a:p>
            <a:pPr marL="1200150" lvl="2" indent="-285750">
              <a:buFont typeface="Courier New" panose="02070309020205020404" pitchFamily="49" charset="0"/>
              <a:buChar char="o"/>
            </a:pPr>
            <a:r>
              <a:rPr lang="en-US" dirty="0">
                <a:latin typeface="Century" panose="02040604050505020304" pitchFamily="18" charset="0"/>
              </a:rPr>
              <a:t>Click all the total cells </a:t>
            </a:r>
          </a:p>
          <a:p>
            <a:pPr marL="1200150" lvl="2" indent="-285750">
              <a:buFont typeface="Courier New" panose="02070309020205020404" pitchFamily="49" charset="0"/>
              <a:buChar char="o"/>
            </a:pPr>
            <a:r>
              <a:rPr lang="en-US" dirty="0">
                <a:latin typeface="Century" panose="02040604050505020304" pitchFamily="18" charset="0"/>
              </a:rPr>
              <a:t>Create pivotal table</a:t>
            </a:r>
          </a:p>
          <a:p>
            <a:pPr marL="1200150" lvl="2" indent="-285750">
              <a:buFont typeface="Courier New" panose="02070309020205020404" pitchFamily="49" charset="0"/>
              <a:buChar char="o"/>
            </a:pPr>
            <a:r>
              <a:rPr lang="en-US" dirty="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a:latin typeface="Century" panose="02040604050505020304" pitchFamily="18" charset="0"/>
              </a:rPr>
              <a:t>Row = Business unit</a:t>
            </a:r>
          </a:p>
          <a:p>
            <a:pPr marL="1200150" lvl="2" indent="-285750">
              <a:buFont typeface="Courier New" panose="02070309020205020404" pitchFamily="49" charset="0"/>
              <a:buChar char="o"/>
            </a:pPr>
            <a:r>
              <a:rPr lang="en-US" dirty="0">
                <a:latin typeface="Century" panose="02040604050505020304" pitchFamily="18" charset="0"/>
              </a:rPr>
              <a:t>Column = Performance</a:t>
            </a:r>
          </a:p>
          <a:p>
            <a:pPr marL="1200150" lvl="2" indent="-285750">
              <a:buFont typeface="Courier New" panose="02070309020205020404" pitchFamily="49" charset="0"/>
              <a:buChar char="o"/>
            </a:pPr>
            <a:r>
              <a:rPr lang="en-US" dirty="0">
                <a:latin typeface="Century" panose="02040604050505020304" pitchFamily="18" charset="0"/>
              </a:rPr>
              <a:t>Values = Name</a:t>
            </a:r>
          </a:p>
          <a:p>
            <a:pPr marL="1200150" lvl="2" indent="-285750">
              <a:buFont typeface="Courier New" panose="02070309020205020404" pitchFamily="49" charset="0"/>
              <a:buChar char="o"/>
            </a:pPr>
            <a:r>
              <a:rPr lang="en-US" dirty="0">
                <a:latin typeface="Century" panose="02040604050505020304" pitchFamily="18" charset="0"/>
              </a:rPr>
              <a:t>Filter = Gender</a:t>
            </a:r>
          </a:p>
          <a:p>
            <a:pPr marL="1200150" lvl="2" indent="-285750">
              <a:buFont typeface="Courier New" panose="02070309020205020404" pitchFamily="49" charset="0"/>
              <a:buChar char="o"/>
            </a:pPr>
            <a:r>
              <a:rPr lang="en-US" dirty="0">
                <a:latin typeface="Century" panose="02040604050505020304" pitchFamily="18" charset="0"/>
              </a:rPr>
              <a:t>And also use slicer</a:t>
            </a:r>
          </a:p>
          <a:p>
            <a:pPr lvl="2"/>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14618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067961" cy="255454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a:latin typeface="Century" panose="02040604050505020304" pitchFamily="18" charset="0"/>
              </a:rPr>
              <a:t>3D Clustered  bar</a:t>
            </a:r>
          </a:p>
          <a:p>
            <a:pPr marL="1200150" lvl="2" indent="-285750">
              <a:buFont typeface="Courier New" panose="02070309020205020404" pitchFamily="49" charset="0"/>
              <a:buChar char="o"/>
            </a:pPr>
            <a:r>
              <a:rPr lang="en-US" sz="2000" dirty="0">
                <a:latin typeface="Century" panose="02040604050505020304" pitchFamily="18" charset="0"/>
              </a:rPr>
              <a:t>And pie for percentage</a:t>
            </a:r>
          </a:p>
          <a:p>
            <a:pPr marL="1200150" lvl="2" indent="-285750">
              <a:buFont typeface="Courier New" panose="02070309020205020404" pitchFamily="49" charset="0"/>
              <a:buChar char="o"/>
            </a:pPr>
            <a:r>
              <a:rPr lang="en-US" sz="2000" dirty="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a:latin typeface="Century" panose="02040604050505020304" pitchFamily="18" charset="0"/>
            </a:endParaRPr>
          </a:p>
          <a:p>
            <a:pPr lvl="2"/>
            <a:r>
              <a:rPr lang="en-US" dirty="0"/>
              <a:t>               </a:t>
            </a:r>
            <a:endParaRPr lang="en-IN" dirty="0"/>
          </a:p>
        </p:txBody>
      </p:sp>
    </p:spTree>
    <p:extLst>
      <p:ext uri="{BB962C8B-B14F-4D97-AF65-F5344CB8AC3E}">
        <p14:creationId xmlns:p14="http://schemas.microsoft.com/office/powerpoint/2010/main" val="16967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5334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647328591"/>
              </p:ext>
            </p:extLst>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5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1034050"/>
              </p:ext>
            </p:extLst>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6096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spTree>
    <p:extLst>
      <p:ext uri="{BB962C8B-B14F-4D97-AF65-F5344CB8AC3E}">
        <p14:creationId xmlns:p14="http://schemas.microsoft.com/office/powerpoint/2010/main" val="405530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524000"/>
            <a:ext cx="10350911" cy="4678204"/>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there are </a:t>
            </a:r>
            <a:r>
              <a:rPr lang="en-US" sz="2000" b="1" i="1" dirty="0">
                <a:solidFill>
                  <a:schemeClr val="accent3">
                    <a:lumMod val="75000"/>
                  </a:schemeClr>
                </a:solidFill>
                <a:latin typeface="Times New Roman" pitchFamily="18" charset="0"/>
                <a:cs typeface="Times New Roman" pitchFamily="18" charset="0"/>
              </a:rPr>
              <a:t>2</a:t>
            </a:r>
            <a:r>
              <a:rPr lang="en-US" sz="2000" b="1" i="1" dirty="0">
                <a:latin typeface="Times New Roman" pitchFamily="18" charset="0"/>
                <a:cs typeface="Times New Roman" pitchFamily="18" charset="0"/>
              </a:rPr>
              <a:t> companies is very average in performance they have </a:t>
            </a:r>
            <a:r>
              <a:rPr lang="en-US" sz="2000" b="1" i="1" dirty="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of average 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then there are </a:t>
            </a:r>
            <a:r>
              <a:rPr lang="en-US" sz="2000" b="1" i="1" dirty="0">
                <a:solidFill>
                  <a:srgbClr val="CC0099"/>
                </a:solidFill>
                <a:latin typeface="Times New Roman" pitchFamily="18" charset="0"/>
                <a:cs typeface="Times New Roman" pitchFamily="18" charset="0"/>
              </a:rPr>
              <a:t>6</a:t>
            </a:r>
            <a:r>
              <a:rPr lang="en-US" sz="2000" b="1" i="1" dirty="0">
                <a:latin typeface="Times New Roman" pitchFamily="18" charset="0"/>
                <a:cs typeface="Times New Roman" pitchFamily="18" charset="0"/>
              </a:rPr>
              <a:t> companies are having </a:t>
            </a:r>
            <a:r>
              <a:rPr lang="en-US" sz="2000" b="1" i="1" dirty="0">
                <a:solidFill>
                  <a:srgbClr val="CC0099"/>
                </a:solidFill>
                <a:latin typeface="Times New Roman" pitchFamily="18" charset="0"/>
                <a:cs typeface="Times New Roman" pitchFamily="18" charset="0"/>
              </a:rPr>
              <a:t>10%</a:t>
            </a:r>
            <a:r>
              <a:rPr lang="en-US" sz="2000" b="1" i="1" dirty="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there are </a:t>
            </a:r>
            <a:r>
              <a:rPr lang="en-US" sz="2000" b="1" i="1" dirty="0">
                <a:solidFill>
                  <a:srgbClr val="C00000"/>
                </a:solidFill>
                <a:latin typeface="Times New Roman" pitchFamily="18" charset="0"/>
                <a:cs typeface="Times New Roman" pitchFamily="18" charset="0"/>
              </a:rPr>
              <a:t>2 </a:t>
            </a:r>
            <a:r>
              <a:rPr lang="en-US" sz="2000" b="1" i="1" dirty="0">
                <a:latin typeface="Times New Roman" pitchFamily="18" charset="0"/>
                <a:cs typeface="Times New Roman" pitchFamily="18" charset="0"/>
              </a:rPr>
              <a:t>companies have only </a:t>
            </a:r>
            <a:r>
              <a:rPr lang="en-US" sz="2000" b="1" i="1" dirty="0">
                <a:solidFill>
                  <a:srgbClr val="C00000"/>
                </a:solidFill>
                <a:latin typeface="Times New Roman" pitchFamily="18" charset="0"/>
                <a:cs typeface="Times New Roman" pitchFamily="18" charset="0"/>
              </a:rPr>
              <a:t>9%</a:t>
            </a:r>
            <a:r>
              <a:rPr lang="en-US" sz="2000" b="1" i="1" dirty="0">
                <a:latin typeface="Times New Roman" pitchFamily="18" charset="0"/>
                <a:cs typeface="Times New Roman" pitchFamily="18" charset="0"/>
              </a:rPr>
              <a:t> of underperforming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PL and CCDR have 9% .</a:t>
            </a:r>
          </a:p>
          <a:p>
            <a:r>
              <a:rPr lang="en-US" sz="2000" b="1" i="1" dirty="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a:latin typeface="Times New Roman" pitchFamily="18" charset="0"/>
              <a:cs typeface="Times New Roman"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a:ln w="0"/>
                <a:solidFill>
                  <a:schemeClr val="bg1"/>
                </a:solidFill>
                <a:effectLst>
                  <a:outerShdw blurRad="38100" dist="19050" dir="2700000" algn="tl" rotWithShape="0">
                    <a:schemeClr val="dk1">
                      <a:alpha val="40000"/>
                    </a:schemeClr>
                  </a:outerShdw>
                </a:effectLst>
              </a:rPr>
              <a:t>USING</a:t>
            </a:r>
            <a:r>
              <a:rPr lang="en-US" sz="2000" b="0" cap="none" spc="0" dirty="0">
                <a:ln w="0"/>
                <a:solidFill>
                  <a:schemeClr val="tx1"/>
                </a:solidFill>
                <a:effectLst>
                  <a:outerShdw blurRad="38100" dist="19050" dir="2700000" algn="tl" rotWithShape="0">
                    <a:schemeClr val="dk1">
                      <a:alpha val="40000"/>
                    </a:schemeClr>
                  </a:outerShdw>
                </a:effectLst>
              </a:rPr>
              <a:t> EXCEL</a:t>
            </a:r>
          </a:p>
        </p:txBody>
      </p:sp>
      <p:graphicFrame>
        <p:nvGraphicFramePr>
          <p:cNvPr id="9" name="Diagram 8"/>
          <p:cNvGraphicFramePr/>
          <p:nvPr>
            <p:extLst>
              <p:ext uri="{D42A27DB-BD31-4B8C-83A1-F6EECF244321}">
                <p14:modId xmlns:p14="http://schemas.microsoft.com/office/powerpoint/2010/main" val="1873740736"/>
              </p:ext>
            </p:extLst>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10681335" cy="2769989"/>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a:solidFill>
                  <a:schemeClr val="accent6">
                    <a:lumMod val="50000"/>
                  </a:schemeClr>
                </a:solidFill>
                <a:latin typeface="Lucida Handwriting" panose="03010101010101010101" pitchFamily="66" charset="0"/>
              </a:rPr>
              <a:t>EMPLOYEE ENGAGEMENT:</a:t>
            </a:r>
            <a:br>
              <a:rPr lang="en-US" sz="2000" i="1" dirty="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1. </a:t>
            </a:r>
            <a:r>
              <a:rPr lang="en-US" sz="2000" i="1" dirty="0">
                <a:latin typeface="Constantia" panose="02030602050306030303" pitchFamily="18" charset="0"/>
              </a:rPr>
              <a:t>Its help to measure how motivated ,passionate ,invested </a:t>
            </a:r>
            <a:br>
              <a:rPr lang="en-US" sz="2000" i="1" dirty="0">
                <a:latin typeface="Constantia" panose="02030602050306030303" pitchFamily="18" charset="0"/>
              </a:rPr>
            </a:br>
            <a:r>
              <a:rPr lang="en-US" sz="2000" i="1" dirty="0">
                <a:latin typeface="Constantia" panose="02030602050306030303" pitchFamily="18" charset="0"/>
              </a:rPr>
              <a:t>employee are in their job. </a:t>
            </a:r>
            <a:br>
              <a:rPr lang="en-US" sz="2000" i="1" dirty="0">
                <a:latin typeface="Constantia" panose="02030602050306030303" pitchFamily="18" charset="0"/>
              </a:rPr>
            </a:br>
            <a:r>
              <a:rPr lang="en-US" sz="2000" i="1" dirty="0">
                <a:latin typeface="Constantia" panose="02030602050306030303" pitchFamily="18" charset="0"/>
              </a:rPr>
              <a:t>                            2.   Its shows company to if they want to change the employee</a:t>
            </a:r>
            <a:br>
              <a:rPr lang="en-US" sz="2000" i="1" dirty="0">
                <a:latin typeface="Constantia" panose="02030602050306030303" pitchFamily="18" charset="0"/>
              </a:rPr>
            </a:br>
            <a:r>
              <a:rPr lang="en-US" sz="2000" i="1" dirty="0">
                <a:latin typeface="Constantia" panose="02030602050306030303" pitchFamily="18" charset="0"/>
              </a:rPr>
              <a:t>are motivate the old employee to  become active in their field so</a:t>
            </a:r>
            <a:br>
              <a:rPr lang="en-US" sz="2000" i="1" dirty="0">
                <a:latin typeface="Constantia" panose="02030602050306030303" pitchFamily="18" charset="0"/>
              </a:rPr>
            </a:br>
            <a:r>
              <a:rPr lang="en-US" sz="2000" i="1" dirty="0">
                <a:latin typeface="Constantia" panose="02030602050306030303" pitchFamily="18" charset="0"/>
              </a:rPr>
              <a:t>its very useful for the company.</a:t>
            </a:r>
            <a:br>
              <a:rPr lang="en-US" sz="2000" i="1" dirty="0">
                <a:latin typeface="Constantia" panose="02030602050306030303" pitchFamily="18" charset="0"/>
              </a:rPr>
            </a:br>
            <a:br>
              <a:rPr lang="en-US" sz="2000" i="1" dirty="0">
                <a:latin typeface="Constantia" panose="02030602050306030303" pitchFamily="18" charset="0"/>
              </a:rPr>
            </a:br>
            <a:br>
              <a:rPr lang="en-US" sz="2000" i="1" dirty="0">
                <a:latin typeface="Constantia" panose="02030602050306030303" pitchFamily="18" charset="0"/>
              </a:rPr>
            </a:br>
            <a:endParaRPr lang="en-IN" sz="2000" i="1" dirty="0">
              <a:latin typeface="Constantia" panose="02030602050306030303" pitchFamily="18" charset="0"/>
            </a:endParaRPr>
          </a:p>
        </p:txBody>
      </p:sp>
      <p:sp>
        <p:nvSpPr>
          <p:cNvPr id="6" name="TextBox 5"/>
          <p:cNvSpPr txBox="1"/>
          <p:nvPr/>
        </p:nvSpPr>
        <p:spPr>
          <a:xfrm>
            <a:off x="45720" y="2971800"/>
            <a:ext cx="9997289" cy="2462213"/>
          </a:xfrm>
          <a:prstGeom prst="rect">
            <a:avLst/>
          </a:prstGeom>
          <a:noFill/>
          <a:effectLst>
            <a:outerShdw blurRad="50800" dist="38100" dir="5400000" algn="t" rotWithShape="0">
              <a:prstClr val="black">
                <a:alpha val="40000"/>
              </a:prstClr>
            </a:outerShdw>
          </a:effectLst>
        </p:spPr>
        <p:txBody>
          <a:bodyPr wrap="non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employee</a:t>
            </a:r>
            <a:br>
              <a:rPr lang="en-US" i="1" dirty="0">
                <a:latin typeface="Constantia" panose="02030602050306030303" pitchFamily="18" charset="0"/>
              </a:rPr>
            </a:br>
            <a:br>
              <a:rPr lang="en-US" i="1" dirty="0">
                <a:latin typeface="Constantia" panose="02030602050306030303" pitchFamily="18" charset="0"/>
              </a:rPr>
            </a:br>
            <a:endParaRPr lang="en-IN" dirty="0"/>
          </a:p>
        </p:txBody>
      </p:sp>
    </p:spTree>
    <p:extLst>
      <p:ext uri="{BB962C8B-B14F-4D97-AF65-F5344CB8AC3E}">
        <p14:creationId xmlns:p14="http://schemas.microsoft.com/office/powerpoint/2010/main" val="307648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838200"/>
            <a:ext cx="9372600" cy="470898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MOTIVATE LOW PERFORMANCE EMPLOYEE</a:t>
            </a:r>
            <a:r>
              <a:rPr lang="en-US" sz="2000" b="1" dirty="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p>
          <a:p>
            <a:pPr algn="just"/>
            <a:r>
              <a:rPr lang="en-US" sz="2000" b="1" dirty="0">
                <a:latin typeface="Lucida Handwriting" panose="03010101010101010101" pitchFamily="66" charset="0"/>
              </a:rPr>
              <a:t>      </a:t>
            </a:r>
            <a:r>
              <a:rPr lang="en-US" sz="2000" b="1" dirty="0">
                <a:solidFill>
                  <a:schemeClr val="tx2">
                    <a:lumMod val="50000"/>
                  </a:schemeClr>
                </a:solidFill>
                <a:latin typeface="Lucida Handwriting" panose="03010101010101010101" pitchFamily="66" charset="0"/>
              </a:rPr>
              <a:t>STRATEGIES TO IMPROVE</a:t>
            </a:r>
            <a:r>
              <a:rPr lang="en-US" sz="2000" b="1" dirty="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Set goals and expectations</a:t>
            </a:r>
          </a:p>
        </p:txBody>
      </p:sp>
    </p:spTree>
    <p:extLst>
      <p:ext uri="{BB962C8B-B14F-4D97-AF65-F5344CB8AC3E}">
        <p14:creationId xmlns:p14="http://schemas.microsoft.com/office/powerpoint/2010/main" val="19124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6091" y="61363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1379" y="2103329"/>
            <a:ext cx="9028434" cy="2677656"/>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a:solidFill>
                  <a:schemeClr val="accent2">
                    <a:lumMod val="75000"/>
                  </a:schemeClr>
                </a:solidFill>
                <a:latin typeface="Lucida Handwriting" panose="03010101010101010101" pitchFamily="66" charset="0"/>
              </a:rPr>
              <a:t>EMPLOYEE PERFORMANCE ANALYSIS  USING EXCEL</a:t>
            </a:r>
            <a:r>
              <a:rPr lang="en-US" sz="2400" dirty="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219200" y="2514600"/>
            <a:ext cx="5086649" cy="20621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200400" y="2572322"/>
            <a:ext cx="5161991" cy="3046988"/>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PIVOT TABLE</a:t>
            </a:r>
          </a:p>
          <a:p>
            <a:endParaRPr lang="en-US" sz="2400" dirty="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885</TotalTime>
  <Words>821</Words>
  <Application>Microsoft Office PowerPoint</Application>
  <PresentationFormat>Widescreen</PresentationFormat>
  <Paragraphs>195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ruthmose613@gmail.com</cp:lastModifiedBy>
  <cp:revision>52</cp:revision>
  <dcterms:created xsi:type="dcterms:W3CDTF">2024-03-29T15:07:22Z</dcterms:created>
  <dcterms:modified xsi:type="dcterms:W3CDTF">2024-10-23T08:43:48Z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