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7" r:id="rId2"/>
    <p:sldId id="258" r:id="rId3"/>
    <p:sldId id="259" r:id="rId4"/>
    <p:sldId id="260" r:id="rId5"/>
    <p:sldId id="261" r:id="rId6"/>
    <p:sldId id="262" r:id="rId7"/>
    <p:sldId id="264" r:id="rId8"/>
    <p:sldId id="266"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5A8AEDB-5770-4731-90C5-10D52FAFE25A}" type="datetimeFigureOut">
              <a:rPr lang="en-IN" smtClean="0"/>
              <a:t>25-04-2025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33F9262-69C0-44B1-A9BC-C68F57AFAECC}" type="slidenum">
              <a:rPr lang="en-IN" smtClean="0"/>
              <a:t>‹#›</a:t>
            </a:fld>
            <a:endParaRPr lang="en-IN"/>
          </a:p>
        </p:txBody>
      </p:sp>
    </p:spTree>
    <p:extLst>
      <p:ext uri="{BB962C8B-B14F-4D97-AF65-F5344CB8AC3E}">
        <p14:creationId xmlns:p14="http://schemas.microsoft.com/office/powerpoint/2010/main" val="6030821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8AEDB-5770-4731-90C5-10D52FAFE25A}"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2689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8AEDB-5770-4731-90C5-10D52FAFE25A}"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365638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8AEDB-5770-4731-90C5-10D52FAFE25A}"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9055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5A8AEDB-5770-4731-90C5-10D52FAFE25A}" type="datetimeFigureOut">
              <a:rPr lang="en-IN" smtClean="0"/>
              <a:t>25-04-2025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6724628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8AEDB-5770-4731-90C5-10D52FAFE25A}"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323286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8AEDB-5770-4731-90C5-10D52FAFE25A}"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79381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8AEDB-5770-4731-90C5-10D52FAFE25A}"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58460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8AEDB-5770-4731-90C5-10D52FAFE25A}"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62426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A8AEDB-5770-4731-90C5-10D52FAFE25A}" type="datetimeFigureOut">
              <a:rPr lang="en-IN" smtClean="0"/>
              <a:t>25-04-2025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33F9262-69C0-44B1-A9BC-C68F57AFAEC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26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5A8AEDB-5770-4731-90C5-10D52FAFE25A}" type="datetimeFigureOut">
              <a:rPr lang="en-IN" smtClean="0"/>
              <a:t>25-04-2025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33F9262-69C0-44B1-A9BC-C68F57AFAEC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301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5A8AEDB-5770-4731-90C5-10D52FAFE25A}" type="datetimeFigureOut">
              <a:rPr lang="en-IN" smtClean="0"/>
              <a:t>25-04-2025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33F9262-69C0-44B1-A9BC-C68F57AFAECC}" type="slidenum">
              <a:rPr lang="en-IN" smtClean="0"/>
              <a:t>‹#›</a:t>
            </a:fld>
            <a:endParaRPr lang="en-IN"/>
          </a:p>
        </p:txBody>
      </p:sp>
    </p:spTree>
    <p:extLst>
      <p:ext uri="{BB962C8B-B14F-4D97-AF65-F5344CB8AC3E}">
        <p14:creationId xmlns:p14="http://schemas.microsoft.com/office/powerpoint/2010/main" val="29129193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AAD9B-F3EE-AEC3-0C74-D45430B8FCE3}"/>
              </a:ext>
            </a:extLst>
          </p:cNvPr>
          <p:cNvSpPr txBox="1"/>
          <p:nvPr/>
        </p:nvSpPr>
        <p:spPr>
          <a:xfrm>
            <a:off x="1465006" y="1821339"/>
            <a:ext cx="9419303" cy="830997"/>
          </a:xfrm>
          <a:prstGeom prst="rect">
            <a:avLst/>
          </a:prstGeom>
          <a:noFill/>
        </p:spPr>
        <p:txBody>
          <a:bodyPr wrap="square" rtlCol="0">
            <a:spAutoFit/>
          </a:bodyPr>
          <a:lstStyle/>
          <a:p>
            <a:r>
              <a:rPr lang="en-US" sz="4800" dirty="0">
                <a:latin typeface="Algerian" panose="04020705040A02060702" pitchFamily="82" charset="0"/>
              </a:rPr>
              <a:t>PERSONAL TASK MANAGEMENT</a:t>
            </a:r>
            <a:endParaRPr lang="en-IN" sz="4800" dirty="0">
              <a:latin typeface="Algerian" panose="04020705040A02060702" pitchFamily="82" charset="0"/>
            </a:endParaRPr>
          </a:p>
        </p:txBody>
      </p:sp>
      <p:cxnSp>
        <p:nvCxnSpPr>
          <p:cNvPr id="4" name="Straight Connector 3">
            <a:extLst>
              <a:ext uri="{FF2B5EF4-FFF2-40B4-BE49-F238E27FC236}">
                <a16:creationId xmlns:a16="http://schemas.microsoft.com/office/drawing/2014/main" id="{06F815D5-7D0D-0154-DA60-6E6C6F87F629}"/>
              </a:ext>
            </a:extLst>
          </p:cNvPr>
          <p:cNvCxnSpPr>
            <a:cxnSpLocks/>
          </p:cNvCxnSpPr>
          <p:nvPr/>
        </p:nvCxnSpPr>
        <p:spPr>
          <a:xfrm>
            <a:off x="231058" y="4621162"/>
            <a:ext cx="117298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5A14DE5-4E6B-2889-3C53-BCCA805238A8}"/>
              </a:ext>
            </a:extLst>
          </p:cNvPr>
          <p:cNvSpPr txBox="1"/>
          <p:nvPr/>
        </p:nvSpPr>
        <p:spPr>
          <a:xfrm>
            <a:off x="7980218" y="5112774"/>
            <a:ext cx="3666097" cy="923330"/>
          </a:xfrm>
          <a:prstGeom prst="rect">
            <a:avLst/>
          </a:prstGeom>
          <a:noFill/>
        </p:spPr>
        <p:txBody>
          <a:bodyPr wrap="square" rtlCol="0">
            <a:spAutoFit/>
          </a:bodyPr>
          <a:lstStyle/>
          <a:p>
            <a:r>
              <a:rPr lang="en-US" dirty="0"/>
              <a:t>BY:</a:t>
            </a:r>
          </a:p>
          <a:p>
            <a:r>
              <a:rPr lang="en-US" dirty="0"/>
              <a:t>DIVYA DHARSHINI S – 23CDR044</a:t>
            </a:r>
          </a:p>
          <a:p>
            <a:r>
              <a:rPr lang="en-US" dirty="0"/>
              <a:t>HEMAPRIYA V S  - 23CDR058</a:t>
            </a:r>
            <a:endParaRPr lang="en-IN" dirty="0"/>
          </a:p>
        </p:txBody>
      </p:sp>
    </p:spTree>
    <p:extLst>
      <p:ext uri="{BB962C8B-B14F-4D97-AF65-F5344CB8AC3E}">
        <p14:creationId xmlns:p14="http://schemas.microsoft.com/office/powerpoint/2010/main" val="57024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4CCD5-DE38-C055-76F7-637A91C67635}"/>
              </a:ext>
            </a:extLst>
          </p:cNvPr>
          <p:cNvSpPr txBox="1"/>
          <p:nvPr/>
        </p:nvSpPr>
        <p:spPr>
          <a:xfrm>
            <a:off x="3726426" y="2644877"/>
            <a:ext cx="4280339" cy="1107996"/>
          </a:xfrm>
          <a:prstGeom prst="rect">
            <a:avLst/>
          </a:prstGeom>
          <a:noFill/>
        </p:spPr>
        <p:txBody>
          <a:bodyPr wrap="none" rtlCol="0">
            <a:spAutoFit/>
          </a:bodyPr>
          <a:lstStyle/>
          <a:p>
            <a:r>
              <a:rPr lang="en-US" sz="6600" dirty="0"/>
              <a:t>THANK YOU</a:t>
            </a:r>
            <a:endParaRPr lang="en-IN" sz="6600" dirty="0"/>
          </a:p>
        </p:txBody>
      </p:sp>
    </p:spTree>
    <p:extLst>
      <p:ext uri="{BB962C8B-B14F-4D97-AF65-F5344CB8AC3E}">
        <p14:creationId xmlns:p14="http://schemas.microsoft.com/office/powerpoint/2010/main" val="265725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9884C-DD03-504A-C3D0-0858C308F972}"/>
              </a:ext>
            </a:extLst>
          </p:cNvPr>
          <p:cNvSpPr txBox="1"/>
          <p:nvPr/>
        </p:nvSpPr>
        <p:spPr>
          <a:xfrm>
            <a:off x="550606" y="629264"/>
            <a:ext cx="4507965" cy="584775"/>
          </a:xfrm>
          <a:prstGeom prst="rect">
            <a:avLst/>
          </a:prstGeom>
          <a:noFill/>
        </p:spPr>
        <p:txBody>
          <a:bodyPr wrap="none" rtlCol="0">
            <a:spAutoFit/>
          </a:bodyPr>
          <a:lstStyle/>
          <a:p>
            <a:r>
              <a:rPr lang="en-US" sz="3200" dirty="0">
                <a:latin typeface="Algerian" panose="04020705040A02060702" pitchFamily="82" charset="0"/>
              </a:rPr>
              <a:t>PROBLEM STATEMENT:</a:t>
            </a:r>
            <a:endParaRPr lang="en-IN" sz="3200" dirty="0">
              <a:latin typeface="Algerian" panose="04020705040A02060702" pitchFamily="82" charset="0"/>
            </a:endParaRPr>
          </a:p>
        </p:txBody>
      </p:sp>
      <p:sp>
        <p:nvSpPr>
          <p:cNvPr id="4" name="TextBox 3">
            <a:extLst>
              <a:ext uri="{FF2B5EF4-FFF2-40B4-BE49-F238E27FC236}">
                <a16:creationId xmlns:a16="http://schemas.microsoft.com/office/drawing/2014/main" id="{E7F7678B-9AA1-FD8D-F3B3-C74AA0DC4E00}"/>
              </a:ext>
            </a:extLst>
          </p:cNvPr>
          <p:cNvSpPr txBox="1"/>
          <p:nvPr/>
        </p:nvSpPr>
        <p:spPr>
          <a:xfrm>
            <a:off x="697876" y="1828800"/>
            <a:ext cx="11103426" cy="3046988"/>
          </a:xfrm>
          <a:prstGeom prst="rect">
            <a:avLst/>
          </a:prstGeom>
          <a:noFill/>
        </p:spPr>
        <p:txBody>
          <a:bodyPr wrap="square" rtlCol="0">
            <a:spAutoFit/>
          </a:bodyPr>
          <a:lstStyle/>
          <a:p>
            <a:r>
              <a:rPr lang="en-US" sz="2400" b="0" i="0" dirty="0">
                <a:effectLst/>
                <a:latin typeface="Arial" panose="020B0604020202020204" pitchFamily="34" charset="0"/>
              </a:rPr>
              <a:t>In today’s fast-paced world, individuals often struggle to stay organized and manage their personal tasks effectively. Without a structured system to categorize tasks and track due dates, people tend to forget important responsibilities or feel overwhelmed by their daily workload. A lack of organization leads to decreased productivity and increased stress. There is a need for a simple yet efficient solution that allows users to manage, prioritize, and track tasks by categorizing them and setting due dates, helping them stay organized and on top of their personal and professional responsibilities.</a:t>
            </a:r>
            <a:endParaRPr lang="en-IN" sz="2400" dirty="0"/>
          </a:p>
        </p:txBody>
      </p:sp>
    </p:spTree>
    <p:extLst>
      <p:ext uri="{BB962C8B-B14F-4D97-AF65-F5344CB8AC3E}">
        <p14:creationId xmlns:p14="http://schemas.microsoft.com/office/powerpoint/2010/main" val="67336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BA43F-048C-D738-F086-05F87C0A8C71}"/>
              </a:ext>
            </a:extLst>
          </p:cNvPr>
          <p:cNvSpPr txBox="1"/>
          <p:nvPr/>
        </p:nvSpPr>
        <p:spPr>
          <a:xfrm>
            <a:off x="619431" y="560439"/>
            <a:ext cx="2008883" cy="584775"/>
          </a:xfrm>
          <a:prstGeom prst="rect">
            <a:avLst/>
          </a:prstGeom>
          <a:noFill/>
        </p:spPr>
        <p:txBody>
          <a:bodyPr wrap="none" rtlCol="0">
            <a:spAutoFit/>
          </a:bodyPr>
          <a:lstStyle/>
          <a:p>
            <a:r>
              <a:rPr lang="en-US" sz="3200" dirty="0">
                <a:latin typeface="Algerian" panose="04020705040A02060702" pitchFamily="82" charset="0"/>
              </a:rPr>
              <a:t>SOLUTION</a:t>
            </a:r>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B913B4C5-C5C8-9FBD-C95D-87F2997E51B3}"/>
              </a:ext>
            </a:extLst>
          </p:cNvPr>
          <p:cNvSpPr txBox="1"/>
          <p:nvPr/>
        </p:nvSpPr>
        <p:spPr>
          <a:xfrm>
            <a:off x="1064910" y="1759975"/>
            <a:ext cx="10339753" cy="2677656"/>
          </a:xfrm>
          <a:prstGeom prst="rect">
            <a:avLst/>
          </a:prstGeom>
          <a:noFill/>
        </p:spPr>
        <p:txBody>
          <a:bodyPr wrap="square" rtlCol="0">
            <a:spAutoFit/>
          </a:bodyPr>
          <a:lstStyle/>
          <a:p>
            <a:r>
              <a:rPr lang="en-US" sz="2400" b="0" i="0" dirty="0">
                <a:effectLst/>
                <a:latin typeface="Arial" panose="020B0604020202020204" pitchFamily="34" charset="0"/>
              </a:rPr>
              <a:t>The solution includes a built-in notification system that delivers timely reminders on the day a task is due, such as "You have this work to complete today: [Task Name]." These notifications help users stay organized, prioritize effectively, and ensure timely completion of tasks. By providing real-time alerts, the system supports better time management and reduces the risk of missed deadlines, ultimately enhancing personal and professional productivity.</a:t>
            </a:r>
            <a:endParaRPr lang="en-IN" sz="2400" dirty="0"/>
          </a:p>
        </p:txBody>
      </p:sp>
    </p:spTree>
    <p:extLst>
      <p:ext uri="{BB962C8B-B14F-4D97-AF65-F5344CB8AC3E}">
        <p14:creationId xmlns:p14="http://schemas.microsoft.com/office/powerpoint/2010/main" val="4415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13AA5-B578-9139-6477-E3BD5A0972F7}"/>
              </a:ext>
            </a:extLst>
          </p:cNvPr>
          <p:cNvSpPr txBox="1"/>
          <p:nvPr/>
        </p:nvSpPr>
        <p:spPr>
          <a:xfrm>
            <a:off x="570270" y="668593"/>
            <a:ext cx="6601487" cy="646331"/>
          </a:xfrm>
          <a:prstGeom prst="rect">
            <a:avLst/>
          </a:prstGeom>
          <a:noFill/>
        </p:spPr>
        <p:txBody>
          <a:bodyPr wrap="none" rtlCol="0">
            <a:spAutoFit/>
          </a:bodyPr>
          <a:lstStyle/>
          <a:p>
            <a:r>
              <a:rPr lang="en-US" sz="3600" dirty="0">
                <a:latin typeface="Algerian" panose="04020705040A02060702" pitchFamily="82" charset="0"/>
              </a:rPr>
              <a:t>APPLICATION ARCHITECTURE:</a:t>
            </a:r>
          </a:p>
        </p:txBody>
      </p:sp>
      <p:sp>
        <p:nvSpPr>
          <p:cNvPr id="4" name="TextBox 3">
            <a:extLst>
              <a:ext uri="{FF2B5EF4-FFF2-40B4-BE49-F238E27FC236}">
                <a16:creationId xmlns:a16="http://schemas.microsoft.com/office/drawing/2014/main" id="{B439030B-3079-C8C1-69E3-F24AB8F647AE}"/>
              </a:ext>
            </a:extLst>
          </p:cNvPr>
          <p:cNvSpPr txBox="1"/>
          <p:nvPr/>
        </p:nvSpPr>
        <p:spPr>
          <a:xfrm>
            <a:off x="371515" y="1750778"/>
            <a:ext cx="11763157" cy="3785652"/>
          </a:xfrm>
          <a:prstGeom prst="rect">
            <a:avLst/>
          </a:prstGeom>
          <a:noFill/>
        </p:spPr>
        <p:txBody>
          <a:bodyPr wrap="none" rtlCol="0">
            <a:spAutoFit/>
          </a:bodyPr>
          <a:lstStyle/>
          <a:p>
            <a:pPr marL="342900" indent="-342900">
              <a:buFont typeface="Arial" panose="020B0604020202020204" pitchFamily="34" charset="0"/>
              <a:buChar char="•"/>
            </a:pPr>
            <a:r>
              <a:rPr lang="en-IN" sz="2400" b="0" i="0" dirty="0">
                <a:effectLst/>
                <a:latin typeface="+mj-lt"/>
              </a:rPr>
              <a:t>Frontend: HTML5, CSS3, JavaScript , Bootstrap(for responsive UI), React.js</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Backend:  JavaScript with Node.js framework.</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Database: MYSQL</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Dev Tools: Git (version control), Postman (API testing), MySQL Workbench </a:t>
            </a:r>
            <a:endParaRPr lang="en-IN" sz="2400" dirty="0">
              <a:latin typeface="+mj-lt"/>
            </a:endParaRPr>
          </a:p>
        </p:txBody>
      </p:sp>
    </p:spTree>
    <p:extLst>
      <p:ext uri="{BB962C8B-B14F-4D97-AF65-F5344CB8AC3E}">
        <p14:creationId xmlns:p14="http://schemas.microsoft.com/office/powerpoint/2010/main" val="37718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F6E9C-62D5-06AB-04F9-F72EF2FF0582}"/>
              </a:ext>
            </a:extLst>
          </p:cNvPr>
          <p:cNvSpPr txBox="1"/>
          <p:nvPr/>
        </p:nvSpPr>
        <p:spPr>
          <a:xfrm>
            <a:off x="741680" y="579120"/>
            <a:ext cx="3626314" cy="584775"/>
          </a:xfrm>
          <a:prstGeom prst="rect">
            <a:avLst/>
          </a:prstGeom>
          <a:noFill/>
        </p:spPr>
        <p:txBody>
          <a:bodyPr wrap="none" rtlCol="0">
            <a:spAutoFit/>
          </a:bodyPr>
          <a:lstStyle/>
          <a:p>
            <a:r>
              <a:rPr lang="en-US" sz="3200" dirty="0">
                <a:latin typeface="Algerian" panose="04020705040A02060702" pitchFamily="82" charset="0"/>
              </a:rPr>
              <a:t>FUNCTIONALITIES:</a:t>
            </a:r>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BCA19DE5-8796-937A-7495-5186CC3D2895}"/>
              </a:ext>
            </a:extLst>
          </p:cNvPr>
          <p:cNvSpPr txBox="1"/>
          <p:nvPr/>
        </p:nvSpPr>
        <p:spPr>
          <a:xfrm>
            <a:off x="902694" y="2469397"/>
            <a:ext cx="8196667" cy="3170099"/>
          </a:xfrm>
          <a:prstGeom prst="rect">
            <a:avLst/>
          </a:prstGeom>
          <a:noFill/>
        </p:spPr>
        <p:txBody>
          <a:bodyPr wrap="none" rtlCol="0">
            <a:spAutoFit/>
          </a:bodyPr>
          <a:lstStyle/>
          <a:p>
            <a:pPr algn="l">
              <a:buFont typeface="Arial" panose="020B0604020202020204" pitchFamily="34" charset="0"/>
              <a:buChar char="•"/>
            </a:pPr>
            <a:r>
              <a:rPr lang="en-US" sz="2000" b="0" i="0" dirty="0">
                <a:effectLst/>
                <a:latin typeface="Arial" panose="020B0604020202020204" pitchFamily="34" charset="0"/>
              </a:rPr>
              <a:t>Create, edit, and delete personal tasks easily.</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Categorize tasks (e.g., Work, Personal, Home) for better organization.</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Set and update due dates for each task.</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Mark tasks as completed or pending.</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Search and filter tasks by category, status, or due date.</a:t>
            </a:r>
          </a:p>
          <a:p>
            <a:endParaRPr lang="en-IN" sz="2000" dirty="0"/>
          </a:p>
        </p:txBody>
      </p:sp>
      <p:sp>
        <p:nvSpPr>
          <p:cNvPr id="6" name="TextBox 5">
            <a:extLst>
              <a:ext uri="{FF2B5EF4-FFF2-40B4-BE49-F238E27FC236}">
                <a16:creationId xmlns:a16="http://schemas.microsoft.com/office/drawing/2014/main" id="{EFA6CC82-A730-A65A-0EE1-7C714BBBC081}"/>
              </a:ext>
            </a:extLst>
          </p:cNvPr>
          <p:cNvSpPr txBox="1"/>
          <p:nvPr/>
        </p:nvSpPr>
        <p:spPr>
          <a:xfrm>
            <a:off x="2932176" y="1499406"/>
            <a:ext cx="6096000" cy="461665"/>
          </a:xfrm>
          <a:prstGeom prst="rect">
            <a:avLst/>
          </a:prstGeom>
          <a:noFill/>
        </p:spPr>
        <p:txBody>
          <a:bodyPr wrap="square">
            <a:spAutoFit/>
          </a:bodyPr>
          <a:lstStyle/>
          <a:p>
            <a:r>
              <a:rPr lang="en-US" sz="2400" dirty="0">
                <a:latin typeface="Algerian" panose="04020705040A02060702" pitchFamily="82" charset="0"/>
              </a:rPr>
              <a:t>Task Management and categorize</a:t>
            </a:r>
            <a:endParaRPr lang="en-IN" sz="2400" dirty="0">
              <a:latin typeface="Algerian" panose="04020705040A02060702" pitchFamily="82" charset="0"/>
            </a:endParaRPr>
          </a:p>
        </p:txBody>
      </p:sp>
    </p:spTree>
    <p:extLst>
      <p:ext uri="{BB962C8B-B14F-4D97-AF65-F5344CB8AC3E}">
        <p14:creationId xmlns:p14="http://schemas.microsoft.com/office/powerpoint/2010/main" val="1608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A63C7B-B69E-0588-D958-55CD7D9E6FA8}"/>
              </a:ext>
            </a:extLst>
          </p:cNvPr>
          <p:cNvSpPr txBox="1"/>
          <p:nvPr/>
        </p:nvSpPr>
        <p:spPr>
          <a:xfrm>
            <a:off x="422983" y="1079107"/>
            <a:ext cx="9139040" cy="5016758"/>
          </a:xfrm>
          <a:prstGeom prst="rect">
            <a:avLst/>
          </a:prstGeom>
          <a:noFill/>
        </p:spPr>
        <p:txBody>
          <a:bodyPr wrap="none" rtlCol="0">
            <a:spAutoFit/>
          </a:bodyPr>
          <a:lstStyle/>
          <a:p>
            <a:pPr algn="l">
              <a:buNone/>
            </a:pPr>
            <a:r>
              <a:rPr lang="en-US" sz="2800" b="1" i="0" dirty="0">
                <a:effectLst/>
                <a:latin typeface="Arial" panose="020B0604020202020204" pitchFamily="34" charset="0"/>
              </a:rPr>
              <a:t>                          </a:t>
            </a:r>
            <a:r>
              <a:rPr lang="en-US" sz="2800" b="1" i="0" dirty="0">
                <a:effectLst/>
                <a:latin typeface="Algerian" panose="04020705040A02060702" pitchFamily="82" charset="0"/>
              </a:rPr>
              <a:t>Smart Notifications &amp; Reminders</a:t>
            </a:r>
          </a:p>
          <a:p>
            <a:pPr algn="l">
              <a:buNone/>
            </a:pPr>
            <a:endParaRPr lang="en-US" sz="2800" b="1" i="0" dirty="0">
              <a:effectLst/>
              <a:latin typeface="Algerian" panose="04020705040A02060702" pitchFamily="82" charset="0"/>
            </a:endParaRPr>
          </a:p>
          <a:p>
            <a:pPr algn="l">
              <a:buNone/>
            </a:pPr>
            <a:endParaRPr lang="en-US" sz="2800" b="1"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Receive daily notifications for tasks due on the same day.</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Custom reminders to help you stay on track.</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Notifications include task name and category for quick reference</a:t>
            </a:r>
            <a:r>
              <a:rPr lang="en-US" sz="2800" b="0" i="0" dirty="0">
                <a:effectLst/>
                <a:latin typeface="Arial" panose="020B0604020202020204" pitchFamily="34" charset="0"/>
              </a:rPr>
              <a:t>.</a:t>
            </a:r>
          </a:p>
          <a:p>
            <a:pPr algn="l">
              <a:buFont typeface="Arial" panose="020B0604020202020204" pitchFamily="34" charset="0"/>
              <a:buChar char="•"/>
            </a:pPr>
            <a:endParaRPr lang="en-US" sz="2800" dirty="0">
              <a:latin typeface="Algerian" panose="04020705040A02060702" pitchFamily="82" charset="0"/>
            </a:endParaRPr>
          </a:p>
          <a:p>
            <a:pPr algn="l">
              <a:buNone/>
            </a:pPr>
            <a:r>
              <a:rPr lang="en-US" sz="2800" b="1" i="0" dirty="0">
                <a:effectLst/>
                <a:latin typeface="Algerian" panose="04020705040A02060702" pitchFamily="82" charset="0"/>
              </a:rPr>
              <a:t> </a:t>
            </a:r>
            <a:br>
              <a:rPr lang="en-US" sz="2800" dirty="0"/>
            </a:br>
            <a:endParaRPr lang="en-US" sz="2800" b="0" i="0" dirty="0">
              <a:effectLst/>
              <a:latin typeface="Arial" panose="020B0604020202020204" pitchFamily="34" charset="0"/>
            </a:endParaRPr>
          </a:p>
          <a:p>
            <a:endParaRPr lang="en-IN" sz="2800" dirty="0"/>
          </a:p>
        </p:txBody>
      </p:sp>
    </p:spTree>
    <p:extLst>
      <p:ext uri="{BB962C8B-B14F-4D97-AF65-F5344CB8AC3E}">
        <p14:creationId xmlns:p14="http://schemas.microsoft.com/office/powerpoint/2010/main" val="25906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BD2B78-0B92-C426-BE63-32B199DD38DE}"/>
              </a:ext>
            </a:extLst>
          </p:cNvPr>
          <p:cNvSpPr txBox="1"/>
          <p:nvPr/>
        </p:nvSpPr>
        <p:spPr>
          <a:xfrm>
            <a:off x="186812" y="943897"/>
            <a:ext cx="9820317" cy="5139869"/>
          </a:xfrm>
          <a:prstGeom prst="rect">
            <a:avLst/>
          </a:prstGeom>
          <a:noFill/>
        </p:spPr>
        <p:txBody>
          <a:bodyPr wrap="none" rtlCol="0">
            <a:spAutoFit/>
          </a:bodyPr>
          <a:lstStyle/>
          <a:p>
            <a:pPr algn="l">
              <a:buNone/>
            </a:pPr>
            <a:r>
              <a:rPr lang="en-US" sz="2800" b="1" i="0" dirty="0">
                <a:effectLst/>
                <a:latin typeface="Algerian" panose="04020705040A02060702" pitchFamily="82" charset="0"/>
              </a:rPr>
              <a:t>                                 User Access &amp; Authentication</a:t>
            </a:r>
          </a:p>
          <a:p>
            <a:pPr algn="l">
              <a:buNone/>
            </a:pPr>
            <a:endParaRPr lang="en-US" sz="2800" b="1" i="0" dirty="0">
              <a:effectLst/>
              <a:latin typeface="Arial" panose="020B0604020202020204" pitchFamily="34" charset="0"/>
            </a:endParaRPr>
          </a:p>
          <a:p>
            <a:pPr algn="l">
              <a:buNone/>
            </a:pPr>
            <a:endParaRPr lang="en-US" sz="2800" b="1"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Secure user registration, login, and logout.</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Access control: Basic use for guests, full features for registered users.</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Registered users get a personal dashboard to manage all their tasks.</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Password reset and profile update options for account management.</a:t>
            </a:r>
          </a:p>
          <a:p>
            <a:pPr>
              <a:buNone/>
            </a:pPr>
            <a:br>
              <a:rPr lang="en-US" sz="2400" dirty="0"/>
            </a:br>
            <a:endParaRPr lang="en-US" sz="2400" b="0" i="0" dirty="0">
              <a:effectLst/>
              <a:latin typeface="Arial" panose="020B0604020202020204" pitchFamily="34" charset="0"/>
            </a:endParaRPr>
          </a:p>
          <a:p>
            <a:endParaRPr lang="en-IN" sz="2800" dirty="0"/>
          </a:p>
        </p:txBody>
      </p:sp>
    </p:spTree>
    <p:extLst>
      <p:ext uri="{BB962C8B-B14F-4D97-AF65-F5344CB8AC3E}">
        <p14:creationId xmlns:p14="http://schemas.microsoft.com/office/powerpoint/2010/main" val="7907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F43E1-74E3-24F7-3399-3AA3D23CDB90}"/>
              </a:ext>
            </a:extLst>
          </p:cNvPr>
          <p:cNvSpPr txBox="1"/>
          <p:nvPr/>
        </p:nvSpPr>
        <p:spPr>
          <a:xfrm>
            <a:off x="623454" y="654627"/>
            <a:ext cx="2872902" cy="523220"/>
          </a:xfrm>
          <a:prstGeom prst="rect">
            <a:avLst/>
          </a:prstGeom>
          <a:noFill/>
        </p:spPr>
        <p:txBody>
          <a:bodyPr wrap="none" rtlCol="0">
            <a:spAutoFit/>
          </a:bodyPr>
          <a:lstStyle/>
          <a:p>
            <a:r>
              <a:rPr lang="en-US" sz="2800" b="1" dirty="0"/>
              <a:t>Table Structure:</a:t>
            </a:r>
            <a:endParaRPr lang="en-IN" sz="2800" b="1" dirty="0"/>
          </a:p>
        </p:txBody>
      </p:sp>
      <p:sp>
        <p:nvSpPr>
          <p:cNvPr id="3" name="TextBox 2">
            <a:extLst>
              <a:ext uri="{FF2B5EF4-FFF2-40B4-BE49-F238E27FC236}">
                <a16:creationId xmlns:a16="http://schemas.microsoft.com/office/drawing/2014/main" id="{013672E9-9AA4-1766-B374-81391577724D}"/>
              </a:ext>
            </a:extLst>
          </p:cNvPr>
          <p:cNvSpPr txBox="1"/>
          <p:nvPr/>
        </p:nvSpPr>
        <p:spPr>
          <a:xfrm>
            <a:off x="1177589" y="1617148"/>
            <a:ext cx="9110186" cy="4401205"/>
          </a:xfrm>
          <a:prstGeom prst="rect">
            <a:avLst/>
          </a:prstGeom>
          <a:noFill/>
        </p:spPr>
        <p:txBody>
          <a:bodyPr wrap="none" rtlCol="0">
            <a:spAutoFit/>
          </a:bodyPr>
          <a:lstStyle/>
          <a:p>
            <a:r>
              <a:rPr lang="en-US" sz="2000" dirty="0"/>
              <a:t>Task Table – Stores the information and status of the task provided.</a:t>
            </a:r>
          </a:p>
          <a:p>
            <a:r>
              <a:rPr lang="en-US" sz="2000" dirty="0"/>
              <a:t>	</a:t>
            </a:r>
          </a:p>
          <a:p>
            <a:r>
              <a:rPr lang="en-US" sz="2000" dirty="0"/>
              <a:t>	-&gt; PRIMARY KEY –  task _</a:t>
            </a:r>
            <a:r>
              <a:rPr lang="en-US" sz="2000" dirty="0" err="1"/>
              <a:t>i</a:t>
            </a:r>
            <a:r>
              <a:rPr lang="en-US" sz="2000" dirty="0"/>
              <a:t> d.</a:t>
            </a:r>
          </a:p>
          <a:p>
            <a:endParaRPr lang="en-US" sz="2000" dirty="0"/>
          </a:p>
          <a:p>
            <a:r>
              <a:rPr lang="en-US" sz="2000" dirty="0"/>
              <a:t>Category Table – Categories the provided task into high , medium , low.</a:t>
            </a:r>
          </a:p>
          <a:p>
            <a:endParaRPr lang="en-US" sz="2000" dirty="0"/>
          </a:p>
          <a:p>
            <a:r>
              <a:rPr lang="en-US" sz="2000" dirty="0"/>
              <a:t>	-&gt;PRIMARY KEY –  category _ id.</a:t>
            </a:r>
          </a:p>
          <a:p>
            <a:r>
              <a:rPr lang="en-US" sz="2000" dirty="0"/>
              <a:t>	-&gt;FOREIGN KEY –  task _ id.	</a:t>
            </a:r>
          </a:p>
          <a:p>
            <a:endParaRPr lang="en-US" sz="2000" dirty="0"/>
          </a:p>
          <a:p>
            <a:r>
              <a:rPr lang="en-US" sz="2000" dirty="0"/>
              <a:t>Task Tag Table – Many to many relationships. Used to connect task and </a:t>
            </a:r>
          </a:p>
          <a:p>
            <a:r>
              <a:rPr lang="en-US" sz="2000" dirty="0"/>
              <a:t>				category table.</a:t>
            </a:r>
          </a:p>
          <a:p>
            <a:endParaRPr lang="en-US" sz="2000" dirty="0"/>
          </a:p>
          <a:p>
            <a:r>
              <a:rPr lang="en-US" sz="2000" dirty="0"/>
              <a:t>	-&gt;FOREIGN KEY – task _ id.</a:t>
            </a:r>
          </a:p>
          <a:p>
            <a:r>
              <a:rPr lang="en-US" sz="2000" dirty="0"/>
              <a:t>	-&gt;FOREIGN KEY -  category _ id.</a:t>
            </a:r>
            <a:endParaRPr lang="en-IN" sz="2000" dirty="0"/>
          </a:p>
        </p:txBody>
      </p:sp>
    </p:spTree>
    <p:extLst>
      <p:ext uri="{BB962C8B-B14F-4D97-AF65-F5344CB8AC3E}">
        <p14:creationId xmlns:p14="http://schemas.microsoft.com/office/powerpoint/2010/main" val="126704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C0F3C-558D-C453-522C-8C78CCD32660}"/>
              </a:ext>
            </a:extLst>
          </p:cNvPr>
          <p:cNvSpPr txBox="1"/>
          <p:nvPr/>
        </p:nvSpPr>
        <p:spPr>
          <a:xfrm>
            <a:off x="625642" y="1512604"/>
            <a:ext cx="2621230" cy="3539430"/>
          </a:xfrm>
          <a:prstGeom prst="rect">
            <a:avLst/>
          </a:prstGeom>
          <a:noFill/>
        </p:spPr>
        <p:txBody>
          <a:bodyPr wrap="none" rtlCol="0">
            <a:spAutoFit/>
          </a:bodyPr>
          <a:lstStyle/>
          <a:p>
            <a:r>
              <a:rPr lang="en-US" sz="2800" dirty="0"/>
              <a:t>TASK TABLE:</a:t>
            </a:r>
          </a:p>
          <a:p>
            <a:endParaRPr lang="en-US" sz="2800" dirty="0"/>
          </a:p>
          <a:p>
            <a:endParaRPr lang="en-US" sz="2800" dirty="0"/>
          </a:p>
          <a:p>
            <a:r>
              <a:rPr lang="en-US" sz="2800" dirty="0"/>
              <a:t>-&gt;task _ id</a:t>
            </a:r>
          </a:p>
          <a:p>
            <a:r>
              <a:rPr lang="en-US" sz="2800" dirty="0"/>
              <a:t>-&gt;task _ name</a:t>
            </a:r>
          </a:p>
          <a:p>
            <a:r>
              <a:rPr lang="en-US" sz="2800" dirty="0"/>
              <a:t>-&gt;priority</a:t>
            </a:r>
          </a:p>
          <a:p>
            <a:r>
              <a:rPr lang="en-US" sz="2800" dirty="0"/>
              <a:t>-&gt;status</a:t>
            </a:r>
          </a:p>
          <a:p>
            <a:r>
              <a:rPr lang="en-US" sz="2800" dirty="0"/>
              <a:t>-&gt;due _ date</a:t>
            </a:r>
            <a:endParaRPr lang="en-IN" sz="2800" dirty="0"/>
          </a:p>
        </p:txBody>
      </p:sp>
      <p:sp>
        <p:nvSpPr>
          <p:cNvPr id="3" name="TextBox 2">
            <a:extLst>
              <a:ext uri="{FF2B5EF4-FFF2-40B4-BE49-F238E27FC236}">
                <a16:creationId xmlns:a16="http://schemas.microsoft.com/office/drawing/2014/main" id="{1BC3C996-CC86-56F5-ACD4-90010D6A5C32}"/>
              </a:ext>
            </a:extLst>
          </p:cNvPr>
          <p:cNvSpPr txBox="1"/>
          <p:nvPr/>
        </p:nvSpPr>
        <p:spPr>
          <a:xfrm>
            <a:off x="3973175" y="1512604"/>
            <a:ext cx="3546164" cy="2677656"/>
          </a:xfrm>
          <a:prstGeom prst="rect">
            <a:avLst/>
          </a:prstGeom>
          <a:noFill/>
        </p:spPr>
        <p:txBody>
          <a:bodyPr wrap="none" rtlCol="0">
            <a:spAutoFit/>
          </a:bodyPr>
          <a:lstStyle/>
          <a:p>
            <a:r>
              <a:rPr lang="en-US" sz="2800" dirty="0"/>
              <a:t>CATEGORY TABLE:</a:t>
            </a:r>
          </a:p>
          <a:p>
            <a:endParaRPr lang="en-US" sz="2800" dirty="0"/>
          </a:p>
          <a:p>
            <a:endParaRPr lang="en-US" sz="2800" dirty="0"/>
          </a:p>
          <a:p>
            <a:r>
              <a:rPr lang="en-US" sz="2800" dirty="0"/>
              <a:t>-&gt;category _ id</a:t>
            </a:r>
          </a:p>
          <a:p>
            <a:r>
              <a:rPr lang="en-US" sz="2800" dirty="0"/>
              <a:t>-&gt;category _ name</a:t>
            </a:r>
          </a:p>
          <a:p>
            <a:r>
              <a:rPr lang="en-US" sz="2800" dirty="0"/>
              <a:t>-&gt;description</a:t>
            </a:r>
            <a:endParaRPr lang="en-IN" sz="2800" dirty="0"/>
          </a:p>
        </p:txBody>
      </p:sp>
      <p:sp>
        <p:nvSpPr>
          <p:cNvPr id="4" name="TextBox 3">
            <a:extLst>
              <a:ext uri="{FF2B5EF4-FFF2-40B4-BE49-F238E27FC236}">
                <a16:creationId xmlns:a16="http://schemas.microsoft.com/office/drawing/2014/main" id="{BD770F08-6C07-27AE-3CCE-B66CDEEC1D28}"/>
              </a:ext>
            </a:extLst>
          </p:cNvPr>
          <p:cNvSpPr txBox="1"/>
          <p:nvPr/>
        </p:nvSpPr>
        <p:spPr>
          <a:xfrm>
            <a:off x="8245642" y="1512604"/>
            <a:ext cx="3005951" cy="2246769"/>
          </a:xfrm>
          <a:prstGeom prst="rect">
            <a:avLst/>
          </a:prstGeom>
          <a:noFill/>
        </p:spPr>
        <p:txBody>
          <a:bodyPr wrap="none" rtlCol="0">
            <a:spAutoFit/>
          </a:bodyPr>
          <a:lstStyle/>
          <a:p>
            <a:r>
              <a:rPr lang="en-US" sz="2800" dirty="0"/>
              <a:t>TASK TAG TABLE:</a:t>
            </a:r>
          </a:p>
          <a:p>
            <a:endParaRPr lang="en-US" sz="2800" dirty="0"/>
          </a:p>
          <a:p>
            <a:endParaRPr lang="en-US" sz="2800" dirty="0"/>
          </a:p>
          <a:p>
            <a:r>
              <a:rPr lang="en-US" sz="2800" dirty="0"/>
              <a:t>-&gt;task _ id</a:t>
            </a:r>
          </a:p>
          <a:p>
            <a:r>
              <a:rPr lang="en-US" sz="2800" dirty="0"/>
              <a:t>-&gt;category _ id</a:t>
            </a:r>
            <a:endParaRPr lang="en-IN" sz="2800" dirty="0"/>
          </a:p>
        </p:txBody>
      </p:sp>
    </p:spTree>
    <p:extLst>
      <p:ext uri="{BB962C8B-B14F-4D97-AF65-F5344CB8AC3E}">
        <p14:creationId xmlns:p14="http://schemas.microsoft.com/office/powerpoint/2010/main" val="3230201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113</TotalTime>
  <Words>543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divyadharshini3282@outlook.com</dc:creator>
  <cp:lastModifiedBy>divyadharshini3282@outlook.com</cp:lastModifiedBy>
  <cp:revision>2</cp:revision>
  <dcterms:created xsi:type="dcterms:W3CDTF">2025-04-24T16:00:24Z</dcterms:created>
  <dcterms:modified xsi:type="dcterms:W3CDTF">2025-04-25T04:57:46Z</dcterms:modified>
</cp:coreProperties>
</file>