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72"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6600FF"/>
    <a:srgbClr val="0000FF"/>
    <a:srgbClr val="D2F0FA"/>
    <a:srgbClr val="DF1813"/>
    <a:srgbClr val="0D7A7D"/>
    <a:srgbClr val="006600"/>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0" autoAdjust="0"/>
    <p:restoredTop sz="94660"/>
  </p:normalViewPr>
  <p:slideViewPr>
    <p:cSldViewPr>
      <p:cViewPr varScale="1">
        <p:scale>
          <a:sx n="69" d="100"/>
          <a:sy n="69" d="100"/>
        </p:scale>
        <p:origin x="82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employee_data%20(1).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
  </c:pivotSource>
  <c:chart>
    <c:title>
      <c:tx>
        <c:rich>
          <a:bodyPr/>
          <a:lstStyle/>
          <a:p>
            <a:pPr>
              <a:defRPr/>
            </a:pPr>
            <a:r>
              <a:rPr lang="en-US"/>
              <a:t>Employee</a:t>
            </a:r>
            <a:r>
              <a:rPr lang="en-US" baseline="0"/>
              <a:t> performance analysis</a:t>
            </a:r>
            <a:endParaRPr lang="en-US"/>
          </a:p>
        </c:rich>
      </c:tx>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delete val="1"/>
          <c:extLst>
            <c:ext xmlns:c15="http://schemas.microsoft.com/office/drawing/2012/chart" uri="{CE6537A1-D6FC-4f65-9D91-7224C49458BB}"/>
          </c:extLst>
        </c:dLbl>
      </c:pivotFmt>
      <c:pivotFmt>
        <c:idx val="8"/>
        <c:marker>
          <c:symbol val="none"/>
        </c:marker>
        <c:dLbl>
          <c:idx val="0"/>
          <c:delete val="1"/>
          <c:extLst>
            <c:ext xmlns:c15="http://schemas.microsoft.com/office/drawing/2012/chart" uri="{CE6537A1-D6FC-4f65-9D91-7224C49458BB}"/>
          </c:extLst>
        </c:dLbl>
      </c:pivotFmt>
      <c:pivotFmt>
        <c:idx val="9"/>
        <c:marker>
          <c:symbol val="none"/>
        </c:marker>
        <c:dLbl>
          <c:idx val="0"/>
          <c:delete val="1"/>
          <c:extLst>
            <c:ext xmlns:c15="http://schemas.microsoft.com/office/drawing/2012/chart" uri="{CE6537A1-D6FC-4f65-9D91-7224C49458BB}"/>
          </c:extLst>
        </c:dLbl>
      </c:pivotFmt>
      <c:pivotFmt>
        <c:idx val="10"/>
        <c:marker>
          <c:symbol val="none"/>
        </c:marker>
        <c:dLbl>
          <c:idx val="0"/>
          <c:delete val="1"/>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2D78-944E-8070-2B8A4C3B1AD6}"/>
            </c:ext>
          </c:extLst>
        </c:ser>
        <c:ser>
          <c:idx val="1"/>
          <c:order val="1"/>
          <c:tx>
            <c:strRef>
              <c:f>Sheet1!$C$3:$C$4</c:f>
              <c:strCache>
                <c:ptCount val="1"/>
                <c:pt idx="0">
                  <c:v>LOW</c:v>
                </c:pt>
              </c:strCache>
            </c:strRef>
          </c:tx>
          <c:invertIfNegative val="0"/>
          <c:trendline>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2D78-944E-8070-2B8A4C3B1AD6}"/>
            </c:ext>
          </c:extLst>
        </c:ser>
        <c:ser>
          <c:idx val="2"/>
          <c:order val="2"/>
          <c:tx>
            <c:strRef>
              <c:f>Sheet1!$D$3:$D$4</c:f>
              <c:strCache>
                <c:ptCount val="1"/>
                <c:pt idx="0">
                  <c:v>MED</c:v>
                </c:pt>
              </c:strCache>
            </c:strRef>
          </c:tx>
          <c:invertIfNegative val="0"/>
          <c:trendline>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2D78-944E-8070-2B8A4C3B1AD6}"/>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2D78-944E-8070-2B8A4C3B1AD6}"/>
            </c:ext>
          </c:extLst>
        </c:ser>
        <c:dLbls>
          <c:showLegendKey val="0"/>
          <c:showVal val="0"/>
          <c:showCatName val="0"/>
          <c:showSerName val="0"/>
          <c:showPercent val="0"/>
          <c:showBubbleSize val="0"/>
        </c:dLbls>
        <c:gapWidth val="150"/>
        <c:axId val="36355456"/>
        <c:axId val="36357248"/>
      </c:barChart>
      <c:catAx>
        <c:axId val="36355456"/>
        <c:scaling>
          <c:orientation val="minMax"/>
        </c:scaling>
        <c:delete val="0"/>
        <c:axPos val="b"/>
        <c:title>
          <c:tx>
            <c:rich>
              <a:bodyPr/>
              <a:lstStyle/>
              <a:p>
                <a:pPr>
                  <a:defRPr/>
                </a:pPr>
                <a:r>
                  <a:rPr lang="en-US"/>
                  <a:t>Business</a:t>
                </a:r>
                <a:r>
                  <a:rPr lang="en-US" baseline="0"/>
                  <a:t> unit</a:t>
                </a:r>
                <a:endParaRPr lang="en-US"/>
              </a:p>
            </c:rich>
          </c:tx>
          <c:overlay val="0"/>
        </c:title>
        <c:numFmt formatCode="General" sourceLinked="0"/>
        <c:majorTickMark val="out"/>
        <c:minorTickMark val="none"/>
        <c:tickLblPos val="nextTo"/>
        <c:crossAx val="36357248"/>
        <c:crosses val="autoZero"/>
        <c:auto val="1"/>
        <c:lblAlgn val="ctr"/>
        <c:lblOffset val="100"/>
        <c:noMultiLvlLbl val="0"/>
      </c:catAx>
      <c:valAx>
        <c:axId val="36357248"/>
        <c:scaling>
          <c:orientation val="minMax"/>
        </c:scaling>
        <c:delete val="0"/>
        <c:axPos val="l"/>
        <c:majorGridlines/>
        <c:title>
          <c:tx>
            <c:rich>
              <a:bodyPr rot="-5400000" vert="horz"/>
              <a:lstStyle/>
              <a:p>
                <a:pPr>
                  <a:defRPr/>
                </a:pPr>
                <a:r>
                  <a:rPr lang="en-US"/>
                  <a:t>Performance</a:t>
                </a:r>
                <a:r>
                  <a:rPr lang="en-US" baseline="0"/>
                  <a:t> category</a:t>
                </a:r>
                <a:endParaRPr lang="en-US"/>
              </a:p>
            </c:rich>
          </c:tx>
          <c:overlay val="0"/>
        </c:title>
        <c:numFmt formatCode="General" sourceLinked="1"/>
        <c:majorTickMark val="out"/>
        <c:minorTickMark val="none"/>
        <c:tickLblPos val="nextTo"/>
        <c:crossAx val="36355456"/>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u="sng" dirty="0">
                <a:latin typeface="Times New Roman" panose="02020603050405020304" pitchFamily="18" charset="0"/>
                <a:cs typeface="Times New Roman" panose="02020603050405020304" pitchFamily="18" charset="0"/>
              </a:rPr>
              <a:t>Employee Data Analysis using Excel</a:t>
            </a:r>
            <a:r>
              <a:rPr lang="en-US" b="1" i="0" u="sng" dirty="0">
                <a:effectLst/>
                <a:latin typeface="Times New Roman" panose="02020603050405020304" pitchFamily="18" charset="0"/>
                <a:cs typeface="Times New Roman" panose="02020603050405020304" pitchFamily="18" charset="0"/>
              </a:rPr>
              <a:t> </a:t>
            </a:r>
            <a:br>
              <a:rPr lang="en-US" b="1" i="0" dirty="0">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u="sng" dirty="0"/>
              <a:t>STUDENT NAME:</a:t>
            </a:r>
            <a:r>
              <a:rPr lang="en-US" sz="2400" dirty="0"/>
              <a:t>    </a:t>
            </a:r>
            <a:r>
              <a:rPr lang="en-IN" sz="2400" dirty="0"/>
              <a:t> D. DIVYA</a:t>
            </a:r>
            <a:endParaRPr lang="en-US" sz="2400" dirty="0"/>
          </a:p>
          <a:p>
            <a:r>
              <a:rPr lang="en-US" sz="2400" u="sng" dirty="0"/>
              <a:t>REGISTER NO:</a:t>
            </a:r>
            <a:r>
              <a:rPr lang="en-US" sz="2400" dirty="0"/>
              <a:t>          3122009</a:t>
            </a:r>
            <a:r>
              <a:rPr lang="en-IN" sz="2400" dirty="0"/>
              <a:t>74 (asunm10942533)</a:t>
            </a:r>
            <a:endParaRPr lang="en-US" sz="2400" dirty="0"/>
          </a:p>
          <a:p>
            <a:r>
              <a:rPr lang="en-US" sz="2400" u="sng" dirty="0"/>
              <a:t>DEPARTMENT:</a:t>
            </a:r>
            <a:r>
              <a:rPr lang="en-US" sz="2400" dirty="0"/>
              <a:t>          B.COM(GENERAL)</a:t>
            </a:r>
          </a:p>
          <a:p>
            <a:r>
              <a:rPr lang="en-US" sz="2400" u="sng" dirty="0"/>
              <a:t>COLLEGE:</a:t>
            </a:r>
            <a:r>
              <a:rPr lang="en-US" sz="2400" dirty="0"/>
              <a:t>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39775" y="1295400"/>
            <a:ext cx="10156825" cy="6463308"/>
          </a:xfrm>
          <a:prstGeom prst="rect">
            <a:avLst/>
          </a:prstGeom>
          <a:noFill/>
        </p:spPr>
        <p:txBody>
          <a:bodyPr wrap="square" rtlCol="0">
            <a:spAutoFit/>
          </a:bodyPr>
          <a:lstStyle/>
          <a:p>
            <a:r>
              <a:rPr lang="en-US" sz="2400" dirty="0"/>
              <a:t>In the “Employee Performance Analysis Using Excel” project, the modelling phase involves setting up the Excel workbook with various tools and techniques to analyze and visualize the data effectively.</a:t>
            </a:r>
          </a:p>
          <a:p>
            <a:r>
              <a:rPr lang="en-US" sz="2400" dirty="0"/>
              <a:t>Here’s how each component will be used.</a:t>
            </a:r>
          </a:p>
          <a:p>
            <a:pPr marL="342900" indent="-342900">
              <a:buAutoNum type="arabicPeriod"/>
            </a:pPr>
            <a:r>
              <a:rPr lang="en-US" sz="2400" b="1" u="sng" dirty="0"/>
              <a:t>Data Collection</a:t>
            </a:r>
            <a:r>
              <a:rPr lang="en-US" sz="2400" b="1" u="sng" dirty="0">
                <a:solidFill>
                  <a:srgbClr val="0000FF"/>
                </a:solidFill>
              </a:rPr>
              <a:t>: </a:t>
            </a:r>
          </a:p>
          <a:p>
            <a:r>
              <a:rPr lang="en-US" sz="2400" dirty="0"/>
              <a:t>             </a:t>
            </a:r>
            <a:r>
              <a:rPr lang="en-IN" sz="2400" dirty="0"/>
              <a:t>Collecting the data </a:t>
            </a:r>
            <a:r>
              <a:rPr lang="en-US" sz="2400" dirty="0"/>
              <a:t>from “Employee Dataset” by highlighting the cells of Employee Id, First Name, Last Name, Business Unit, Employee Status, Employee Type, Gender Code, Performance Score and Current Employee Rating.  </a:t>
            </a:r>
          </a:p>
          <a:p>
            <a:pPr marL="342900" indent="-342900">
              <a:buAutoNum type="arabicPeriod" startAt="2"/>
            </a:pPr>
            <a:r>
              <a:rPr lang="en-US" sz="2400" b="1" u="sng" dirty="0"/>
              <a:t>Performance Level:</a:t>
            </a:r>
          </a:p>
          <a:p>
            <a:r>
              <a:rPr lang="en-US" sz="2400" dirty="0"/>
              <a:t>             Converting the Current Employee Rating (numbers) into Performance Category (Text) by  using the formula. </a:t>
            </a:r>
          </a:p>
          <a:p>
            <a:r>
              <a:rPr lang="en-IN" sz="2400" b="1" u="sng" dirty="0"/>
              <a:t>Performance Category </a:t>
            </a:r>
            <a:r>
              <a:rPr lang="en-IN" sz="2400" dirty="0"/>
              <a:t>=IF(Z8&gt;=5,"VERY HIGH",IF(Z8&gt;=4,"HIGH",IF(Z8&gt;=3,"MEDIUM",IF("TRUE","LOW")))</a:t>
            </a:r>
          </a:p>
          <a:p>
            <a:r>
              <a:rPr lang="en-US" sz="2400" dirty="0"/>
              <a:t>             </a:t>
            </a:r>
            <a:endParaRPr lang="en-IN" sz="2400" dirty="0"/>
          </a:p>
          <a:p>
            <a:endParaRPr lang="en-IN" sz="2400" dirty="0"/>
          </a:p>
          <a:p>
            <a:endParaRPr lang="en-IN" dirty="0"/>
          </a:p>
          <a:p>
            <a:endParaRPr lang="en-IN" dirty="0">
              <a:solidFill>
                <a:srgbClr val="6600FF"/>
              </a:solidFill>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152400"/>
            <a:ext cx="10681335" cy="1477328"/>
          </a:xfrm>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br>
              <a:rPr lang="en-IN" dirty="0"/>
            </a:br>
            <a:endParaRPr lang="en-IN" dirty="0"/>
          </a:p>
        </p:txBody>
      </p:sp>
      <p:sp>
        <p:nvSpPr>
          <p:cNvPr id="4" name="TextBox 3"/>
          <p:cNvSpPr txBox="1"/>
          <p:nvPr/>
        </p:nvSpPr>
        <p:spPr>
          <a:xfrm>
            <a:off x="581396" y="918278"/>
            <a:ext cx="9048008" cy="6001643"/>
          </a:xfrm>
          <a:prstGeom prst="rect">
            <a:avLst/>
          </a:prstGeom>
          <a:noFill/>
        </p:spPr>
        <p:txBody>
          <a:bodyPr wrap="square" rtlCol="0">
            <a:spAutoFit/>
          </a:bodyPr>
          <a:lstStyle/>
          <a:p>
            <a:pPr marL="342900" indent="-342900">
              <a:buAutoNum type="arabicPeriod" startAt="3"/>
            </a:pPr>
            <a:r>
              <a:rPr lang="en-US" sz="2400" b="1" u="sng" dirty="0"/>
              <a:t>Data Cleaning:</a:t>
            </a:r>
          </a:p>
          <a:p>
            <a:r>
              <a:rPr lang="en-US" sz="2400" dirty="0"/>
              <a:t>               First, identify  the missing value in the “Exit Date” column by using the Conditional formatting technique ( format cells with blanks and fill with red color). Then, remove the blank cells in the Exit Date column by using Filtering technique (filter by color and no fill).</a:t>
            </a:r>
          </a:p>
          <a:p>
            <a:endParaRPr lang="en-US" sz="2400" dirty="0"/>
          </a:p>
          <a:p>
            <a:endParaRPr lang="en-US" sz="2400" dirty="0"/>
          </a:p>
          <a:p>
            <a:r>
              <a:rPr lang="en-US" sz="2400" b="1" u="sng" dirty="0"/>
              <a:t>4. Pivot Table</a:t>
            </a:r>
            <a:r>
              <a:rPr lang="en-IN" sz="2400" b="1" u="sng" dirty="0"/>
              <a:t>:</a:t>
            </a:r>
          </a:p>
          <a:p>
            <a:r>
              <a:rPr lang="en-US" sz="2400" dirty="0"/>
              <a:t>        Pivot Table helps to summarize and analyze large datasets by grouping and aggregating the data based on different performance metrics.  It also helps to visualize the data in an easily interpretable format, making trends and patterns more apparent.</a:t>
            </a:r>
          </a:p>
          <a:p>
            <a:r>
              <a:rPr lang="en-US" sz="2400" dirty="0"/>
              <a:t>In this project, Pivot table is used to show the performance category of the employee based on the different business units.  We can also see only the male or female performance category of the different business units by using the filter option in the Pivot Table.</a:t>
            </a:r>
          </a:p>
        </p:txBody>
      </p:sp>
    </p:spTree>
    <p:extLst>
      <p:ext uri="{BB962C8B-B14F-4D97-AF65-F5344CB8AC3E}">
        <p14:creationId xmlns:p14="http://schemas.microsoft.com/office/powerpoint/2010/main" val="937351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3" name="TextBox 2"/>
          <p:cNvSpPr txBox="1"/>
          <p:nvPr/>
        </p:nvSpPr>
        <p:spPr>
          <a:xfrm>
            <a:off x="471314" y="1745522"/>
            <a:ext cx="9988868" cy="4062651"/>
          </a:xfrm>
          <a:prstGeom prst="rect">
            <a:avLst/>
          </a:prstGeom>
          <a:noFill/>
        </p:spPr>
        <p:txBody>
          <a:bodyPr wrap="square" rtlCol="0">
            <a:spAutoFit/>
          </a:bodyPr>
          <a:lstStyle/>
          <a:p>
            <a:r>
              <a:rPr lang="en-IN" sz="2400" b="1" u="sng" dirty="0"/>
              <a:t>5.</a:t>
            </a:r>
            <a:r>
              <a:rPr lang="en-US" sz="2400" b="1" u="sng" dirty="0"/>
              <a:t>Charts:</a:t>
            </a:r>
          </a:p>
          <a:p>
            <a:r>
              <a:rPr lang="en-US" sz="2400" dirty="0"/>
              <a:t>     In this project, Bar Chart is used to show the pictorial representation of the performance category of the employee  from a different business unit. We can also see only the male or female performance category of the employee separately.</a:t>
            </a:r>
          </a:p>
          <a:p>
            <a:r>
              <a:rPr lang="en-US" sz="2400" dirty="0"/>
              <a:t>    </a:t>
            </a:r>
          </a:p>
          <a:p>
            <a:endParaRPr lang="en-US" sz="2400" b="1" u="sng" dirty="0"/>
          </a:p>
          <a:p>
            <a:endParaRPr lang="en-US" sz="2400" b="1" u="sng" dirty="0"/>
          </a:p>
          <a:p>
            <a:endParaRPr lang="en-US" sz="2400" b="1" u="sng" dirty="0"/>
          </a:p>
          <a:p>
            <a:endParaRPr lang="en-US" sz="2400" dirty="0"/>
          </a:p>
          <a:p>
            <a:endParaRPr lang="en-IN" dirty="0"/>
          </a:p>
        </p:txBody>
      </p:sp>
      <p:sp>
        <p:nvSpPr>
          <p:cNvPr id="5" name="TextBox 4">
            <a:extLst>
              <a:ext uri="{FF2B5EF4-FFF2-40B4-BE49-F238E27FC236}">
                <a16:creationId xmlns:a16="http://schemas.microsoft.com/office/drawing/2014/main" id="{8FE0AE20-1193-5FBE-E8F4-B1298CF85CC3}"/>
              </a:ext>
            </a:extLst>
          </p:cNvPr>
          <p:cNvSpPr txBox="1"/>
          <p:nvPr/>
        </p:nvSpPr>
        <p:spPr>
          <a:xfrm>
            <a:off x="928514" y="3776848"/>
            <a:ext cx="9074468" cy="2308324"/>
          </a:xfrm>
          <a:prstGeom prst="rect">
            <a:avLst/>
          </a:prstGeom>
          <a:noFill/>
        </p:spPr>
        <p:txBody>
          <a:bodyPr wrap="square" rtlCol="0">
            <a:spAutoFit/>
          </a:bodyPr>
          <a:lstStyle/>
          <a:p>
            <a:r>
              <a:rPr lang="en-US" dirty="0"/>
              <a:t>     </a:t>
            </a:r>
            <a:r>
              <a:rPr lang="en-US" sz="2400" dirty="0"/>
              <a:t>In this project, Line Chart is used to show the pictorial representation of the different performance category of the employee  from a different business unit.</a:t>
            </a:r>
          </a:p>
          <a:p>
            <a:r>
              <a:rPr lang="en-US" sz="2400" dirty="0"/>
              <a:t>In Line chart, Trend line is used to show the low performance category of the employee and the equation of the trend line is also shown in the line chart.</a:t>
            </a:r>
            <a:endParaRPr lang="en-IN" sz="2400" dirty="0"/>
          </a:p>
        </p:txBody>
      </p:sp>
    </p:spTree>
    <p:extLst>
      <p:ext uri="{BB962C8B-B14F-4D97-AF65-F5344CB8AC3E}">
        <p14:creationId xmlns:p14="http://schemas.microsoft.com/office/powerpoint/2010/main" val="377653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556D68CC-16CD-20EF-CC0F-38B88B9F6925}"/>
              </a:ext>
            </a:extLst>
          </p:cNvPr>
          <p:cNvGraphicFramePr>
            <a:graphicFrameLocks/>
          </p:cNvGraphicFramePr>
          <p:nvPr>
            <p:extLst>
              <p:ext uri="{D42A27DB-BD31-4B8C-83A1-F6EECF244321}">
                <p14:modId xmlns:p14="http://schemas.microsoft.com/office/powerpoint/2010/main" val="1678384094"/>
              </p:ext>
            </p:extLst>
          </p:nvPr>
        </p:nvGraphicFramePr>
        <p:xfrm>
          <a:off x="1224644" y="2048741"/>
          <a:ext cx="7189580" cy="377103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55332" y="1371600"/>
            <a:ext cx="9455468" cy="5262979"/>
          </a:xfrm>
          <a:prstGeom prst="rect">
            <a:avLst/>
          </a:prstGeom>
          <a:noFill/>
        </p:spPr>
        <p:txBody>
          <a:bodyPr wrap="square" rtlCol="0">
            <a:spAutoFit/>
          </a:bodyPr>
          <a:lstStyle/>
          <a:p>
            <a:r>
              <a:rPr lang="en-US" sz="2800" dirty="0"/>
              <a:t>The “Employee Performance Analysis Using Excel” project provides a robust and user-friendly solution for evaluating and managing employee performance.  By leveraging Excel’s powerful tools such as conditional formatting, filtering, formulas, pivot table, slicer and graph, 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257"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Employee Performance Analysis using Excel</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26030" y="1032807"/>
            <a:ext cx="5029200" cy="4401205"/>
          </a:xfrm>
          <a:prstGeom prst="rect">
            <a:avLst/>
          </a:prstGeom>
          <a:noFill/>
        </p:spPr>
        <p:txBody>
          <a:bodyPr wrap="square" rtlCol="0">
            <a:spAutoFit/>
          </a:bodyPr>
          <a:lstStyle/>
          <a:p>
            <a:pPr algn="l"/>
            <a:endParaRPr lang="en-US" sz="2800" b="0" i="0" dirty="0">
              <a:solidFill>
                <a:srgbClr val="0D7A7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solidFill>
                <a:srgbClr val="0D7A7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p:cNvSpPr txBox="1"/>
          <p:nvPr/>
        </p:nvSpPr>
        <p:spPr>
          <a:xfrm>
            <a:off x="834072" y="2106029"/>
            <a:ext cx="6938328" cy="3970318"/>
          </a:xfrm>
          <a:prstGeom prst="rect">
            <a:avLst/>
          </a:prstGeom>
          <a:noFill/>
        </p:spPr>
        <p:txBody>
          <a:bodyPr wrap="square" rtlCol="0">
            <a:spAutoFit/>
          </a:bodyPr>
          <a:lstStyle/>
          <a:p>
            <a:r>
              <a:rPr lang="en-US" sz="2800" dirty="0"/>
              <a:t>Employee Performance analysis using Excel helps to identify the strengths and weaknesses of the employees with the help of performance category.  The analysis helps in making informed decisions regarding training needs, promotions, and overall optimization.  The analysis also helps to motivate the employees to achieve the goal of the organization.</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465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232451"/>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39776" y="1828800"/>
            <a:ext cx="7918450" cy="4832092"/>
          </a:xfrm>
          <a:prstGeom prst="rect">
            <a:avLst/>
          </a:prstGeom>
          <a:noFill/>
        </p:spPr>
        <p:txBody>
          <a:bodyPr wrap="square" rtlCol="0">
            <a:spAutoFit/>
          </a:bodyPr>
          <a:lstStyle/>
          <a:p>
            <a:r>
              <a:rPr lang="en-US" sz="2800" dirty="0"/>
              <a:t>The project “Employee Performance Analysis Using Excel” aims to systematically evaluate employee productivity and effectiveness by using Excel’s analytical tools.  The data will be processed and analyzed using Excel functions like conditional formatting, filtering, formulas, pivot tables, slicer and charts.  The outcome will help in identifying top performers and making data-driven decisions for performance improvement.  The Final result will include a detailed report and data visualization for easy interpretation and strategic planning.</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1" name="Picture 10"/>
          <p:cNvPicPr>
            <a:picLocks noChangeAspect="1"/>
          </p:cNvPicPr>
          <p:nvPr/>
        </p:nvPicPr>
        <p:blipFill>
          <a:blip r:embed="rId3"/>
          <a:stretch>
            <a:fillRect/>
          </a:stretch>
        </p:blipFill>
        <p:spPr>
          <a:xfrm>
            <a:off x="2143125" y="1515046"/>
            <a:ext cx="2438400" cy="1741957"/>
          </a:xfrm>
          <a:prstGeom prst="rect">
            <a:avLst/>
          </a:prstGeom>
        </p:spPr>
      </p:pic>
      <p:sp>
        <p:nvSpPr>
          <p:cNvPr id="12" name="TextBox 11"/>
          <p:cNvSpPr txBox="1"/>
          <p:nvPr/>
        </p:nvSpPr>
        <p:spPr>
          <a:xfrm>
            <a:off x="699452" y="1857375"/>
            <a:ext cx="6539548" cy="3970318"/>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2">
                    <a:lumMod val="50000"/>
                  </a:schemeClr>
                </a:solidFill>
              </a:rPr>
              <a:t>Employees</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2">
                    <a:lumMod val="50000"/>
                  </a:schemeClr>
                </a:solidFill>
              </a:rPr>
              <a:t>Human Resource (HR) Managers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2">
                    <a:lumMod val="50000"/>
                  </a:schemeClr>
                </a:solidFill>
              </a:rPr>
              <a:t>Organization</a:t>
            </a:r>
            <a:endParaRPr lang="en-IN" b="1" dirty="0">
              <a:solidFill>
                <a:schemeClr val="accent2">
                  <a:lumMod val="50000"/>
                </a:schemeClr>
              </a:solidFill>
            </a:endParaRPr>
          </a:p>
        </p:txBody>
      </p:sp>
      <p:pic>
        <p:nvPicPr>
          <p:cNvPr id="13" name="Picture 12"/>
          <p:cNvPicPr>
            <a:picLocks noChangeAspect="1"/>
          </p:cNvPicPr>
          <p:nvPr/>
        </p:nvPicPr>
        <p:blipFill>
          <a:blip r:embed="rId4"/>
          <a:stretch>
            <a:fillRect/>
          </a:stretch>
        </p:blipFill>
        <p:spPr>
          <a:xfrm>
            <a:off x="4191000" y="2990752"/>
            <a:ext cx="2143125" cy="2006130"/>
          </a:xfrm>
          <a:prstGeom prst="rect">
            <a:avLst/>
          </a:prstGeom>
        </p:spPr>
      </p:pic>
      <p:pic>
        <p:nvPicPr>
          <p:cNvPr id="14" name="Picture 13"/>
          <p:cNvPicPr>
            <a:picLocks noChangeAspect="1"/>
          </p:cNvPicPr>
          <p:nvPr/>
        </p:nvPicPr>
        <p:blipFill>
          <a:blip r:embed="rId5"/>
          <a:stretch>
            <a:fillRect/>
          </a:stretch>
        </p:blipFill>
        <p:spPr>
          <a:xfrm>
            <a:off x="2514600" y="4277392"/>
            <a:ext cx="2066925" cy="2209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7" y="1817624"/>
            <a:ext cx="1828800"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334844"/>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1821873" y="1817624"/>
            <a:ext cx="8610600" cy="3416320"/>
          </a:xfrm>
          <a:prstGeom prst="rect">
            <a:avLst/>
          </a:prstGeom>
          <a:noFill/>
        </p:spPr>
        <p:txBody>
          <a:bodyPr wrap="square" rtlCol="0">
            <a:spAutoFit/>
          </a:bodyPr>
          <a:lstStyle/>
          <a:p>
            <a:pPr marL="342900" indent="-342900">
              <a:buFont typeface="+mj-lt"/>
              <a:buAutoNum type="arabicPeriod"/>
            </a:pPr>
            <a:r>
              <a:rPr lang="en-IN" sz="2400" dirty="0"/>
              <a:t>Conditional formatting: To highlight the missing and blank columns.
Filter: To remove the blank and missing columns.
Formula: To analyse the performance of the employees from very high to low level.
Pivot table: To summarize the data and derive the result for research study.
Graph: To analyse the result of the data for decision making purpose.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384688" y="1143634"/>
            <a:ext cx="9677400" cy="7355860"/>
          </a:xfrm>
          <a:prstGeom prst="rect">
            <a:avLst/>
          </a:prstGeom>
          <a:noFill/>
        </p:spPr>
        <p:txBody>
          <a:bodyPr wrap="square" rtlCol="0">
            <a:spAutoFit/>
          </a:bodyPr>
          <a:lstStyle/>
          <a:p>
            <a:r>
              <a:rPr lang="en-US" sz="2000" dirty="0"/>
              <a:t>Dataset is taken from Edu net student dashboard.</a:t>
            </a:r>
          </a:p>
          <a:p>
            <a:endParaRPr lang="en-US" sz="2000" dirty="0">
              <a:solidFill>
                <a:srgbClr val="00B050"/>
              </a:solidFill>
            </a:endParaRPr>
          </a:p>
          <a:p>
            <a:r>
              <a:rPr lang="en-US" sz="2000" b="1" u="sng" dirty="0"/>
              <a:t>Description for each of the columns highlighted in the dataset</a:t>
            </a:r>
          </a:p>
          <a:p>
            <a:pPr marL="342900" indent="-342900">
              <a:buAutoNum type="arabicPeriod"/>
            </a:pPr>
            <a:r>
              <a:rPr lang="en-US" sz="2000" u="sng" dirty="0"/>
              <a:t>Employee Id: </a:t>
            </a:r>
            <a:r>
              <a:rPr lang="en-US" sz="2000" dirty="0"/>
              <a:t>The identity proof for each employee in an organization.</a:t>
            </a:r>
          </a:p>
          <a:p>
            <a:pPr marL="342900" indent="-342900">
              <a:buAutoNum type="arabicPeriod"/>
            </a:pPr>
            <a:r>
              <a:rPr lang="en-US" sz="2000" u="sng" dirty="0"/>
              <a:t>First Name</a:t>
            </a:r>
            <a:r>
              <a:rPr lang="en-US" sz="2000" dirty="0"/>
              <a:t>: The first name of the employee.</a:t>
            </a:r>
          </a:p>
          <a:p>
            <a:pPr marL="342900" indent="-342900">
              <a:buAutoNum type="arabicPeriod"/>
            </a:pPr>
            <a:r>
              <a:rPr lang="en-US" sz="2000" u="sng" dirty="0"/>
              <a:t>Last Name: </a:t>
            </a:r>
            <a:r>
              <a:rPr lang="en-US" sz="2000" dirty="0"/>
              <a:t>The last name of the employee.</a:t>
            </a:r>
          </a:p>
          <a:p>
            <a:pPr marL="342900" indent="-342900">
              <a:buAutoNum type="arabicPeriod"/>
            </a:pPr>
            <a:r>
              <a:rPr lang="en-US" sz="2000" u="sng" dirty="0"/>
              <a:t>Business Unit: </a:t>
            </a:r>
            <a:r>
              <a:rPr lang="en-US" sz="2000" dirty="0"/>
              <a:t>The specific business unit or department to which the employee belongs.</a:t>
            </a:r>
          </a:p>
          <a:p>
            <a:pPr marL="342900" indent="-342900">
              <a:buFontTx/>
              <a:buAutoNum type="arabicPeriod"/>
            </a:pPr>
            <a:r>
              <a:rPr lang="en-US" sz="2000" u="sng" dirty="0"/>
              <a:t>Employee Status: </a:t>
            </a:r>
            <a:r>
              <a:rPr lang="en-US" sz="2000" dirty="0"/>
              <a:t>The current, former or future employee’s relationship with the organization they work for. (e.g. Active or Future start)</a:t>
            </a:r>
          </a:p>
          <a:p>
            <a:pPr marL="342900" indent="-342900">
              <a:buAutoNum type="arabicPeriod"/>
            </a:pPr>
            <a:r>
              <a:rPr lang="en-US" sz="2000" u="sng" dirty="0"/>
              <a:t>Employee Type: </a:t>
            </a:r>
            <a:r>
              <a:rPr lang="en-US" sz="2000" dirty="0"/>
              <a:t>It is a classification of employees based on their work schedule or timing. (e.g. part-time, full-time, contract)</a:t>
            </a:r>
          </a:p>
          <a:p>
            <a:pPr marL="342900" indent="-342900">
              <a:buAutoNum type="arabicPeriod"/>
            </a:pPr>
            <a:r>
              <a:rPr lang="en-US" sz="2000" u="sng" dirty="0"/>
              <a:t>Gender Code: </a:t>
            </a:r>
            <a:r>
              <a:rPr lang="en-US" sz="2000" dirty="0"/>
              <a:t>A code representing the gender of the employee. (e.g., M for male and F for female)</a:t>
            </a:r>
          </a:p>
          <a:p>
            <a:pPr marL="342900" indent="-342900">
              <a:buAutoNum type="arabicPeriod"/>
            </a:pPr>
            <a:r>
              <a:rPr lang="en-US" sz="2000" u="sng" dirty="0"/>
              <a:t>Performance Score: </a:t>
            </a:r>
            <a:r>
              <a:rPr lang="en-US" sz="2000" dirty="0"/>
              <a:t>A score indicating the employee’s performance level .(e.g., exceeds, fully meets, needs improvement)</a:t>
            </a:r>
          </a:p>
          <a:p>
            <a:pPr marL="342900" indent="-342900">
              <a:buAutoNum type="arabicPeriod"/>
            </a:pPr>
            <a:r>
              <a:rPr lang="en-US" sz="2000" u="sng" dirty="0"/>
              <a:t>Current Employee Rating: </a:t>
            </a:r>
            <a:r>
              <a:rPr lang="en-US" sz="2000" dirty="0"/>
              <a:t>The current rating or evaluation of the employee’s overall performance in an organization.</a:t>
            </a:r>
          </a:p>
          <a:p>
            <a:pPr marL="342900" indent="-342900">
              <a:buAutoNum type="arabicPeriod"/>
            </a:pPr>
            <a:endParaRPr lang="en-US" sz="2000" dirty="0"/>
          </a:p>
          <a:p>
            <a:pPr marL="342900" indent="-342900">
              <a:buFontTx/>
              <a:buAutoNum type="arabicPeriod"/>
            </a:pPr>
            <a:endParaRPr lang="en-US" sz="2000" dirty="0"/>
          </a:p>
          <a:p>
            <a:endParaRPr lang="en-US" sz="2000"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endParaRPr lang="en-US" b="1" u="sng"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535382" y="2050473"/>
            <a:ext cx="5560868" cy="4401205"/>
          </a:xfrm>
          <a:prstGeom prst="rect">
            <a:avLst/>
          </a:prstGeom>
          <a:noFill/>
        </p:spPr>
        <p:txBody>
          <a:bodyPr wrap="square" rtlCol="0">
            <a:spAutoFit/>
          </a:bodyPr>
          <a:lstStyle/>
          <a:p>
            <a:r>
              <a:rPr lang="en-IN" sz="2000" b="1" dirty="0"/>
              <a:t>Performance Category </a:t>
            </a:r>
            <a:r>
              <a:rPr lang="en-IN" sz="2000" dirty="0"/>
              <a:t>=IF(Z8&gt;=5,"VERY HIGH",IF(Z8&gt;=4,"HIGH",IF(Z8&gt;=3,"MEDIUM",IF("TRUE","LOW")))</a:t>
            </a:r>
          </a:p>
          <a:p>
            <a:endParaRPr lang="en-IN" sz="2000" dirty="0"/>
          </a:p>
          <a:p>
            <a:r>
              <a:rPr lang="en-US" sz="2000" b="1" u="sng" dirty="0"/>
              <a:t>Predictive Analytics: </a:t>
            </a:r>
          </a:p>
          <a:p>
            <a:r>
              <a:rPr lang="en-US" sz="2000" dirty="0"/>
              <a:t>     Integrating predictive models to forecast future performance trends based on historical data, giving managers a proactive approach to workforce planning.</a:t>
            </a:r>
          </a:p>
          <a:p>
            <a:r>
              <a:rPr lang="en-US" sz="2000" b="1" u="sng" dirty="0"/>
              <a:t>Automated Alerts: </a:t>
            </a:r>
          </a:p>
          <a:p>
            <a:r>
              <a:rPr lang="en-US" sz="2000" dirty="0"/>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441</TotalTime>
  <Words>1187</Words>
  <Application>Microsoft Office PowerPoint</Application>
  <PresentationFormat>Widescreen</PresentationFormat>
  <Paragraphs>119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cdharanijain@gmail.com</cp:lastModifiedBy>
  <cp:revision>84</cp:revision>
  <dcterms:created xsi:type="dcterms:W3CDTF">2024-03-29T15:07:22Z</dcterms:created>
  <dcterms:modified xsi:type="dcterms:W3CDTF">2024-09-08T16:37:42Z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