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style2.xml" ContentType="application/vnd.ms-office.chartstyle+xml"/>
  <Override PartName="/ppt/charts/style1.xml" ContentType="application/vnd.ms-office.chartstyl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charts/colors2.xml" ContentType="application/vnd.ms-office.chartcolorstyl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rts/colors1.xml" ContentType="application/vnd.ms-office.chartcolorstyle+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70" r:id="rId12"/>
    <p:sldId id="265" r:id="rId13"/>
    <p:sldId id="271"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798" y="18"/>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Office_Excel_Worksheet1.xlsx"/></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Office_Excel_Worksheet2.xlsx"/></Relationships>
</file>

<file path=ppt/charts/chart1.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layout/>
      <c:spPr>
        <a:noFill/>
        <a:ln>
          <a:noFill/>
        </a:ln>
        <a:effectLst/>
      </c:spPr>
    </c:title>
    <c:pivotFmts>
      <c:pivotFmt>
        <c:idx val="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3"/>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4"/>
        <c:spPr>
          <a:solidFill>
            <a:schemeClr val="accent1"/>
          </a:solidFill>
          <a:ln>
            <a:no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s>
    <c:plotArea>
      <c:layout/>
      <c:barChart>
        <c:barDir val="col"/>
        <c:grouping val="clustered"/>
        <c:ser>
          <c:idx val="0"/>
          <c:order val="0"/>
          <c:tx>
            <c:strRef>
              <c:f>Sheet2!$B$3:$B$4</c:f>
              <c:strCache>
                <c:ptCount val="1"/>
                <c:pt idx="0">
                  <c:v>HIGH</c:v>
                </c:pt>
              </c:strCache>
            </c:strRef>
          </c:tx>
          <c:spPr>
            <a:solidFill>
              <a:schemeClr val="accent1"/>
            </a:solidFill>
            <a:ln>
              <a:noFill/>
            </a:ln>
            <a:effectLst/>
          </c:spPr>
          <c:trendline>
            <c:spPr>
              <a:ln w="19050" cap="rnd">
                <a:solidFill>
                  <a:schemeClr val="accent1"/>
                </a:solidFill>
                <a:prstDash val="sysDot"/>
              </a:ln>
              <a:effectLst/>
            </c:spPr>
            <c:trendlineType val="linear"/>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01-3B57-4391-98EE-788C659D2CEF}"/>
            </c:ext>
          </c:extLst>
        </c:ser>
        <c:ser>
          <c:idx val="1"/>
          <c:order val="1"/>
          <c:tx>
            <c:strRef>
              <c:f>Sheet2!$C$3:$C$4</c:f>
              <c:strCache>
                <c:ptCount val="1"/>
                <c:pt idx="0">
                  <c:v>LOW</c:v>
                </c:pt>
              </c:strCache>
            </c:strRef>
          </c:tx>
          <c:spPr>
            <a:solidFill>
              <a:schemeClr val="accent2"/>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02-3B57-4391-98EE-788C659D2CEF}"/>
            </c:ext>
          </c:extLst>
        </c:ser>
        <c:ser>
          <c:idx val="2"/>
          <c:order val="2"/>
          <c:tx>
            <c:strRef>
              <c:f>Sheet2!$D$3:$D$4</c:f>
              <c:strCache>
                <c:ptCount val="1"/>
                <c:pt idx="0">
                  <c:v>MED</c:v>
                </c:pt>
              </c:strCache>
            </c:strRef>
          </c:tx>
          <c:spPr>
            <a:solidFill>
              <a:schemeClr val="accent3"/>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03-3B57-4391-98EE-788C659D2CEF}"/>
            </c:ext>
          </c:extLst>
        </c:ser>
        <c:ser>
          <c:idx val="3"/>
          <c:order val="3"/>
          <c:tx>
            <c:strRef>
              <c:f>Sheet2!$E$3:$E$4</c:f>
              <c:strCache>
                <c:ptCount val="1"/>
                <c:pt idx="0">
                  <c:v>VERY HIGH</c:v>
                </c:pt>
              </c:strCache>
            </c:strRef>
          </c:tx>
          <c:spPr>
            <a:solidFill>
              <a:schemeClr val="accent4"/>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04-3B57-4391-98EE-788C659D2CEF}"/>
            </c:ext>
          </c:extLst>
        </c:ser>
        <c:ser>
          <c:idx val="4"/>
          <c:order val="4"/>
          <c:tx>
            <c:strRef>
              <c:f>Sheet2!$F$3:$F$4</c:f>
              <c:strCache>
                <c:ptCount val="1"/>
                <c:pt idx="0">
                  <c:v>(blank)</c:v>
                </c:pt>
              </c:strCache>
            </c:strRef>
          </c:tx>
          <c:spPr>
            <a:solidFill>
              <a:schemeClr val="accent5"/>
            </a:solidFill>
            <a:ln>
              <a:noFill/>
            </a:ln>
            <a:effectLst/>
          </c:spPr>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05-3B57-4391-98EE-788C659D2CEF}"/>
            </c:ext>
          </c:extLst>
        </c:ser>
        <c:dLbls/>
        <c:gapWidth val="219"/>
        <c:overlap val="-27"/>
        <c:axId val="67741184"/>
        <c:axId val="67742720"/>
      </c:barChart>
      <c:catAx>
        <c:axId val="67741184"/>
        <c:scaling>
          <c:orientation val="minMax"/>
        </c:scaling>
        <c:axPos val="b"/>
        <c:numFmt formatCode="General" sourceLinked="1"/>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42720"/>
        <c:crosses val="autoZero"/>
        <c:auto val="1"/>
        <c:lblAlgn val="ctr"/>
        <c:lblOffset val="100"/>
      </c:catAx>
      <c:valAx>
        <c:axId val="67742720"/>
        <c:scaling>
          <c:orientation val="minMax"/>
        </c:scaling>
        <c:axPos val="l"/>
        <c:majorGridlines>
          <c:spPr>
            <a:ln w="9525" cap="flat" cmpd="sng" algn="ctr">
              <a:solidFill>
                <a:schemeClr val="tx1">
                  <a:lumMod val="15000"/>
                  <a:lumOff val="85000"/>
                </a:schemeClr>
              </a:solidFill>
              <a:round/>
            </a:ln>
            <a:effectLst/>
          </c:spPr>
        </c:majorGridlines>
        <c:numFmt formatCode="General" sourceLinked="1"/>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741184"/>
        <c:crosses val="autoZero"/>
        <c:crossBetween val="between"/>
      </c:valAx>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c:lang val="en-US"/>
  <c:pivotSource>
    <c:name>[naan.csv]Sheet2!PivotTable2</c:name>
    <c:fmtId val="9"/>
  </c:pivotSource>
  <c:chart>
    <c:title>
      <c:layout/>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pivotFmts>
      <c:pivotFmt>
        <c:idx val="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delete val="1"/>
          <c:extLst xmlns:c16r2="http://schemas.microsoft.com/office/drawing/2015/06/char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c:v>
                </c:pt>
                <c:pt idx="1">
                  <c:v>4</c:v>
                </c:pt>
                <c:pt idx="2">
                  <c:v>9</c:v>
                </c:pt>
                <c:pt idx="3">
                  <c:v>5</c:v>
                </c:pt>
                <c:pt idx="4">
                  <c:v>4</c:v>
                </c:pt>
                <c:pt idx="5">
                  <c:v>10</c:v>
                </c:pt>
                <c:pt idx="6">
                  <c:v>11</c:v>
                </c:pt>
                <c:pt idx="7">
                  <c:v>13</c:v>
                </c:pt>
                <c:pt idx="8">
                  <c:v>7</c:v>
                </c:pt>
                <c:pt idx="9">
                  <c:v>5</c:v>
                </c:pt>
              </c:numCache>
            </c:numRef>
          </c:val>
          <c:extLst xmlns:c16r2="http://schemas.microsoft.com/office/drawing/2015/06/chart">
            <c:ext xmlns:c16="http://schemas.microsoft.com/office/drawing/2014/chart" uri="{C3380CC4-5D6E-409C-BE32-E72D297353CC}">
              <c16:uniqueId val="{00000014-9338-4DE9-93F8-8B378980D632}"/>
            </c:ext>
          </c:extLst>
        </c:ser>
        <c:ser>
          <c:idx val="1"/>
          <c:order val="1"/>
          <c:tx>
            <c:strRef>
              <c:f>Sheet2!$C$3:$C$4</c:f>
              <c:strCache>
                <c:ptCount val="1"/>
                <c:pt idx="0">
                  <c:v>LOW</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16-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18-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1A-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1C-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1E-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20-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2-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4-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6-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28-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c:v>
                </c:pt>
                <c:pt idx="1">
                  <c:v>13</c:v>
                </c:pt>
                <c:pt idx="2">
                  <c:v>15</c:v>
                </c:pt>
                <c:pt idx="3">
                  <c:v>11</c:v>
                </c:pt>
                <c:pt idx="4">
                  <c:v>9</c:v>
                </c:pt>
                <c:pt idx="5">
                  <c:v>11</c:v>
                </c:pt>
                <c:pt idx="6">
                  <c:v>12</c:v>
                </c:pt>
                <c:pt idx="7">
                  <c:v>16</c:v>
                </c:pt>
                <c:pt idx="8">
                  <c:v>18</c:v>
                </c:pt>
                <c:pt idx="9">
                  <c:v>12</c:v>
                </c:pt>
              </c:numCache>
            </c:numRef>
          </c:val>
          <c:extLst xmlns:c16r2="http://schemas.microsoft.com/office/drawing/2015/06/chart">
            <c:ext xmlns:c16="http://schemas.microsoft.com/office/drawing/2014/chart" uri="{C3380CC4-5D6E-409C-BE32-E72D297353CC}">
              <c16:uniqueId val="{00000029-9338-4DE9-93F8-8B378980D632}"/>
            </c:ext>
          </c:extLst>
        </c:ser>
        <c:ser>
          <c:idx val="2"/>
          <c:order val="2"/>
          <c:tx>
            <c:strRef>
              <c:f>Sheet2!$D$3:$D$4</c:f>
              <c:strCache>
                <c:ptCount val="1"/>
                <c:pt idx="0">
                  <c:v>MED</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2B-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2D-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2F-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31-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33-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35-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7-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9-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B-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3D-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c:v>
                </c:pt>
                <c:pt idx="1">
                  <c:v>30</c:v>
                </c:pt>
                <c:pt idx="2">
                  <c:v>35</c:v>
                </c:pt>
                <c:pt idx="3">
                  <c:v>32</c:v>
                </c:pt>
                <c:pt idx="4">
                  <c:v>27</c:v>
                </c:pt>
                <c:pt idx="5">
                  <c:v>31</c:v>
                </c:pt>
                <c:pt idx="6">
                  <c:v>37</c:v>
                </c:pt>
                <c:pt idx="7">
                  <c:v>34</c:v>
                </c:pt>
                <c:pt idx="8">
                  <c:v>26</c:v>
                </c:pt>
                <c:pt idx="9">
                  <c:v>30</c:v>
                </c:pt>
              </c:numCache>
            </c:numRef>
          </c:val>
          <c:extLst xmlns:c16r2="http://schemas.microsoft.com/office/drawing/2015/06/chart">
            <c:ext xmlns:c16="http://schemas.microsoft.com/office/drawing/2014/chart" uri="{C3380CC4-5D6E-409C-BE32-E72D297353CC}">
              <c16:uniqueId val="{0000003E-9338-4DE9-93F8-8B378980D632}"/>
            </c:ext>
          </c:extLst>
        </c:ser>
        <c:ser>
          <c:idx val="3"/>
          <c:order val="3"/>
          <c:tx>
            <c:strRef>
              <c:f>Sheet2!$E$3:$E$4</c:f>
              <c:strCache>
                <c:ptCount val="1"/>
                <c:pt idx="0">
                  <c:v>VERY HIGH</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40-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42-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44-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46-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48-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4A-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C-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4E-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0-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52-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c:v>
                </c:pt>
                <c:pt idx="1">
                  <c:v>7</c:v>
                </c:pt>
                <c:pt idx="2">
                  <c:v>5</c:v>
                </c:pt>
                <c:pt idx="3">
                  <c:v>3</c:v>
                </c:pt>
                <c:pt idx="4">
                  <c:v>4</c:v>
                </c:pt>
                <c:pt idx="5">
                  <c:v>4</c:v>
                </c:pt>
                <c:pt idx="6">
                  <c:v>3</c:v>
                </c:pt>
                <c:pt idx="7">
                  <c:v>7</c:v>
                </c:pt>
                <c:pt idx="8">
                  <c:v>3</c:v>
                </c:pt>
                <c:pt idx="9">
                  <c:v>4</c:v>
                </c:pt>
              </c:numCache>
            </c:numRef>
          </c:val>
          <c:extLst xmlns:c16r2="http://schemas.microsoft.com/office/drawing/2015/06/chart">
            <c:ext xmlns:c16="http://schemas.microsoft.com/office/drawing/2014/chart" uri="{C3380CC4-5D6E-409C-BE32-E72D297353CC}">
              <c16:uniqueId val="{00000053-9338-4DE9-93F8-8B378980D632}"/>
            </c:ext>
          </c:extLst>
        </c:ser>
        <c:ser>
          <c:idx val="4"/>
          <c:order val="4"/>
          <c:tx>
            <c:strRef>
              <c:f>Sheet2!$F$3:$F$4</c:f>
              <c:strCache>
                <c:ptCount val="1"/>
                <c:pt idx="0">
                  <c:v>(blank)</c:v>
                </c:pt>
              </c:strCache>
            </c:strRef>
          </c:tx>
          <c:dPt>
            <c:idx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55-9338-4DE9-93F8-8B378980D632}"/>
              </c:ext>
            </c:extLst>
          </c:dPt>
          <c:dPt>
            <c:idx val="1"/>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57-9338-4DE9-93F8-8B378980D632}"/>
              </c:ext>
            </c:extLst>
          </c:dPt>
          <c:dPt>
            <c:idx val="2"/>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59-9338-4DE9-93F8-8B378980D632}"/>
              </c:ext>
            </c:extLst>
          </c:dPt>
          <c:dPt>
            <c:idx val="3"/>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5B-9338-4DE9-93F8-8B378980D632}"/>
              </c:ext>
            </c:extLst>
          </c:dPt>
          <c:dPt>
            <c:idx val="4"/>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5D-9338-4DE9-93F8-8B378980D632}"/>
              </c:ext>
            </c:extLst>
          </c:dPt>
          <c:dPt>
            <c:idx val="5"/>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5F-9338-4DE9-93F8-8B378980D632}"/>
              </c:ext>
            </c:extLst>
          </c:dPt>
          <c:dPt>
            <c:idx val="6"/>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1-9338-4DE9-93F8-8B378980D632}"/>
              </c:ext>
            </c:extLst>
          </c:dPt>
          <c:dPt>
            <c:idx val="7"/>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3-9338-4DE9-93F8-8B378980D632}"/>
              </c:ext>
            </c:extLst>
          </c:dPt>
          <c:dPt>
            <c:idx val="8"/>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5-9338-4DE9-93F8-8B378980D632}"/>
              </c:ext>
            </c:extLst>
          </c:dPt>
          <c:dPt>
            <c:idx val="9"/>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67-9338-4DE9-93F8-8B378980D63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c:v>
                </c:pt>
                <c:pt idx="1">
                  <c:v>57</c:v>
                </c:pt>
                <c:pt idx="2">
                  <c:v>61</c:v>
                </c:pt>
                <c:pt idx="3">
                  <c:v>57</c:v>
                </c:pt>
                <c:pt idx="4">
                  <c:v>46</c:v>
                </c:pt>
                <c:pt idx="5">
                  <c:v>65</c:v>
                </c:pt>
                <c:pt idx="6">
                  <c:v>49</c:v>
                </c:pt>
                <c:pt idx="7">
                  <c:v>43</c:v>
                </c:pt>
                <c:pt idx="8">
                  <c:v>50</c:v>
                </c:pt>
                <c:pt idx="9">
                  <c:v>48</c:v>
                </c:pt>
              </c:numCache>
            </c:numRef>
          </c:val>
          <c:extLst xmlns:c16r2="http://schemas.microsoft.com/office/drawing/2015/06/chart">
            <c:ext xmlns:c16="http://schemas.microsoft.com/office/drawing/2014/chart" uri="{C3380CC4-5D6E-409C-BE32-E72D297353CC}">
              <c16:uniqueId val="{00000068-9338-4DE9-93F8-8B378980D632}"/>
            </c:ext>
          </c:extLst>
        </c:ser>
        <c:dLbls/>
        <c:firstSliceAng val="0"/>
      </c:pieChart>
      <c:spPr>
        <a:noFill/>
        <a:ln>
          <a:noFill/>
        </a:ln>
        <a:effectLst/>
      </c:spPr>
    </c:plotArea>
    <c:legend>
      <c:legendPos val="r"/>
      <c:layout/>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extLst xmlns:c16r2="http://schemas.microsoft.com/office/drawing/2015/06/char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27-08-2024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dirty="0"/>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dirty="0"/>
          </a:p>
        </p:txBody>
      </p:sp>
    </p:spTree>
    <p:extLst>
      <p:ext uri="{BB962C8B-B14F-4D97-AF65-F5344CB8AC3E}">
        <p14:creationId xmlns:p14="http://schemas.microsoft.com/office/powerpoint/2010/main" xmlns=""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4</a:t>
            </a:fld>
            <a:endParaRPr lang="en-IN" dirty="0"/>
          </a:p>
        </p:txBody>
      </p:sp>
    </p:spTree>
    <p:extLst>
      <p:ext uri="{BB962C8B-B14F-4D97-AF65-F5344CB8AC3E}">
        <p14:creationId xmlns:p14="http://schemas.microsoft.com/office/powerpoint/2010/main" xmlns="" val="1708444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10</a:t>
            </a:fld>
            <a:endParaRPr lang="en-IN"/>
          </a:p>
        </p:txBody>
      </p:sp>
    </p:spTree>
    <p:extLst>
      <p:ext uri="{BB962C8B-B14F-4D97-AF65-F5344CB8AC3E}">
        <p14:creationId xmlns:p14="http://schemas.microsoft.com/office/powerpoint/2010/main" xmlns="" val="942727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8/27/2024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hyperlink" Target="https://creativecommons.org/licenses/by-sa/3.0/" TargetMode="External"/><Relationship Id="rId4" Type="http://schemas.openxmlformats.org/officeDocument/2006/relationships/hyperlink" Target="https://thebluediamondgallery.com/finger01/e/employee.html"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i="1" dirty="0"/>
              <a:t>STUDENT NAME</a:t>
            </a:r>
            <a:r>
              <a:rPr lang="en-US" sz="2400" i="1" dirty="0" smtClean="0"/>
              <a:t>: </a:t>
            </a:r>
            <a:r>
              <a:rPr lang="en-US" sz="2400" i="1" dirty="0" err="1"/>
              <a:t>Divya</a:t>
            </a:r>
            <a:r>
              <a:rPr lang="en-US" sz="2400" i="1" dirty="0" smtClean="0"/>
              <a:t>. s</a:t>
            </a:r>
            <a:endParaRPr lang="en-US" sz="2400" i="1" dirty="0"/>
          </a:p>
          <a:p>
            <a:r>
              <a:rPr lang="en-US" sz="2400" i="1" dirty="0"/>
              <a:t>REGISTER NO:312209662/asunm1353312209662</a:t>
            </a:r>
          </a:p>
          <a:p>
            <a:r>
              <a:rPr lang="en-US" sz="2400" i="1" dirty="0"/>
              <a:t>DEPARTMENT:BCOM COMMERCE</a:t>
            </a:r>
          </a:p>
          <a:p>
            <a:r>
              <a:rPr lang="en-US" sz="2400" i="1" dirty="0"/>
              <a:t>COLLEGE: ANNA ADARSH COLLEGE FOR WOMEN</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3" name="Title 12">
            <a:extLst>
              <a:ext uri="{FF2B5EF4-FFF2-40B4-BE49-F238E27FC236}">
                <a16:creationId xmlns:a16="http://schemas.microsoft.com/office/drawing/2014/main" xmlns="" id="{FBF60690-A13C-F864-D432-8EFD2CC6E0FF}"/>
              </a:ext>
            </a:extLst>
          </p:cNvPr>
          <p:cNvSpPr>
            <a:spLocks noGrp="1"/>
          </p:cNvSpPr>
          <p:nvPr>
            <p:ph type="title"/>
          </p:nvPr>
        </p:nvSpPr>
        <p:spPr>
          <a:xfrm>
            <a:off x="755332" y="385444"/>
            <a:ext cx="10681335" cy="1477328"/>
          </a:xfrm>
        </p:spPr>
        <p:txBody>
          <a:bodyPr/>
          <a:lstStyle/>
          <a:p>
            <a:r>
              <a:rPr lang="en-IN" sz="4800" b="1" spc="15" dirty="0">
                <a:latin typeface="Trebuchet MS"/>
                <a:cs typeface="Trebuchet MS"/>
              </a:rPr>
              <a:t>M</a:t>
            </a:r>
            <a:r>
              <a:rPr lang="en-IN" sz="4800" b="1" dirty="0">
                <a:latin typeface="Trebuchet MS"/>
                <a:cs typeface="Trebuchet MS"/>
              </a:rPr>
              <a:t>O</a:t>
            </a:r>
            <a:r>
              <a:rPr lang="en-IN" sz="4800" b="1" spc="-15" dirty="0">
                <a:latin typeface="Trebuchet MS"/>
                <a:cs typeface="Trebuchet MS"/>
              </a:rPr>
              <a:t>D</a:t>
            </a:r>
            <a:r>
              <a:rPr lang="en-IN" sz="4800" b="1" spc="-35" dirty="0">
                <a:latin typeface="Trebuchet MS"/>
                <a:cs typeface="Trebuchet MS"/>
              </a:rPr>
              <a:t>E</a:t>
            </a:r>
            <a:r>
              <a:rPr lang="en-IN" sz="4800" b="1" spc="-30" dirty="0">
                <a:latin typeface="Trebuchet MS"/>
                <a:cs typeface="Trebuchet MS"/>
              </a:rPr>
              <a:t>LL</a:t>
            </a:r>
            <a:r>
              <a:rPr lang="en-IN" sz="4800" b="1" spc="-5" dirty="0">
                <a:latin typeface="Trebuchet MS"/>
                <a:cs typeface="Trebuchet MS"/>
              </a:rPr>
              <a:t>I</a:t>
            </a:r>
            <a:r>
              <a:rPr lang="en-IN" sz="4800" b="1" spc="30" dirty="0">
                <a:latin typeface="Trebuchet MS"/>
                <a:cs typeface="Trebuchet MS"/>
              </a:rPr>
              <a:t>N</a:t>
            </a:r>
            <a:r>
              <a:rPr lang="en-IN" sz="4800" b="1" spc="5" dirty="0">
                <a:latin typeface="Trebuchet MS"/>
                <a:cs typeface="Trebuchet MS"/>
              </a:rPr>
              <a:t>G</a:t>
            </a:r>
            <a:r>
              <a:rPr lang="en-IN" sz="4800" dirty="0">
                <a:latin typeface="Trebuchet MS"/>
                <a:cs typeface="Trebuchet MS"/>
              </a:rPr>
              <a:t/>
            </a:r>
            <a:br>
              <a:rPr lang="en-IN" sz="4800" dirty="0">
                <a:latin typeface="Trebuchet MS"/>
                <a:cs typeface="Trebuchet MS"/>
              </a:rPr>
            </a:br>
            <a:endParaRPr lang="en-IN" dirty="0"/>
          </a:p>
        </p:txBody>
      </p:sp>
      <p:sp>
        <p:nvSpPr>
          <p:cNvPr id="15" name="Text Placeholder 14">
            <a:extLst>
              <a:ext uri="{FF2B5EF4-FFF2-40B4-BE49-F238E27FC236}">
                <a16:creationId xmlns:a16="http://schemas.microsoft.com/office/drawing/2014/main" xmlns="" id="{7400F030-A823-0052-7CAA-58E26C63664F}"/>
              </a:ext>
            </a:extLst>
          </p:cNvPr>
          <p:cNvSpPr>
            <a:spLocks noGrp="1"/>
          </p:cNvSpPr>
          <p:nvPr>
            <p:ph type="body" idx="1"/>
          </p:nvPr>
        </p:nvSpPr>
        <p:spPr>
          <a:xfrm>
            <a:off x="457200" y="1219200"/>
            <a:ext cx="9525000" cy="6645215"/>
          </a:xfrm>
        </p:spPr>
        <p:txBody>
          <a:bodyPr/>
          <a:lstStyle/>
          <a:p>
            <a:r>
              <a:rPr lang="en-US" sz="3600" dirty="0">
                <a:solidFill>
                  <a:schemeClr val="tx2">
                    <a:lumMod val="60000"/>
                    <a:lumOff val="40000"/>
                  </a:schemeClr>
                </a:solidFill>
              </a:rPr>
              <a:t>Data collection </a:t>
            </a:r>
          </a:p>
          <a:p>
            <a:endParaRPr lang="en-US" dirty="0"/>
          </a:p>
          <a:p>
            <a:pPr marL="285750" indent="-285750">
              <a:buFont typeface="Wingdings" panose="05000000000000000000" pitchFamily="2" charset="2"/>
              <a:buChar char="Ø"/>
            </a:pPr>
            <a:r>
              <a:rPr lang="en-US" sz="2000" dirty="0"/>
              <a:t>The employee performance analysis table are taken from the website called Kaggle .</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From the data we had some missing figures to identify the missing terms we use conditional techniques to identify the missing terms like exit data etc..</a:t>
            </a:r>
          </a:p>
          <a:p>
            <a:pPr marL="285750" indent="-285750">
              <a:buFont typeface="Wingdings" panose="05000000000000000000" pitchFamily="2" charset="2"/>
              <a:buChar char="Ø"/>
            </a:pPr>
            <a:endParaRPr lang="en-US" sz="2000" dirty="0"/>
          </a:p>
          <a:p>
            <a:pPr marL="285750" indent="-285750">
              <a:buFont typeface="Wingdings" panose="05000000000000000000" pitchFamily="2" charset="2"/>
              <a:buChar char="Ø"/>
            </a:pPr>
            <a:r>
              <a:rPr lang="en-US" sz="2000" dirty="0"/>
              <a:t>Then we used filtering and sorting to fill the  </a:t>
            </a:r>
            <a:r>
              <a:rPr lang="en-US" sz="2000"/>
              <a:t>missing </a:t>
            </a:r>
            <a:r>
              <a:rPr lang="en-US" sz="2000" smtClean="0"/>
              <a:t>figures</a:t>
            </a:r>
            <a:endParaRPr lang="en-US" sz="2000" dirty="0"/>
          </a:p>
          <a:p>
            <a:endParaRPr lang="en-US" dirty="0"/>
          </a:p>
          <a:p>
            <a:r>
              <a:rPr lang="en-US" sz="3600" dirty="0">
                <a:solidFill>
                  <a:schemeClr val="tx2">
                    <a:lumMod val="60000"/>
                    <a:lumOff val="40000"/>
                  </a:schemeClr>
                </a:solidFill>
              </a:rPr>
              <a:t>Features collection </a:t>
            </a:r>
          </a:p>
          <a:p>
            <a:endParaRPr lang="en-US" dirty="0"/>
          </a:p>
          <a:p>
            <a:pPr marL="342900" indent="-342900">
              <a:buFont typeface="Wingdings" panose="05000000000000000000" pitchFamily="2" charset="2"/>
              <a:buChar char="Ø"/>
            </a:pPr>
            <a:r>
              <a:rPr lang="en-US" sz="2000" dirty="0"/>
              <a:t>Pivot table</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Charts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Conditional formatting</a:t>
            </a:r>
          </a:p>
          <a:p>
            <a:endParaRPr lang="en-US" dirty="0"/>
          </a:p>
          <a:p>
            <a:endParaRPr lang="en-US" dirty="0"/>
          </a:p>
          <a:p>
            <a:endParaRPr lang="en-US" dirty="0"/>
          </a:p>
          <a:p>
            <a:r>
              <a:rPr lang="en-US" dirty="0"/>
              <a:t>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AFEA3BF-2DD6-18BB-A621-79F828DF389A}"/>
              </a:ext>
            </a:extLst>
          </p:cNvPr>
          <p:cNvSpPr>
            <a:spLocks noGrp="1"/>
          </p:cNvSpPr>
          <p:nvPr>
            <p:ph type="body" idx="1"/>
          </p:nvPr>
        </p:nvSpPr>
        <p:spPr>
          <a:xfrm>
            <a:off x="152400" y="0"/>
            <a:ext cx="9677400" cy="6124754"/>
          </a:xfrm>
        </p:spPr>
        <p:txBody>
          <a:bodyPr/>
          <a:lstStyle/>
          <a:p>
            <a:endParaRPr lang="en-US" sz="2800" dirty="0"/>
          </a:p>
          <a:p>
            <a:endParaRPr lang="en-US" dirty="0"/>
          </a:p>
          <a:p>
            <a:r>
              <a:rPr lang="en-US" sz="2400" dirty="0">
                <a:solidFill>
                  <a:schemeClr val="tx2">
                    <a:lumMod val="60000"/>
                    <a:lumOff val="40000"/>
                  </a:schemeClr>
                </a:solidFill>
              </a:rPr>
              <a:t> </a:t>
            </a:r>
            <a:r>
              <a:rPr lang="en-US" sz="3600" dirty="0">
                <a:solidFill>
                  <a:schemeClr val="tx2">
                    <a:lumMod val="60000"/>
                    <a:lumOff val="40000"/>
                  </a:schemeClr>
                </a:solidFill>
              </a:rPr>
              <a:t>Pivot table </a:t>
            </a:r>
          </a:p>
          <a:p>
            <a:pPr marL="342900" indent="-342900">
              <a:buFont typeface="+mj-lt"/>
              <a:buAutoNum type="arabicPeriod"/>
            </a:pPr>
            <a:r>
              <a:rPr lang="en-US" sz="2000" dirty="0"/>
              <a:t>Click insert </a:t>
            </a:r>
          </a:p>
          <a:p>
            <a:pPr marL="342900" indent="-342900">
              <a:buFont typeface="+mj-lt"/>
              <a:buAutoNum type="arabicPeriod"/>
            </a:pPr>
            <a:r>
              <a:rPr lang="en-US" sz="2000" dirty="0"/>
              <a:t>From the insert bar click pivot table in new excel sheet </a:t>
            </a:r>
          </a:p>
          <a:p>
            <a:pPr marL="342900" indent="-342900">
              <a:buFont typeface="+mj-lt"/>
              <a:buAutoNum type="arabicPeriod"/>
            </a:pPr>
            <a:r>
              <a:rPr lang="en-US" sz="2000" dirty="0"/>
              <a:t>Select business unit and drag it in row </a:t>
            </a:r>
          </a:p>
          <a:p>
            <a:pPr marL="342900" indent="-342900">
              <a:buFont typeface="+mj-lt"/>
              <a:buAutoNum type="arabicPeriod"/>
            </a:pPr>
            <a:r>
              <a:rPr lang="en-US" sz="2000" dirty="0"/>
              <a:t>Then select performance level and drag it in column</a:t>
            </a:r>
          </a:p>
          <a:p>
            <a:r>
              <a:rPr lang="en-US" sz="2000" dirty="0"/>
              <a:t>5 .  Select gender in value</a:t>
            </a:r>
          </a:p>
          <a:p>
            <a:endParaRPr lang="en-US" sz="2000" dirty="0"/>
          </a:p>
          <a:p>
            <a:r>
              <a:rPr lang="en-US" sz="3600" dirty="0">
                <a:solidFill>
                  <a:schemeClr val="tx2">
                    <a:lumMod val="60000"/>
                    <a:lumOff val="40000"/>
                  </a:schemeClr>
                </a:solidFill>
              </a:rPr>
              <a:t>Performance level</a:t>
            </a:r>
          </a:p>
          <a:p>
            <a:pPr marL="342900" indent="-342900">
              <a:buFont typeface="Wingdings" panose="05000000000000000000" pitchFamily="2" charset="2"/>
              <a:buChar char="Ø"/>
            </a:pPr>
            <a:r>
              <a:rPr lang="en-US" sz="2000" dirty="0"/>
              <a:t>From the pivot table we can see the analysis for female male and all and we can access all type of employees by  </a:t>
            </a:r>
            <a:r>
              <a:rPr lang="en-US" sz="2000" dirty="0" smtClean="0"/>
              <a:t>inserting </a:t>
            </a:r>
            <a:r>
              <a:rPr lang="en-US" sz="2000" dirty="0"/>
              <a:t>slicers to see how many are full time ,part time and contract based employees.</a:t>
            </a:r>
          </a:p>
          <a:p>
            <a:pPr marL="342900" indent="-342900">
              <a:buFont typeface="Wingdings" panose="05000000000000000000" pitchFamily="2" charset="2"/>
              <a:buChar char="Ø"/>
            </a:pPr>
            <a:endParaRPr lang="en-US" sz="2000" dirty="0"/>
          </a:p>
          <a:p>
            <a:pPr marL="342900" indent="-342900">
              <a:buFont typeface="Wingdings" panose="05000000000000000000" pitchFamily="2" charset="2"/>
              <a:buChar char="Ø"/>
            </a:pPr>
            <a:r>
              <a:rPr lang="en-US" sz="2000" dirty="0"/>
              <a:t>Insert graph for better analysis the graph shows the accurate levels and the performance of employees. We can see the various graph by changing the options in the graph options.</a:t>
            </a:r>
          </a:p>
          <a:p>
            <a:pPr marL="342900" indent="-342900">
              <a:buFont typeface="Wingdings" panose="05000000000000000000" pitchFamily="2" charset="2"/>
              <a:buChar char="Ø"/>
            </a:pPr>
            <a:endParaRPr lang="en-US" sz="2000" dirty="0"/>
          </a:p>
          <a:p>
            <a:endParaRPr lang="en-IN" sz="2000" dirty="0"/>
          </a:p>
        </p:txBody>
      </p:sp>
    </p:spTree>
    <p:extLst>
      <p:ext uri="{BB962C8B-B14F-4D97-AF65-F5344CB8AC3E}">
        <p14:creationId xmlns:p14="http://schemas.microsoft.com/office/powerpoint/2010/main" xmlns="" val="3212378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dirty="0">
              <a:latin typeface="Trebuchet MS"/>
              <a:cs typeface="Trebuchet MS"/>
            </a:endParaRPr>
          </a:p>
        </p:txBody>
      </p:sp>
      <p:graphicFrame>
        <p:nvGraphicFramePr>
          <p:cNvPr id="2" name="Chart 1">
            <a:extLst>
              <a:ext uri="{FF2B5EF4-FFF2-40B4-BE49-F238E27FC236}">
                <a16:creationId xmlns:a16="http://schemas.microsoft.com/office/drawing/2014/main" xmlns="" id="{974EB71B-8F57-103E-CA95-167DE467B381}"/>
              </a:ext>
            </a:extLst>
          </p:cNvPr>
          <p:cNvGraphicFramePr>
            <a:graphicFrameLocks/>
          </p:cNvGraphicFramePr>
          <p:nvPr>
            <p:extLst>
              <p:ext uri="{D42A27DB-BD31-4B8C-83A1-F6EECF244321}">
                <p14:modId xmlns:p14="http://schemas.microsoft.com/office/powerpoint/2010/main" xmlns="" val="3401586510"/>
              </p:ext>
            </p:extLst>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141F39-B511-722A-3438-8C5D2B0C0B29}"/>
              </a:ext>
            </a:extLst>
          </p:cNvPr>
          <p:cNvSpPr>
            <a:spLocks noGrp="1"/>
          </p:cNvSpPr>
          <p:nvPr>
            <p:ph type="title"/>
          </p:nvPr>
        </p:nvSpPr>
        <p:spPr>
          <a:xfrm>
            <a:off x="755332" y="385444"/>
            <a:ext cx="10681335" cy="430887"/>
          </a:xfrm>
        </p:spPr>
        <p:txBody>
          <a:bodyPr/>
          <a:lstStyle/>
          <a:p>
            <a:r>
              <a:rPr lang="en-US" sz="2800" dirty="0"/>
              <a:t>Pie chart for high level performance</a:t>
            </a:r>
            <a:endParaRPr lang="en-IN" sz="2800" dirty="0"/>
          </a:p>
        </p:txBody>
      </p:sp>
      <p:graphicFrame>
        <p:nvGraphicFramePr>
          <p:cNvPr id="3" name="Chart 2">
            <a:extLst>
              <a:ext uri="{FF2B5EF4-FFF2-40B4-BE49-F238E27FC236}">
                <a16:creationId xmlns:a16="http://schemas.microsoft.com/office/drawing/2014/main" xmlns="" id="{132B5D04-0BDD-A27C-04DF-FBBC5A799508}"/>
              </a:ext>
            </a:extLst>
          </p:cNvPr>
          <p:cNvGraphicFramePr>
            <a:graphicFrameLocks/>
          </p:cNvGraphicFramePr>
          <p:nvPr>
            <p:extLst>
              <p:ext uri="{D42A27DB-BD31-4B8C-83A1-F6EECF244321}">
                <p14:modId xmlns:p14="http://schemas.microsoft.com/office/powerpoint/2010/main" xmlns="" val="4247237319"/>
              </p:ext>
            </p:extLst>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26221699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4391F66D-71CA-306D-37F6-B7AE6364E653}"/>
              </a:ext>
            </a:extLst>
          </p:cNvPr>
          <p:cNvSpPr>
            <a:spLocks noGrp="1"/>
          </p:cNvSpPr>
          <p:nvPr>
            <p:ph type="body" idx="1"/>
          </p:nvPr>
        </p:nvSpPr>
        <p:spPr>
          <a:xfrm>
            <a:off x="609600" y="1577340"/>
            <a:ext cx="8991600" cy="3447098"/>
          </a:xfrm>
        </p:spPr>
        <p:txBody>
          <a:bodyPr/>
          <a:lstStyle/>
          <a:p>
            <a:pPr marL="457200" indent="-457200">
              <a:buFont typeface="Wingdings" panose="05000000000000000000" pitchFamily="2" charset="2"/>
              <a:buChar char="q"/>
            </a:pPr>
            <a:r>
              <a:rPr lang="en-US" sz="2800" dirty="0"/>
              <a:t>From the above analysis the low level</a:t>
            </a:r>
            <a:r>
              <a:rPr lang="en-US" sz="2800" dirty="0" smtClean="0"/>
              <a:t>, medium </a:t>
            </a:r>
            <a:r>
              <a:rPr lang="en-US" sz="2800" dirty="0"/>
              <a:t>level to be improved by assigning various tasks and training in their field </a:t>
            </a:r>
          </a:p>
          <a:p>
            <a:pPr marL="457200" indent="-457200">
              <a:buFont typeface="Wingdings" panose="05000000000000000000" pitchFamily="2" charset="2"/>
              <a:buChar char="q"/>
            </a:pPr>
            <a:endParaRPr lang="en-US" sz="2800" dirty="0"/>
          </a:p>
          <a:p>
            <a:pPr marL="457200" indent="-457200">
              <a:buFont typeface="Wingdings" panose="05000000000000000000" pitchFamily="2" charset="2"/>
              <a:buChar char="q"/>
            </a:pPr>
            <a:r>
              <a:rPr lang="en-US" sz="2800" dirty="0"/>
              <a:t>The current high and very high level employees are improve their intensity by rewards and appreciations towards their growth to increase their participation and to give more potential towards their project</a:t>
            </a:r>
            <a:r>
              <a:rPr lang="en-IN" dirty="0"/>
              <a:t>.</a:t>
            </a:r>
            <a:endParaRPr lang="en-US" dirty="0"/>
          </a:p>
        </p:txBody>
      </p:sp>
    </p:spTree>
    <p:extLst>
      <p:ext uri="{BB962C8B-B14F-4D97-AF65-F5344CB8AC3E}">
        <p14:creationId xmlns:p14="http://schemas.microsoft.com/office/powerpoint/2010/main" xmlns=""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lang="en-IN"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1" name="Text Placeholder 10">
            <a:extLst>
              <a:ext uri="{FF2B5EF4-FFF2-40B4-BE49-F238E27FC236}">
                <a16:creationId xmlns:a16="http://schemas.microsoft.com/office/drawing/2014/main" xmlns="" id="{04F19C25-209D-6110-A4C0-29F0B4AB5707}"/>
              </a:ext>
            </a:extLst>
          </p:cNvPr>
          <p:cNvSpPr>
            <a:spLocks noGrp="1"/>
          </p:cNvSpPr>
          <p:nvPr>
            <p:ph type="body" idx="1"/>
          </p:nvPr>
        </p:nvSpPr>
        <p:spPr>
          <a:xfrm>
            <a:off x="990600" y="2004632"/>
            <a:ext cx="7848600" cy="2585323"/>
          </a:xfrm>
        </p:spPr>
        <p:txBody>
          <a:bodyPr/>
          <a:lstStyle/>
          <a:p>
            <a:pPr marL="285750" indent="-285750">
              <a:buFont typeface="Arial" panose="020B0604020202020204" pitchFamily="34" charset="0"/>
              <a:buChar char="•"/>
            </a:pPr>
            <a:r>
              <a:rPr lang="en-US" sz="2800" dirty="0" err="1"/>
              <a:t>Analysing</a:t>
            </a:r>
            <a:r>
              <a:rPr lang="en-US" sz="2800" dirty="0"/>
              <a:t> employee performance to track their working skills and to motivate the low level employees by various tasks .</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a:t>To track the performance and give rewards to improve the current performance</a:t>
            </a:r>
            <a:r>
              <a:rPr lang="en-US" dirty="0"/>
              <a:t>.</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4"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1066800" y="2362200"/>
            <a:ext cx="7924800" cy="3477875"/>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In this project we known about the employees how they perform by various graph and pivot table</a:t>
            </a:r>
          </a:p>
          <a:p>
            <a:pPr marL="342900" indent="-342900">
              <a:buFont typeface="Wingdings" panose="05000000000000000000" pitchFamily="2" charset="2"/>
              <a:buChar char="§"/>
            </a:pPr>
            <a:endParaRPr lang="en-IN" sz="28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800" dirty="0">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lang="en-IN" sz="2800" dirty="0" err="1">
                <a:latin typeface="Times New Roman" panose="02020603050405020304" pitchFamily="18" charset="0"/>
                <a:cs typeface="Times New Roman" panose="02020603050405020304" pitchFamily="18" charset="0"/>
              </a:rPr>
              <a:t>taks</a:t>
            </a:r>
            <a:r>
              <a:rPr lang="en-IN" sz="2800" dirty="0">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10" name="Text Placeholder 9">
            <a:extLst>
              <a:ext uri="{FF2B5EF4-FFF2-40B4-BE49-F238E27FC236}">
                <a16:creationId xmlns:a16="http://schemas.microsoft.com/office/drawing/2014/main" xmlns="" id="{C7EEC3BC-FC3C-7E74-B72B-2980A9D491D1}"/>
              </a:ext>
            </a:extLst>
          </p:cNvPr>
          <p:cNvSpPr>
            <a:spLocks noGrp="1"/>
          </p:cNvSpPr>
          <p:nvPr>
            <p:ph type="body" idx="1"/>
          </p:nvPr>
        </p:nvSpPr>
        <p:spPr>
          <a:xfrm>
            <a:off x="609600" y="1577340"/>
            <a:ext cx="10972800" cy="2708434"/>
          </a:xfrm>
        </p:spPr>
        <p:txBody>
          <a:bodyPr/>
          <a:lstStyle/>
          <a:p>
            <a:pPr marL="285750" indent="-285750">
              <a:buFont typeface="Wingdings" panose="05000000000000000000" pitchFamily="2" charset="2"/>
              <a:buChar char="§"/>
            </a:pPr>
            <a:r>
              <a:rPr lang="en-US" sz="2800" dirty="0"/>
              <a:t>Employees</a:t>
            </a:r>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err="1"/>
              <a:t>Organisations</a:t>
            </a:r>
            <a:endParaRPr lang="en-US" sz="2800" dirty="0"/>
          </a:p>
          <a:p>
            <a:pPr marL="285750" indent="-285750">
              <a:buFont typeface="Wingdings" panose="05000000000000000000" pitchFamily="2" charset="2"/>
              <a:buChar char="§"/>
            </a:pPr>
            <a:endParaRPr lang="en-US" sz="2800" dirty="0"/>
          </a:p>
          <a:p>
            <a:pPr marL="285750" indent="-285750">
              <a:buFont typeface="Wingdings" panose="05000000000000000000" pitchFamily="2" charset="2"/>
              <a:buChar char="§"/>
            </a:pPr>
            <a:r>
              <a:rPr lang="en-US" sz="2800" dirty="0"/>
              <a:t>Employers</a:t>
            </a:r>
          </a:p>
          <a:p>
            <a:endParaRPr lang="en-US" dirty="0"/>
          </a:p>
          <a:p>
            <a:endParaRPr lang="en-IN"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pic>
        <p:nvPicPr>
          <p:cNvPr id="12" name="Picture 11">
            <a:extLst>
              <a:ext uri="{FF2B5EF4-FFF2-40B4-BE49-F238E27FC236}">
                <a16:creationId xmlns:a16="http://schemas.microsoft.com/office/drawing/2014/main" xmlns="" id="{73C9C4E9-0D05-3D0F-7CFC-2C09E0EA0CC9}"/>
              </a:ext>
            </a:extLst>
          </p:cNvPr>
          <p:cNvPicPr>
            <a:picLocks noChangeAspect="1"/>
          </p:cNvPicPr>
          <p:nvPr/>
        </p:nvPicPr>
        <p:blipFill>
          <a:blip r:embed="rId3" cstate="print">
            <a:extLst>
              <a:ext uri="{28A0092B-C50C-407E-A947-70E740481C1C}">
                <a14:useLocalDpi xmlns:a14="http://schemas.microsoft.com/office/drawing/2010/main" xmlns="" val="0"/>
              </a:ext>
              <a:ext uri="{837473B0-CC2E-450A-ABE3-18F120FF3D39}">
                <a1611:picAttrSrcUrl xmlns:a1611="http://schemas.microsoft.com/office/drawing/2016/11/main" xmlns="" r:id="rId4"/>
              </a:ext>
            </a:extLst>
          </a:blip>
          <a:stretch>
            <a:fillRect/>
          </a:stretch>
        </p:blipFill>
        <p:spPr>
          <a:xfrm>
            <a:off x="5562600" y="1501139"/>
            <a:ext cx="4038600" cy="2410657"/>
          </a:xfrm>
          <a:prstGeom prst="rect">
            <a:avLst/>
          </a:prstGeom>
        </p:spPr>
      </p:pic>
      <p:sp>
        <p:nvSpPr>
          <p:cNvPr id="13" name="TextBox 12">
            <a:extLst>
              <a:ext uri="{FF2B5EF4-FFF2-40B4-BE49-F238E27FC236}">
                <a16:creationId xmlns:a16="http://schemas.microsoft.com/office/drawing/2014/main" xmlns="" id="{2C5147DE-8438-5E36-5CF8-7B986A9ADD3E}"/>
              </a:ext>
            </a:extLst>
          </p:cNvPr>
          <p:cNvSpPr txBox="1"/>
          <p:nvPr/>
        </p:nvSpPr>
        <p:spPr>
          <a:xfrm>
            <a:off x="3124200" y="7270553"/>
            <a:ext cx="10287000" cy="230832"/>
          </a:xfrm>
          <a:prstGeom prst="rect">
            <a:avLst/>
          </a:prstGeom>
          <a:noFill/>
        </p:spPr>
        <p:txBody>
          <a:bodyPr wrap="square" rtlCol="0">
            <a:spAutoFit/>
          </a:bodyPr>
          <a:lstStyle/>
          <a:p>
            <a:r>
              <a:rPr lang="en-IN" sz="900">
                <a:hlinkClick r:id="rId4" tooltip="https://thebluediamondgallery.com/finger01/e/employee.html"/>
              </a:rPr>
              <a:t>This Photo</a:t>
            </a:r>
            <a:r>
              <a:rPr lang="en-IN" sz="900"/>
              <a:t> by Unknown Author is licensed under </a:t>
            </a:r>
            <a:r>
              <a:rPr lang="en-IN" sz="900">
                <a:hlinkClick r:id="rId5" tooltip="https://creativecommons.org/licenses/by-sa/3.0/"/>
              </a:rPr>
              <a:t>CC BY-SA</a:t>
            </a:r>
            <a:endParaRPr lang="en-IN"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3491" y="14478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xmlns="" id="{71C54DAB-CEED-D47F-A609-AD048BD92EF1}"/>
              </a:ext>
            </a:extLst>
          </p:cNvPr>
          <p:cNvSpPr>
            <a:spLocks noGrp="1"/>
          </p:cNvSpPr>
          <p:nvPr>
            <p:ph type="body" idx="1"/>
          </p:nvPr>
        </p:nvSpPr>
        <p:spPr>
          <a:xfrm>
            <a:off x="3352800" y="2019300"/>
            <a:ext cx="5562600" cy="3323987"/>
          </a:xfrm>
        </p:spPr>
        <p:txBody>
          <a:bodyPr/>
          <a:lstStyle/>
          <a:p>
            <a:pPr marL="342900" indent="-342900">
              <a:buFont typeface="Wingdings" panose="05000000000000000000" pitchFamily="2" charset="2"/>
              <a:buChar char="§"/>
            </a:pPr>
            <a:r>
              <a:rPr lang="en-US" sz="2400" dirty="0"/>
              <a:t>Filtering – remove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Charts    - visualization repots</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Pivot </a:t>
            </a:r>
            <a:r>
              <a:rPr lang="en-US" sz="2400" dirty="0" smtClean="0"/>
              <a:t>table </a:t>
            </a:r>
            <a:r>
              <a:rPr lang="en-US" sz="2400" dirty="0"/>
              <a:t>– summary</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Conditional formatting – identify missing</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Formula   - performance level </a:t>
            </a:r>
            <a:endParaRPr lang="en-IN" sz="2400"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xmlns="" id="{E491E43C-CD09-A7AC-C92E-8897CA749120}"/>
              </a:ext>
            </a:extLst>
          </p:cNvPr>
          <p:cNvSpPr>
            <a:spLocks noGrp="1"/>
          </p:cNvSpPr>
          <p:nvPr>
            <p:ph type="body" idx="1"/>
          </p:nvPr>
        </p:nvSpPr>
        <p:spPr>
          <a:xfrm>
            <a:off x="228600" y="1371600"/>
            <a:ext cx="10820400" cy="4893647"/>
          </a:xfrm>
        </p:spPr>
        <p:txBody>
          <a:bodyPr/>
          <a:lstStyle/>
          <a:p>
            <a:r>
              <a:rPr lang="en-US" sz="2000" dirty="0"/>
              <a:t>Employee data set  - the employee </a:t>
            </a:r>
            <a:r>
              <a:rPr lang="en-US" sz="2000" dirty="0" err="1"/>
              <a:t>datas</a:t>
            </a:r>
            <a:r>
              <a:rPr lang="en-US" sz="2000" dirty="0"/>
              <a:t> are taken from the Kaggle to analysis employe performance</a:t>
            </a:r>
          </a:p>
          <a:p>
            <a:endParaRPr lang="en-US" sz="2000" dirty="0"/>
          </a:p>
          <a:p>
            <a:r>
              <a:rPr lang="en-US" sz="2000" dirty="0">
                <a:solidFill>
                  <a:srgbClr val="FF0000"/>
                </a:solidFill>
              </a:rPr>
              <a:t>9</a:t>
            </a:r>
            <a:r>
              <a:rPr lang="en-US" sz="2000" dirty="0"/>
              <a:t> features</a:t>
            </a:r>
          </a:p>
          <a:p>
            <a:endParaRPr lang="en-US" sz="2000" dirty="0"/>
          </a:p>
          <a:p>
            <a:r>
              <a:rPr lang="en-US" sz="2000" dirty="0">
                <a:solidFill>
                  <a:srgbClr val="FF0000"/>
                </a:solidFill>
              </a:rPr>
              <a:t>Employee ID</a:t>
            </a:r>
            <a:r>
              <a:rPr lang="en-US" sz="2000" dirty="0"/>
              <a:t>: Unique identifier for each employee in the organization.</a:t>
            </a:r>
          </a:p>
          <a:p>
            <a:endParaRPr lang="en-US" sz="2000" dirty="0"/>
          </a:p>
          <a:p>
            <a:r>
              <a:rPr lang="en-US" sz="2000" dirty="0">
                <a:solidFill>
                  <a:srgbClr val="FF0000"/>
                </a:solidFill>
              </a:rPr>
              <a:t>First Name</a:t>
            </a:r>
            <a:r>
              <a:rPr lang="en-US" sz="2000" dirty="0"/>
              <a:t>: The first name of the employee.</a:t>
            </a:r>
          </a:p>
          <a:p>
            <a:endParaRPr lang="en-US" sz="2000" dirty="0"/>
          </a:p>
          <a:p>
            <a:r>
              <a:rPr lang="en-US" sz="2000" dirty="0">
                <a:solidFill>
                  <a:srgbClr val="FF0000"/>
                </a:solidFill>
              </a:rPr>
              <a:t>Title:</a:t>
            </a:r>
            <a:r>
              <a:rPr lang="en-US" sz="2000" dirty="0"/>
              <a:t> The job title or position of the employee within the organization</a:t>
            </a:r>
          </a:p>
          <a:p>
            <a:r>
              <a:rPr lang="en-US" sz="2000" dirty="0"/>
              <a:t>.</a:t>
            </a:r>
          </a:p>
          <a:p>
            <a:r>
              <a:rPr lang="en-US" sz="2000" dirty="0"/>
              <a:t>.</a:t>
            </a:r>
            <a:r>
              <a:rPr lang="en-US" sz="2000" dirty="0">
                <a:solidFill>
                  <a:srgbClr val="FF0000"/>
                </a:solidFill>
              </a:rPr>
              <a:t>Business Unit</a:t>
            </a:r>
            <a:r>
              <a:rPr lang="en-US" sz="2000" dirty="0"/>
              <a:t>: The specific business unit or department to which the employee belongs.</a:t>
            </a:r>
          </a:p>
          <a:p>
            <a:endParaRPr lang="en-US" sz="2000" dirty="0"/>
          </a:p>
          <a:p>
            <a:r>
              <a:rPr lang="en-US" sz="2000" dirty="0">
                <a:solidFill>
                  <a:srgbClr val="FF0000"/>
                </a:solidFill>
              </a:rPr>
              <a:t>Employee Status</a:t>
            </a:r>
            <a:r>
              <a:rPr lang="en-US" sz="2000" dirty="0"/>
              <a:t>: The current employment status of the employee (e.g., Active, On Leave, Terminated).</a:t>
            </a:r>
          </a:p>
          <a:p>
            <a:endParaRPr lang="en-US" sz="2000" dirty="0"/>
          </a:p>
          <a:p>
            <a:r>
              <a:rPr lang="en-US" sz="2000" dirty="0">
                <a:solidFill>
                  <a:srgbClr val="FF0000"/>
                </a:solidFill>
              </a:rPr>
              <a:t>Employee Type</a:t>
            </a:r>
            <a:r>
              <a:rPr lang="en-US" sz="2000" dirty="0"/>
              <a:t>: The type of employment the employee has (e.g., Full-time, Part-time, Contract).</a:t>
            </a:r>
          </a:p>
          <a:p>
            <a:endParaRPr lang="en-IN" dirty="0"/>
          </a:p>
        </p:txBody>
      </p:sp>
    </p:spTree>
    <p:extLst>
      <p:ext uri="{BB962C8B-B14F-4D97-AF65-F5344CB8AC3E}">
        <p14:creationId xmlns:p14="http://schemas.microsoft.com/office/powerpoint/2010/main" xmlns=""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 name="Text Placeholder 9">
            <a:extLst>
              <a:ext uri="{FF2B5EF4-FFF2-40B4-BE49-F238E27FC236}">
                <a16:creationId xmlns:a16="http://schemas.microsoft.com/office/drawing/2014/main" xmlns="" id="{98F660A5-D3CC-6AA7-5235-708A79B371AD}"/>
              </a:ext>
            </a:extLst>
          </p:cNvPr>
          <p:cNvSpPr>
            <a:spLocks noGrp="1"/>
          </p:cNvSpPr>
          <p:nvPr>
            <p:ph type="body" idx="1"/>
          </p:nvPr>
        </p:nvSpPr>
        <p:spPr/>
        <p:txBody>
          <a:bodyPr/>
          <a:lstStyle/>
          <a:p>
            <a:endParaRPr lang="en-IN"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1219200" y="2354703"/>
            <a:ext cx="8686800" cy="954107"/>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273</TotalTime>
  <Words>571</Words>
  <Application>Microsoft Office PowerPoint</Application>
  <PresentationFormat>Custom</PresentationFormat>
  <Paragraphs>118</Paragraphs>
  <Slides>14</Slides>
  <Notes>3</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MODELLING </vt:lpstr>
      <vt:lpstr>Slide 11</vt:lpstr>
      <vt:lpstr>RESULTS</vt:lpstr>
      <vt:lpstr>Pie chart for high level performance</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Subramani</cp:lastModifiedBy>
  <cp:revision>17</cp:revision>
  <dcterms:created xsi:type="dcterms:W3CDTF">2024-03-29T15:07:22Z</dcterms:created>
  <dcterms:modified xsi:type="dcterms:W3CDTF">2024-08-27T15:26:28Z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