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342536" y="3040529"/>
            <a:ext cx="8610600" cy="2308324"/>
          </a:xfrm>
          <a:prstGeom prst="rect">
            <a:avLst/>
          </a:prstGeom>
          <a:noFill/>
        </p:spPr>
        <p:txBody>
          <a:bodyPr wrap="square" rtlCol="0">
            <a:spAutoFit/>
          </a:bodyPr>
          <a:lstStyle/>
          <a:p>
            <a:r>
              <a:rPr lang="en-US" sz="2400" dirty="0"/>
              <a:t>STUDENT NAME</a:t>
            </a:r>
            <a:r>
              <a:rPr lang="en-US" sz="2400" dirty="0" smtClean="0"/>
              <a:t>: J DIVYA</a:t>
            </a:r>
            <a:endParaRPr lang="en-US" sz="2400" dirty="0"/>
          </a:p>
          <a:p>
            <a:r>
              <a:rPr lang="en-US" sz="2400" dirty="0"/>
              <a:t>REGISTER </a:t>
            </a:r>
            <a:r>
              <a:rPr lang="en-US" sz="2400" dirty="0" smtClean="0"/>
              <a:t>NO:312218009</a:t>
            </a:r>
          </a:p>
          <a:p>
            <a:r>
              <a:rPr lang="en-US" sz="2400" dirty="0" smtClean="0"/>
              <a:t>NAAN MUDHALVAN ID</a:t>
            </a:r>
            <a:r>
              <a:rPr lang="en-US" sz="2400" dirty="0"/>
              <a:t>: 37F223608078ECD92514B30CFA657104</a:t>
            </a:r>
            <a:endParaRPr lang="en-US" sz="2400" dirty="0"/>
          </a:p>
          <a:p>
            <a:r>
              <a:rPr lang="en-US" sz="2400" dirty="0" smtClean="0"/>
              <a:t>DEPARTMENT:B COM (COMMERCE)</a:t>
            </a:r>
            <a:endParaRPr lang="en-US" sz="2400" dirty="0"/>
          </a:p>
          <a:p>
            <a:r>
              <a:rPr lang="en-US" sz="2400" dirty="0"/>
              <a:t>COLLEGE: </a:t>
            </a:r>
            <a:r>
              <a:rPr lang="en-US" sz="2400" b="0" dirty="0"/>
              <a:t>St. Anne’s Arts And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457200" y="1600200"/>
            <a:ext cx="8896350" cy="3970318"/>
          </a:xfrm>
          <a:prstGeom prst="rect">
            <a:avLst/>
          </a:prstGeom>
          <a:noFill/>
        </p:spPr>
        <p:txBody>
          <a:bodyPr wrap="square" rtlCol="0">
            <a:spAutoFit/>
          </a:bodyPr>
          <a:lstStyle/>
          <a:p>
            <a:r>
              <a:rPr lang="en-US" dirty="0" smtClean="0"/>
              <a:t>DATA COLLECTION: </a:t>
            </a:r>
            <a:r>
              <a:rPr lang="en-US" dirty="0"/>
              <a:t>Gather all relevant data related to employees. Common fields include employee ID, name, business unit, employee status, employee type, employees classification type, current employee rating, and more</a:t>
            </a:r>
            <a:r>
              <a:rPr lang="en-US" dirty="0" smtClean="0"/>
              <a:t>.</a:t>
            </a:r>
          </a:p>
          <a:p>
            <a:r>
              <a:rPr lang="en-US" dirty="0" smtClean="0"/>
              <a:t>DATA CLEANING: Handle </a:t>
            </a:r>
            <a:r>
              <a:rPr lang="en-US" dirty="0"/>
              <a:t>Missing </a:t>
            </a:r>
            <a:r>
              <a:rPr lang="en-US" dirty="0" smtClean="0"/>
              <a:t>Values</a:t>
            </a:r>
          </a:p>
          <a:p>
            <a:r>
              <a:rPr lang="en-US" dirty="0" smtClean="0"/>
              <a:t>PERFORMANCE LEVEL: Creating </a:t>
            </a:r>
            <a:r>
              <a:rPr lang="en-US" dirty="0"/>
              <a:t>the new column called performance level by using the formula IFS(Z8&gt;=5,"VERY HIGH",Z8&gt;=4, "HIGH", Z8&gt;=3,"MED", TRUE, "LOW")It shoes that how his formula is used to </a:t>
            </a:r>
            <a:r>
              <a:rPr lang="en-US" dirty="0" smtClean="0"/>
              <a:t>categorized </a:t>
            </a:r>
            <a:r>
              <a:rPr lang="en-US" dirty="0"/>
              <a:t>the employees based on their ratings like very high, high, low</a:t>
            </a:r>
            <a:r>
              <a:rPr lang="en-US" dirty="0" smtClean="0"/>
              <a:t>.</a:t>
            </a:r>
          </a:p>
          <a:p>
            <a:r>
              <a:rPr lang="en-US" dirty="0" smtClean="0"/>
              <a:t>SUMMARY:</a:t>
            </a:r>
          </a:p>
          <a:p>
            <a:r>
              <a:rPr lang="en-US" dirty="0" smtClean="0"/>
              <a:t>Pivot </a:t>
            </a:r>
            <a:r>
              <a:rPr lang="en-US" dirty="0"/>
              <a:t>Table: In the pivot table it should work in the new </a:t>
            </a:r>
            <a:r>
              <a:rPr lang="en-US" dirty="0" smtClean="0"/>
              <a:t>worksheet. Remove </a:t>
            </a:r>
            <a:r>
              <a:rPr lang="en-US" dirty="0"/>
              <a:t>the blank values</a:t>
            </a:r>
            <a:r>
              <a:rPr lang="en-US" dirty="0" smtClean="0"/>
              <a:t>,</a:t>
            </a:r>
          </a:p>
          <a:p>
            <a:r>
              <a:rPr lang="en-US" dirty="0" smtClean="0"/>
              <a:t>VISUALISATION: Graphical Representation</a:t>
            </a:r>
            <a:r>
              <a:rPr lang="en-US" dirty="0"/>
              <a:t>.</a:t>
            </a:r>
            <a:r>
              <a:rPr lang="en-US" dirty="0" smtClean="0"/>
              <a:t> Make </a:t>
            </a:r>
            <a:r>
              <a:rPr lang="en-US" dirty="0"/>
              <a:t>a graph based on the table which we have created. There is the feature of recommended </a:t>
            </a:r>
            <a:r>
              <a:rPr lang="en-US" dirty="0" smtClean="0"/>
              <a:t>graph</a:t>
            </a:r>
          </a:p>
          <a:p>
            <a:r>
              <a:rPr lang="en-US" dirty="0" err="1" smtClean="0"/>
              <a:t>Filter:We</a:t>
            </a:r>
            <a:r>
              <a:rPr lang="en-US" dirty="0" smtClean="0"/>
              <a:t> </a:t>
            </a:r>
            <a:r>
              <a:rPr lang="en-US" dirty="0"/>
              <a:t>can also filter the graph like male, female etc. We also filter the analysis by our choose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2743200" y="1996316"/>
            <a:ext cx="6324599" cy="40806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5"/>
            <a:ext cx="10681335" cy="909955"/>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81000" y="1600200"/>
            <a:ext cx="8305800" cy="1754326"/>
          </a:xfrm>
          <a:prstGeom prst="rect">
            <a:avLst/>
          </a:prstGeom>
          <a:noFill/>
        </p:spPr>
        <p:txBody>
          <a:bodyPr wrap="square" rtlCol="0">
            <a:spAutoFit/>
          </a:bodyPr>
          <a:lstStyle/>
          <a:p>
            <a:r>
              <a:rPr lang="en-US" dirty="0" smtClean="0"/>
              <a:t> An employee </a:t>
            </a:r>
            <a:r>
              <a:rPr lang="en-US" dirty="0"/>
              <a:t>data analysis in a research study involves a strategic synthesis of key findings, their implications, and their contribution to the broader field of study. It is an opportunity to communicate the significance of your research and guide future investigations</a:t>
            </a:r>
            <a:r>
              <a:rPr lang="en-US" dirty="0" smtClean="0"/>
              <a:t>.</a:t>
            </a:r>
            <a:r>
              <a:rPr lang="en-US" dirty="0"/>
              <a:t> </a:t>
            </a:r>
            <a:r>
              <a:rPr lang="en-US" dirty="0" smtClean="0"/>
              <a:t>Employee data analysis is an HR analytics or people analytics process that involves collecting data, analyzing, and reporting HR data to help understand a company’s growth.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B9A8E50-D1A3-3083-AFCF-7EE174785FF3}"/>
              </a:ext>
            </a:extLst>
          </p:cNvPr>
          <p:cNvSpPr txBox="1"/>
          <p:nvPr/>
        </p:nvSpPr>
        <p:spPr>
          <a:xfrm>
            <a:off x="1066800" y="1695450"/>
            <a:ext cx="5181600" cy="1754326"/>
          </a:xfrm>
          <a:prstGeom prst="rect">
            <a:avLst/>
          </a:prstGeom>
          <a:noFill/>
        </p:spPr>
        <p:txBody>
          <a:bodyPr wrap="square" rtlCol="0">
            <a:spAutoFit/>
          </a:bodyPr>
          <a:lstStyle/>
          <a:p>
            <a:r>
              <a:rPr lang="en-US" sz="18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6622A2F-6C7B-0336-9BC0-AC5568BF91F5}"/>
              </a:ext>
            </a:extLst>
          </p:cNvPr>
          <p:cNvSpPr txBox="1"/>
          <p:nvPr/>
        </p:nvSpPr>
        <p:spPr>
          <a:xfrm>
            <a:off x="1014413" y="1790307"/>
            <a:ext cx="5334000" cy="4067175"/>
          </a:xfrm>
          <a:prstGeom prst="rect">
            <a:avLst/>
          </a:prstGeom>
          <a:noFill/>
        </p:spPr>
        <p:txBody>
          <a:bodyPr wrap="square" rtlCol="0">
            <a:spAutoFit/>
          </a:bodyPr>
          <a:lstStyle/>
          <a:p>
            <a:r>
              <a:rPr lang="en-US"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0DBE2C6-57E0-B95B-0D31-F6C2B74253C2}"/>
              </a:ext>
            </a:extLst>
          </p:cNvPr>
          <p:cNvSpPr txBox="1"/>
          <p:nvPr/>
        </p:nvSpPr>
        <p:spPr>
          <a:xfrm>
            <a:off x="742084" y="1105840"/>
            <a:ext cx="7227609" cy="1754326"/>
          </a:xfrm>
          <a:prstGeom prst="rect">
            <a:avLst/>
          </a:prstGeom>
          <a:noFill/>
        </p:spPr>
        <p:txBody>
          <a:bodyPr wrap="square" rtlCol="0">
            <a:spAutoFit/>
          </a:bodyPr>
          <a:lstStyle/>
          <a:p>
            <a:r>
              <a:rPr lang="en-US" dirty="0" smtClean="0"/>
              <a:t>1. HR MANAGER</a:t>
            </a:r>
          </a:p>
          <a:p>
            <a:endParaRPr lang="en-US" dirty="0"/>
          </a:p>
          <a:p>
            <a:pPr marL="342900" indent="-342900">
              <a:buAutoNum type="arabicPeriod"/>
            </a:pPr>
            <a:endParaRPr lang="en-US" dirty="0"/>
          </a:p>
          <a:p>
            <a:endParaRPr lang="en-US" dirty="0"/>
          </a:p>
          <a:p>
            <a:pPr marL="342900" indent="-342900">
              <a:buAutoNum type="arabicPeriod"/>
            </a:pPr>
            <a:endParaRPr lang="en-US" dirty="0"/>
          </a:p>
          <a:p>
            <a:endParaRPr lang="en-IN" dirty="0"/>
          </a:p>
        </p:txBody>
      </p:sp>
      <p:pic>
        <p:nvPicPr>
          <p:cNvPr id="9" name="Picture 8" descr="Clipart - Teacher / &lt;strong&gt;Manager&lt;/strong&gt; between chair and desk"/>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1568" y="829886"/>
            <a:ext cx="3227114" cy="2890956"/>
          </a:xfrm>
          <a:prstGeom prst="rect">
            <a:avLst/>
          </a:prstGeom>
        </p:spPr>
      </p:pic>
      <p:sp>
        <p:nvSpPr>
          <p:cNvPr id="10" name="TextBox 9"/>
          <p:cNvSpPr txBox="1"/>
          <p:nvPr/>
        </p:nvSpPr>
        <p:spPr>
          <a:xfrm>
            <a:off x="609600" y="4053876"/>
            <a:ext cx="3581400" cy="369332"/>
          </a:xfrm>
          <a:prstGeom prst="rect">
            <a:avLst/>
          </a:prstGeom>
          <a:noFill/>
        </p:spPr>
        <p:txBody>
          <a:bodyPr wrap="square" rtlCol="0">
            <a:spAutoFit/>
          </a:bodyPr>
          <a:lstStyle/>
          <a:p>
            <a:r>
              <a:rPr lang="en-US" dirty="0" smtClean="0"/>
              <a:t>2. EXECUTIVES</a:t>
            </a:r>
            <a:endParaRPr lang="en-IN" dirty="0"/>
          </a:p>
        </p:txBody>
      </p:sp>
      <p:pic>
        <p:nvPicPr>
          <p:cNvPr id="11" name="Picture 10" descr="Caricature Of Female Free Stock Photo - Public Domain Pictur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9086" y="4423208"/>
            <a:ext cx="2042160" cy="1402081"/>
          </a:xfrm>
          <a:prstGeom prst="rect">
            <a:avLst/>
          </a:prstGeom>
        </p:spPr>
      </p:pic>
      <p:sp>
        <p:nvSpPr>
          <p:cNvPr id="13" name="TextBox 12"/>
          <p:cNvSpPr txBox="1"/>
          <p:nvPr/>
        </p:nvSpPr>
        <p:spPr>
          <a:xfrm>
            <a:off x="7261275" y="1798337"/>
            <a:ext cx="1565904" cy="369332"/>
          </a:xfrm>
          <a:prstGeom prst="rect">
            <a:avLst/>
          </a:prstGeom>
          <a:noFill/>
        </p:spPr>
        <p:txBody>
          <a:bodyPr wrap="square" rtlCol="0">
            <a:spAutoFit/>
          </a:bodyPr>
          <a:lstStyle/>
          <a:p>
            <a:r>
              <a:rPr lang="en-US" dirty="0" smtClean="0"/>
              <a:t>3. EMPLOYEES</a:t>
            </a:r>
            <a:endParaRPr lang="en-IN" dirty="0"/>
          </a:p>
        </p:txBody>
      </p:sp>
      <p:pic>
        <p:nvPicPr>
          <p:cNvPr id="14" name="Picture 13" descr="Businessmen Team Group · Free image on Pixabay"/>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0516" y="2329793"/>
            <a:ext cx="2994682" cy="19964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3879418-8605-0C31-4782-E7867FE802B3}"/>
              </a:ext>
            </a:extLst>
          </p:cNvPr>
          <p:cNvSpPr txBox="1"/>
          <p:nvPr/>
        </p:nvSpPr>
        <p:spPr>
          <a:xfrm>
            <a:off x="3200400" y="2031869"/>
            <a:ext cx="5334000" cy="2693045"/>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a:t>
            </a:r>
            <a:r>
              <a:rPr lang="en-US" sz="1800" b="1" i="0" u="none" strike="noStrike" kern="1200" baseline="0" dirty="0" smtClean="0">
                <a:ln>
                  <a:noFill/>
                </a:ln>
                <a:effectLst/>
                <a:latin typeface="Segoe UI" panose="020B0502040204020203" pitchFamily="34" charset="0"/>
              </a:rPr>
              <a:t>FORMATTING</a:t>
            </a: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smtClean="0">
                <a:ln>
                  <a:noFill/>
                </a:ln>
                <a:effectLst/>
                <a:latin typeface="Segoe UI" panose="020B0502040204020203" pitchFamily="34" charset="0"/>
              </a:rPr>
              <a:t>FILTER</a:t>
            </a:r>
            <a:endParaRPr lang="en-IN"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smtClean="0">
                <a:ln>
                  <a:noFill/>
                </a:ln>
                <a:effectLst/>
                <a:latin typeface="Segoe UI" panose="020B0502040204020203" pitchFamily="34" charset="0"/>
              </a:rPr>
              <a:t>FORMULA</a:t>
            </a:r>
            <a:endParaRPr lang="en-US" sz="1800" b="1"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a:t>
            </a:r>
            <a:r>
              <a:rPr lang="en-US" b="1" dirty="0" smtClean="0">
                <a:latin typeface="Segoe UI" panose="020B0502040204020203" pitchFamily="34" charset="0"/>
              </a:rPr>
              <a:t>TABLE</a:t>
            </a:r>
            <a:endParaRPr lang="en-US" sz="1800" b="1" i="0" u="none" strike="noStrike" dirty="0">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smtClean="0">
                <a:latin typeface="Segoe UI" panose="020B0502040204020203" pitchFamily="34" charset="0"/>
              </a:rPr>
              <a:t>GRAPH</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B9C8602-BEB8-3D00-DCDF-97FDFD2202AE}"/>
              </a:ext>
            </a:extLst>
          </p:cNvPr>
          <p:cNvSpPr txBox="1"/>
          <p:nvPr/>
        </p:nvSpPr>
        <p:spPr>
          <a:xfrm>
            <a:off x="769187" y="1219200"/>
            <a:ext cx="8839200" cy="5786199"/>
          </a:xfrm>
          <a:prstGeom prst="rect">
            <a:avLst/>
          </a:prstGeom>
          <a:noFill/>
        </p:spPr>
        <p:txBody>
          <a:bodyPr wrap="square" rtlCol="0">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EW, MSC, NEL, PL, PYZ, SVG, TNS, WBL</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a:t>Size: </a:t>
            </a:r>
            <a:r>
              <a:rPr lang="en-US" sz="2200" b="0" dirty="0"/>
              <a:t>26 records, 9 fields</a:t>
            </a:r>
          </a:p>
          <a:p>
            <a:r>
              <a:rPr lang="en-US" sz="2200" b="1" dirty="0"/>
              <a:t>Visualization: </a:t>
            </a:r>
            <a:r>
              <a:rPr lang="en-US" sz="2200" b="0" dirty="0"/>
              <a:t>Bar graph</a:t>
            </a:r>
            <a:endParaRPr lang="en-US" sz="2200"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a16="http://schemas.microsoft.com/office/drawing/2014/main" id="{3E7BE0E9-57A8-5BE9-14BD-AEE77F5C541C}"/>
              </a:ext>
            </a:extLst>
          </p:cNvPr>
          <p:cNvSpPr txBox="1">
            <a:spLocks/>
          </p:cNvSpPr>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dirty="0"/>
              <a:t>FORMULA:</a:t>
            </a:r>
          </a:p>
          <a:p>
            <a:pPr marL="0" lvl="1" indent="0" fontAlgn="auto">
              <a:spcAft>
                <a:spcPts val="0"/>
              </a:spcAft>
              <a:buFont typeface="Arial" panose="020B0604020202020204" pitchFamily="34" charset="0"/>
              <a:buNone/>
            </a:pPr>
            <a:endParaRPr lang="en-US" sz="2600" dirty="0"/>
          </a:p>
          <a:p>
            <a:pPr lvl="1" fontAlgn="auto">
              <a:spcAft>
                <a:spcPts val="0"/>
              </a:spcAft>
              <a:buFont typeface="Wingdings" panose="05000000000000000000" pitchFamily="2" charset="2"/>
              <a:buChar char="q"/>
            </a:pPr>
            <a:r>
              <a:rPr lang="en-US" sz="2200" dirty="0"/>
              <a:t>Performance level =IFS(Z8&gt;=5,"VERY HIGH",Z8&gt;=4,“HIGH",Z8&gt;=3,"MED",TRUE,"LOW")</a:t>
            </a:r>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r>
              <a:rPr lang="en-US" dirty="0"/>
              <a:t>INSIGHTS: Used to evaluate the scores as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530</TotalTime>
  <Words>627</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Roboto</vt:lpstr>
      <vt:lpstr>Segoe UI</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SAASC LIBRARY</cp:lastModifiedBy>
  <cp:revision>19</cp:revision>
  <dcterms:created xsi:type="dcterms:W3CDTF">2024-03-29T15:07:22Z</dcterms:created>
  <dcterms:modified xsi:type="dcterms:W3CDTF">2024-08-30T04:54:31Z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