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9" r:id="rId9"/>
    <p:sldId id="271" r:id="rId10"/>
    <p:sldId id="272"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1C708E-5AA8-4BEE-B394-3673F9ADBC9D}" v="5" dt="2018-06-24T10:27:00.657"/>
    <p1510:client id="{796247E6-2C3B-4943-8AA5-E5DF43E5B5B6}" v="1" dt="2018-06-24T12:38:58.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7" d="100"/>
          <a:sy n="87" d="100"/>
        </p:scale>
        <p:origin x="2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D7CB3A-7A8E-407F-A508-ACCE3B21A4E1}" type="doc">
      <dgm:prSet loTypeId="urn:microsoft.com/office/officeart/2005/8/layout/chevron2" loCatId="process" qsTypeId="urn:microsoft.com/office/officeart/2005/8/quickstyle/simple1" qsCatId="simple" csTypeId="urn:microsoft.com/office/officeart/2005/8/colors/accent6_3" csCatId="accent6" phldr="1"/>
      <dgm:spPr/>
      <dgm:t>
        <a:bodyPr/>
        <a:lstStyle/>
        <a:p>
          <a:endParaRPr lang="en-GB"/>
        </a:p>
      </dgm:t>
    </dgm:pt>
    <dgm:pt modelId="{DF43AFED-D88D-488A-886E-1436F097A80C}">
      <dgm:prSet phldrT="[Text]"/>
      <dgm:spPr/>
      <dgm:t>
        <a:bodyPr/>
        <a:lstStyle/>
        <a:p>
          <a:r>
            <a:rPr lang="en-GB" sz="3000" dirty="0">
              <a:solidFill>
                <a:srgbClr val="010000"/>
              </a:solidFill>
              <a:latin typeface="Calibri Light"/>
              <a:cs typeface="Calibri Light"/>
            </a:rPr>
            <a:t>Data Preparation</a:t>
          </a:r>
        </a:p>
      </dgm:t>
    </dgm:pt>
    <dgm:pt modelId="{F0B5C03C-7F82-4CC7-A3C5-C84BB9930526}" type="parTrans" cxnId="{AD5D174F-9DE2-4587-81DD-C55DFC566476}">
      <dgm:prSet/>
      <dgm:spPr/>
      <dgm:t>
        <a:bodyPr/>
        <a:lstStyle/>
        <a:p>
          <a:endParaRPr lang="en-GB"/>
        </a:p>
      </dgm:t>
    </dgm:pt>
    <dgm:pt modelId="{FFCE134F-DFFD-4291-BBD6-34B81B9DC97F}" type="sibTrans" cxnId="{AD5D174F-9DE2-4587-81DD-C55DFC566476}">
      <dgm:prSet/>
      <dgm:spPr/>
      <dgm:t>
        <a:bodyPr/>
        <a:lstStyle/>
        <a:p>
          <a:endParaRPr lang="en-GB"/>
        </a:p>
      </dgm:t>
    </dgm:pt>
    <dgm:pt modelId="{2D164FFB-2F84-4F82-BA6B-868A6DD8B6B5}">
      <dgm:prSet phldrT="[Text]"/>
      <dgm:spPr/>
      <dgm:t>
        <a:bodyPr/>
        <a:lstStyle/>
        <a:p>
          <a:r>
            <a:rPr lang="en-GB" sz="3600" dirty="0">
              <a:cs typeface="Calibri Light"/>
            </a:rPr>
            <a:t>Remove orders before July'15 and after June'16</a:t>
          </a:r>
        </a:p>
      </dgm:t>
    </dgm:pt>
    <dgm:pt modelId="{29106FBB-038F-4385-9F75-7D697A78EC18}" type="parTrans" cxnId="{F0261B33-E422-4894-AAE7-FB94DA15449A}">
      <dgm:prSet/>
      <dgm:spPr/>
      <dgm:t>
        <a:bodyPr/>
        <a:lstStyle/>
        <a:p>
          <a:endParaRPr lang="en-GB"/>
        </a:p>
      </dgm:t>
    </dgm:pt>
    <dgm:pt modelId="{3499629E-2EFF-4DBD-B7F2-4B4241578206}" type="sibTrans" cxnId="{F0261B33-E422-4894-AAE7-FB94DA15449A}">
      <dgm:prSet/>
      <dgm:spPr/>
      <dgm:t>
        <a:bodyPr/>
        <a:lstStyle/>
        <a:p>
          <a:endParaRPr lang="en-GB"/>
        </a:p>
      </dgm:t>
    </dgm:pt>
    <dgm:pt modelId="{8E64AA9B-9D97-4A6F-8E79-48A06A3EC27A}">
      <dgm:prSet phldrT="[Text]"/>
      <dgm:spPr/>
      <dgm:t>
        <a:bodyPr/>
        <a:lstStyle/>
        <a:p>
          <a:r>
            <a:rPr lang="en-GB" sz="3600" dirty="0">
              <a:cs typeface="Calibri Light"/>
            </a:rPr>
            <a:t>Data Preparation</a:t>
          </a:r>
        </a:p>
      </dgm:t>
    </dgm:pt>
    <dgm:pt modelId="{ACE54D94-441A-4D41-9BC7-0915B9B467C3}" type="parTrans" cxnId="{6C3CE3CE-4355-4DAB-801D-C09DC1817861}">
      <dgm:prSet/>
      <dgm:spPr/>
      <dgm:t>
        <a:bodyPr/>
        <a:lstStyle/>
        <a:p>
          <a:endParaRPr lang="en-GB"/>
        </a:p>
      </dgm:t>
    </dgm:pt>
    <dgm:pt modelId="{EB901549-ABB3-4857-B9CA-DE98DC19BEE3}" type="sibTrans" cxnId="{6C3CE3CE-4355-4DAB-801D-C09DC1817861}">
      <dgm:prSet/>
      <dgm:spPr/>
      <dgm:t>
        <a:bodyPr/>
        <a:lstStyle/>
        <a:p>
          <a:endParaRPr lang="en-GB"/>
        </a:p>
      </dgm:t>
    </dgm:pt>
    <dgm:pt modelId="{CDAF984C-4241-4C2A-8DFA-8D96F713033E}">
      <dgm:prSet phldrT="[Text]"/>
      <dgm:spPr/>
      <dgm:t>
        <a:bodyPr/>
        <a:lstStyle/>
        <a:p>
          <a:r>
            <a:rPr lang="en-GB" dirty="0">
              <a:cs typeface="Calibri Light"/>
            </a:rPr>
            <a:t>Data Preparation</a:t>
          </a:r>
        </a:p>
      </dgm:t>
    </dgm:pt>
    <dgm:pt modelId="{48E54666-C9FD-4DC9-B512-44A036538ADC}" type="parTrans" cxnId="{7FAAAFF1-CDAC-431F-ABFC-AAB02F77344F}">
      <dgm:prSet/>
      <dgm:spPr/>
      <dgm:t>
        <a:bodyPr/>
        <a:lstStyle/>
        <a:p>
          <a:endParaRPr lang="en-GB"/>
        </a:p>
      </dgm:t>
    </dgm:pt>
    <dgm:pt modelId="{20D37AD1-2EEC-44FD-A068-23B5A6C47E08}" type="sibTrans" cxnId="{7FAAAFF1-CDAC-431F-ABFC-AAB02F77344F}">
      <dgm:prSet/>
      <dgm:spPr/>
      <dgm:t>
        <a:bodyPr/>
        <a:lstStyle/>
        <a:p>
          <a:endParaRPr lang="en-GB"/>
        </a:p>
      </dgm:t>
    </dgm:pt>
    <dgm:pt modelId="{333752DE-7689-4D7A-BD3C-49FF3395C564}">
      <dgm:prSet phldrT="[Text]"/>
      <dgm:spPr/>
      <dgm:t>
        <a:bodyPr/>
        <a:lstStyle/>
        <a:p>
          <a:r>
            <a:rPr lang="en-GB" sz="3600" dirty="0">
              <a:cs typeface="Calibri Light"/>
            </a:rPr>
            <a:t>Removed duplicates , checked for NA values .</a:t>
          </a:r>
        </a:p>
      </dgm:t>
    </dgm:pt>
    <dgm:pt modelId="{03878F19-0482-4DF7-A29C-708B098639F8}" type="parTrans" cxnId="{8BECF2F8-6860-4998-A9C2-96E9E18A0A5C}">
      <dgm:prSet/>
      <dgm:spPr/>
      <dgm:t>
        <a:bodyPr/>
        <a:lstStyle/>
        <a:p>
          <a:endParaRPr lang="en-GB"/>
        </a:p>
      </dgm:t>
    </dgm:pt>
    <dgm:pt modelId="{2DCB8A15-052D-40D4-BADF-9F14ED063F82}" type="sibTrans" cxnId="{8BECF2F8-6860-4998-A9C2-96E9E18A0A5C}">
      <dgm:prSet/>
      <dgm:spPr/>
      <dgm:t>
        <a:bodyPr/>
        <a:lstStyle/>
        <a:p>
          <a:endParaRPr lang="en-GB"/>
        </a:p>
      </dgm:t>
    </dgm:pt>
    <dgm:pt modelId="{C7246557-A000-49C7-89A9-1C537FE239C0}">
      <dgm:prSet phldrT="[Text]"/>
      <dgm:spPr/>
      <dgm:t>
        <a:bodyPr/>
        <a:lstStyle/>
        <a:p>
          <a:r>
            <a:rPr lang="en-GB" sz="3200" dirty="0">
              <a:cs typeface="Calibri Light"/>
            </a:rPr>
            <a:t>Order Id can be same for 2 items brought, Order item Id should be unique</a:t>
          </a:r>
        </a:p>
      </dgm:t>
    </dgm:pt>
    <dgm:pt modelId="{F971B8F1-65DA-4DB0-85BF-D4C7EC0C2F1A}" type="parTrans" cxnId="{32D9DD54-6055-4D09-B1C5-8370BD88F3B6}">
      <dgm:prSet/>
      <dgm:spPr/>
      <dgm:t>
        <a:bodyPr/>
        <a:lstStyle/>
        <a:p>
          <a:endParaRPr lang="en-GB"/>
        </a:p>
      </dgm:t>
    </dgm:pt>
    <dgm:pt modelId="{73AD0313-1683-4D71-84D7-4B020C1AB630}" type="sibTrans" cxnId="{32D9DD54-6055-4D09-B1C5-8370BD88F3B6}">
      <dgm:prSet/>
      <dgm:spPr/>
      <dgm:t>
        <a:bodyPr/>
        <a:lstStyle/>
        <a:p>
          <a:endParaRPr lang="en-GB"/>
        </a:p>
      </dgm:t>
    </dgm:pt>
    <dgm:pt modelId="{9374E175-4497-4302-B377-FA88141DB664}">
      <dgm:prSet phldrT="[Text]"/>
      <dgm:spPr/>
      <dgm:t>
        <a:bodyPr/>
        <a:lstStyle/>
        <a:p>
          <a:r>
            <a:rPr lang="en-GB" sz="3600" dirty="0">
              <a:cs typeface="Calibri Light"/>
            </a:rPr>
            <a:t>'</a:t>
          </a:r>
          <a:r>
            <a:rPr lang="en-GB" sz="3600" dirty="0" err="1">
              <a:cs typeface="Calibri Light"/>
            </a:rPr>
            <a:t>order_id</a:t>
          </a:r>
          <a:r>
            <a:rPr lang="en-GB" sz="3600" dirty="0">
              <a:cs typeface="Calibri Light"/>
            </a:rPr>
            <a:t>', '</a:t>
          </a:r>
          <a:r>
            <a:rPr lang="en-GB" sz="3600" dirty="0" err="1">
              <a:cs typeface="Calibri Light"/>
            </a:rPr>
            <a:t>order_item_id</a:t>
          </a:r>
          <a:r>
            <a:rPr lang="en-GB" sz="3600" dirty="0">
              <a:cs typeface="Calibri Light"/>
            </a:rPr>
            <a:t>', '</a:t>
          </a:r>
          <a:r>
            <a:rPr lang="en-GB" sz="3600" dirty="0" err="1">
              <a:cs typeface="Calibri Light"/>
            </a:rPr>
            <a:t>cust_id</a:t>
          </a:r>
          <a:r>
            <a:rPr lang="en-GB" sz="3600" dirty="0">
              <a:cs typeface="Calibri Light"/>
            </a:rPr>
            <a:t>', '</a:t>
          </a:r>
          <a:r>
            <a:rPr lang="en-GB" sz="3600" dirty="0" err="1">
              <a:cs typeface="Calibri Light"/>
            </a:rPr>
            <a:t>pincode</a:t>
          </a:r>
          <a:r>
            <a:rPr lang="en-GB" sz="3600" dirty="0">
              <a:cs typeface="Calibri Light"/>
            </a:rPr>
            <a:t>' are qualitative data having numeric values, converted them to character type, Payment type-</a:t>
          </a:r>
          <a:r>
            <a:rPr lang="en-GB" sz="3600" dirty="0" err="1">
              <a:cs typeface="Calibri Light"/>
            </a:rPr>
            <a:t>as.integer</a:t>
          </a:r>
          <a:endParaRPr lang="en-GB" sz="3600" dirty="0">
            <a:cs typeface="Calibri Light"/>
          </a:endParaRPr>
        </a:p>
      </dgm:t>
    </dgm:pt>
    <dgm:pt modelId="{D9E125C1-0D7F-4F33-9DF5-95D440E9D32C}" type="parTrans" cxnId="{8EB6C82B-F623-4EE8-8B2E-0F8F268E6801}">
      <dgm:prSet/>
      <dgm:spPr/>
    </dgm:pt>
    <dgm:pt modelId="{77A8B481-4B15-4F8D-9029-F73AA3FD5C88}" type="sibTrans" cxnId="{8EB6C82B-F623-4EE8-8B2E-0F8F268E6801}">
      <dgm:prSet/>
      <dgm:spPr/>
    </dgm:pt>
    <dgm:pt modelId="{AD34F286-35DB-49EA-9671-FFD3FE96BAB8}">
      <dgm:prSet phldrT="[Text]"/>
      <dgm:spPr/>
      <dgm:t>
        <a:bodyPr/>
        <a:lstStyle/>
        <a:p>
          <a:r>
            <a:rPr lang="en-GB" sz="3600" dirty="0">
              <a:cs typeface="Calibri Light"/>
            </a:rPr>
            <a:t>Since 80% of the variable has 'No Expected delay'(\\N) will assume these scenarios as zero delay.</a:t>
          </a:r>
        </a:p>
      </dgm:t>
    </dgm:pt>
    <dgm:pt modelId="{9954BC42-0657-4011-BA62-A66186D65B2F}" type="parTrans" cxnId="{262FAD8D-C8AB-44E1-B7A6-59384252DA41}">
      <dgm:prSet/>
      <dgm:spPr/>
    </dgm:pt>
    <dgm:pt modelId="{EEA79A4F-1BA1-4027-877A-9B047CBAAE27}" type="sibTrans" cxnId="{262FAD8D-C8AB-44E1-B7A6-59384252DA41}">
      <dgm:prSet/>
      <dgm:spPr/>
    </dgm:pt>
    <dgm:pt modelId="{4D6075B6-AE6B-4D33-ADCF-FA91ECC099CF}">
      <dgm:prSet phldrT="[Text]"/>
      <dgm:spPr/>
      <dgm:t>
        <a:bodyPr/>
        <a:lstStyle/>
        <a:p>
          <a:r>
            <a:rPr lang="en-GB" sz="3600" dirty="0">
              <a:cs typeface="Calibri Light"/>
            </a:rPr>
            <a:t>Delivery b/c days of 0-10 are appropriate,  omitted rows where delivery b/c days are out of bounds</a:t>
          </a:r>
        </a:p>
      </dgm:t>
    </dgm:pt>
    <dgm:pt modelId="{E3020135-D873-4E56-BC3F-5D45DB34AFA3}" type="parTrans" cxnId="{8775D62A-0899-44F3-9107-22C71483BA90}">
      <dgm:prSet/>
      <dgm:spPr/>
    </dgm:pt>
    <dgm:pt modelId="{AA248D46-CC04-4ACA-AEDE-B6B0DF6C5EEC}" type="sibTrans" cxnId="{8775D62A-0899-44F3-9107-22C71483BA90}">
      <dgm:prSet/>
      <dgm:spPr/>
    </dgm:pt>
    <dgm:pt modelId="{55CE2811-05B2-4646-82AA-86DA1BE31CB7}">
      <dgm:prSet phldrT="[Text]"/>
      <dgm:spPr/>
      <dgm:t>
        <a:bodyPr/>
        <a:lstStyle/>
        <a:p>
          <a:r>
            <a:rPr lang="en-GB" sz="3600" dirty="0">
              <a:cs typeface="Calibri Light"/>
            </a:rPr>
            <a:t>Observed negative values in "</a:t>
          </a:r>
          <a:r>
            <a:rPr lang="en-GB" sz="3600" dirty="0" err="1">
              <a:cs typeface="Calibri Light"/>
            </a:rPr>
            <a:t>Pincode</a:t>
          </a:r>
          <a:r>
            <a:rPr lang="en-GB" sz="3600" dirty="0">
              <a:cs typeface="Calibri Light"/>
            </a:rPr>
            <a:t>" and" </a:t>
          </a:r>
          <a:r>
            <a:rPr lang="en-GB" sz="3600" dirty="0" err="1">
              <a:cs typeface="Calibri Light"/>
            </a:rPr>
            <a:t>cust_id</a:t>
          </a:r>
          <a:r>
            <a:rPr lang="en-GB" sz="3600" dirty="0">
              <a:cs typeface="Calibri Light"/>
            </a:rPr>
            <a:t> " columns, ignoring those columns</a:t>
          </a:r>
        </a:p>
      </dgm:t>
    </dgm:pt>
    <dgm:pt modelId="{D3A57833-577F-46DF-A99E-A059FA06F2A7}" type="parTrans" cxnId="{41D9AB77-E589-45D6-A9D8-7F188DEF487D}">
      <dgm:prSet/>
      <dgm:spPr/>
    </dgm:pt>
    <dgm:pt modelId="{E1FC658C-0A70-44A2-9C3D-F8FEF1B8685D}" type="sibTrans" cxnId="{41D9AB77-E589-45D6-A9D8-7F188DEF487D}">
      <dgm:prSet/>
      <dgm:spPr/>
    </dgm:pt>
    <dgm:pt modelId="{894802A8-103A-4649-90FA-3834B713FD77}">
      <dgm:prSet phldrT="[Text]"/>
      <dgm:spPr/>
      <dgm:t>
        <a:bodyPr/>
        <a:lstStyle/>
        <a:p>
          <a:r>
            <a:rPr lang="en-GB" sz="3600" dirty="0">
              <a:cs typeface="Calibri Light"/>
            </a:rPr>
            <a:t>Function to compute the week number w.r.t origin date </a:t>
          </a:r>
          <a:r>
            <a:rPr lang="en-GB" sz="3600" dirty="0" err="1">
              <a:cs typeface="Calibri Light"/>
            </a:rPr>
            <a:t>coded.It</a:t>
          </a:r>
          <a:r>
            <a:rPr lang="en-GB" sz="3600" dirty="0">
              <a:cs typeface="Calibri Light"/>
            </a:rPr>
            <a:t> takes data and origin Date format as arguments.</a:t>
          </a:r>
        </a:p>
      </dgm:t>
    </dgm:pt>
    <dgm:pt modelId="{0B13D953-0DB0-4FC3-B421-6F248129E0F1}" type="parTrans" cxnId="{29E13D81-91FC-47A7-8F6D-50CEE40AA0EB}">
      <dgm:prSet/>
      <dgm:spPr/>
    </dgm:pt>
    <dgm:pt modelId="{52446BE8-2F27-4C7E-8260-517BDBE26246}" type="sibTrans" cxnId="{29E13D81-91FC-47A7-8F6D-50CEE40AA0EB}">
      <dgm:prSet/>
      <dgm:spPr/>
    </dgm:pt>
    <dgm:pt modelId="{9CD9B8C1-814B-4288-A9A7-A947E5CCA654}">
      <dgm:prSet phldrT="[Text]"/>
      <dgm:spPr/>
      <dgm:t>
        <a:bodyPr/>
        <a:lstStyle/>
        <a:p>
          <a:r>
            <a:rPr lang="en-GB" sz="3600" dirty="0">
              <a:cs typeface="Calibri Light"/>
            </a:rPr>
            <a:t>GMV`, `</a:t>
          </a:r>
          <a:r>
            <a:rPr lang="en-GB" sz="3600" dirty="0" err="1">
              <a:cs typeface="Calibri Light"/>
            </a:rPr>
            <a:t>Product_mrp</a:t>
          </a:r>
          <a:r>
            <a:rPr lang="en-GB" sz="3600" dirty="0">
              <a:cs typeface="Calibri Light"/>
            </a:rPr>
            <a:t>` are in terms of INR, while marketing spend recorded in INR Cr. Converted marketing spend to INR.</a:t>
          </a:r>
        </a:p>
      </dgm:t>
    </dgm:pt>
    <dgm:pt modelId="{BA9CDFA3-ACDA-4840-87E7-9A86216088E5}" type="parTrans" cxnId="{FAF4616A-F4BD-44B9-86AD-D3DD108AD6FB}">
      <dgm:prSet/>
      <dgm:spPr/>
    </dgm:pt>
    <dgm:pt modelId="{E7B74205-20D3-4F29-88E9-6E647D69AB71}" type="sibTrans" cxnId="{FAF4616A-F4BD-44B9-86AD-D3DD108AD6FB}">
      <dgm:prSet/>
      <dgm:spPr/>
    </dgm:pt>
    <dgm:pt modelId="{34B32A0E-5AA7-489F-AE8D-7FFB1B16C278}">
      <dgm:prSet phldrT="[Text]"/>
      <dgm:spPr/>
      <dgm:t>
        <a:bodyPr/>
        <a:lstStyle/>
        <a:p>
          <a:r>
            <a:rPr lang="en-GB" sz="3600" dirty="0">
              <a:cs typeface="Calibri Light"/>
            </a:rPr>
            <a:t>Created week,  week numbers start from min order date</a:t>
          </a:r>
        </a:p>
      </dgm:t>
    </dgm:pt>
    <dgm:pt modelId="{44018727-290B-4A19-B781-83A13D6C0C33}" type="parTrans" cxnId="{BA7CFC76-2376-4751-8C11-F24C99033DB5}">
      <dgm:prSet/>
      <dgm:spPr/>
    </dgm:pt>
    <dgm:pt modelId="{C345CBCA-1894-4EE0-9A9B-939897E64865}" type="sibTrans" cxnId="{BA7CFC76-2376-4751-8C11-F24C99033DB5}">
      <dgm:prSet/>
      <dgm:spPr/>
    </dgm:pt>
    <dgm:pt modelId="{6E5801E9-C373-4653-9AB1-35F66F1714D9}">
      <dgm:prSet phldrT="[Text]"/>
      <dgm:spPr/>
      <dgm:t>
        <a:bodyPr/>
        <a:lstStyle/>
        <a:p>
          <a:r>
            <a:rPr lang="en-GB" sz="3600" dirty="0">
              <a:cs typeface="Calibri Light"/>
            </a:rPr>
            <a:t>Free products excluded from Analysis.</a:t>
          </a:r>
        </a:p>
      </dgm:t>
    </dgm:pt>
    <dgm:pt modelId="{DD3E7B61-D7B4-491D-83CB-BA72960B7A45}" type="parTrans" cxnId="{861AA03E-ABBE-420A-B84E-C3F21EAC7CA7}">
      <dgm:prSet/>
      <dgm:spPr/>
    </dgm:pt>
    <dgm:pt modelId="{EADA17F3-6EB3-4198-AD58-48D9B2B0A822}" type="sibTrans" cxnId="{861AA03E-ABBE-420A-B84E-C3F21EAC7CA7}">
      <dgm:prSet/>
      <dgm:spPr/>
    </dgm:pt>
    <dgm:pt modelId="{9342440F-3EF0-4489-A216-6A120CB150D8}">
      <dgm:prSet phldrT="[Text]"/>
      <dgm:spPr/>
      <dgm:t>
        <a:bodyPr/>
        <a:lstStyle/>
        <a:p>
          <a:r>
            <a:rPr lang="en-GB" sz="3200" dirty="0" err="1">
              <a:cs typeface="Calibri Light"/>
            </a:rPr>
            <a:t>gmv</a:t>
          </a:r>
          <a:r>
            <a:rPr lang="en-GB" sz="3200" dirty="0">
              <a:cs typeface="Calibri Light"/>
            </a:rPr>
            <a:t> should not be more than MRP*units</a:t>
          </a:r>
        </a:p>
      </dgm:t>
    </dgm:pt>
    <dgm:pt modelId="{64E44A08-8C19-47F7-9472-33BF2DFFDD7F}" type="parTrans" cxnId="{3F959D48-9AA5-4E4A-B435-D4062F2B2415}">
      <dgm:prSet/>
      <dgm:spPr/>
    </dgm:pt>
    <dgm:pt modelId="{9DE4F0FC-571C-466A-9E82-20E357FBA991}" type="sibTrans" cxnId="{3F959D48-9AA5-4E4A-B435-D4062F2B2415}">
      <dgm:prSet/>
      <dgm:spPr/>
    </dgm:pt>
    <dgm:pt modelId="{34B5C46B-9776-44E9-A976-FDE195E2FFCC}">
      <dgm:prSet phldrT="[Text]"/>
      <dgm:spPr/>
      <dgm:t>
        <a:bodyPr/>
        <a:lstStyle/>
        <a:p>
          <a:r>
            <a:rPr lang="en-GB" sz="3200" dirty="0">
              <a:cs typeface="Calibri Light"/>
            </a:rPr>
            <a:t>Computed Month, week, and no.of days per week (month, week)</a:t>
          </a:r>
        </a:p>
      </dgm:t>
    </dgm:pt>
    <dgm:pt modelId="{AAB88E58-E7F6-4616-8DDB-493A55B38F2C}" type="parTrans" cxnId="{95FBABB1-6ED4-465D-A081-CA10AD8EB42B}">
      <dgm:prSet/>
      <dgm:spPr/>
    </dgm:pt>
    <dgm:pt modelId="{50465DA7-B260-4727-8CA6-C6962BB1DD13}" type="sibTrans" cxnId="{95FBABB1-6ED4-465D-A081-CA10AD8EB42B}">
      <dgm:prSet/>
      <dgm:spPr/>
    </dgm:pt>
    <dgm:pt modelId="{972CE185-73B8-4FC7-9173-9AF0CCBF8341}" type="pres">
      <dgm:prSet presAssocID="{BDD7CB3A-7A8E-407F-A508-ACCE3B21A4E1}" presName="linearFlow" presStyleCnt="0">
        <dgm:presLayoutVars>
          <dgm:dir/>
          <dgm:animLvl val="lvl"/>
          <dgm:resizeHandles val="exact"/>
        </dgm:presLayoutVars>
      </dgm:prSet>
      <dgm:spPr/>
    </dgm:pt>
    <dgm:pt modelId="{C9CFD336-1B34-41B7-A782-A2385C854783}" type="pres">
      <dgm:prSet presAssocID="{DF43AFED-D88D-488A-886E-1436F097A80C}" presName="composite" presStyleCnt="0"/>
      <dgm:spPr/>
    </dgm:pt>
    <dgm:pt modelId="{ED9EE7B7-82BC-4DA6-B7BD-C9BEAAE4893E}" type="pres">
      <dgm:prSet presAssocID="{DF43AFED-D88D-488A-886E-1436F097A80C}" presName="parentText" presStyleLbl="alignNode1" presStyleIdx="0" presStyleCnt="3">
        <dgm:presLayoutVars>
          <dgm:chMax val="1"/>
          <dgm:bulletEnabled val="1"/>
        </dgm:presLayoutVars>
      </dgm:prSet>
      <dgm:spPr/>
    </dgm:pt>
    <dgm:pt modelId="{25F21D47-89E6-490F-B2B9-753E9ADBC01E}" type="pres">
      <dgm:prSet presAssocID="{DF43AFED-D88D-488A-886E-1436F097A80C}" presName="descendantText" presStyleLbl="alignAcc1" presStyleIdx="0" presStyleCnt="3">
        <dgm:presLayoutVars>
          <dgm:bulletEnabled val="1"/>
        </dgm:presLayoutVars>
      </dgm:prSet>
      <dgm:spPr/>
    </dgm:pt>
    <dgm:pt modelId="{DD1BF378-548E-4861-91B6-A85ADB6EADD0}" type="pres">
      <dgm:prSet presAssocID="{FFCE134F-DFFD-4291-BBD6-34B81B9DC97F}" presName="sp" presStyleCnt="0"/>
      <dgm:spPr/>
    </dgm:pt>
    <dgm:pt modelId="{AE53889E-7655-4EC1-BC32-C609C55E8A2E}" type="pres">
      <dgm:prSet presAssocID="{8E64AA9B-9D97-4A6F-8E79-48A06A3EC27A}" presName="composite" presStyleCnt="0"/>
      <dgm:spPr/>
    </dgm:pt>
    <dgm:pt modelId="{6AC46334-7789-4952-B90F-9A1170F89F56}" type="pres">
      <dgm:prSet presAssocID="{8E64AA9B-9D97-4A6F-8E79-48A06A3EC27A}" presName="parentText" presStyleLbl="alignNode1" presStyleIdx="1" presStyleCnt="3">
        <dgm:presLayoutVars>
          <dgm:chMax val="1"/>
          <dgm:bulletEnabled val="1"/>
        </dgm:presLayoutVars>
      </dgm:prSet>
      <dgm:spPr/>
    </dgm:pt>
    <dgm:pt modelId="{40F1908D-1B73-4DC5-913D-1D5179985F15}" type="pres">
      <dgm:prSet presAssocID="{8E64AA9B-9D97-4A6F-8E79-48A06A3EC27A}" presName="descendantText" presStyleLbl="alignAcc1" presStyleIdx="1" presStyleCnt="3">
        <dgm:presLayoutVars>
          <dgm:bulletEnabled val="1"/>
        </dgm:presLayoutVars>
      </dgm:prSet>
      <dgm:spPr/>
    </dgm:pt>
    <dgm:pt modelId="{D53228FE-71A8-42EF-8F88-FBD0BC28A60C}" type="pres">
      <dgm:prSet presAssocID="{EB901549-ABB3-4857-B9CA-DE98DC19BEE3}" presName="sp" presStyleCnt="0"/>
      <dgm:spPr/>
    </dgm:pt>
    <dgm:pt modelId="{733E197B-C0DB-4479-912A-34F6B583FDEB}" type="pres">
      <dgm:prSet presAssocID="{CDAF984C-4241-4C2A-8DFA-8D96F713033E}" presName="composite" presStyleCnt="0"/>
      <dgm:spPr/>
    </dgm:pt>
    <dgm:pt modelId="{AA071CCD-A37E-4A98-B847-DBAEBF1BC9F6}" type="pres">
      <dgm:prSet presAssocID="{CDAF984C-4241-4C2A-8DFA-8D96F713033E}" presName="parentText" presStyleLbl="alignNode1" presStyleIdx="2" presStyleCnt="3">
        <dgm:presLayoutVars>
          <dgm:chMax val="1"/>
          <dgm:bulletEnabled val="1"/>
        </dgm:presLayoutVars>
      </dgm:prSet>
      <dgm:spPr/>
    </dgm:pt>
    <dgm:pt modelId="{9CB78EDC-B284-4716-9BDF-B4B67BF730B9}" type="pres">
      <dgm:prSet presAssocID="{CDAF984C-4241-4C2A-8DFA-8D96F713033E}" presName="descendantText" presStyleLbl="alignAcc1" presStyleIdx="2" presStyleCnt="3">
        <dgm:presLayoutVars>
          <dgm:bulletEnabled val="1"/>
        </dgm:presLayoutVars>
      </dgm:prSet>
      <dgm:spPr/>
    </dgm:pt>
  </dgm:ptLst>
  <dgm:cxnLst>
    <dgm:cxn modelId="{A4B01913-8149-40CC-AE10-3B30DF6D7FEC}" type="presOf" srcId="{9342440F-3EF0-4489-A216-6A120CB150D8}" destId="{9CB78EDC-B284-4716-9BDF-B4B67BF730B9}" srcOrd="0" destOrd="3" presId="urn:microsoft.com/office/officeart/2005/8/layout/chevron2"/>
    <dgm:cxn modelId="{38F8521B-4EA4-4D7C-A9E5-FA020A8A53BA}" type="presOf" srcId="{34B5C46B-9776-44E9-A976-FDE195E2FFCC}" destId="{9CB78EDC-B284-4716-9BDF-B4B67BF730B9}" srcOrd="0" destOrd="4" presId="urn:microsoft.com/office/officeart/2005/8/layout/chevron2"/>
    <dgm:cxn modelId="{8775D62A-0899-44F3-9107-22C71483BA90}" srcId="{8E64AA9B-9D97-4A6F-8E79-48A06A3EC27A}" destId="{4D6075B6-AE6B-4D33-ADCF-FA91ECC099CF}" srcOrd="1" destOrd="0" parTransId="{E3020135-D873-4E56-BC3F-5D45DB34AFA3}" sibTransId="{AA248D46-CC04-4ACA-AEDE-B6B0DF6C5EEC}"/>
    <dgm:cxn modelId="{8EB6C82B-F623-4EE8-8B2E-0F8F268E6801}" srcId="{DF43AFED-D88D-488A-886E-1436F097A80C}" destId="{9374E175-4497-4302-B377-FA88141DB664}" srcOrd="1" destOrd="0" parTransId="{D9E125C1-0D7F-4F33-9DF5-95D440E9D32C}" sibTransId="{77A8B481-4B15-4F8D-9029-F73AA3FD5C88}"/>
    <dgm:cxn modelId="{F0261B33-E422-4894-AAE7-FB94DA15449A}" srcId="{DF43AFED-D88D-488A-886E-1436F097A80C}" destId="{2D164FFB-2F84-4F82-BA6B-868A6DD8B6B5}" srcOrd="0" destOrd="0" parTransId="{29106FBB-038F-4385-9F75-7D697A78EC18}" sibTransId="{3499629E-2EFF-4DBD-B7F2-4B4241578206}"/>
    <dgm:cxn modelId="{861AA03E-ABBE-420A-B84E-C3F21EAC7CA7}" srcId="{8E64AA9B-9D97-4A6F-8E79-48A06A3EC27A}" destId="{6E5801E9-C373-4653-9AB1-35F66F1714D9}" srcOrd="3" destOrd="0" parTransId="{DD3E7B61-D7B4-491D-83CB-BA72960B7A45}" sibTransId="{EADA17F3-6EB3-4198-AD58-48D9B2B0A822}"/>
    <dgm:cxn modelId="{2A936A3F-EA72-4ED6-B9AF-5753C880611F}" type="presOf" srcId="{9374E175-4497-4302-B377-FA88141DB664}" destId="{25F21D47-89E6-490F-B2B9-753E9ADBC01E}" srcOrd="0" destOrd="1" presId="urn:microsoft.com/office/officeart/2005/8/layout/chevron2"/>
    <dgm:cxn modelId="{67521A5D-ACCB-49CF-90C7-83E3B14A30D2}" type="presOf" srcId="{55CE2811-05B2-4646-82AA-86DA1BE31CB7}" destId="{9CB78EDC-B284-4716-9BDF-B4B67BF730B9}" srcOrd="0" destOrd="0" presId="urn:microsoft.com/office/officeart/2005/8/layout/chevron2"/>
    <dgm:cxn modelId="{BF1FD267-322D-4AD7-BD4A-5B4CAB74E877}" type="presOf" srcId="{6E5801E9-C373-4653-9AB1-35F66F1714D9}" destId="{40F1908D-1B73-4DC5-913D-1D5179985F15}" srcOrd="0" destOrd="3" presId="urn:microsoft.com/office/officeart/2005/8/layout/chevron2"/>
    <dgm:cxn modelId="{3F959D48-9AA5-4E4A-B435-D4062F2B2415}" srcId="{CDAF984C-4241-4C2A-8DFA-8D96F713033E}" destId="{9342440F-3EF0-4489-A216-6A120CB150D8}" srcOrd="3" destOrd="0" parTransId="{64E44A08-8C19-47F7-9472-33BF2DFFDD7F}" sibTransId="{9DE4F0FC-571C-466A-9E82-20E357FBA991}"/>
    <dgm:cxn modelId="{B348CF69-7969-45AA-A77B-45E55E7D63A5}" type="presOf" srcId="{BDD7CB3A-7A8E-407F-A508-ACCE3B21A4E1}" destId="{972CE185-73B8-4FC7-9173-9AF0CCBF8341}" srcOrd="0" destOrd="0" presId="urn:microsoft.com/office/officeart/2005/8/layout/chevron2"/>
    <dgm:cxn modelId="{FAF4616A-F4BD-44B9-86AD-D3DD108AD6FB}" srcId="{8E64AA9B-9D97-4A6F-8E79-48A06A3EC27A}" destId="{9CD9B8C1-814B-4288-A9A7-A947E5CCA654}" srcOrd="2" destOrd="0" parTransId="{BA9CDFA3-ACDA-4840-87E7-9A86216088E5}" sibTransId="{E7B74205-20D3-4F29-88E9-6E647D69AB71}"/>
    <dgm:cxn modelId="{E943C14A-D6D1-4A91-817F-618C1B72A2B4}" type="presOf" srcId="{8E64AA9B-9D97-4A6F-8E79-48A06A3EC27A}" destId="{6AC46334-7789-4952-B90F-9A1170F89F56}" srcOrd="0" destOrd="0" presId="urn:microsoft.com/office/officeart/2005/8/layout/chevron2"/>
    <dgm:cxn modelId="{ED9A5C6C-921B-4A7E-B252-9DBBF50A4AF6}" type="presOf" srcId="{2D164FFB-2F84-4F82-BA6B-868A6DD8B6B5}" destId="{25F21D47-89E6-490F-B2B9-753E9ADBC01E}" srcOrd="0" destOrd="0" presId="urn:microsoft.com/office/officeart/2005/8/layout/chevron2"/>
    <dgm:cxn modelId="{AD5D174F-9DE2-4587-81DD-C55DFC566476}" srcId="{BDD7CB3A-7A8E-407F-A508-ACCE3B21A4E1}" destId="{DF43AFED-D88D-488A-886E-1436F097A80C}" srcOrd="0" destOrd="0" parTransId="{F0B5C03C-7F82-4CC7-A3C5-C84BB9930526}" sibTransId="{FFCE134F-DFFD-4291-BBD6-34B81B9DC97F}"/>
    <dgm:cxn modelId="{A6A55954-64F7-4EB1-9996-755CEDCF77DC}" type="presOf" srcId="{333752DE-7689-4D7A-BD3C-49FF3395C564}" destId="{9CB78EDC-B284-4716-9BDF-B4B67BF730B9}" srcOrd="0" destOrd="1" presId="urn:microsoft.com/office/officeart/2005/8/layout/chevron2"/>
    <dgm:cxn modelId="{32D9DD54-6055-4D09-B1C5-8370BD88F3B6}" srcId="{CDAF984C-4241-4C2A-8DFA-8D96F713033E}" destId="{C7246557-A000-49C7-89A9-1C537FE239C0}" srcOrd="2" destOrd="0" parTransId="{F971B8F1-65DA-4DB0-85BF-D4C7EC0C2F1A}" sibTransId="{73AD0313-1683-4D71-84D7-4B020C1AB630}"/>
    <dgm:cxn modelId="{D7676955-24AC-4E01-818F-42D9F9E90D2D}" type="presOf" srcId="{DF43AFED-D88D-488A-886E-1436F097A80C}" destId="{ED9EE7B7-82BC-4DA6-B7BD-C9BEAAE4893E}" srcOrd="0" destOrd="0" presId="urn:microsoft.com/office/officeart/2005/8/layout/chevron2"/>
    <dgm:cxn modelId="{BA7CFC76-2376-4751-8C11-F24C99033DB5}" srcId="{DF43AFED-D88D-488A-886E-1436F097A80C}" destId="{34B32A0E-5AA7-489F-AE8D-7FFB1B16C278}" srcOrd="3" destOrd="0" parTransId="{44018727-290B-4A19-B781-83A13D6C0C33}" sibTransId="{C345CBCA-1894-4EE0-9A9B-939897E64865}"/>
    <dgm:cxn modelId="{41D9AB77-E589-45D6-A9D8-7F188DEF487D}" srcId="{CDAF984C-4241-4C2A-8DFA-8D96F713033E}" destId="{55CE2811-05B2-4646-82AA-86DA1BE31CB7}" srcOrd="0" destOrd="0" parTransId="{D3A57833-577F-46DF-A99E-A059FA06F2A7}" sibTransId="{E1FC658C-0A70-44A2-9C3D-F8FEF1B8685D}"/>
    <dgm:cxn modelId="{6529147B-6B91-4476-A0B1-251C28B38016}" type="presOf" srcId="{894802A8-103A-4649-90FA-3834B713FD77}" destId="{25F21D47-89E6-490F-B2B9-753E9ADBC01E}" srcOrd="0" destOrd="2" presId="urn:microsoft.com/office/officeart/2005/8/layout/chevron2"/>
    <dgm:cxn modelId="{29E13D81-91FC-47A7-8F6D-50CEE40AA0EB}" srcId="{DF43AFED-D88D-488A-886E-1436F097A80C}" destId="{894802A8-103A-4649-90FA-3834B713FD77}" srcOrd="2" destOrd="0" parTransId="{0B13D953-0DB0-4FC3-B421-6F248129E0F1}" sibTransId="{52446BE8-2F27-4C7E-8260-517BDBE26246}"/>
    <dgm:cxn modelId="{1DAD4686-1F76-45B3-95D4-DB12E5BC96C8}" type="presOf" srcId="{4D6075B6-AE6B-4D33-ADCF-FA91ECC099CF}" destId="{40F1908D-1B73-4DC5-913D-1D5179985F15}" srcOrd="0" destOrd="1" presId="urn:microsoft.com/office/officeart/2005/8/layout/chevron2"/>
    <dgm:cxn modelId="{262FAD8D-C8AB-44E1-B7A6-59384252DA41}" srcId="{8E64AA9B-9D97-4A6F-8E79-48A06A3EC27A}" destId="{AD34F286-35DB-49EA-9671-FFD3FE96BAB8}" srcOrd="0" destOrd="0" parTransId="{9954BC42-0657-4011-BA62-A66186D65B2F}" sibTransId="{EEA79A4F-1BA1-4027-877A-9B047CBAAE27}"/>
    <dgm:cxn modelId="{D716ABAD-EBA3-4F75-9CEB-9299246EDEF0}" type="presOf" srcId="{AD34F286-35DB-49EA-9671-FFD3FE96BAB8}" destId="{40F1908D-1B73-4DC5-913D-1D5179985F15}" srcOrd="0" destOrd="0" presId="urn:microsoft.com/office/officeart/2005/8/layout/chevron2"/>
    <dgm:cxn modelId="{95FBABB1-6ED4-465D-A081-CA10AD8EB42B}" srcId="{CDAF984C-4241-4C2A-8DFA-8D96F713033E}" destId="{34B5C46B-9776-44E9-A976-FDE195E2FFCC}" srcOrd="4" destOrd="0" parTransId="{AAB88E58-E7F6-4616-8DDB-493A55B38F2C}" sibTransId="{50465DA7-B260-4727-8CA6-C6962BB1DD13}"/>
    <dgm:cxn modelId="{4C3971C2-C234-4E8D-8172-DA97EFE1966B}" type="presOf" srcId="{9CD9B8C1-814B-4288-A9A7-A947E5CCA654}" destId="{40F1908D-1B73-4DC5-913D-1D5179985F15}" srcOrd="0" destOrd="2" presId="urn:microsoft.com/office/officeart/2005/8/layout/chevron2"/>
    <dgm:cxn modelId="{6C3CE3CE-4355-4DAB-801D-C09DC1817861}" srcId="{BDD7CB3A-7A8E-407F-A508-ACCE3B21A4E1}" destId="{8E64AA9B-9D97-4A6F-8E79-48A06A3EC27A}" srcOrd="1" destOrd="0" parTransId="{ACE54D94-441A-4D41-9BC7-0915B9B467C3}" sibTransId="{EB901549-ABB3-4857-B9CA-DE98DC19BEE3}"/>
    <dgm:cxn modelId="{23BBAFE6-AAD5-4D7D-8607-AD7598E2071E}" type="presOf" srcId="{34B32A0E-5AA7-489F-AE8D-7FFB1B16C278}" destId="{25F21D47-89E6-490F-B2B9-753E9ADBC01E}" srcOrd="0" destOrd="3" presId="urn:microsoft.com/office/officeart/2005/8/layout/chevron2"/>
    <dgm:cxn modelId="{70B176EC-481E-4DB9-9E05-7741ADE77097}" type="presOf" srcId="{CDAF984C-4241-4C2A-8DFA-8D96F713033E}" destId="{AA071CCD-A37E-4A98-B847-DBAEBF1BC9F6}" srcOrd="0" destOrd="0" presId="urn:microsoft.com/office/officeart/2005/8/layout/chevron2"/>
    <dgm:cxn modelId="{35B054F0-A883-4310-8529-B1092E71D4C2}" type="presOf" srcId="{C7246557-A000-49C7-89A9-1C537FE239C0}" destId="{9CB78EDC-B284-4716-9BDF-B4B67BF730B9}" srcOrd="0" destOrd="2" presId="urn:microsoft.com/office/officeart/2005/8/layout/chevron2"/>
    <dgm:cxn modelId="{7FAAAFF1-CDAC-431F-ABFC-AAB02F77344F}" srcId="{BDD7CB3A-7A8E-407F-A508-ACCE3B21A4E1}" destId="{CDAF984C-4241-4C2A-8DFA-8D96F713033E}" srcOrd="2" destOrd="0" parTransId="{48E54666-C9FD-4DC9-B512-44A036538ADC}" sibTransId="{20D37AD1-2EEC-44FD-A068-23B5A6C47E08}"/>
    <dgm:cxn modelId="{8BECF2F8-6860-4998-A9C2-96E9E18A0A5C}" srcId="{CDAF984C-4241-4C2A-8DFA-8D96F713033E}" destId="{333752DE-7689-4D7A-BD3C-49FF3395C564}" srcOrd="1" destOrd="0" parTransId="{03878F19-0482-4DF7-A29C-708B098639F8}" sibTransId="{2DCB8A15-052D-40D4-BADF-9F14ED063F82}"/>
    <dgm:cxn modelId="{E0EF7553-6715-4FA4-8808-5607BCE3F2F7}" type="presParOf" srcId="{972CE185-73B8-4FC7-9173-9AF0CCBF8341}" destId="{C9CFD336-1B34-41B7-A782-A2385C854783}" srcOrd="0" destOrd="0" presId="urn:microsoft.com/office/officeart/2005/8/layout/chevron2"/>
    <dgm:cxn modelId="{E30F8780-9373-4BF2-86A1-12BB87927431}" type="presParOf" srcId="{C9CFD336-1B34-41B7-A782-A2385C854783}" destId="{ED9EE7B7-82BC-4DA6-B7BD-C9BEAAE4893E}" srcOrd="0" destOrd="0" presId="urn:microsoft.com/office/officeart/2005/8/layout/chevron2"/>
    <dgm:cxn modelId="{922FE58F-9208-4054-A188-6F9A80FEDB0D}" type="presParOf" srcId="{C9CFD336-1B34-41B7-A782-A2385C854783}" destId="{25F21D47-89E6-490F-B2B9-753E9ADBC01E}" srcOrd="1" destOrd="0" presId="urn:microsoft.com/office/officeart/2005/8/layout/chevron2"/>
    <dgm:cxn modelId="{E77302A0-FC6C-426C-876F-EC3C7CB0F9FC}" type="presParOf" srcId="{972CE185-73B8-4FC7-9173-9AF0CCBF8341}" destId="{DD1BF378-548E-4861-91B6-A85ADB6EADD0}" srcOrd="1" destOrd="0" presId="urn:microsoft.com/office/officeart/2005/8/layout/chevron2"/>
    <dgm:cxn modelId="{5669B342-9035-46D7-B812-968083718C86}" type="presParOf" srcId="{972CE185-73B8-4FC7-9173-9AF0CCBF8341}" destId="{AE53889E-7655-4EC1-BC32-C609C55E8A2E}" srcOrd="2" destOrd="0" presId="urn:microsoft.com/office/officeart/2005/8/layout/chevron2"/>
    <dgm:cxn modelId="{A1E036BF-0AF3-4759-92FB-6F953626D33E}" type="presParOf" srcId="{AE53889E-7655-4EC1-BC32-C609C55E8A2E}" destId="{6AC46334-7789-4952-B90F-9A1170F89F56}" srcOrd="0" destOrd="0" presId="urn:microsoft.com/office/officeart/2005/8/layout/chevron2"/>
    <dgm:cxn modelId="{3957AC69-71E4-48BA-B260-51F44D3794A5}" type="presParOf" srcId="{AE53889E-7655-4EC1-BC32-C609C55E8A2E}" destId="{40F1908D-1B73-4DC5-913D-1D5179985F15}" srcOrd="1" destOrd="0" presId="urn:microsoft.com/office/officeart/2005/8/layout/chevron2"/>
    <dgm:cxn modelId="{98CFFA21-BF2C-4137-8EF9-6E6D25FB47D8}" type="presParOf" srcId="{972CE185-73B8-4FC7-9173-9AF0CCBF8341}" destId="{D53228FE-71A8-42EF-8F88-FBD0BC28A60C}" srcOrd="3" destOrd="0" presId="urn:microsoft.com/office/officeart/2005/8/layout/chevron2"/>
    <dgm:cxn modelId="{2AB90567-65E2-446A-B727-52CE8DED0A19}" type="presParOf" srcId="{972CE185-73B8-4FC7-9173-9AF0CCBF8341}" destId="{733E197B-C0DB-4479-912A-34F6B583FDEB}" srcOrd="4" destOrd="0" presId="urn:microsoft.com/office/officeart/2005/8/layout/chevron2"/>
    <dgm:cxn modelId="{8B1EED1E-AC94-44FC-BF31-0E180699FC2C}" type="presParOf" srcId="{733E197B-C0DB-4479-912A-34F6B583FDEB}" destId="{AA071CCD-A37E-4A98-B847-DBAEBF1BC9F6}" srcOrd="0" destOrd="0" presId="urn:microsoft.com/office/officeart/2005/8/layout/chevron2"/>
    <dgm:cxn modelId="{524C8FB4-755A-4D96-90D1-D93A444C524E}" type="presParOf" srcId="{733E197B-C0DB-4479-912A-34F6B583FDEB}" destId="{9CB78EDC-B284-4716-9BDF-B4B67BF730B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D7CB3A-7A8E-407F-A508-ACCE3B21A4E1}" type="doc">
      <dgm:prSet loTypeId="urn:microsoft.com/office/officeart/2005/8/layout/chevron2" loCatId="process" qsTypeId="urn:microsoft.com/office/officeart/2005/8/quickstyle/simple1" qsCatId="simple" csTypeId="urn:microsoft.com/office/officeart/2005/8/colors/accent6_3" csCatId="accent6" phldr="1"/>
      <dgm:spPr/>
      <dgm:t>
        <a:bodyPr/>
        <a:lstStyle/>
        <a:p>
          <a:endParaRPr lang="en-GB"/>
        </a:p>
      </dgm:t>
    </dgm:pt>
    <dgm:pt modelId="{DF43AFED-D88D-488A-886E-1436F097A80C}">
      <dgm:prSet phldrT="[Text]"/>
      <dgm:spPr/>
      <dgm:t>
        <a:bodyPr/>
        <a:lstStyle/>
        <a:p>
          <a:r>
            <a:rPr lang="en-GB" sz="3000" dirty="0">
              <a:solidFill>
                <a:srgbClr val="010000"/>
              </a:solidFill>
              <a:latin typeface="Calibri Light"/>
              <a:cs typeface="Calibri Light"/>
            </a:rPr>
            <a:t>Data Preparation</a:t>
          </a:r>
        </a:p>
      </dgm:t>
    </dgm:pt>
    <dgm:pt modelId="{F0B5C03C-7F82-4CC7-A3C5-C84BB9930526}" type="parTrans" cxnId="{AD5D174F-9DE2-4587-81DD-C55DFC566476}">
      <dgm:prSet/>
      <dgm:spPr/>
      <dgm:t>
        <a:bodyPr/>
        <a:lstStyle/>
        <a:p>
          <a:endParaRPr lang="en-GB"/>
        </a:p>
      </dgm:t>
    </dgm:pt>
    <dgm:pt modelId="{FFCE134F-DFFD-4291-BBD6-34B81B9DC97F}" type="sibTrans" cxnId="{AD5D174F-9DE2-4587-81DD-C55DFC566476}">
      <dgm:prSet/>
      <dgm:spPr/>
      <dgm:t>
        <a:bodyPr/>
        <a:lstStyle/>
        <a:p>
          <a:endParaRPr lang="en-GB"/>
        </a:p>
      </dgm:t>
    </dgm:pt>
    <dgm:pt modelId="{2D164FFB-2F84-4F82-BA6B-868A6DD8B6B5}">
      <dgm:prSet phldrT="[Text]"/>
      <dgm:spPr/>
      <dgm:t>
        <a:bodyPr/>
        <a:lstStyle/>
        <a:p>
          <a:r>
            <a:rPr lang="en-GB" sz="1400" dirty="0">
              <a:cs typeface="Calibri Light"/>
            </a:rPr>
            <a:t>Checking for NA &amp; duplicate values.</a:t>
          </a:r>
        </a:p>
      </dgm:t>
    </dgm:pt>
    <dgm:pt modelId="{29106FBB-038F-4385-9F75-7D697A78EC18}" type="parTrans" cxnId="{F0261B33-E422-4894-AAE7-FB94DA15449A}">
      <dgm:prSet/>
      <dgm:spPr/>
      <dgm:t>
        <a:bodyPr/>
        <a:lstStyle/>
        <a:p>
          <a:endParaRPr lang="en-GB"/>
        </a:p>
      </dgm:t>
    </dgm:pt>
    <dgm:pt modelId="{3499629E-2EFF-4DBD-B7F2-4B4241578206}" type="sibTrans" cxnId="{F0261B33-E422-4894-AAE7-FB94DA15449A}">
      <dgm:prSet/>
      <dgm:spPr/>
      <dgm:t>
        <a:bodyPr/>
        <a:lstStyle/>
        <a:p>
          <a:endParaRPr lang="en-GB"/>
        </a:p>
      </dgm:t>
    </dgm:pt>
    <dgm:pt modelId="{8E64AA9B-9D97-4A6F-8E79-48A06A3EC27A}">
      <dgm:prSet phldrT="[Text]"/>
      <dgm:spPr/>
      <dgm:t>
        <a:bodyPr/>
        <a:lstStyle/>
        <a:p>
          <a:r>
            <a:rPr lang="en-GB" dirty="0">
              <a:cs typeface="Calibri Light"/>
            </a:rPr>
            <a:t>Data Preparation</a:t>
          </a:r>
        </a:p>
      </dgm:t>
    </dgm:pt>
    <dgm:pt modelId="{ACE54D94-441A-4D41-9BC7-0915B9B467C3}" type="parTrans" cxnId="{6C3CE3CE-4355-4DAB-801D-C09DC1817861}">
      <dgm:prSet/>
      <dgm:spPr/>
      <dgm:t>
        <a:bodyPr/>
        <a:lstStyle/>
        <a:p>
          <a:endParaRPr lang="en-GB"/>
        </a:p>
      </dgm:t>
    </dgm:pt>
    <dgm:pt modelId="{EB901549-ABB3-4857-B9CA-DE98DC19BEE3}" type="sibTrans" cxnId="{6C3CE3CE-4355-4DAB-801D-C09DC1817861}">
      <dgm:prSet/>
      <dgm:spPr/>
      <dgm:t>
        <a:bodyPr/>
        <a:lstStyle/>
        <a:p>
          <a:endParaRPr lang="en-GB"/>
        </a:p>
      </dgm:t>
    </dgm:pt>
    <dgm:pt modelId="{9374E175-4497-4302-B377-FA88141DB664}">
      <dgm:prSet phldrT="[Text]"/>
      <dgm:spPr/>
      <dgm:t>
        <a:bodyPr/>
        <a:lstStyle/>
        <a:p>
          <a:r>
            <a:rPr lang="en-GB" sz="1400" dirty="0">
              <a:cs typeface="Calibri Light"/>
            </a:rPr>
            <a:t>Converted media Investment at weekly granularity</a:t>
          </a:r>
        </a:p>
      </dgm:t>
    </dgm:pt>
    <dgm:pt modelId="{D9E125C1-0D7F-4F33-9DF5-95D440E9D32C}" type="parTrans" cxnId="{8EB6C82B-F623-4EE8-8B2E-0F8F268E6801}">
      <dgm:prSet/>
      <dgm:spPr/>
    </dgm:pt>
    <dgm:pt modelId="{77A8B481-4B15-4F8D-9029-F73AA3FD5C88}" type="sibTrans" cxnId="{8EB6C82B-F623-4EE8-8B2E-0F8F268E6801}">
      <dgm:prSet/>
      <dgm:spPr/>
    </dgm:pt>
    <dgm:pt modelId="{AD34F286-35DB-49EA-9671-FFD3FE96BAB8}">
      <dgm:prSet phldrT="[Text]"/>
      <dgm:spPr/>
      <dgm:t>
        <a:bodyPr/>
        <a:lstStyle/>
        <a:p>
          <a:r>
            <a:rPr lang="en-GB" sz="3400" dirty="0">
              <a:cs typeface="Calibri Light"/>
            </a:rPr>
            <a:t>Special sale days treated in proper format &amp; exported ,</a:t>
          </a:r>
        </a:p>
      </dgm:t>
    </dgm:pt>
    <dgm:pt modelId="{9954BC42-0657-4011-BA62-A66186D65B2F}" type="parTrans" cxnId="{262FAD8D-C8AB-44E1-B7A6-59384252DA41}">
      <dgm:prSet/>
      <dgm:spPr/>
    </dgm:pt>
    <dgm:pt modelId="{EEA79A4F-1BA1-4027-877A-9B047CBAAE27}" type="sibTrans" cxnId="{262FAD8D-C8AB-44E1-B7A6-59384252DA41}">
      <dgm:prSet/>
      <dgm:spPr/>
    </dgm:pt>
    <dgm:pt modelId="{894802A8-103A-4649-90FA-3834B713FD77}">
      <dgm:prSet phldrT="[Text]"/>
      <dgm:spPr/>
      <dgm:t>
        <a:bodyPr/>
        <a:lstStyle/>
        <a:p>
          <a:r>
            <a:rPr lang="en-GB" sz="3400" dirty="0">
              <a:cs typeface="Calibri Light"/>
            </a:rPr>
            <a:t>Pro-rate weekly investment as per the ratio of its days span over adjacent months.</a:t>
          </a:r>
        </a:p>
      </dgm:t>
    </dgm:pt>
    <dgm:pt modelId="{0B13D953-0DB0-4FC3-B421-6F248129E0F1}" type="parTrans" cxnId="{29E13D81-91FC-47A7-8F6D-50CEE40AA0EB}">
      <dgm:prSet/>
      <dgm:spPr/>
    </dgm:pt>
    <dgm:pt modelId="{52446BE8-2F27-4C7E-8260-517BDBE26246}" type="sibTrans" cxnId="{29E13D81-91FC-47A7-8F6D-50CEE40AA0EB}">
      <dgm:prSet/>
      <dgm:spPr/>
    </dgm:pt>
    <dgm:pt modelId="{D976C00F-94A2-4E66-9B52-71E105975179}">
      <dgm:prSet phldrT="[Text]"/>
      <dgm:spPr/>
      <dgm:t>
        <a:bodyPr/>
        <a:lstStyle/>
        <a:p>
          <a:r>
            <a:rPr lang="en-GB" sz="3400" dirty="0">
              <a:cs typeface="Calibri Light"/>
            </a:rPr>
            <a:t>converted the investment day wise and aggregated them back to convert it into weekly basis.</a:t>
          </a:r>
        </a:p>
      </dgm:t>
    </dgm:pt>
    <dgm:pt modelId="{54D58387-6834-4A26-8797-F4D3D0575D7E}" type="parTrans" cxnId="{1A2CF226-0486-4B7B-B850-A9422A1C8AED}">
      <dgm:prSet/>
      <dgm:spPr/>
    </dgm:pt>
    <dgm:pt modelId="{D26CE537-90C6-4474-9EDF-8C8916361B6F}" type="sibTrans" cxnId="{1A2CF226-0486-4B7B-B850-A9422A1C8AED}">
      <dgm:prSet/>
      <dgm:spPr/>
    </dgm:pt>
    <dgm:pt modelId="{07480059-54B6-44E4-83E2-C9435D5BFB75}">
      <dgm:prSet phldrT="[Text]"/>
      <dgm:spPr/>
      <dgm:t>
        <a:bodyPr/>
        <a:lstStyle/>
        <a:p>
          <a:r>
            <a:rPr lang="en-GB" sz="3400" dirty="0">
              <a:cs typeface="Calibri Light"/>
            </a:rPr>
            <a:t>Used average value 4.30 for weekly investment </a:t>
          </a:r>
        </a:p>
      </dgm:t>
    </dgm:pt>
    <dgm:pt modelId="{E9253667-9B3A-4D2A-98E4-897056FBFE3A}" type="parTrans" cxnId="{1BA0EAED-00A2-4319-B675-E57F955A97C2}">
      <dgm:prSet/>
      <dgm:spPr/>
    </dgm:pt>
    <dgm:pt modelId="{DB3E2292-01C0-47D6-9BDA-98DDDD9B35DB}" type="sibTrans" cxnId="{1BA0EAED-00A2-4319-B675-E57F955A97C2}">
      <dgm:prSet/>
      <dgm:spPr/>
    </dgm:pt>
    <dgm:pt modelId="{951168F5-8977-49CB-9ADC-406BADC81B61}">
      <dgm:prSet phldrT="[Text]"/>
      <dgm:spPr/>
      <dgm:t>
        <a:bodyPr/>
        <a:lstStyle/>
        <a:p>
          <a:r>
            <a:rPr lang="en-GB" sz="3400" dirty="0">
              <a:cs typeface="Calibri Light"/>
            </a:rPr>
            <a:t> Frequency  treated as integer &amp; NPS merged with respect to week number.</a:t>
          </a:r>
        </a:p>
      </dgm:t>
    </dgm:pt>
    <dgm:pt modelId="{1E17A4D4-197A-4E13-B3A5-6063C28B666C}" type="parTrans" cxnId="{BD96E1A9-5CB1-4289-9375-0270A0B99EE5}">
      <dgm:prSet/>
      <dgm:spPr/>
    </dgm:pt>
    <dgm:pt modelId="{D044728A-29D1-4FA8-B632-3976F66AD90F}" type="sibTrans" cxnId="{BD96E1A9-5CB1-4289-9375-0270A0B99EE5}">
      <dgm:prSet/>
      <dgm:spPr/>
    </dgm:pt>
    <dgm:pt modelId="{972CE185-73B8-4FC7-9173-9AF0CCBF8341}" type="pres">
      <dgm:prSet presAssocID="{BDD7CB3A-7A8E-407F-A508-ACCE3B21A4E1}" presName="linearFlow" presStyleCnt="0">
        <dgm:presLayoutVars>
          <dgm:dir/>
          <dgm:animLvl val="lvl"/>
          <dgm:resizeHandles val="exact"/>
        </dgm:presLayoutVars>
      </dgm:prSet>
      <dgm:spPr/>
    </dgm:pt>
    <dgm:pt modelId="{C9CFD336-1B34-41B7-A782-A2385C854783}" type="pres">
      <dgm:prSet presAssocID="{DF43AFED-D88D-488A-886E-1436F097A80C}" presName="composite" presStyleCnt="0"/>
      <dgm:spPr/>
    </dgm:pt>
    <dgm:pt modelId="{ED9EE7B7-82BC-4DA6-B7BD-C9BEAAE4893E}" type="pres">
      <dgm:prSet presAssocID="{DF43AFED-D88D-488A-886E-1436F097A80C}" presName="parentText" presStyleLbl="alignNode1" presStyleIdx="0" presStyleCnt="2">
        <dgm:presLayoutVars>
          <dgm:chMax val="1"/>
          <dgm:bulletEnabled val="1"/>
        </dgm:presLayoutVars>
      </dgm:prSet>
      <dgm:spPr/>
    </dgm:pt>
    <dgm:pt modelId="{25F21D47-89E6-490F-B2B9-753E9ADBC01E}" type="pres">
      <dgm:prSet presAssocID="{DF43AFED-D88D-488A-886E-1436F097A80C}" presName="descendantText" presStyleLbl="alignAcc1" presStyleIdx="0" presStyleCnt="2">
        <dgm:presLayoutVars>
          <dgm:bulletEnabled val="1"/>
        </dgm:presLayoutVars>
      </dgm:prSet>
      <dgm:spPr/>
    </dgm:pt>
    <dgm:pt modelId="{DD1BF378-548E-4861-91B6-A85ADB6EADD0}" type="pres">
      <dgm:prSet presAssocID="{FFCE134F-DFFD-4291-BBD6-34B81B9DC97F}" presName="sp" presStyleCnt="0"/>
      <dgm:spPr/>
    </dgm:pt>
    <dgm:pt modelId="{AE53889E-7655-4EC1-BC32-C609C55E8A2E}" type="pres">
      <dgm:prSet presAssocID="{8E64AA9B-9D97-4A6F-8E79-48A06A3EC27A}" presName="composite" presStyleCnt="0"/>
      <dgm:spPr/>
    </dgm:pt>
    <dgm:pt modelId="{6AC46334-7789-4952-B90F-9A1170F89F56}" type="pres">
      <dgm:prSet presAssocID="{8E64AA9B-9D97-4A6F-8E79-48A06A3EC27A}" presName="parentText" presStyleLbl="alignNode1" presStyleIdx="1" presStyleCnt="2">
        <dgm:presLayoutVars>
          <dgm:chMax val="1"/>
          <dgm:bulletEnabled val="1"/>
        </dgm:presLayoutVars>
      </dgm:prSet>
      <dgm:spPr/>
    </dgm:pt>
    <dgm:pt modelId="{40F1908D-1B73-4DC5-913D-1D5179985F15}" type="pres">
      <dgm:prSet presAssocID="{8E64AA9B-9D97-4A6F-8E79-48A06A3EC27A}" presName="descendantText" presStyleLbl="alignAcc1" presStyleIdx="1" presStyleCnt="2">
        <dgm:presLayoutVars>
          <dgm:bulletEnabled val="1"/>
        </dgm:presLayoutVars>
      </dgm:prSet>
      <dgm:spPr/>
    </dgm:pt>
  </dgm:ptLst>
  <dgm:cxnLst>
    <dgm:cxn modelId="{BC6D4418-9B06-4A41-B28B-EFB8E69B224C}" type="presOf" srcId="{951168F5-8977-49CB-9ADC-406BADC81B61}" destId="{40F1908D-1B73-4DC5-913D-1D5179985F15}" srcOrd="0" destOrd="1" presId="urn:microsoft.com/office/officeart/2005/8/layout/chevron2"/>
    <dgm:cxn modelId="{1A2CF226-0486-4B7B-B850-A9422A1C8AED}" srcId="{8E64AA9B-9D97-4A6F-8E79-48A06A3EC27A}" destId="{D976C00F-94A2-4E66-9B52-71E105975179}" srcOrd="2" destOrd="0" parTransId="{54D58387-6834-4A26-8797-F4D3D0575D7E}" sibTransId="{D26CE537-90C6-4474-9EDF-8C8916361B6F}"/>
    <dgm:cxn modelId="{8EB6C82B-F623-4EE8-8B2E-0F8F268E6801}" srcId="{DF43AFED-D88D-488A-886E-1436F097A80C}" destId="{9374E175-4497-4302-B377-FA88141DB664}" srcOrd="1" destOrd="0" parTransId="{D9E125C1-0D7F-4F33-9DF5-95D440E9D32C}" sibTransId="{77A8B481-4B15-4F8D-9029-F73AA3FD5C88}"/>
    <dgm:cxn modelId="{F0261B33-E422-4894-AAE7-FB94DA15449A}" srcId="{DF43AFED-D88D-488A-886E-1436F097A80C}" destId="{2D164FFB-2F84-4F82-BA6B-868A6DD8B6B5}" srcOrd="0" destOrd="0" parTransId="{29106FBB-038F-4385-9F75-7D697A78EC18}" sibTransId="{3499629E-2EFF-4DBD-B7F2-4B4241578206}"/>
    <dgm:cxn modelId="{2A936A3F-EA72-4ED6-B9AF-5753C880611F}" type="presOf" srcId="{9374E175-4497-4302-B377-FA88141DB664}" destId="{25F21D47-89E6-490F-B2B9-753E9ADBC01E}" srcOrd="0" destOrd="1" presId="urn:microsoft.com/office/officeart/2005/8/layout/chevron2"/>
    <dgm:cxn modelId="{B348CF69-7969-45AA-A77B-45E55E7D63A5}" type="presOf" srcId="{BDD7CB3A-7A8E-407F-A508-ACCE3B21A4E1}" destId="{972CE185-73B8-4FC7-9173-9AF0CCBF8341}" srcOrd="0" destOrd="0" presId="urn:microsoft.com/office/officeart/2005/8/layout/chevron2"/>
    <dgm:cxn modelId="{E943C14A-D6D1-4A91-817F-618C1B72A2B4}" type="presOf" srcId="{8E64AA9B-9D97-4A6F-8E79-48A06A3EC27A}" destId="{6AC46334-7789-4952-B90F-9A1170F89F56}" srcOrd="0" destOrd="0" presId="urn:microsoft.com/office/officeart/2005/8/layout/chevron2"/>
    <dgm:cxn modelId="{ED9A5C6C-921B-4A7E-B252-9DBBF50A4AF6}" type="presOf" srcId="{2D164FFB-2F84-4F82-BA6B-868A6DD8B6B5}" destId="{25F21D47-89E6-490F-B2B9-753E9ADBC01E}" srcOrd="0" destOrd="0" presId="urn:microsoft.com/office/officeart/2005/8/layout/chevron2"/>
    <dgm:cxn modelId="{79F09C6D-E017-4D6D-A16D-362E65B3F649}" type="presOf" srcId="{07480059-54B6-44E4-83E2-C9435D5BFB75}" destId="{40F1908D-1B73-4DC5-913D-1D5179985F15}" srcOrd="0" destOrd="3" presId="urn:microsoft.com/office/officeart/2005/8/layout/chevron2"/>
    <dgm:cxn modelId="{AD5D174F-9DE2-4587-81DD-C55DFC566476}" srcId="{BDD7CB3A-7A8E-407F-A508-ACCE3B21A4E1}" destId="{DF43AFED-D88D-488A-886E-1436F097A80C}" srcOrd="0" destOrd="0" parTransId="{F0B5C03C-7F82-4CC7-A3C5-C84BB9930526}" sibTransId="{FFCE134F-DFFD-4291-BBD6-34B81B9DC97F}"/>
    <dgm:cxn modelId="{D7676955-24AC-4E01-818F-42D9F9E90D2D}" type="presOf" srcId="{DF43AFED-D88D-488A-886E-1436F097A80C}" destId="{ED9EE7B7-82BC-4DA6-B7BD-C9BEAAE4893E}" srcOrd="0" destOrd="0" presId="urn:microsoft.com/office/officeart/2005/8/layout/chevron2"/>
    <dgm:cxn modelId="{6529147B-6B91-4476-A0B1-251C28B38016}" type="presOf" srcId="{894802A8-103A-4649-90FA-3834B713FD77}" destId="{25F21D47-89E6-490F-B2B9-753E9ADBC01E}" srcOrd="0" destOrd="2" presId="urn:microsoft.com/office/officeart/2005/8/layout/chevron2"/>
    <dgm:cxn modelId="{29E13D81-91FC-47A7-8F6D-50CEE40AA0EB}" srcId="{DF43AFED-D88D-488A-886E-1436F097A80C}" destId="{894802A8-103A-4649-90FA-3834B713FD77}" srcOrd="2" destOrd="0" parTransId="{0B13D953-0DB0-4FC3-B421-6F248129E0F1}" sibTransId="{52446BE8-2F27-4C7E-8260-517BDBE26246}"/>
    <dgm:cxn modelId="{262FAD8D-C8AB-44E1-B7A6-59384252DA41}" srcId="{8E64AA9B-9D97-4A6F-8E79-48A06A3EC27A}" destId="{AD34F286-35DB-49EA-9671-FFD3FE96BAB8}" srcOrd="0" destOrd="0" parTransId="{9954BC42-0657-4011-BA62-A66186D65B2F}" sibTransId="{EEA79A4F-1BA1-4027-877A-9B047CBAAE27}"/>
    <dgm:cxn modelId="{FE25BCA2-86EA-4C14-9CB8-4E94894D008B}" type="presOf" srcId="{D976C00F-94A2-4E66-9B52-71E105975179}" destId="{40F1908D-1B73-4DC5-913D-1D5179985F15}" srcOrd="0" destOrd="2" presId="urn:microsoft.com/office/officeart/2005/8/layout/chevron2"/>
    <dgm:cxn modelId="{BD96E1A9-5CB1-4289-9375-0270A0B99EE5}" srcId="{8E64AA9B-9D97-4A6F-8E79-48A06A3EC27A}" destId="{951168F5-8977-49CB-9ADC-406BADC81B61}" srcOrd="1" destOrd="0" parTransId="{1E17A4D4-197A-4E13-B3A5-6063C28B666C}" sibTransId="{D044728A-29D1-4FA8-B632-3976F66AD90F}"/>
    <dgm:cxn modelId="{D716ABAD-EBA3-4F75-9CEB-9299246EDEF0}" type="presOf" srcId="{AD34F286-35DB-49EA-9671-FFD3FE96BAB8}" destId="{40F1908D-1B73-4DC5-913D-1D5179985F15}" srcOrd="0" destOrd="0" presId="urn:microsoft.com/office/officeart/2005/8/layout/chevron2"/>
    <dgm:cxn modelId="{6C3CE3CE-4355-4DAB-801D-C09DC1817861}" srcId="{BDD7CB3A-7A8E-407F-A508-ACCE3B21A4E1}" destId="{8E64AA9B-9D97-4A6F-8E79-48A06A3EC27A}" srcOrd="1" destOrd="0" parTransId="{ACE54D94-441A-4D41-9BC7-0915B9B467C3}" sibTransId="{EB901549-ABB3-4857-B9CA-DE98DC19BEE3}"/>
    <dgm:cxn modelId="{1BA0EAED-00A2-4319-B675-E57F955A97C2}" srcId="{8E64AA9B-9D97-4A6F-8E79-48A06A3EC27A}" destId="{07480059-54B6-44E4-83E2-C9435D5BFB75}" srcOrd="3" destOrd="0" parTransId="{E9253667-9B3A-4D2A-98E4-897056FBFE3A}" sibTransId="{DB3E2292-01C0-47D6-9BDA-98DDDD9B35DB}"/>
    <dgm:cxn modelId="{E0EF7553-6715-4FA4-8808-5607BCE3F2F7}" type="presParOf" srcId="{972CE185-73B8-4FC7-9173-9AF0CCBF8341}" destId="{C9CFD336-1B34-41B7-A782-A2385C854783}" srcOrd="0" destOrd="0" presId="urn:microsoft.com/office/officeart/2005/8/layout/chevron2"/>
    <dgm:cxn modelId="{E30F8780-9373-4BF2-86A1-12BB87927431}" type="presParOf" srcId="{C9CFD336-1B34-41B7-A782-A2385C854783}" destId="{ED9EE7B7-82BC-4DA6-B7BD-C9BEAAE4893E}" srcOrd="0" destOrd="0" presId="urn:microsoft.com/office/officeart/2005/8/layout/chevron2"/>
    <dgm:cxn modelId="{922FE58F-9208-4054-A188-6F9A80FEDB0D}" type="presParOf" srcId="{C9CFD336-1B34-41B7-A782-A2385C854783}" destId="{25F21D47-89E6-490F-B2B9-753E9ADBC01E}" srcOrd="1" destOrd="0" presId="urn:microsoft.com/office/officeart/2005/8/layout/chevron2"/>
    <dgm:cxn modelId="{E77302A0-FC6C-426C-876F-EC3C7CB0F9FC}" type="presParOf" srcId="{972CE185-73B8-4FC7-9173-9AF0CCBF8341}" destId="{DD1BF378-548E-4861-91B6-A85ADB6EADD0}" srcOrd="1" destOrd="0" presId="urn:microsoft.com/office/officeart/2005/8/layout/chevron2"/>
    <dgm:cxn modelId="{5669B342-9035-46D7-B812-968083718C86}" type="presParOf" srcId="{972CE185-73B8-4FC7-9173-9AF0CCBF8341}" destId="{AE53889E-7655-4EC1-BC32-C609C55E8A2E}" srcOrd="2" destOrd="0" presId="urn:microsoft.com/office/officeart/2005/8/layout/chevron2"/>
    <dgm:cxn modelId="{A1E036BF-0AF3-4759-92FB-6F953626D33E}" type="presParOf" srcId="{AE53889E-7655-4EC1-BC32-C609C55E8A2E}" destId="{6AC46334-7789-4952-B90F-9A1170F89F56}" srcOrd="0" destOrd="0" presId="urn:microsoft.com/office/officeart/2005/8/layout/chevron2"/>
    <dgm:cxn modelId="{3957AC69-71E4-48BA-B260-51F44D3794A5}" type="presParOf" srcId="{AE53889E-7655-4EC1-BC32-C609C55E8A2E}" destId="{40F1908D-1B73-4DC5-913D-1D5179985F1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AA5AE-45CC-4431-871D-0F915ABC6DD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6ED80CF1-6E2B-43A5-9963-C3160F56AEC2}">
      <dgm:prSet phldrT="[Text]"/>
      <dgm:spPr/>
      <dgm:t>
        <a:bodyPr/>
        <a:lstStyle/>
        <a:p>
          <a:r>
            <a:rPr lang="en-GB" sz="3000" dirty="0">
              <a:solidFill>
                <a:srgbClr val="010000"/>
              </a:solidFill>
              <a:latin typeface="Calibri Light"/>
              <a:cs typeface="Calibri Light"/>
            </a:rPr>
            <a:t>KPI</a:t>
          </a:r>
        </a:p>
      </dgm:t>
    </dgm:pt>
    <dgm:pt modelId="{2571937F-F657-4928-83F1-F5F13BB93167}" type="parTrans" cxnId="{CD556FC6-6BB4-43BD-8304-350FE6A43F49}">
      <dgm:prSet/>
      <dgm:spPr/>
      <dgm:t>
        <a:bodyPr/>
        <a:lstStyle/>
        <a:p>
          <a:endParaRPr lang="en-GB"/>
        </a:p>
      </dgm:t>
    </dgm:pt>
    <dgm:pt modelId="{B5639AA0-C7B4-45C3-A640-E6844AC26D78}" type="sibTrans" cxnId="{CD556FC6-6BB4-43BD-8304-350FE6A43F49}">
      <dgm:prSet/>
      <dgm:spPr/>
      <dgm:t>
        <a:bodyPr/>
        <a:lstStyle/>
        <a:p>
          <a:endParaRPr lang="en-GB"/>
        </a:p>
      </dgm:t>
    </dgm:pt>
    <dgm:pt modelId="{39E76ECF-2884-482B-AD80-E4A64DFF9A2F}">
      <dgm:prSet phldrT="[Text]"/>
      <dgm:spPr/>
      <dgm:t>
        <a:bodyPr/>
        <a:lstStyle/>
        <a:p>
          <a:r>
            <a:rPr lang="en-GB" dirty="0">
              <a:cs typeface="Calibri Light"/>
            </a:rPr>
            <a:t> List Price(</a:t>
          </a:r>
          <a:r>
            <a:rPr lang="en-GB" dirty="0" err="1">
              <a:cs typeface="Calibri Light"/>
            </a:rPr>
            <a:t>data$gmv</a:t>
          </a:r>
          <a:r>
            <a:rPr lang="en-GB" dirty="0">
              <a:cs typeface="Calibri Light"/>
            </a:rPr>
            <a:t>/</a:t>
          </a:r>
          <a:r>
            <a:rPr lang="en-GB" dirty="0" err="1">
              <a:cs typeface="Calibri Light"/>
            </a:rPr>
            <a:t>data$units</a:t>
          </a:r>
          <a:r>
            <a:rPr lang="en-GB" dirty="0">
              <a:cs typeface="Calibri Light"/>
            </a:rPr>
            <a:t>) calculated.</a:t>
          </a:r>
        </a:p>
      </dgm:t>
    </dgm:pt>
    <dgm:pt modelId="{2DA433C8-8AE5-4870-85B7-51E0CE9552EB}" type="parTrans" cxnId="{9D438415-A1F2-4287-B4FA-3E5B0DFF6F75}">
      <dgm:prSet/>
      <dgm:spPr/>
      <dgm:t>
        <a:bodyPr/>
        <a:lstStyle/>
        <a:p>
          <a:endParaRPr lang="en-GB"/>
        </a:p>
      </dgm:t>
    </dgm:pt>
    <dgm:pt modelId="{2B591FD0-00E9-47FD-B268-2291DCE7A7B5}" type="sibTrans" cxnId="{9D438415-A1F2-4287-B4FA-3E5B0DFF6F75}">
      <dgm:prSet/>
      <dgm:spPr/>
      <dgm:t>
        <a:bodyPr/>
        <a:lstStyle/>
        <a:p>
          <a:endParaRPr lang="en-GB"/>
        </a:p>
      </dgm:t>
    </dgm:pt>
    <dgm:pt modelId="{C2376B57-04AB-4480-BCB1-5A8A8F409983}">
      <dgm:prSet phldrT="[Text]"/>
      <dgm:spPr/>
      <dgm:t>
        <a:bodyPr/>
        <a:lstStyle/>
        <a:p>
          <a:r>
            <a:rPr lang="en-GB" dirty="0">
              <a:cs typeface="Calibri Light"/>
            </a:rPr>
            <a:t>Discount (List Price-MRP) calculated</a:t>
          </a:r>
        </a:p>
      </dgm:t>
    </dgm:pt>
    <dgm:pt modelId="{85E63CA3-ABD5-45AC-92C2-D5C689BBD9E4}" type="parTrans" cxnId="{E6BCCE09-0E0E-49D4-AF4F-E6AF6F384AF9}">
      <dgm:prSet/>
      <dgm:spPr/>
      <dgm:t>
        <a:bodyPr/>
        <a:lstStyle/>
        <a:p>
          <a:endParaRPr lang="en-GB"/>
        </a:p>
      </dgm:t>
    </dgm:pt>
    <dgm:pt modelId="{DDF34C5A-FEAB-4FCE-8B0B-F1B6A245EAD1}" type="sibTrans" cxnId="{E6BCCE09-0E0E-49D4-AF4F-E6AF6F384AF9}">
      <dgm:prSet/>
      <dgm:spPr/>
      <dgm:t>
        <a:bodyPr/>
        <a:lstStyle/>
        <a:p>
          <a:endParaRPr lang="en-GB"/>
        </a:p>
      </dgm:t>
    </dgm:pt>
    <dgm:pt modelId="{6F9FEC35-B3C6-4297-9A6D-FC1541B25B9A}">
      <dgm:prSet phldrT="[Text]"/>
      <dgm:spPr/>
      <dgm:t>
        <a:bodyPr/>
        <a:lstStyle/>
        <a:p>
          <a:r>
            <a:rPr lang="en-GB" dirty="0">
              <a:cs typeface="Calibri Light"/>
            </a:rPr>
            <a:t>Used moving average method for Lag of list Price &amp; Discount for 3 weeks by using slide =(-1,-2 &amp; -3)</a:t>
          </a:r>
        </a:p>
      </dgm:t>
    </dgm:pt>
    <dgm:pt modelId="{EC45BF62-F066-4AF5-8A66-73C378E57978}" type="parTrans" cxnId="{C89A5B31-620B-4831-9E50-B30505A0B322}">
      <dgm:prSet/>
      <dgm:spPr/>
      <dgm:t>
        <a:bodyPr/>
        <a:lstStyle/>
        <a:p>
          <a:endParaRPr lang="en-GB"/>
        </a:p>
      </dgm:t>
    </dgm:pt>
    <dgm:pt modelId="{9F002AEC-F523-4E5D-A276-AF36D91DB35A}" type="sibTrans" cxnId="{C89A5B31-620B-4831-9E50-B30505A0B322}">
      <dgm:prSet/>
      <dgm:spPr/>
      <dgm:t>
        <a:bodyPr/>
        <a:lstStyle/>
        <a:p>
          <a:endParaRPr lang="en-GB"/>
        </a:p>
      </dgm:t>
    </dgm:pt>
    <dgm:pt modelId="{24BB4745-7C9B-4B43-8CFE-266120E25185}">
      <dgm:prSet phldrT="[Text]"/>
      <dgm:spPr/>
      <dgm:t>
        <a:bodyPr/>
        <a:lstStyle/>
        <a:p>
          <a:r>
            <a:rPr lang="en-GB" dirty="0">
              <a:cs typeface="Calibri Light"/>
            </a:rPr>
            <a:t>KPI</a:t>
          </a:r>
        </a:p>
      </dgm:t>
    </dgm:pt>
    <dgm:pt modelId="{380AF871-BBBA-4DB1-B56C-723C626E625E}" type="parTrans" cxnId="{52D9D4C0-3A98-4989-A025-F757EC3920D4}">
      <dgm:prSet/>
      <dgm:spPr/>
      <dgm:t>
        <a:bodyPr/>
        <a:lstStyle/>
        <a:p>
          <a:endParaRPr lang="en-GB"/>
        </a:p>
      </dgm:t>
    </dgm:pt>
    <dgm:pt modelId="{34AAE988-ED07-4467-9EA2-F0E719176C17}" type="sibTrans" cxnId="{52D9D4C0-3A98-4989-A025-F757EC3920D4}">
      <dgm:prSet/>
      <dgm:spPr/>
      <dgm:t>
        <a:bodyPr/>
        <a:lstStyle/>
        <a:p>
          <a:endParaRPr lang="en-GB"/>
        </a:p>
      </dgm:t>
    </dgm:pt>
    <dgm:pt modelId="{E197504B-09AC-4DB6-9597-8374526BC0F5}">
      <dgm:prSet phldrT="[Text]"/>
      <dgm:spPr/>
      <dgm:t>
        <a:bodyPr/>
        <a:lstStyle/>
        <a:p>
          <a:r>
            <a:rPr lang="en-GB" dirty="0" err="1">
              <a:cs typeface="Calibri Light"/>
            </a:rPr>
            <a:t>Adstock</a:t>
          </a:r>
          <a:r>
            <a:rPr lang="en-GB" dirty="0">
              <a:cs typeface="Calibri Light"/>
            </a:rPr>
            <a:t> calculated using stats::filter recursive method.</a:t>
          </a:r>
        </a:p>
      </dgm:t>
    </dgm:pt>
    <dgm:pt modelId="{70D6C86B-3CF3-4222-921F-4592EE0345C7}" type="parTrans" cxnId="{7C0847AB-3BC9-4911-AF4B-BEB5AB7EA76E}">
      <dgm:prSet/>
      <dgm:spPr/>
      <dgm:t>
        <a:bodyPr/>
        <a:lstStyle/>
        <a:p>
          <a:endParaRPr lang="en-GB"/>
        </a:p>
      </dgm:t>
    </dgm:pt>
    <dgm:pt modelId="{9963AA3F-85EB-4241-B608-B3A0976A67A0}" type="sibTrans" cxnId="{7C0847AB-3BC9-4911-AF4B-BEB5AB7EA76E}">
      <dgm:prSet/>
      <dgm:spPr/>
      <dgm:t>
        <a:bodyPr/>
        <a:lstStyle/>
        <a:p>
          <a:endParaRPr lang="en-GB"/>
        </a:p>
      </dgm:t>
    </dgm:pt>
    <dgm:pt modelId="{9D200505-1A96-482A-A207-C8E501D31F9C}">
      <dgm:prSet phldrT="[Text]"/>
      <dgm:spPr/>
      <dgm:t>
        <a:bodyPr/>
        <a:lstStyle/>
        <a:p>
          <a:r>
            <a:rPr lang="en-GB" dirty="0">
              <a:cs typeface="Calibri Light"/>
            </a:rPr>
            <a:t>Plotted </a:t>
          </a:r>
          <a:r>
            <a:rPr lang="en-GB" dirty="0" err="1">
              <a:cs typeface="Calibri Light"/>
            </a:rPr>
            <a:t>adstock</a:t>
          </a:r>
          <a:r>
            <a:rPr lang="en-GB" dirty="0">
              <a:cs typeface="Calibri Light"/>
            </a:rPr>
            <a:t> values with filter rate as 0.5,0.6, 0.75 &amp; 0.8</a:t>
          </a:r>
        </a:p>
      </dgm:t>
    </dgm:pt>
    <dgm:pt modelId="{B13FA964-C8A1-4C0B-8DD4-4747E0970AB7}" type="parTrans" cxnId="{E7E07CF4-B29E-43CA-B933-59A9DD09A6D1}">
      <dgm:prSet/>
      <dgm:spPr/>
      <dgm:t>
        <a:bodyPr/>
        <a:lstStyle/>
        <a:p>
          <a:endParaRPr lang="en-GB"/>
        </a:p>
      </dgm:t>
    </dgm:pt>
    <dgm:pt modelId="{9122DDA0-08FF-4760-9B5F-19047C8F7C6F}" type="sibTrans" cxnId="{E7E07CF4-B29E-43CA-B933-59A9DD09A6D1}">
      <dgm:prSet/>
      <dgm:spPr/>
      <dgm:t>
        <a:bodyPr/>
        <a:lstStyle/>
        <a:p>
          <a:endParaRPr lang="en-GB"/>
        </a:p>
      </dgm:t>
    </dgm:pt>
    <dgm:pt modelId="{621492E6-7057-4147-B7CB-23E418F49652}">
      <dgm:prSet phldrT="[Text]"/>
      <dgm:spPr/>
      <dgm:t>
        <a:bodyPr/>
        <a:lstStyle/>
        <a:p>
          <a:r>
            <a:rPr lang="en-GB" dirty="0">
              <a:cs typeface="Calibri Light"/>
            </a:rPr>
            <a:t>KPI</a:t>
          </a:r>
        </a:p>
      </dgm:t>
    </dgm:pt>
    <dgm:pt modelId="{E7AFB8E6-7270-4D69-BCDE-EA2142C47777}" type="parTrans" cxnId="{C64E043F-7817-4CF8-98C2-9815E432DC7C}">
      <dgm:prSet/>
      <dgm:spPr/>
    </dgm:pt>
    <dgm:pt modelId="{DFE30DA2-8A48-43C2-B8A9-E2F1D99B7E3B}" type="sibTrans" cxnId="{C64E043F-7817-4CF8-98C2-9815E432DC7C}">
      <dgm:prSet/>
      <dgm:spPr/>
    </dgm:pt>
    <dgm:pt modelId="{53D3F8F1-4139-48F1-88B9-F432B82F4044}">
      <dgm:prSet phldrT="[Text]"/>
      <dgm:spPr/>
      <dgm:t>
        <a:bodyPr/>
        <a:lstStyle/>
        <a:p>
          <a:r>
            <a:rPr lang="en-GB" dirty="0">
              <a:cs typeface="Calibri Light"/>
            </a:rPr>
            <a:t>Discount Inflation, &amp; NPS inflation calculated</a:t>
          </a:r>
        </a:p>
      </dgm:t>
    </dgm:pt>
    <dgm:pt modelId="{B6D3869A-0A90-48AF-8328-D08A3F7F3FEE}" type="parTrans" cxnId="{E94911AB-7C32-464D-A7A7-5F898892DFB6}">
      <dgm:prSet/>
      <dgm:spPr/>
    </dgm:pt>
    <dgm:pt modelId="{DA8F3D93-7C05-4AC1-AAAF-E4C89E174937}" type="sibTrans" cxnId="{E94911AB-7C32-464D-A7A7-5F898892DFB6}">
      <dgm:prSet/>
      <dgm:spPr/>
    </dgm:pt>
    <dgm:pt modelId="{425FBD4C-70F5-4B60-8350-31B88E5E30BF}">
      <dgm:prSet phldrT="[Text]"/>
      <dgm:spPr/>
      <dgm:t>
        <a:bodyPr/>
        <a:lstStyle/>
        <a:p>
          <a:r>
            <a:rPr lang="en-GB" sz="3200" dirty="0">
              <a:cs typeface="Calibri Light"/>
            </a:rPr>
            <a:t>Used Clustering for creating a new KPI which  divides the products into three categories (mass market, medium market and premium product) based on MRP and number of  units sold .</a:t>
          </a:r>
        </a:p>
      </dgm:t>
    </dgm:pt>
    <dgm:pt modelId="{55413689-05C8-49DD-9B90-746A9999AF0D}" type="parTrans" cxnId="{2DF4C624-69B1-476E-B565-227FBDC0B465}">
      <dgm:prSet/>
      <dgm:spPr/>
    </dgm:pt>
    <dgm:pt modelId="{2C64A849-BA36-4798-8A18-4B674014CA5C}" type="sibTrans" cxnId="{2DF4C624-69B1-476E-B565-227FBDC0B465}">
      <dgm:prSet/>
      <dgm:spPr/>
    </dgm:pt>
    <dgm:pt modelId="{153679C8-982F-47B9-AB0F-803265426492}">
      <dgm:prSet phldrT="[Text]"/>
      <dgm:spPr/>
      <dgm:t>
        <a:bodyPr/>
        <a:lstStyle/>
        <a:p>
          <a:r>
            <a:rPr lang="en-GB" dirty="0">
              <a:cs typeface="Calibri Light"/>
            </a:rPr>
            <a:t>Used </a:t>
          </a:r>
          <a:r>
            <a:rPr lang="en-GB" dirty="0" err="1">
              <a:cs typeface="Calibri Light"/>
            </a:rPr>
            <a:t>adstock</a:t>
          </a:r>
          <a:r>
            <a:rPr lang="en-GB" dirty="0">
              <a:cs typeface="Calibri Light"/>
            </a:rPr>
            <a:t> optimization technique (</a:t>
          </a:r>
          <a:r>
            <a:rPr lang="en-GB" b="1" dirty="0" err="1">
              <a:latin typeface="Consolas"/>
              <a:cs typeface="Calibri Light"/>
            </a:rPr>
            <a:t>nls</a:t>
          </a:r>
          <a:r>
            <a:rPr lang="en-GB" b="1" dirty="0">
              <a:cs typeface="Calibri Light"/>
            </a:rPr>
            <a:t> -function)in </a:t>
          </a:r>
          <a:r>
            <a:rPr lang="en-GB" b="1" dirty="0" err="1">
              <a:cs typeface="Calibri Light"/>
            </a:rPr>
            <a:t>pacman</a:t>
          </a:r>
          <a:r>
            <a:rPr lang="en-GB" b="1" dirty="0">
              <a:cs typeface="Calibri Light"/>
            </a:rPr>
            <a:t>.</a:t>
          </a:r>
        </a:p>
      </dgm:t>
    </dgm:pt>
    <dgm:pt modelId="{E2763C72-2A5C-4D40-89BB-5FA0267C1BD7}" type="parTrans" cxnId="{180FA60F-69AD-48BE-B5C7-25C31D35F097}">
      <dgm:prSet/>
      <dgm:spPr/>
    </dgm:pt>
    <dgm:pt modelId="{11D6B59A-91BF-451E-9405-CBCB632697CB}" type="sibTrans" cxnId="{180FA60F-69AD-48BE-B5C7-25C31D35F097}">
      <dgm:prSet/>
      <dgm:spPr/>
    </dgm:pt>
    <dgm:pt modelId="{60657B56-6A60-4AC7-A0D5-92F4115E9DF8}" type="pres">
      <dgm:prSet presAssocID="{879AA5AE-45CC-4431-871D-0F915ABC6DD8}" presName="linearFlow" presStyleCnt="0">
        <dgm:presLayoutVars>
          <dgm:dir/>
          <dgm:animLvl val="lvl"/>
          <dgm:resizeHandles val="exact"/>
        </dgm:presLayoutVars>
      </dgm:prSet>
      <dgm:spPr/>
    </dgm:pt>
    <dgm:pt modelId="{B083D9B8-9A52-49A8-9C71-8F1247B8EAED}" type="pres">
      <dgm:prSet presAssocID="{6ED80CF1-6E2B-43A5-9963-C3160F56AEC2}" presName="composite" presStyleCnt="0"/>
      <dgm:spPr/>
    </dgm:pt>
    <dgm:pt modelId="{BF0D811A-5915-4D88-A062-7EC544FA2253}" type="pres">
      <dgm:prSet presAssocID="{6ED80CF1-6E2B-43A5-9963-C3160F56AEC2}" presName="parentText" presStyleLbl="alignNode1" presStyleIdx="0" presStyleCnt="3">
        <dgm:presLayoutVars>
          <dgm:chMax val="1"/>
          <dgm:bulletEnabled val="1"/>
        </dgm:presLayoutVars>
      </dgm:prSet>
      <dgm:spPr/>
    </dgm:pt>
    <dgm:pt modelId="{1D09F24E-2113-415C-8682-4785BB5DCD93}" type="pres">
      <dgm:prSet presAssocID="{6ED80CF1-6E2B-43A5-9963-C3160F56AEC2}" presName="descendantText" presStyleLbl="alignAcc1" presStyleIdx="0" presStyleCnt="3">
        <dgm:presLayoutVars>
          <dgm:bulletEnabled val="1"/>
        </dgm:presLayoutVars>
      </dgm:prSet>
      <dgm:spPr/>
    </dgm:pt>
    <dgm:pt modelId="{92918564-AE3B-4410-88AC-2867C2703DCE}" type="pres">
      <dgm:prSet presAssocID="{B5639AA0-C7B4-45C3-A640-E6844AC26D78}" presName="sp" presStyleCnt="0"/>
      <dgm:spPr/>
    </dgm:pt>
    <dgm:pt modelId="{AA3B44DD-144B-417B-9620-3559362B68DF}" type="pres">
      <dgm:prSet presAssocID="{621492E6-7057-4147-B7CB-23E418F49652}" presName="composite" presStyleCnt="0"/>
      <dgm:spPr/>
    </dgm:pt>
    <dgm:pt modelId="{1B921C59-B06B-4738-BF0D-78D0281B42BB}" type="pres">
      <dgm:prSet presAssocID="{621492E6-7057-4147-B7CB-23E418F49652}" presName="parentText" presStyleLbl="alignNode1" presStyleIdx="1" presStyleCnt="3">
        <dgm:presLayoutVars>
          <dgm:chMax val="1"/>
          <dgm:bulletEnabled val="1"/>
        </dgm:presLayoutVars>
      </dgm:prSet>
      <dgm:spPr/>
    </dgm:pt>
    <dgm:pt modelId="{B318D303-BB27-4F83-BED2-2613CB79A251}" type="pres">
      <dgm:prSet presAssocID="{621492E6-7057-4147-B7CB-23E418F49652}" presName="descendantText" presStyleLbl="alignAcc1" presStyleIdx="1" presStyleCnt="3">
        <dgm:presLayoutVars>
          <dgm:bulletEnabled val="1"/>
        </dgm:presLayoutVars>
      </dgm:prSet>
      <dgm:spPr/>
    </dgm:pt>
    <dgm:pt modelId="{415638DF-D064-440E-8311-508CDDABD7AB}" type="pres">
      <dgm:prSet presAssocID="{DFE30DA2-8A48-43C2-B8A9-E2F1D99B7E3B}" presName="sp" presStyleCnt="0"/>
      <dgm:spPr/>
    </dgm:pt>
    <dgm:pt modelId="{C8CA8400-893F-402F-A905-4D4F6732F9F1}" type="pres">
      <dgm:prSet presAssocID="{24BB4745-7C9B-4B43-8CFE-266120E25185}" presName="composite" presStyleCnt="0"/>
      <dgm:spPr/>
    </dgm:pt>
    <dgm:pt modelId="{DF98B811-F120-41B9-BCAE-7DACE6FDDD79}" type="pres">
      <dgm:prSet presAssocID="{24BB4745-7C9B-4B43-8CFE-266120E25185}" presName="parentText" presStyleLbl="alignNode1" presStyleIdx="2" presStyleCnt="3">
        <dgm:presLayoutVars>
          <dgm:chMax val="1"/>
          <dgm:bulletEnabled val="1"/>
        </dgm:presLayoutVars>
      </dgm:prSet>
      <dgm:spPr/>
    </dgm:pt>
    <dgm:pt modelId="{D009DF0E-1881-4034-A1C3-C249B65C298C}" type="pres">
      <dgm:prSet presAssocID="{24BB4745-7C9B-4B43-8CFE-266120E25185}" presName="descendantText" presStyleLbl="alignAcc1" presStyleIdx="2" presStyleCnt="3">
        <dgm:presLayoutVars>
          <dgm:bulletEnabled val="1"/>
        </dgm:presLayoutVars>
      </dgm:prSet>
      <dgm:spPr/>
    </dgm:pt>
  </dgm:ptLst>
  <dgm:cxnLst>
    <dgm:cxn modelId="{0294C807-9F0D-428E-A6F6-584534093171}" type="presOf" srcId="{6F9FEC35-B3C6-4297-9A6D-FC1541B25B9A}" destId="{B318D303-BB27-4F83-BED2-2613CB79A251}" srcOrd="0" destOrd="0" presId="urn:microsoft.com/office/officeart/2005/8/layout/chevron2"/>
    <dgm:cxn modelId="{E6BCCE09-0E0E-49D4-AF4F-E6AF6F384AF9}" srcId="{6ED80CF1-6E2B-43A5-9963-C3160F56AEC2}" destId="{C2376B57-04AB-4480-BCB1-5A8A8F409983}" srcOrd="1" destOrd="0" parTransId="{85E63CA3-ABD5-45AC-92C2-D5C689BBD9E4}" sibTransId="{DDF34C5A-FEAB-4FCE-8B0B-F1B6A245EAD1}"/>
    <dgm:cxn modelId="{180FA60F-69AD-48BE-B5C7-25C31D35F097}" srcId="{24BB4745-7C9B-4B43-8CFE-266120E25185}" destId="{153679C8-982F-47B9-AB0F-803265426492}" srcOrd="2" destOrd="0" parTransId="{E2763C72-2A5C-4D40-89BB-5FA0267C1BD7}" sibTransId="{11D6B59A-91BF-451E-9405-CBCB632697CB}"/>
    <dgm:cxn modelId="{9D438415-A1F2-4287-B4FA-3E5B0DFF6F75}" srcId="{6ED80CF1-6E2B-43A5-9963-C3160F56AEC2}" destId="{39E76ECF-2884-482B-AD80-E4A64DFF9A2F}" srcOrd="0" destOrd="0" parTransId="{2DA433C8-8AE5-4870-85B7-51E0CE9552EB}" sibTransId="{2B591FD0-00E9-47FD-B268-2291DCE7A7B5}"/>
    <dgm:cxn modelId="{2DF4C624-69B1-476E-B565-227FBDC0B465}" srcId="{621492E6-7057-4147-B7CB-23E418F49652}" destId="{425FBD4C-70F5-4B60-8350-31B88E5E30BF}" srcOrd="1" destOrd="0" parTransId="{55413689-05C8-49DD-9B90-746A9999AF0D}" sibTransId="{2C64A849-BA36-4798-8A18-4B674014CA5C}"/>
    <dgm:cxn modelId="{C89A5B31-620B-4831-9E50-B30505A0B322}" srcId="{621492E6-7057-4147-B7CB-23E418F49652}" destId="{6F9FEC35-B3C6-4297-9A6D-FC1541B25B9A}" srcOrd="0" destOrd="0" parTransId="{EC45BF62-F066-4AF5-8A66-73C378E57978}" sibTransId="{9F002AEC-F523-4E5D-A276-AF36D91DB35A}"/>
    <dgm:cxn modelId="{42C6A43B-056C-41B7-8409-9681CA6A6CA1}" type="presOf" srcId="{621492E6-7057-4147-B7CB-23E418F49652}" destId="{1B921C59-B06B-4738-BF0D-78D0281B42BB}" srcOrd="0" destOrd="0" presId="urn:microsoft.com/office/officeart/2005/8/layout/chevron2"/>
    <dgm:cxn modelId="{C64E043F-7817-4CF8-98C2-9815E432DC7C}" srcId="{879AA5AE-45CC-4431-871D-0F915ABC6DD8}" destId="{621492E6-7057-4147-B7CB-23E418F49652}" srcOrd="1" destOrd="0" parTransId="{E7AFB8E6-7270-4D69-BCDE-EA2142C47777}" sibTransId="{DFE30DA2-8A48-43C2-B8A9-E2F1D99B7E3B}"/>
    <dgm:cxn modelId="{100FEA47-2311-491C-B77F-EB497EDBE9C5}" type="presOf" srcId="{6ED80CF1-6E2B-43A5-9963-C3160F56AEC2}" destId="{BF0D811A-5915-4D88-A062-7EC544FA2253}" srcOrd="0" destOrd="0" presId="urn:microsoft.com/office/officeart/2005/8/layout/chevron2"/>
    <dgm:cxn modelId="{5C5CF569-6B32-4758-972D-A67C7171293D}" type="presOf" srcId="{153679C8-982F-47B9-AB0F-803265426492}" destId="{D009DF0E-1881-4034-A1C3-C249B65C298C}" srcOrd="0" destOrd="2" presId="urn:microsoft.com/office/officeart/2005/8/layout/chevron2"/>
    <dgm:cxn modelId="{DCBF0573-FC89-4D7D-85F2-F25CE7E66701}" type="presOf" srcId="{24BB4745-7C9B-4B43-8CFE-266120E25185}" destId="{DF98B811-F120-41B9-BCAE-7DACE6FDDD79}" srcOrd="0" destOrd="0" presId="urn:microsoft.com/office/officeart/2005/8/layout/chevron2"/>
    <dgm:cxn modelId="{238F1985-BC04-49EA-A93E-26D3ACB603AA}" type="presOf" srcId="{39E76ECF-2884-482B-AD80-E4A64DFF9A2F}" destId="{1D09F24E-2113-415C-8682-4785BB5DCD93}" srcOrd="0" destOrd="0" presId="urn:microsoft.com/office/officeart/2005/8/layout/chevron2"/>
    <dgm:cxn modelId="{B6FD718A-32E2-47D6-B141-57ACA35682F3}" type="presOf" srcId="{E197504B-09AC-4DB6-9597-8374526BC0F5}" destId="{D009DF0E-1881-4034-A1C3-C249B65C298C}" srcOrd="0" destOrd="0" presId="urn:microsoft.com/office/officeart/2005/8/layout/chevron2"/>
    <dgm:cxn modelId="{E94911AB-7C32-464D-A7A7-5F898892DFB6}" srcId="{6ED80CF1-6E2B-43A5-9963-C3160F56AEC2}" destId="{53D3F8F1-4139-48F1-88B9-F432B82F4044}" srcOrd="2" destOrd="0" parTransId="{B6D3869A-0A90-48AF-8328-D08A3F7F3FEE}" sibTransId="{DA8F3D93-7C05-4AC1-AAAF-E4C89E174937}"/>
    <dgm:cxn modelId="{7C0847AB-3BC9-4911-AF4B-BEB5AB7EA76E}" srcId="{24BB4745-7C9B-4B43-8CFE-266120E25185}" destId="{E197504B-09AC-4DB6-9597-8374526BC0F5}" srcOrd="0" destOrd="0" parTransId="{70D6C86B-3CF3-4222-921F-4592EE0345C7}" sibTransId="{9963AA3F-85EB-4241-B608-B3A0976A67A0}"/>
    <dgm:cxn modelId="{52D9D4C0-3A98-4989-A025-F757EC3920D4}" srcId="{879AA5AE-45CC-4431-871D-0F915ABC6DD8}" destId="{24BB4745-7C9B-4B43-8CFE-266120E25185}" srcOrd="2" destOrd="0" parTransId="{380AF871-BBBA-4DB1-B56C-723C626E625E}" sibTransId="{34AAE988-ED07-4467-9EA2-F0E719176C17}"/>
    <dgm:cxn modelId="{CD556FC6-6BB4-43BD-8304-350FE6A43F49}" srcId="{879AA5AE-45CC-4431-871D-0F915ABC6DD8}" destId="{6ED80CF1-6E2B-43A5-9963-C3160F56AEC2}" srcOrd="0" destOrd="0" parTransId="{2571937F-F657-4928-83F1-F5F13BB93167}" sibTransId="{B5639AA0-C7B4-45C3-A640-E6844AC26D78}"/>
    <dgm:cxn modelId="{2D22CACB-CC76-454E-B61E-353E5B5A8978}" type="presOf" srcId="{879AA5AE-45CC-4431-871D-0F915ABC6DD8}" destId="{60657B56-6A60-4AC7-A0D5-92F4115E9DF8}" srcOrd="0" destOrd="0" presId="urn:microsoft.com/office/officeart/2005/8/layout/chevron2"/>
    <dgm:cxn modelId="{7778D1D9-4559-423F-B949-FB3CB90BF199}" type="presOf" srcId="{53D3F8F1-4139-48F1-88B9-F432B82F4044}" destId="{1D09F24E-2113-415C-8682-4785BB5DCD93}" srcOrd="0" destOrd="2" presId="urn:microsoft.com/office/officeart/2005/8/layout/chevron2"/>
    <dgm:cxn modelId="{7CD36AE1-521F-4C6E-A0F6-6565609BD0A9}" type="presOf" srcId="{425FBD4C-70F5-4B60-8350-31B88E5E30BF}" destId="{B318D303-BB27-4F83-BED2-2613CB79A251}" srcOrd="0" destOrd="1" presId="urn:microsoft.com/office/officeart/2005/8/layout/chevron2"/>
    <dgm:cxn modelId="{E7E07CF4-B29E-43CA-B933-59A9DD09A6D1}" srcId="{24BB4745-7C9B-4B43-8CFE-266120E25185}" destId="{9D200505-1A96-482A-A207-C8E501D31F9C}" srcOrd="1" destOrd="0" parTransId="{B13FA964-C8A1-4C0B-8DD4-4747E0970AB7}" sibTransId="{9122DDA0-08FF-4760-9B5F-19047C8F7C6F}"/>
    <dgm:cxn modelId="{B8AA57FA-0BEB-4071-8B72-0DE35185FCE1}" type="presOf" srcId="{9D200505-1A96-482A-A207-C8E501D31F9C}" destId="{D009DF0E-1881-4034-A1C3-C249B65C298C}" srcOrd="0" destOrd="1" presId="urn:microsoft.com/office/officeart/2005/8/layout/chevron2"/>
    <dgm:cxn modelId="{C27086FA-2AF9-44FF-ACFD-4DF9E1653A0E}" type="presOf" srcId="{C2376B57-04AB-4480-BCB1-5A8A8F409983}" destId="{1D09F24E-2113-415C-8682-4785BB5DCD93}" srcOrd="0" destOrd="1" presId="urn:microsoft.com/office/officeart/2005/8/layout/chevron2"/>
    <dgm:cxn modelId="{A00338BD-4320-4864-AE3B-246414803D17}" type="presParOf" srcId="{60657B56-6A60-4AC7-A0D5-92F4115E9DF8}" destId="{B083D9B8-9A52-49A8-9C71-8F1247B8EAED}" srcOrd="0" destOrd="0" presId="urn:microsoft.com/office/officeart/2005/8/layout/chevron2"/>
    <dgm:cxn modelId="{8A1BDE6E-FC2C-4A35-B4AF-2FBB62959B0B}" type="presParOf" srcId="{B083D9B8-9A52-49A8-9C71-8F1247B8EAED}" destId="{BF0D811A-5915-4D88-A062-7EC544FA2253}" srcOrd="0" destOrd="0" presId="urn:microsoft.com/office/officeart/2005/8/layout/chevron2"/>
    <dgm:cxn modelId="{69E8CCD3-6ED2-4E6C-A2C9-B78E582447AD}" type="presParOf" srcId="{B083D9B8-9A52-49A8-9C71-8F1247B8EAED}" destId="{1D09F24E-2113-415C-8682-4785BB5DCD93}" srcOrd="1" destOrd="0" presId="urn:microsoft.com/office/officeart/2005/8/layout/chevron2"/>
    <dgm:cxn modelId="{AA258D82-3AC4-49AA-A8D1-3F9DBCA2BC74}" type="presParOf" srcId="{60657B56-6A60-4AC7-A0D5-92F4115E9DF8}" destId="{92918564-AE3B-4410-88AC-2867C2703DCE}" srcOrd="1" destOrd="0" presId="urn:microsoft.com/office/officeart/2005/8/layout/chevron2"/>
    <dgm:cxn modelId="{457E7178-9BCE-47C7-8AE6-C78CE7C0BD2A}" type="presParOf" srcId="{60657B56-6A60-4AC7-A0D5-92F4115E9DF8}" destId="{AA3B44DD-144B-417B-9620-3559362B68DF}" srcOrd="2" destOrd="0" presId="urn:microsoft.com/office/officeart/2005/8/layout/chevron2"/>
    <dgm:cxn modelId="{4E9635DC-A12A-490F-B8A2-ABF24BEACB0F}" type="presParOf" srcId="{AA3B44DD-144B-417B-9620-3559362B68DF}" destId="{1B921C59-B06B-4738-BF0D-78D0281B42BB}" srcOrd="0" destOrd="0" presId="urn:microsoft.com/office/officeart/2005/8/layout/chevron2"/>
    <dgm:cxn modelId="{74C89846-1E41-44B4-A5D5-32918641D15A}" type="presParOf" srcId="{AA3B44DD-144B-417B-9620-3559362B68DF}" destId="{B318D303-BB27-4F83-BED2-2613CB79A251}" srcOrd="1" destOrd="0" presId="urn:microsoft.com/office/officeart/2005/8/layout/chevron2"/>
    <dgm:cxn modelId="{60E5EB28-257A-44C4-B52F-1B910946FE5A}" type="presParOf" srcId="{60657B56-6A60-4AC7-A0D5-92F4115E9DF8}" destId="{415638DF-D064-440E-8311-508CDDABD7AB}" srcOrd="3" destOrd="0" presId="urn:microsoft.com/office/officeart/2005/8/layout/chevron2"/>
    <dgm:cxn modelId="{66154FBF-B9D6-4F64-8989-8AD445AD9E6D}" type="presParOf" srcId="{60657B56-6A60-4AC7-A0D5-92F4115E9DF8}" destId="{C8CA8400-893F-402F-A905-4D4F6732F9F1}" srcOrd="4" destOrd="0" presId="urn:microsoft.com/office/officeart/2005/8/layout/chevron2"/>
    <dgm:cxn modelId="{934BCB0A-AAD4-4497-AEA7-C6F04934BEEE}" type="presParOf" srcId="{C8CA8400-893F-402F-A905-4D4F6732F9F1}" destId="{DF98B811-F120-41B9-BCAE-7DACE6FDDD79}" srcOrd="0" destOrd="0" presId="urn:microsoft.com/office/officeart/2005/8/layout/chevron2"/>
    <dgm:cxn modelId="{A25E07A1-C51D-463E-AE1F-687A1031DC49}" type="presParOf" srcId="{C8CA8400-893F-402F-A905-4D4F6732F9F1}" destId="{D009DF0E-1881-4034-A1C3-C249B65C29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EE7B7-82BC-4DA6-B7BD-C9BEAAE4893E}">
      <dsp:nvSpPr>
        <dsp:cNvPr id="0" name=""/>
        <dsp:cNvSpPr/>
      </dsp:nvSpPr>
      <dsp:spPr>
        <a:xfrm rot="5400000">
          <a:off x="-269902" y="269975"/>
          <a:ext cx="1799350" cy="1259545"/>
        </a:xfrm>
        <a:prstGeom prst="chevron">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010000"/>
              </a:solidFill>
              <a:latin typeface="Calibri Light"/>
              <a:cs typeface="Calibri Light"/>
            </a:rPr>
            <a:t>Data Preparation</a:t>
          </a:r>
        </a:p>
      </dsp:txBody>
      <dsp:txXfrm rot="-5400000">
        <a:off x="1" y="629846"/>
        <a:ext cx="1259545" cy="539805"/>
      </dsp:txXfrm>
    </dsp:sp>
    <dsp:sp modelId="{25F21D47-89E6-490F-B2B9-753E9ADBC01E}">
      <dsp:nvSpPr>
        <dsp:cNvPr id="0" name=""/>
        <dsp:cNvSpPr/>
      </dsp:nvSpPr>
      <dsp:spPr>
        <a:xfrm rot="5400000">
          <a:off x="5914966" y="-4655347"/>
          <a:ext cx="1169577" cy="10480419"/>
        </a:xfrm>
        <a:prstGeom prst="round2SameRect">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cs typeface="Calibri Light"/>
            </a:rPr>
            <a:t>Remove orders before July'15 and after June'16</a:t>
          </a:r>
        </a:p>
        <a:p>
          <a:pPr marL="114300" lvl="1" indent="-114300" algn="l" defTabSz="577850">
            <a:lnSpc>
              <a:spcPct val="90000"/>
            </a:lnSpc>
            <a:spcBef>
              <a:spcPct val="0"/>
            </a:spcBef>
            <a:spcAft>
              <a:spcPct val="15000"/>
            </a:spcAft>
            <a:buChar char="•"/>
          </a:pPr>
          <a:r>
            <a:rPr lang="en-GB" sz="1300" kern="1200" dirty="0">
              <a:cs typeface="Calibri Light"/>
            </a:rPr>
            <a:t>'</a:t>
          </a:r>
          <a:r>
            <a:rPr lang="en-GB" sz="1300" kern="1200" dirty="0" err="1">
              <a:cs typeface="Calibri Light"/>
            </a:rPr>
            <a:t>order_id</a:t>
          </a:r>
          <a:r>
            <a:rPr lang="en-GB" sz="1300" kern="1200" dirty="0">
              <a:cs typeface="Calibri Light"/>
            </a:rPr>
            <a:t>', '</a:t>
          </a:r>
          <a:r>
            <a:rPr lang="en-GB" sz="1300" kern="1200" dirty="0" err="1">
              <a:cs typeface="Calibri Light"/>
            </a:rPr>
            <a:t>order_item_id</a:t>
          </a:r>
          <a:r>
            <a:rPr lang="en-GB" sz="1300" kern="1200" dirty="0">
              <a:cs typeface="Calibri Light"/>
            </a:rPr>
            <a:t>', '</a:t>
          </a:r>
          <a:r>
            <a:rPr lang="en-GB" sz="1300" kern="1200" dirty="0" err="1">
              <a:cs typeface="Calibri Light"/>
            </a:rPr>
            <a:t>cust_id</a:t>
          </a:r>
          <a:r>
            <a:rPr lang="en-GB" sz="1300" kern="1200" dirty="0">
              <a:cs typeface="Calibri Light"/>
            </a:rPr>
            <a:t>', '</a:t>
          </a:r>
          <a:r>
            <a:rPr lang="en-GB" sz="1300" kern="1200" dirty="0" err="1">
              <a:cs typeface="Calibri Light"/>
            </a:rPr>
            <a:t>pincode</a:t>
          </a:r>
          <a:r>
            <a:rPr lang="en-GB" sz="1300" kern="1200" dirty="0">
              <a:cs typeface="Calibri Light"/>
            </a:rPr>
            <a:t>' are qualitative data having numeric values, converted them to character type, Payment type-</a:t>
          </a:r>
          <a:r>
            <a:rPr lang="en-GB" sz="1300" kern="1200" dirty="0" err="1">
              <a:cs typeface="Calibri Light"/>
            </a:rPr>
            <a:t>as.integer</a:t>
          </a:r>
          <a:endParaRPr lang="en-GB" sz="1300" kern="1200" dirty="0">
            <a:cs typeface="Calibri Light"/>
          </a:endParaRPr>
        </a:p>
        <a:p>
          <a:pPr marL="114300" lvl="1" indent="-114300" algn="l" defTabSz="577850">
            <a:lnSpc>
              <a:spcPct val="90000"/>
            </a:lnSpc>
            <a:spcBef>
              <a:spcPct val="0"/>
            </a:spcBef>
            <a:spcAft>
              <a:spcPct val="15000"/>
            </a:spcAft>
            <a:buChar char="•"/>
          </a:pPr>
          <a:r>
            <a:rPr lang="en-GB" sz="1300" kern="1200" dirty="0">
              <a:cs typeface="Calibri Light"/>
            </a:rPr>
            <a:t>Function to compute the week number w.r.t origin date </a:t>
          </a:r>
          <a:r>
            <a:rPr lang="en-GB" sz="1300" kern="1200" dirty="0" err="1">
              <a:cs typeface="Calibri Light"/>
            </a:rPr>
            <a:t>coded.It</a:t>
          </a:r>
          <a:r>
            <a:rPr lang="en-GB" sz="1300" kern="1200" dirty="0">
              <a:cs typeface="Calibri Light"/>
            </a:rPr>
            <a:t> takes data and origin Date format as arguments.</a:t>
          </a:r>
        </a:p>
        <a:p>
          <a:pPr marL="114300" lvl="1" indent="-114300" algn="l" defTabSz="577850">
            <a:lnSpc>
              <a:spcPct val="90000"/>
            </a:lnSpc>
            <a:spcBef>
              <a:spcPct val="0"/>
            </a:spcBef>
            <a:spcAft>
              <a:spcPct val="15000"/>
            </a:spcAft>
            <a:buChar char="•"/>
          </a:pPr>
          <a:r>
            <a:rPr lang="en-GB" sz="1300" kern="1200" dirty="0">
              <a:cs typeface="Calibri Light"/>
            </a:rPr>
            <a:t>Created week,  week numbers start from min order date</a:t>
          </a:r>
        </a:p>
      </dsp:txBody>
      <dsp:txXfrm rot="-5400000">
        <a:off x="1259545" y="57168"/>
        <a:ext cx="10423325" cy="1055389"/>
      </dsp:txXfrm>
    </dsp:sp>
    <dsp:sp modelId="{6AC46334-7789-4952-B90F-9A1170F89F56}">
      <dsp:nvSpPr>
        <dsp:cNvPr id="0" name=""/>
        <dsp:cNvSpPr/>
      </dsp:nvSpPr>
      <dsp:spPr>
        <a:xfrm rot="5400000">
          <a:off x="-269902" y="1877077"/>
          <a:ext cx="1799350" cy="1259545"/>
        </a:xfrm>
        <a:prstGeom prst="chevron">
          <a:avLst/>
        </a:prstGeom>
        <a:solidFill>
          <a:schemeClr val="accent6">
            <a:shade val="80000"/>
            <a:hueOff val="160640"/>
            <a:satOff val="-6455"/>
            <a:lumOff val="13814"/>
            <a:alphaOff val="0"/>
          </a:schemeClr>
        </a:solidFill>
        <a:ln w="12700" cap="flat" cmpd="sng" algn="ctr">
          <a:solidFill>
            <a:schemeClr val="accent6">
              <a:shade val="80000"/>
              <a:hueOff val="160640"/>
              <a:satOff val="-6455"/>
              <a:lumOff val="138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cs typeface="Calibri Light"/>
            </a:rPr>
            <a:t>Data Preparation</a:t>
          </a:r>
        </a:p>
      </dsp:txBody>
      <dsp:txXfrm rot="-5400000">
        <a:off x="1" y="2236948"/>
        <a:ext cx="1259545" cy="539805"/>
      </dsp:txXfrm>
    </dsp:sp>
    <dsp:sp modelId="{40F1908D-1B73-4DC5-913D-1D5179985F15}">
      <dsp:nvSpPr>
        <dsp:cNvPr id="0" name=""/>
        <dsp:cNvSpPr/>
      </dsp:nvSpPr>
      <dsp:spPr>
        <a:xfrm rot="5400000">
          <a:off x="5914966" y="-3048245"/>
          <a:ext cx="1169577" cy="10480419"/>
        </a:xfrm>
        <a:prstGeom prst="round2SameRect">
          <a:avLst/>
        </a:prstGeom>
        <a:solidFill>
          <a:schemeClr val="lt1">
            <a:alpha val="90000"/>
            <a:hueOff val="0"/>
            <a:satOff val="0"/>
            <a:lumOff val="0"/>
            <a:alphaOff val="0"/>
          </a:schemeClr>
        </a:solidFill>
        <a:ln w="12700" cap="flat" cmpd="sng" algn="ctr">
          <a:solidFill>
            <a:schemeClr val="accent6">
              <a:shade val="80000"/>
              <a:hueOff val="160640"/>
              <a:satOff val="-6455"/>
              <a:lumOff val="138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cs typeface="Calibri Light"/>
            </a:rPr>
            <a:t>Since 80% of the variable has 'No Expected delay'(\\N) will assume these scenarios as zero delay.</a:t>
          </a:r>
        </a:p>
        <a:p>
          <a:pPr marL="114300" lvl="1" indent="-114300" algn="l" defTabSz="577850">
            <a:lnSpc>
              <a:spcPct val="90000"/>
            </a:lnSpc>
            <a:spcBef>
              <a:spcPct val="0"/>
            </a:spcBef>
            <a:spcAft>
              <a:spcPct val="15000"/>
            </a:spcAft>
            <a:buChar char="•"/>
          </a:pPr>
          <a:r>
            <a:rPr lang="en-GB" sz="1300" kern="1200" dirty="0">
              <a:cs typeface="Calibri Light"/>
            </a:rPr>
            <a:t>Delivery b/c days of 0-10 are appropriate,  omitted rows where delivery b/c days are out of bounds</a:t>
          </a:r>
        </a:p>
        <a:p>
          <a:pPr marL="114300" lvl="1" indent="-114300" algn="l" defTabSz="577850">
            <a:lnSpc>
              <a:spcPct val="90000"/>
            </a:lnSpc>
            <a:spcBef>
              <a:spcPct val="0"/>
            </a:spcBef>
            <a:spcAft>
              <a:spcPct val="15000"/>
            </a:spcAft>
            <a:buChar char="•"/>
          </a:pPr>
          <a:r>
            <a:rPr lang="en-GB" sz="1300" kern="1200" dirty="0">
              <a:cs typeface="Calibri Light"/>
            </a:rPr>
            <a:t>GMV`, `</a:t>
          </a:r>
          <a:r>
            <a:rPr lang="en-GB" sz="1300" kern="1200" dirty="0" err="1">
              <a:cs typeface="Calibri Light"/>
            </a:rPr>
            <a:t>Product_mrp</a:t>
          </a:r>
          <a:r>
            <a:rPr lang="en-GB" sz="1300" kern="1200" dirty="0">
              <a:cs typeface="Calibri Light"/>
            </a:rPr>
            <a:t>` are in terms of INR, while marketing spend recorded in INR Cr. Converted marketing spend to INR.</a:t>
          </a:r>
        </a:p>
        <a:p>
          <a:pPr marL="114300" lvl="1" indent="-114300" algn="l" defTabSz="577850">
            <a:lnSpc>
              <a:spcPct val="90000"/>
            </a:lnSpc>
            <a:spcBef>
              <a:spcPct val="0"/>
            </a:spcBef>
            <a:spcAft>
              <a:spcPct val="15000"/>
            </a:spcAft>
            <a:buChar char="•"/>
          </a:pPr>
          <a:r>
            <a:rPr lang="en-GB" sz="1300" kern="1200" dirty="0">
              <a:cs typeface="Calibri Light"/>
            </a:rPr>
            <a:t>Free products excluded from Analysis.</a:t>
          </a:r>
        </a:p>
      </dsp:txBody>
      <dsp:txXfrm rot="-5400000">
        <a:off x="1259545" y="1664270"/>
        <a:ext cx="10423325" cy="1055389"/>
      </dsp:txXfrm>
    </dsp:sp>
    <dsp:sp modelId="{AA071CCD-A37E-4A98-B847-DBAEBF1BC9F6}">
      <dsp:nvSpPr>
        <dsp:cNvPr id="0" name=""/>
        <dsp:cNvSpPr/>
      </dsp:nvSpPr>
      <dsp:spPr>
        <a:xfrm rot="5400000">
          <a:off x="-269902" y="3484180"/>
          <a:ext cx="1799350" cy="1259545"/>
        </a:xfrm>
        <a:prstGeom prst="chevron">
          <a:avLst/>
        </a:prstGeom>
        <a:solidFill>
          <a:schemeClr val="accent6">
            <a:shade val="80000"/>
            <a:hueOff val="321280"/>
            <a:satOff val="-12909"/>
            <a:lumOff val="27628"/>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cs typeface="Calibri Light"/>
            </a:rPr>
            <a:t>Data Preparation</a:t>
          </a:r>
        </a:p>
      </dsp:txBody>
      <dsp:txXfrm rot="-5400000">
        <a:off x="1" y="3844051"/>
        <a:ext cx="1259545" cy="539805"/>
      </dsp:txXfrm>
    </dsp:sp>
    <dsp:sp modelId="{9CB78EDC-B284-4716-9BDF-B4B67BF730B9}">
      <dsp:nvSpPr>
        <dsp:cNvPr id="0" name=""/>
        <dsp:cNvSpPr/>
      </dsp:nvSpPr>
      <dsp:spPr>
        <a:xfrm rot="5400000">
          <a:off x="5914966" y="-1441143"/>
          <a:ext cx="1169577" cy="10480419"/>
        </a:xfrm>
        <a:prstGeom prst="round2SameRect">
          <a:avLst/>
        </a:prstGeom>
        <a:solidFill>
          <a:schemeClr val="lt1">
            <a:alpha val="90000"/>
            <a:hueOff val="0"/>
            <a:satOff val="0"/>
            <a:lumOff val="0"/>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cs typeface="Calibri Light"/>
            </a:rPr>
            <a:t>Observed negative values in "</a:t>
          </a:r>
          <a:r>
            <a:rPr lang="en-GB" sz="1300" kern="1200" dirty="0" err="1">
              <a:cs typeface="Calibri Light"/>
            </a:rPr>
            <a:t>Pincode</a:t>
          </a:r>
          <a:r>
            <a:rPr lang="en-GB" sz="1300" kern="1200" dirty="0">
              <a:cs typeface="Calibri Light"/>
            </a:rPr>
            <a:t>" and" </a:t>
          </a:r>
          <a:r>
            <a:rPr lang="en-GB" sz="1300" kern="1200" dirty="0" err="1">
              <a:cs typeface="Calibri Light"/>
            </a:rPr>
            <a:t>cust_id</a:t>
          </a:r>
          <a:r>
            <a:rPr lang="en-GB" sz="1300" kern="1200" dirty="0">
              <a:cs typeface="Calibri Light"/>
            </a:rPr>
            <a:t> " columns, ignoring those columns</a:t>
          </a:r>
        </a:p>
        <a:p>
          <a:pPr marL="114300" lvl="1" indent="-114300" algn="l" defTabSz="577850">
            <a:lnSpc>
              <a:spcPct val="90000"/>
            </a:lnSpc>
            <a:spcBef>
              <a:spcPct val="0"/>
            </a:spcBef>
            <a:spcAft>
              <a:spcPct val="15000"/>
            </a:spcAft>
            <a:buChar char="•"/>
          </a:pPr>
          <a:r>
            <a:rPr lang="en-GB" sz="1300" kern="1200" dirty="0">
              <a:cs typeface="Calibri Light"/>
            </a:rPr>
            <a:t>Removed duplicates , checked for NA values .</a:t>
          </a:r>
        </a:p>
        <a:p>
          <a:pPr marL="114300" lvl="1" indent="-114300" algn="l" defTabSz="577850">
            <a:lnSpc>
              <a:spcPct val="90000"/>
            </a:lnSpc>
            <a:spcBef>
              <a:spcPct val="0"/>
            </a:spcBef>
            <a:spcAft>
              <a:spcPct val="15000"/>
            </a:spcAft>
            <a:buChar char="•"/>
          </a:pPr>
          <a:r>
            <a:rPr lang="en-GB" sz="1300" kern="1200" dirty="0">
              <a:cs typeface="Calibri Light"/>
            </a:rPr>
            <a:t>Order Id can be same for 2 items brought, Order item Id should be unique</a:t>
          </a:r>
        </a:p>
        <a:p>
          <a:pPr marL="114300" lvl="1" indent="-114300" algn="l" defTabSz="577850">
            <a:lnSpc>
              <a:spcPct val="90000"/>
            </a:lnSpc>
            <a:spcBef>
              <a:spcPct val="0"/>
            </a:spcBef>
            <a:spcAft>
              <a:spcPct val="15000"/>
            </a:spcAft>
            <a:buChar char="•"/>
          </a:pPr>
          <a:r>
            <a:rPr lang="en-GB" sz="1300" kern="1200" dirty="0" err="1">
              <a:cs typeface="Calibri Light"/>
            </a:rPr>
            <a:t>gmv</a:t>
          </a:r>
          <a:r>
            <a:rPr lang="en-GB" sz="1300" kern="1200" dirty="0">
              <a:cs typeface="Calibri Light"/>
            </a:rPr>
            <a:t> should not be more than MRP*units</a:t>
          </a:r>
        </a:p>
        <a:p>
          <a:pPr marL="114300" lvl="1" indent="-114300" algn="l" defTabSz="577850">
            <a:lnSpc>
              <a:spcPct val="90000"/>
            </a:lnSpc>
            <a:spcBef>
              <a:spcPct val="0"/>
            </a:spcBef>
            <a:spcAft>
              <a:spcPct val="15000"/>
            </a:spcAft>
            <a:buChar char="•"/>
          </a:pPr>
          <a:r>
            <a:rPr lang="en-GB" sz="1300" kern="1200" dirty="0">
              <a:cs typeface="Calibri Light"/>
            </a:rPr>
            <a:t>Computed Month, week, and no.of days per week (month, week)</a:t>
          </a:r>
        </a:p>
      </dsp:txBody>
      <dsp:txXfrm rot="-5400000">
        <a:off x="1259545" y="3271372"/>
        <a:ext cx="10423325" cy="1055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EE7B7-82BC-4DA6-B7BD-C9BEAAE4893E}">
      <dsp:nvSpPr>
        <dsp:cNvPr id="0" name=""/>
        <dsp:cNvSpPr/>
      </dsp:nvSpPr>
      <dsp:spPr>
        <a:xfrm rot="5400000">
          <a:off x="-295751" y="297258"/>
          <a:ext cx="1971674" cy="1380172"/>
        </a:xfrm>
        <a:prstGeom prst="chevron">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rgbClr val="010000"/>
              </a:solidFill>
              <a:latin typeface="Calibri Light"/>
              <a:cs typeface="Calibri Light"/>
            </a:rPr>
            <a:t>Data Preparation</a:t>
          </a:r>
        </a:p>
      </dsp:txBody>
      <dsp:txXfrm rot="-5400000">
        <a:off x="0" y="691593"/>
        <a:ext cx="1380172" cy="591502"/>
      </dsp:txXfrm>
    </dsp:sp>
    <dsp:sp modelId="{25F21D47-89E6-490F-B2B9-753E9ADBC01E}">
      <dsp:nvSpPr>
        <dsp:cNvPr id="0" name=""/>
        <dsp:cNvSpPr/>
      </dsp:nvSpPr>
      <dsp:spPr>
        <a:xfrm rot="5400000">
          <a:off x="5505986" y="-4124306"/>
          <a:ext cx="1281588" cy="9533216"/>
        </a:xfrm>
        <a:prstGeom prst="round2SameRect">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cs typeface="Calibri Light"/>
            </a:rPr>
            <a:t>Checking for NA &amp; duplicate values.</a:t>
          </a:r>
        </a:p>
        <a:p>
          <a:pPr marL="171450" lvl="1" indent="-171450" algn="l" defTabSz="800100">
            <a:lnSpc>
              <a:spcPct val="90000"/>
            </a:lnSpc>
            <a:spcBef>
              <a:spcPct val="0"/>
            </a:spcBef>
            <a:spcAft>
              <a:spcPct val="15000"/>
            </a:spcAft>
            <a:buChar char="•"/>
          </a:pPr>
          <a:r>
            <a:rPr lang="en-GB" sz="1800" kern="1200" dirty="0">
              <a:cs typeface="Calibri Light"/>
            </a:rPr>
            <a:t>Converted media Investment at weekly granularity</a:t>
          </a:r>
        </a:p>
        <a:p>
          <a:pPr marL="171450" lvl="1" indent="-171450" algn="l" defTabSz="800100">
            <a:lnSpc>
              <a:spcPct val="90000"/>
            </a:lnSpc>
            <a:spcBef>
              <a:spcPct val="0"/>
            </a:spcBef>
            <a:spcAft>
              <a:spcPct val="15000"/>
            </a:spcAft>
            <a:buChar char="•"/>
          </a:pPr>
          <a:r>
            <a:rPr lang="en-GB" sz="1800" kern="1200" dirty="0">
              <a:cs typeface="Calibri Light"/>
            </a:rPr>
            <a:t>Pro-rate weekly investment as per the ratio of its days span over adjacent months.</a:t>
          </a:r>
        </a:p>
      </dsp:txBody>
      <dsp:txXfrm rot="-5400000">
        <a:off x="1380172" y="64070"/>
        <a:ext cx="9470654" cy="1156464"/>
      </dsp:txXfrm>
    </dsp:sp>
    <dsp:sp modelId="{6AC46334-7789-4952-B90F-9A1170F89F56}">
      <dsp:nvSpPr>
        <dsp:cNvPr id="0" name=""/>
        <dsp:cNvSpPr/>
      </dsp:nvSpPr>
      <dsp:spPr>
        <a:xfrm rot="5400000">
          <a:off x="-295751" y="1980168"/>
          <a:ext cx="1971674" cy="1380172"/>
        </a:xfrm>
        <a:prstGeom prst="chevron">
          <a:avLst/>
        </a:prstGeom>
        <a:solidFill>
          <a:schemeClr val="accent6">
            <a:shade val="80000"/>
            <a:hueOff val="321280"/>
            <a:satOff val="-12909"/>
            <a:lumOff val="27628"/>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cs typeface="Calibri Light"/>
            </a:rPr>
            <a:t>Data Preparation</a:t>
          </a:r>
        </a:p>
      </dsp:txBody>
      <dsp:txXfrm rot="-5400000">
        <a:off x="0" y="2374503"/>
        <a:ext cx="1380172" cy="591502"/>
      </dsp:txXfrm>
    </dsp:sp>
    <dsp:sp modelId="{40F1908D-1B73-4DC5-913D-1D5179985F15}">
      <dsp:nvSpPr>
        <dsp:cNvPr id="0" name=""/>
        <dsp:cNvSpPr/>
      </dsp:nvSpPr>
      <dsp:spPr>
        <a:xfrm rot="5400000">
          <a:off x="5505986" y="-2441396"/>
          <a:ext cx="1281588" cy="9533216"/>
        </a:xfrm>
        <a:prstGeom prst="round2SameRect">
          <a:avLst/>
        </a:prstGeom>
        <a:solidFill>
          <a:schemeClr val="lt1">
            <a:alpha val="90000"/>
            <a:hueOff val="0"/>
            <a:satOff val="0"/>
            <a:lumOff val="0"/>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cs typeface="Calibri Light"/>
            </a:rPr>
            <a:t>Special sale days treated in proper format &amp; exported ,</a:t>
          </a:r>
        </a:p>
        <a:p>
          <a:pPr marL="171450" lvl="1" indent="-171450" algn="l" defTabSz="800100">
            <a:lnSpc>
              <a:spcPct val="90000"/>
            </a:lnSpc>
            <a:spcBef>
              <a:spcPct val="0"/>
            </a:spcBef>
            <a:spcAft>
              <a:spcPct val="15000"/>
            </a:spcAft>
            <a:buChar char="•"/>
          </a:pPr>
          <a:r>
            <a:rPr lang="en-GB" sz="1800" kern="1200" dirty="0">
              <a:cs typeface="Calibri Light"/>
            </a:rPr>
            <a:t> Frequency  treated as integer &amp; NPS merged with respect to week number.</a:t>
          </a:r>
        </a:p>
        <a:p>
          <a:pPr marL="171450" lvl="1" indent="-171450" algn="l" defTabSz="800100">
            <a:lnSpc>
              <a:spcPct val="90000"/>
            </a:lnSpc>
            <a:spcBef>
              <a:spcPct val="0"/>
            </a:spcBef>
            <a:spcAft>
              <a:spcPct val="15000"/>
            </a:spcAft>
            <a:buChar char="•"/>
          </a:pPr>
          <a:r>
            <a:rPr lang="en-GB" sz="1800" kern="1200" dirty="0">
              <a:cs typeface="Calibri Light"/>
            </a:rPr>
            <a:t>converted the investment day wise and aggregated them back to convert it into weekly basis.</a:t>
          </a:r>
        </a:p>
        <a:p>
          <a:pPr marL="171450" lvl="1" indent="-171450" algn="l" defTabSz="800100">
            <a:lnSpc>
              <a:spcPct val="90000"/>
            </a:lnSpc>
            <a:spcBef>
              <a:spcPct val="0"/>
            </a:spcBef>
            <a:spcAft>
              <a:spcPct val="15000"/>
            </a:spcAft>
            <a:buChar char="•"/>
          </a:pPr>
          <a:r>
            <a:rPr lang="en-GB" sz="1800" kern="1200" dirty="0">
              <a:cs typeface="Calibri Light"/>
            </a:rPr>
            <a:t>Used average value 4.30 for weekly investment </a:t>
          </a:r>
        </a:p>
      </dsp:txBody>
      <dsp:txXfrm rot="-5400000">
        <a:off x="1380172" y="1746980"/>
        <a:ext cx="9470654" cy="1156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D811A-5915-4D88-A062-7EC544FA2253}">
      <dsp:nvSpPr>
        <dsp:cNvPr id="0" name=""/>
        <dsp:cNvSpPr/>
      </dsp:nvSpPr>
      <dsp:spPr>
        <a:xfrm rot="5400000">
          <a:off x="-271618" y="273645"/>
          <a:ext cx="1810789" cy="12675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rgbClr val="010000"/>
              </a:solidFill>
              <a:latin typeface="Calibri Light"/>
              <a:cs typeface="Calibri Light"/>
            </a:rPr>
            <a:t>KPI</a:t>
          </a:r>
        </a:p>
      </dsp:txBody>
      <dsp:txXfrm rot="-5400000">
        <a:off x="1" y="635802"/>
        <a:ext cx="1267552" cy="543237"/>
      </dsp:txXfrm>
    </dsp:sp>
    <dsp:sp modelId="{1D09F24E-2113-415C-8682-4785BB5DCD93}">
      <dsp:nvSpPr>
        <dsp:cNvPr id="0" name=""/>
        <dsp:cNvSpPr/>
      </dsp:nvSpPr>
      <dsp:spPr>
        <a:xfrm rot="5400000">
          <a:off x="5708608" y="-4439029"/>
          <a:ext cx="1177012" cy="100591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cs typeface="Calibri Light"/>
            </a:rPr>
            <a:t> List Price(</a:t>
          </a:r>
          <a:r>
            <a:rPr lang="en-GB" sz="1800" kern="1200" dirty="0" err="1">
              <a:cs typeface="Calibri Light"/>
            </a:rPr>
            <a:t>data$gmv</a:t>
          </a:r>
          <a:r>
            <a:rPr lang="en-GB" sz="1800" kern="1200" dirty="0">
              <a:cs typeface="Calibri Light"/>
            </a:rPr>
            <a:t>/</a:t>
          </a:r>
          <a:r>
            <a:rPr lang="en-GB" sz="1800" kern="1200" dirty="0" err="1">
              <a:cs typeface="Calibri Light"/>
            </a:rPr>
            <a:t>data$units</a:t>
          </a:r>
          <a:r>
            <a:rPr lang="en-GB" sz="1800" kern="1200" dirty="0">
              <a:cs typeface="Calibri Light"/>
            </a:rPr>
            <a:t>) calculated.</a:t>
          </a:r>
        </a:p>
        <a:p>
          <a:pPr marL="171450" lvl="1" indent="-171450" algn="l" defTabSz="800100">
            <a:lnSpc>
              <a:spcPct val="90000"/>
            </a:lnSpc>
            <a:spcBef>
              <a:spcPct val="0"/>
            </a:spcBef>
            <a:spcAft>
              <a:spcPct val="15000"/>
            </a:spcAft>
            <a:buChar char="•"/>
          </a:pPr>
          <a:r>
            <a:rPr lang="en-GB" sz="1800" kern="1200" dirty="0">
              <a:cs typeface="Calibri Light"/>
            </a:rPr>
            <a:t>Discount (List Price-MRP) calculated</a:t>
          </a:r>
        </a:p>
        <a:p>
          <a:pPr marL="171450" lvl="1" indent="-171450" algn="l" defTabSz="800100">
            <a:lnSpc>
              <a:spcPct val="90000"/>
            </a:lnSpc>
            <a:spcBef>
              <a:spcPct val="0"/>
            </a:spcBef>
            <a:spcAft>
              <a:spcPct val="15000"/>
            </a:spcAft>
            <a:buChar char="•"/>
          </a:pPr>
          <a:r>
            <a:rPr lang="en-GB" sz="1800" kern="1200" dirty="0">
              <a:cs typeface="Calibri Light"/>
            </a:rPr>
            <a:t>Discount Inflation, &amp; NPS inflation calculated</a:t>
          </a:r>
        </a:p>
      </dsp:txBody>
      <dsp:txXfrm rot="-5400000">
        <a:off x="1267553" y="59483"/>
        <a:ext cx="10001667" cy="1062098"/>
      </dsp:txXfrm>
    </dsp:sp>
    <dsp:sp modelId="{1B921C59-B06B-4738-BF0D-78D0281B42BB}">
      <dsp:nvSpPr>
        <dsp:cNvPr id="0" name=""/>
        <dsp:cNvSpPr/>
      </dsp:nvSpPr>
      <dsp:spPr>
        <a:xfrm rot="5400000">
          <a:off x="-271618" y="1892447"/>
          <a:ext cx="1810789" cy="12675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cs typeface="Calibri Light"/>
            </a:rPr>
            <a:t>KPI</a:t>
          </a:r>
        </a:p>
      </dsp:txBody>
      <dsp:txXfrm rot="-5400000">
        <a:off x="1" y="2254604"/>
        <a:ext cx="1267552" cy="543237"/>
      </dsp:txXfrm>
    </dsp:sp>
    <dsp:sp modelId="{B318D303-BB27-4F83-BED2-2613CB79A251}">
      <dsp:nvSpPr>
        <dsp:cNvPr id="0" name=""/>
        <dsp:cNvSpPr/>
      </dsp:nvSpPr>
      <dsp:spPr>
        <a:xfrm rot="5400000">
          <a:off x="5708608" y="-2820226"/>
          <a:ext cx="1177012" cy="100591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cs typeface="Calibri Light"/>
            </a:rPr>
            <a:t>Used moving average method for Lag of list Price &amp; Discount for 3 weeks by using slide =(-1,-2 &amp; -3)</a:t>
          </a:r>
        </a:p>
        <a:p>
          <a:pPr marL="171450" lvl="1" indent="-171450" algn="l" defTabSz="800100">
            <a:lnSpc>
              <a:spcPct val="90000"/>
            </a:lnSpc>
            <a:spcBef>
              <a:spcPct val="0"/>
            </a:spcBef>
            <a:spcAft>
              <a:spcPct val="15000"/>
            </a:spcAft>
            <a:buChar char="•"/>
          </a:pPr>
          <a:r>
            <a:rPr lang="en-GB" sz="1800" kern="1200" dirty="0">
              <a:cs typeface="Calibri Light"/>
            </a:rPr>
            <a:t>Used Clustering for creating a new KPI which  divides the products into three categories (mass market, medium market and premium product) based on MRP and number of  units sold .</a:t>
          </a:r>
        </a:p>
      </dsp:txBody>
      <dsp:txXfrm rot="-5400000">
        <a:off x="1267553" y="1678286"/>
        <a:ext cx="10001667" cy="1062098"/>
      </dsp:txXfrm>
    </dsp:sp>
    <dsp:sp modelId="{DF98B811-F120-41B9-BCAE-7DACE6FDDD79}">
      <dsp:nvSpPr>
        <dsp:cNvPr id="0" name=""/>
        <dsp:cNvSpPr/>
      </dsp:nvSpPr>
      <dsp:spPr>
        <a:xfrm rot="5400000">
          <a:off x="-271618" y="3511249"/>
          <a:ext cx="1810789" cy="12675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cs typeface="Calibri Light"/>
            </a:rPr>
            <a:t>KPI</a:t>
          </a:r>
        </a:p>
      </dsp:txBody>
      <dsp:txXfrm rot="-5400000">
        <a:off x="1" y="3873406"/>
        <a:ext cx="1267552" cy="543237"/>
      </dsp:txXfrm>
    </dsp:sp>
    <dsp:sp modelId="{D009DF0E-1881-4034-A1C3-C249B65C298C}">
      <dsp:nvSpPr>
        <dsp:cNvPr id="0" name=""/>
        <dsp:cNvSpPr/>
      </dsp:nvSpPr>
      <dsp:spPr>
        <a:xfrm rot="5400000">
          <a:off x="5708608" y="-1201424"/>
          <a:ext cx="1177012" cy="100591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err="1">
              <a:cs typeface="Calibri Light"/>
            </a:rPr>
            <a:t>Adstock</a:t>
          </a:r>
          <a:r>
            <a:rPr lang="en-GB" sz="1800" kern="1200" dirty="0">
              <a:cs typeface="Calibri Light"/>
            </a:rPr>
            <a:t> calculated using stats::filter recursive method.</a:t>
          </a:r>
        </a:p>
        <a:p>
          <a:pPr marL="171450" lvl="1" indent="-171450" algn="l" defTabSz="800100">
            <a:lnSpc>
              <a:spcPct val="90000"/>
            </a:lnSpc>
            <a:spcBef>
              <a:spcPct val="0"/>
            </a:spcBef>
            <a:spcAft>
              <a:spcPct val="15000"/>
            </a:spcAft>
            <a:buChar char="•"/>
          </a:pPr>
          <a:r>
            <a:rPr lang="en-GB" sz="1800" kern="1200" dirty="0">
              <a:cs typeface="Calibri Light"/>
            </a:rPr>
            <a:t>Plotted </a:t>
          </a:r>
          <a:r>
            <a:rPr lang="en-GB" sz="1800" kern="1200" dirty="0" err="1">
              <a:cs typeface="Calibri Light"/>
            </a:rPr>
            <a:t>adstock</a:t>
          </a:r>
          <a:r>
            <a:rPr lang="en-GB" sz="1800" kern="1200" dirty="0">
              <a:cs typeface="Calibri Light"/>
            </a:rPr>
            <a:t> values with filter rate as 0.5,0.6, 0.75 &amp; 0.8</a:t>
          </a:r>
        </a:p>
        <a:p>
          <a:pPr marL="171450" lvl="1" indent="-171450" algn="l" defTabSz="800100">
            <a:lnSpc>
              <a:spcPct val="90000"/>
            </a:lnSpc>
            <a:spcBef>
              <a:spcPct val="0"/>
            </a:spcBef>
            <a:spcAft>
              <a:spcPct val="15000"/>
            </a:spcAft>
            <a:buChar char="•"/>
          </a:pPr>
          <a:r>
            <a:rPr lang="en-GB" sz="1800" kern="1200" dirty="0">
              <a:cs typeface="Calibri Light"/>
            </a:rPr>
            <a:t>Used </a:t>
          </a:r>
          <a:r>
            <a:rPr lang="en-GB" sz="1800" kern="1200" dirty="0" err="1">
              <a:cs typeface="Calibri Light"/>
            </a:rPr>
            <a:t>adstock</a:t>
          </a:r>
          <a:r>
            <a:rPr lang="en-GB" sz="1800" kern="1200" dirty="0">
              <a:cs typeface="Calibri Light"/>
            </a:rPr>
            <a:t> optimization technique (</a:t>
          </a:r>
          <a:r>
            <a:rPr lang="en-GB" sz="1800" b="1" kern="1200" dirty="0" err="1">
              <a:latin typeface="Consolas"/>
              <a:cs typeface="Calibri Light"/>
            </a:rPr>
            <a:t>nls</a:t>
          </a:r>
          <a:r>
            <a:rPr lang="en-GB" sz="1800" b="1" kern="1200" dirty="0">
              <a:cs typeface="Calibri Light"/>
            </a:rPr>
            <a:t> -function)in </a:t>
          </a:r>
          <a:r>
            <a:rPr lang="en-GB" sz="1800" b="1" kern="1200" dirty="0" err="1">
              <a:cs typeface="Calibri Light"/>
            </a:rPr>
            <a:t>pacman</a:t>
          </a:r>
          <a:r>
            <a:rPr lang="en-GB" sz="1800" b="1" kern="1200" dirty="0">
              <a:cs typeface="Calibri Light"/>
            </a:rPr>
            <a:t>.</a:t>
          </a:r>
        </a:p>
      </dsp:txBody>
      <dsp:txXfrm rot="-5400000">
        <a:off x="1267553" y="3297088"/>
        <a:ext cx="10001667" cy="10620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u="sng" dirty="0" err="1">
                <a:solidFill>
                  <a:srgbClr val="002060"/>
                </a:solidFill>
                <a:cs typeface="Calibri Light"/>
              </a:rPr>
              <a:t>Eleckart</a:t>
            </a:r>
            <a:r>
              <a:rPr lang="en-GB" u="sng" dirty="0">
                <a:solidFill>
                  <a:srgbClr val="002060"/>
                </a:solidFill>
                <a:cs typeface="Calibri Light"/>
              </a:rPr>
              <a:t>-Market Mix Modelling</a:t>
            </a:r>
            <a:br>
              <a:rPr lang="en-GB" u="sng" dirty="0">
                <a:solidFill>
                  <a:srgbClr val="002060"/>
                </a:solidFill>
                <a:cs typeface="Calibri Light"/>
              </a:rPr>
            </a:br>
            <a:br>
              <a:rPr lang="en-GB" u="sng" dirty="0">
                <a:solidFill>
                  <a:srgbClr val="002060"/>
                </a:solidFill>
                <a:cs typeface="Calibri Light"/>
              </a:rPr>
            </a:br>
            <a:r>
              <a:rPr lang="en-GB" sz="3600" b="1" dirty="0">
                <a:solidFill>
                  <a:srgbClr val="171616"/>
                </a:solidFill>
                <a:cs typeface="Calibri Light"/>
              </a:rPr>
              <a:t>Capstone-Mid Submission Approach Document </a:t>
            </a:r>
            <a:endParaRPr lang="en-GB" sz="3600" b="1" dirty="0">
              <a:solidFill>
                <a:srgbClr val="171616"/>
              </a:solidFill>
            </a:endParaRPr>
          </a:p>
        </p:txBody>
      </p:sp>
      <p:sp>
        <p:nvSpPr>
          <p:cNvPr id="3" name="Subtitle 2"/>
          <p:cNvSpPr>
            <a:spLocks noGrp="1"/>
          </p:cNvSpPr>
          <p:nvPr>
            <p:ph type="subTitle" idx="1"/>
          </p:nvPr>
        </p:nvSpPr>
        <p:spPr>
          <a:xfrm>
            <a:off x="833887" y="4062114"/>
            <a:ext cx="4212566" cy="1885799"/>
          </a:xfrm>
        </p:spPr>
        <p:txBody>
          <a:bodyPr vert="horz" lIns="91440" tIns="45720" rIns="91440" bIns="45720" rtlCol="0" anchor="t">
            <a:noAutofit/>
          </a:bodyPr>
          <a:lstStyle/>
          <a:p>
            <a:endParaRPr lang="en-GB"/>
          </a:p>
          <a:p>
            <a:pPr algn="l"/>
            <a:r>
              <a:rPr lang="en-GB" sz="2000" b="1" u="sng" dirty="0">
                <a:cs typeface="Calibri"/>
              </a:rPr>
              <a:t>Team Members-</a:t>
            </a:r>
          </a:p>
          <a:p>
            <a:pPr algn="l"/>
            <a:r>
              <a:rPr lang="en-GB" sz="2000" dirty="0">
                <a:cs typeface="Calibri"/>
              </a:rPr>
              <a:t>1.Lakshmi Shankar </a:t>
            </a:r>
            <a:r>
              <a:rPr lang="en-GB" sz="2000" dirty="0" err="1">
                <a:cs typeface="Calibri"/>
              </a:rPr>
              <a:t>Iyer</a:t>
            </a:r>
            <a:endParaRPr lang="en-GB" sz="2000" dirty="0">
              <a:cs typeface="Calibri"/>
            </a:endParaRPr>
          </a:p>
          <a:p>
            <a:pPr algn="l"/>
            <a:r>
              <a:rPr lang="en-GB" sz="2000" dirty="0">
                <a:cs typeface="Calibri"/>
              </a:rPr>
              <a:t>2.Vikas </a:t>
            </a:r>
            <a:r>
              <a:rPr lang="en-GB" sz="2000" dirty="0" err="1">
                <a:cs typeface="Calibri"/>
              </a:rPr>
              <a:t>Bhalotia</a:t>
            </a:r>
            <a:endParaRPr lang="en-GB" sz="2000" dirty="0">
              <a:cs typeface="Calibri"/>
            </a:endParaRPr>
          </a:p>
          <a:p>
            <a:pPr algn="l"/>
            <a:r>
              <a:rPr lang="en-GB" sz="2000" dirty="0">
                <a:cs typeface="Calibri"/>
              </a:rPr>
              <a:t>3.Ezhil</a:t>
            </a:r>
          </a:p>
          <a:p>
            <a:pPr algn="l"/>
            <a:r>
              <a:rPr lang="en-GB" sz="2000" dirty="0">
                <a:cs typeface="Calibri"/>
              </a:rPr>
              <a:t>4.Divya Nair</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CA0A-9BEB-4869-A907-559A5F8A20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F6816B-E73F-44CB-899A-116F3E24BCAC}"/>
              </a:ext>
            </a:extLst>
          </p:cNvPr>
          <p:cNvSpPr>
            <a:spLocks noGrp="1"/>
          </p:cNvSpPr>
          <p:nvPr>
            <p:ph idx="1"/>
          </p:nvPr>
        </p:nvSpPr>
        <p:spPr/>
        <p:txBody>
          <a:bodyPr/>
          <a:lstStyle/>
          <a:p>
            <a:r>
              <a:rPr lang="en-IN" dirty="0"/>
              <a:t>so the new equation - log y = </a:t>
            </a:r>
            <a:r>
              <a:rPr lang="en-IN" dirty="0" err="1"/>
              <a:t>xlog</a:t>
            </a:r>
            <a:r>
              <a:rPr lang="en-IN" dirty="0"/>
              <a:t> a + z log b + w log c</a:t>
            </a:r>
          </a:p>
          <a:p>
            <a:r>
              <a:rPr lang="en-IN" dirty="0"/>
              <a:t>the steps you've followed for the additive model, need to be followed here as well. </a:t>
            </a:r>
            <a:br>
              <a:rPr lang="en-IN" dirty="0"/>
            </a:br>
            <a:endParaRPr lang="en-IN" dirty="0"/>
          </a:p>
          <a:p>
            <a:r>
              <a:rPr lang="en-IN" dirty="0"/>
              <a:t>10:12 AM </a:t>
            </a:r>
          </a:p>
          <a:p>
            <a:r>
              <a:rPr lang="en-IN" dirty="0"/>
              <a:t>please refer to the chat related to the additive model</a:t>
            </a:r>
            <a:br>
              <a:rPr lang="en-IN" dirty="0"/>
            </a:br>
            <a:endParaRPr lang="en-IN" dirty="0"/>
          </a:p>
          <a:p>
            <a:r>
              <a:rPr lang="en-IN" dirty="0"/>
              <a:t>10:13 AM </a:t>
            </a:r>
          </a:p>
          <a:p>
            <a:r>
              <a:rPr lang="en-IN" dirty="0"/>
              <a:t>post the multiplicative model, you guys need to run a </a:t>
            </a:r>
            <a:r>
              <a:rPr lang="en-IN" dirty="0" err="1"/>
              <a:t>koyck</a:t>
            </a:r>
            <a:r>
              <a:rPr lang="en-IN" dirty="0"/>
              <a:t> model</a:t>
            </a:r>
          </a:p>
          <a:p>
            <a:endParaRPr lang="en-IN" dirty="0"/>
          </a:p>
        </p:txBody>
      </p:sp>
    </p:spTree>
    <p:extLst>
      <p:ext uri="{BB962C8B-B14F-4D97-AF65-F5344CB8AC3E}">
        <p14:creationId xmlns:p14="http://schemas.microsoft.com/office/powerpoint/2010/main" val="179671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0F49A0-EBE5-460F-AF93-7B698278DBD2}"/>
              </a:ext>
            </a:extLst>
          </p:cNvPr>
          <p:cNvSpPr txBox="1"/>
          <p:nvPr/>
        </p:nvSpPr>
        <p:spPr>
          <a:xfrm>
            <a:off x="3027872" y="792192"/>
            <a:ext cx="60931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u="sng" dirty="0">
                <a:cs typeface="Calibri"/>
              </a:rPr>
              <a:t>Process Flow of Capstone Approach</a:t>
            </a:r>
          </a:p>
        </p:txBody>
      </p:sp>
      <p:sp>
        <p:nvSpPr>
          <p:cNvPr id="36" name="Arrow: Chevron 35">
            <a:extLst>
              <a:ext uri="{FF2B5EF4-FFF2-40B4-BE49-F238E27FC236}">
                <a16:creationId xmlns:a16="http://schemas.microsoft.com/office/drawing/2014/main" id="{B6371816-2592-4A82-85FA-883C81396F0E}"/>
              </a:ext>
            </a:extLst>
          </p:cNvPr>
          <p:cNvSpPr/>
          <p:nvPr/>
        </p:nvSpPr>
        <p:spPr>
          <a:xfrm>
            <a:off x="3766228" y="1887878"/>
            <a:ext cx="1814018" cy="457612"/>
          </a:xfrm>
          <a:prstGeom prst="chevron">
            <a:avLst>
              <a:gd name="adj" fmla="val 42982"/>
            </a:avLst>
          </a:prstGeom>
          <a:solidFill>
            <a:srgbClr val="B0BC25"/>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7" name="Arrow: Chevron 36">
            <a:extLst>
              <a:ext uri="{FF2B5EF4-FFF2-40B4-BE49-F238E27FC236}">
                <a16:creationId xmlns:a16="http://schemas.microsoft.com/office/drawing/2014/main" id="{398047D8-5F8A-4647-8246-9BFE61DBFDE8}"/>
              </a:ext>
            </a:extLst>
          </p:cNvPr>
          <p:cNvSpPr/>
          <p:nvPr/>
        </p:nvSpPr>
        <p:spPr>
          <a:xfrm>
            <a:off x="5422599" y="1887878"/>
            <a:ext cx="1814018" cy="457612"/>
          </a:xfrm>
          <a:prstGeom prst="chevron">
            <a:avLst>
              <a:gd name="adj" fmla="val 42982"/>
            </a:avLst>
          </a:prstGeom>
          <a:solidFill>
            <a:srgbClr val="EA792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8" name="Arrow: Chevron 37">
            <a:extLst>
              <a:ext uri="{FF2B5EF4-FFF2-40B4-BE49-F238E27FC236}">
                <a16:creationId xmlns:a16="http://schemas.microsoft.com/office/drawing/2014/main" id="{F115035F-E514-41B4-89A8-613451D6819F}"/>
              </a:ext>
            </a:extLst>
          </p:cNvPr>
          <p:cNvSpPr/>
          <p:nvPr/>
        </p:nvSpPr>
        <p:spPr>
          <a:xfrm>
            <a:off x="7078970" y="1887878"/>
            <a:ext cx="1814018" cy="457612"/>
          </a:xfrm>
          <a:prstGeom prst="chevron">
            <a:avLst>
              <a:gd name="adj" fmla="val 42982"/>
            </a:avLst>
          </a:prstGeom>
          <a:solidFill>
            <a:srgbClr val="AF328A"/>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9" name="Arrow: Chevron 38">
            <a:extLst>
              <a:ext uri="{FF2B5EF4-FFF2-40B4-BE49-F238E27FC236}">
                <a16:creationId xmlns:a16="http://schemas.microsoft.com/office/drawing/2014/main" id="{2BA6918B-10CE-4F4E-9BF3-869118608C99}"/>
              </a:ext>
            </a:extLst>
          </p:cNvPr>
          <p:cNvSpPr/>
          <p:nvPr/>
        </p:nvSpPr>
        <p:spPr>
          <a:xfrm>
            <a:off x="8877694" y="1873501"/>
            <a:ext cx="1814018" cy="457612"/>
          </a:xfrm>
          <a:prstGeom prst="chevron">
            <a:avLst>
              <a:gd name="adj" fmla="val 42982"/>
            </a:avLst>
          </a:prstGeom>
          <a:solidFill>
            <a:schemeClr val="accent2">
              <a:lumMod val="75000"/>
            </a:scheme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dirty="0">
                <a:solidFill>
                  <a:srgbClr val="FFFFFF"/>
                </a:solidFill>
                <a:latin typeface="Arial" panose="020B0604020202020204" pitchFamily="34" charset="0"/>
                <a:cs typeface="Arial"/>
              </a:rPr>
              <a:t>Advanced KPI &amp; Linear Model</a:t>
            </a: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0" name="Rectangle 39">
            <a:extLst>
              <a:ext uri="{FF2B5EF4-FFF2-40B4-BE49-F238E27FC236}">
                <a16:creationId xmlns:a16="http://schemas.microsoft.com/office/drawing/2014/main" id="{E8883A24-0EAE-4A54-97C9-3027C71C7928}"/>
              </a:ext>
            </a:extLst>
          </p:cNvPr>
          <p:cNvSpPr/>
          <p:nvPr/>
        </p:nvSpPr>
        <p:spPr>
          <a:xfrm>
            <a:off x="3817389" y="2430234"/>
            <a:ext cx="1568579" cy="4299565"/>
          </a:xfrm>
          <a:prstGeom prst="rect">
            <a:avLst/>
          </a:prstGeom>
          <a:solidFill>
            <a:sysClr val="window" lastClr="FFFFFF">
              <a:lumMod val="95000"/>
            </a:sysClr>
          </a:solidFill>
          <a:ln w="0" cap="flat" cmpd="sng" algn="ctr">
            <a:solidFill>
              <a:sysClr val="window" lastClr="FFFFFF">
                <a:lumMod val="75000"/>
              </a:sysClr>
            </a:solid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1" name="Rectangle 40">
            <a:extLst>
              <a:ext uri="{FF2B5EF4-FFF2-40B4-BE49-F238E27FC236}">
                <a16:creationId xmlns:a16="http://schemas.microsoft.com/office/drawing/2014/main" id="{D197C9D0-2E1A-4099-A663-40136A5AC55F}"/>
              </a:ext>
            </a:extLst>
          </p:cNvPr>
          <p:cNvSpPr/>
          <p:nvPr/>
        </p:nvSpPr>
        <p:spPr>
          <a:xfrm>
            <a:off x="5514872" y="2430234"/>
            <a:ext cx="1602733" cy="4299565"/>
          </a:xfrm>
          <a:prstGeom prst="rect">
            <a:avLst/>
          </a:prstGeom>
          <a:solidFill>
            <a:sysClr val="window" lastClr="FFFFFF">
              <a:lumMod val="95000"/>
            </a:sysClr>
          </a:solidFill>
          <a:ln w="0" cap="flat" cmpd="sng" algn="ctr">
            <a:solidFill>
              <a:sysClr val="window" lastClr="FFFFFF">
                <a:lumMod val="75000"/>
              </a:sysClr>
            </a:solid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2" name="Rectangle 41">
            <a:extLst>
              <a:ext uri="{FF2B5EF4-FFF2-40B4-BE49-F238E27FC236}">
                <a16:creationId xmlns:a16="http://schemas.microsoft.com/office/drawing/2014/main" id="{625E2152-0489-4F75-A914-E2559465EF7E}"/>
              </a:ext>
            </a:extLst>
          </p:cNvPr>
          <p:cNvSpPr/>
          <p:nvPr/>
        </p:nvSpPr>
        <p:spPr>
          <a:xfrm>
            <a:off x="7211349" y="2430234"/>
            <a:ext cx="1617110" cy="4299565"/>
          </a:xfrm>
          <a:prstGeom prst="rect">
            <a:avLst/>
          </a:prstGeom>
          <a:solidFill>
            <a:sysClr val="window" lastClr="FFFFFF">
              <a:lumMod val="95000"/>
            </a:sysClr>
          </a:solidFill>
          <a:ln w="0" cap="flat" cmpd="sng" algn="ctr">
            <a:solidFill>
              <a:sysClr val="window" lastClr="FFFFFF">
                <a:lumMod val="75000"/>
              </a:sysClr>
            </a:solid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3" name="Rectangle 42">
            <a:extLst>
              <a:ext uri="{FF2B5EF4-FFF2-40B4-BE49-F238E27FC236}">
                <a16:creationId xmlns:a16="http://schemas.microsoft.com/office/drawing/2014/main" id="{C42FF19C-9371-429E-BC0C-9C9FAD185084}"/>
              </a:ext>
            </a:extLst>
          </p:cNvPr>
          <p:cNvSpPr/>
          <p:nvPr/>
        </p:nvSpPr>
        <p:spPr>
          <a:xfrm>
            <a:off x="8892988" y="2430234"/>
            <a:ext cx="1645864" cy="4299565"/>
          </a:xfrm>
          <a:prstGeom prst="rect">
            <a:avLst/>
          </a:prstGeom>
          <a:solidFill>
            <a:sysClr val="window" lastClr="FFFFFF">
              <a:lumMod val="95000"/>
            </a:sysClr>
          </a:solidFill>
          <a:ln w="0" cap="flat" cmpd="sng" algn="ctr">
            <a:solidFill>
              <a:sysClr val="window" lastClr="FFFFFF">
                <a:lumMod val="75000"/>
              </a:sysClr>
            </a:solid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4" name="TextBox 9">
            <a:extLst>
              <a:ext uri="{FF2B5EF4-FFF2-40B4-BE49-F238E27FC236}">
                <a16:creationId xmlns:a16="http://schemas.microsoft.com/office/drawing/2014/main" id="{337B4895-19F1-4212-B4E4-9606CD35F671}"/>
              </a:ext>
            </a:extLst>
          </p:cNvPr>
          <p:cNvSpPr txBox="1"/>
          <p:nvPr/>
        </p:nvSpPr>
        <p:spPr>
          <a:xfrm>
            <a:off x="2282465" y="1880922"/>
            <a:ext cx="145584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prstClr val="white"/>
                </a:solidFill>
                <a:latin typeface="Trebuchet MS"/>
              </a:rPr>
              <a:t>Data Extraction &amp; </a:t>
            </a:r>
          </a:p>
          <a:p>
            <a:pPr algn="ctr"/>
            <a:r>
              <a:rPr lang="en-US" sz="1200" dirty="0">
                <a:solidFill>
                  <a:prstClr val="white"/>
                </a:solidFill>
                <a:latin typeface="Trebuchet MS"/>
              </a:rPr>
              <a:t>Understanding</a:t>
            </a:r>
          </a:p>
        </p:txBody>
      </p:sp>
      <p:sp>
        <p:nvSpPr>
          <p:cNvPr id="45" name="TextBox 10">
            <a:extLst>
              <a:ext uri="{FF2B5EF4-FFF2-40B4-BE49-F238E27FC236}">
                <a16:creationId xmlns:a16="http://schemas.microsoft.com/office/drawing/2014/main" id="{64DD6849-24F1-4DFE-B0EC-646FBCEF42FB}"/>
              </a:ext>
            </a:extLst>
          </p:cNvPr>
          <p:cNvSpPr txBox="1"/>
          <p:nvPr/>
        </p:nvSpPr>
        <p:spPr>
          <a:xfrm>
            <a:off x="3883599" y="1896494"/>
            <a:ext cx="1579278" cy="73866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prstClr val="white"/>
                </a:solidFill>
                <a:latin typeface="Trebuchet MS"/>
              </a:rPr>
              <a:t>Data Understanding </a:t>
            </a:r>
          </a:p>
          <a:p>
            <a:pPr algn="ctr"/>
            <a:endParaRPr lang="en-US" sz="1400" dirty="0">
              <a:solidFill>
                <a:prstClr val="white"/>
              </a:solidFill>
              <a:latin typeface="Trebuchet MS"/>
            </a:endParaRPr>
          </a:p>
        </p:txBody>
      </p:sp>
      <p:sp>
        <p:nvSpPr>
          <p:cNvPr id="46" name="TextBox 11">
            <a:extLst>
              <a:ext uri="{FF2B5EF4-FFF2-40B4-BE49-F238E27FC236}">
                <a16:creationId xmlns:a16="http://schemas.microsoft.com/office/drawing/2014/main" id="{4AC69538-D000-42FF-AAAB-B7843B8A7482}"/>
              </a:ext>
            </a:extLst>
          </p:cNvPr>
          <p:cNvSpPr txBox="1"/>
          <p:nvPr/>
        </p:nvSpPr>
        <p:spPr>
          <a:xfrm>
            <a:off x="5595535" y="1880922"/>
            <a:ext cx="1481111" cy="307777"/>
          </a:xfrm>
          <a:prstGeom prst="rect">
            <a:avLst/>
          </a:prstGeom>
          <a:noFill/>
        </p:spPr>
        <p:txBody>
          <a:bodyPr wrap="non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FFFFFF"/>
                </a:solidFill>
                <a:latin typeface="Trebuchet MS"/>
              </a:rPr>
              <a:t>Data </a:t>
            </a:r>
            <a:r>
              <a:rPr lang="en-US" sz="1400" dirty="0">
                <a:solidFill>
                  <a:srgbClr val="FFFFFF"/>
                </a:solidFill>
                <a:latin typeface="Trebuchet MS"/>
              </a:rPr>
              <a:t>Preparation</a:t>
            </a:r>
          </a:p>
        </p:txBody>
      </p:sp>
      <p:sp>
        <p:nvSpPr>
          <p:cNvPr id="47" name="TextBox 12">
            <a:extLst>
              <a:ext uri="{FF2B5EF4-FFF2-40B4-BE49-F238E27FC236}">
                <a16:creationId xmlns:a16="http://schemas.microsoft.com/office/drawing/2014/main" id="{DABEA395-D7E5-4D7C-B524-37FC5C1941FC}"/>
              </a:ext>
            </a:extLst>
          </p:cNvPr>
          <p:cNvSpPr txBox="1"/>
          <p:nvPr/>
        </p:nvSpPr>
        <p:spPr>
          <a:xfrm>
            <a:off x="7781968" y="1963124"/>
            <a:ext cx="541880" cy="307777"/>
          </a:xfrm>
          <a:prstGeom prst="rect">
            <a:avLst/>
          </a:prstGeom>
          <a:noFill/>
        </p:spPr>
        <p:txBody>
          <a:bodyPr wrap="non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prstClr val="white"/>
                </a:solidFill>
                <a:latin typeface="Trebuchet MS"/>
              </a:rPr>
              <a:t>EDA </a:t>
            </a:r>
          </a:p>
        </p:txBody>
      </p:sp>
      <p:sp>
        <p:nvSpPr>
          <p:cNvPr id="49" name="TextBox 14">
            <a:extLst>
              <a:ext uri="{FF2B5EF4-FFF2-40B4-BE49-F238E27FC236}">
                <a16:creationId xmlns:a16="http://schemas.microsoft.com/office/drawing/2014/main" id="{3AAF5A1E-95C3-4F5B-A560-838C25CEB0FD}"/>
              </a:ext>
            </a:extLst>
          </p:cNvPr>
          <p:cNvSpPr txBox="1"/>
          <p:nvPr/>
        </p:nvSpPr>
        <p:spPr>
          <a:xfrm>
            <a:off x="3885526" y="2638401"/>
            <a:ext cx="1505900" cy="2062103"/>
          </a:xfrm>
          <a:prstGeom prst="rect">
            <a:avLst/>
          </a:prstGeom>
          <a:solidFill>
            <a:srgbClr val="B0BC25">
              <a:lumMod val="60000"/>
              <a:lumOff val="40000"/>
            </a:srgb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rgbClr val="717171"/>
                </a:solidFill>
                <a:latin typeface="Trebuchet MS"/>
              </a:rPr>
              <a:t>Understanding order level data  &amp; </a:t>
            </a:r>
            <a:endParaRPr lang="en-US" sz="1600" dirty="0">
              <a:solidFill>
                <a:srgbClr val="000000"/>
              </a:solidFill>
              <a:latin typeface="Calibri"/>
              <a:cs typeface="Calibri"/>
            </a:endParaRPr>
          </a:p>
          <a:p>
            <a:pPr>
              <a:defRPr/>
            </a:pPr>
            <a:r>
              <a:rPr lang="en-US" sz="1600" kern="0" dirty="0">
                <a:solidFill>
                  <a:srgbClr val="717171"/>
                </a:solidFill>
                <a:latin typeface="Trebuchet MS"/>
              </a:rPr>
              <a:t>datatype of different columns , Cleaning &amp; filtering them</a:t>
            </a:r>
            <a:endParaRPr lang="en-US" sz="1600" dirty="0">
              <a:cs typeface="Calibri"/>
            </a:endParaRPr>
          </a:p>
        </p:txBody>
      </p:sp>
      <p:sp>
        <p:nvSpPr>
          <p:cNvPr id="50" name="TextBox 15">
            <a:extLst>
              <a:ext uri="{FF2B5EF4-FFF2-40B4-BE49-F238E27FC236}">
                <a16:creationId xmlns:a16="http://schemas.microsoft.com/office/drawing/2014/main" id="{4FBF549F-1375-4CB9-A5CF-05D6678A7362}"/>
              </a:ext>
            </a:extLst>
          </p:cNvPr>
          <p:cNvSpPr txBox="1"/>
          <p:nvPr/>
        </p:nvSpPr>
        <p:spPr>
          <a:xfrm>
            <a:off x="3823647" y="4867895"/>
            <a:ext cx="1560858" cy="1815882"/>
          </a:xfrm>
          <a:prstGeom prst="rect">
            <a:avLst/>
          </a:prstGeom>
          <a:solidFill>
            <a:srgbClr val="B0BC25">
              <a:lumMod val="60000"/>
              <a:lumOff val="40000"/>
            </a:srgb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rgbClr val="717171"/>
                </a:solidFill>
                <a:latin typeface="Trebuchet MS"/>
              </a:rPr>
              <a:t>Monthly spends on various advertising channels</a:t>
            </a:r>
            <a:r>
              <a:rPr lang="en-US" sz="1600" kern="0" dirty="0">
                <a:solidFill>
                  <a:srgbClr val="717171"/>
                </a:solidFill>
                <a:latin typeface="Trebuchet MS"/>
                <a:cs typeface="Calibri"/>
              </a:rPr>
              <a:t>,</a:t>
            </a:r>
            <a:endParaRPr lang="en-US" sz="1600" dirty="0">
              <a:solidFill>
                <a:srgbClr val="000000"/>
              </a:solidFill>
              <a:latin typeface="Calibri"/>
              <a:cs typeface="Calibri"/>
            </a:endParaRPr>
          </a:p>
          <a:p>
            <a:pPr>
              <a:defRPr/>
            </a:pPr>
            <a:r>
              <a:rPr lang="en-US" sz="1600" kern="0" dirty="0">
                <a:solidFill>
                  <a:srgbClr val="717171"/>
                </a:solidFill>
                <a:latin typeface="Trebuchet MS"/>
                <a:cs typeface="Calibri"/>
              </a:rPr>
              <a:t> NPS, Special Sale </a:t>
            </a:r>
            <a:endParaRPr lang="en-US" sz="1600" b="0" i="0" u="none" strike="noStrike" cap="none" spc="0" baseline="0" noProof="0">
              <a:solidFill>
                <a:srgbClr val="000000"/>
              </a:solidFill>
              <a:latin typeface="Calibri"/>
              <a:cs typeface="Calibri"/>
            </a:endParaRPr>
          </a:p>
        </p:txBody>
      </p:sp>
      <p:sp>
        <p:nvSpPr>
          <p:cNvPr id="52" name="Down Arrow 23">
            <a:extLst>
              <a:ext uri="{FF2B5EF4-FFF2-40B4-BE49-F238E27FC236}">
                <a16:creationId xmlns:a16="http://schemas.microsoft.com/office/drawing/2014/main" id="{F35A2F11-88A6-45BE-957F-6F83A5159C6B}"/>
              </a:ext>
            </a:extLst>
          </p:cNvPr>
          <p:cNvSpPr/>
          <p:nvPr/>
        </p:nvSpPr>
        <p:spPr>
          <a:xfrm>
            <a:off x="2755077" y="3099460"/>
            <a:ext cx="237505" cy="368135"/>
          </a:xfrm>
          <a:prstGeom prst="downArrow">
            <a:avLst/>
          </a:prstGeom>
          <a:solidFill>
            <a:srgbClr val="3D86C6"/>
          </a:solidFill>
          <a:ln w="9525" cap="flat" cmpd="sng" algn="ctr">
            <a:no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3" name="TextBox 18">
            <a:extLst>
              <a:ext uri="{FF2B5EF4-FFF2-40B4-BE49-F238E27FC236}">
                <a16:creationId xmlns:a16="http://schemas.microsoft.com/office/drawing/2014/main" id="{5538CC23-4AC4-44FA-B773-6030FEC967C6}"/>
              </a:ext>
            </a:extLst>
          </p:cNvPr>
          <p:cNvSpPr txBox="1"/>
          <p:nvPr/>
        </p:nvSpPr>
        <p:spPr>
          <a:xfrm>
            <a:off x="5513301" y="2638401"/>
            <a:ext cx="1564766" cy="2062103"/>
          </a:xfrm>
          <a:prstGeom prst="rect">
            <a:avLst/>
          </a:prstGeom>
          <a:solidFill>
            <a:srgbClr val="EA7926">
              <a:lumMod val="40000"/>
              <a:lumOff val="60000"/>
            </a:srgb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600" dirty="0">
                <a:solidFill>
                  <a:srgbClr val="333333"/>
                </a:solidFill>
                <a:latin typeface="Merriweather"/>
                <a:ea typeface="Merriweather"/>
                <a:cs typeface="Merriweather"/>
              </a:rPr>
              <a:t> 3 product sub-categories  to be extracted - </a:t>
            </a:r>
            <a:endParaRPr lang="en-US" sz="1600" dirty="0">
              <a:solidFill>
                <a:srgbClr val="000000"/>
              </a:solidFill>
              <a:latin typeface="Calibri"/>
              <a:ea typeface="Merriweather"/>
              <a:cs typeface="Calibri"/>
            </a:endParaRPr>
          </a:p>
          <a:p>
            <a:pPr>
              <a:defRPr/>
            </a:pPr>
            <a:r>
              <a:rPr lang="en-GB" sz="1600" dirty="0">
                <a:solidFill>
                  <a:srgbClr val="333333"/>
                </a:solidFill>
                <a:latin typeface="Merriweather"/>
                <a:ea typeface="Merriweather"/>
                <a:cs typeface="Merriweather"/>
              </a:rPr>
              <a:t>Camera Accessory, Home Audio and Gaming Accessory.</a:t>
            </a:r>
            <a:endParaRPr lang="en-US" sz="1600" dirty="0">
              <a:cs typeface="Calibri"/>
            </a:endParaRPr>
          </a:p>
        </p:txBody>
      </p:sp>
      <p:sp>
        <p:nvSpPr>
          <p:cNvPr id="56" name="TextBox 21">
            <a:extLst>
              <a:ext uri="{FF2B5EF4-FFF2-40B4-BE49-F238E27FC236}">
                <a16:creationId xmlns:a16="http://schemas.microsoft.com/office/drawing/2014/main" id="{4D15520E-8608-423B-966F-657D50E21A8D}"/>
              </a:ext>
            </a:extLst>
          </p:cNvPr>
          <p:cNvSpPr txBox="1"/>
          <p:nvPr/>
        </p:nvSpPr>
        <p:spPr>
          <a:xfrm>
            <a:off x="7211194" y="2612571"/>
            <a:ext cx="1537105" cy="2062103"/>
          </a:xfrm>
          <a:prstGeom prst="rect">
            <a:avLst/>
          </a:prstGeom>
          <a:solidFill>
            <a:srgbClr val="AF328A">
              <a:lumMod val="60000"/>
              <a:lumOff val="40000"/>
            </a:srgb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rgbClr val="717171"/>
                </a:solidFill>
                <a:latin typeface="Trebuchet MS"/>
              </a:rPr>
              <a:t>Plotting scatter plot between dependent variable –Units sold &amp; other independent variable </a:t>
            </a:r>
            <a:endParaRPr lang="en-US" sz="1600"/>
          </a:p>
        </p:txBody>
      </p:sp>
      <p:sp>
        <p:nvSpPr>
          <p:cNvPr id="58" name="TextBox 23">
            <a:extLst>
              <a:ext uri="{FF2B5EF4-FFF2-40B4-BE49-F238E27FC236}">
                <a16:creationId xmlns:a16="http://schemas.microsoft.com/office/drawing/2014/main" id="{7F95FD46-0A51-486D-8F7B-371AC3FAD630}"/>
              </a:ext>
            </a:extLst>
          </p:cNvPr>
          <p:cNvSpPr txBox="1"/>
          <p:nvPr/>
        </p:nvSpPr>
        <p:spPr>
          <a:xfrm>
            <a:off x="8965894" y="4837585"/>
            <a:ext cx="1636071" cy="1815882"/>
          </a:xfrm>
          <a:prstGeom prst="rect">
            <a:avLst/>
          </a:prstGeom>
          <a:solidFill>
            <a:schemeClr val="accent2">
              <a:lumMod val="60000"/>
              <a:lumOff val="40000"/>
            </a:scheme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rgbClr val="717171"/>
                </a:solidFill>
                <a:latin typeface="Trebuchet MS"/>
              </a:rPr>
              <a:t>Creating lag variable by moving average </a:t>
            </a:r>
            <a:r>
              <a:rPr lang="en-US" sz="1600" kern="0" dirty="0" err="1">
                <a:solidFill>
                  <a:srgbClr val="717171"/>
                </a:solidFill>
                <a:latin typeface="Trebuchet MS"/>
              </a:rPr>
              <a:t>Method</a:t>
            </a:r>
            <a:r>
              <a:rPr lang="en-US" sz="1200" kern="0" dirty="0" err="1">
                <a:solidFill>
                  <a:srgbClr val="717171"/>
                </a:solidFill>
                <a:latin typeface="Trebuchet MS"/>
              </a:rPr>
              <a:t>,</a:t>
            </a:r>
            <a:r>
              <a:rPr lang="en-US" sz="1600" kern="0" dirty="0" err="1">
                <a:solidFill>
                  <a:srgbClr val="717171"/>
                </a:solidFill>
                <a:latin typeface="Trebuchet MS"/>
              </a:rPr>
              <a:t>Adstock</a:t>
            </a:r>
            <a:r>
              <a:rPr lang="en-US" sz="1600" kern="0" dirty="0">
                <a:solidFill>
                  <a:srgbClr val="717171"/>
                </a:solidFill>
                <a:latin typeface="Trebuchet MS"/>
              </a:rPr>
              <a:t> generation for Marketing channels </a:t>
            </a:r>
            <a:endParaRPr lang="en-US"/>
          </a:p>
        </p:txBody>
      </p:sp>
      <p:sp>
        <p:nvSpPr>
          <p:cNvPr id="59" name="TextBox 24">
            <a:extLst>
              <a:ext uri="{FF2B5EF4-FFF2-40B4-BE49-F238E27FC236}">
                <a16:creationId xmlns:a16="http://schemas.microsoft.com/office/drawing/2014/main" id="{9A133792-031F-4318-8723-AE32DB532E30}"/>
              </a:ext>
            </a:extLst>
          </p:cNvPr>
          <p:cNvSpPr txBox="1"/>
          <p:nvPr/>
        </p:nvSpPr>
        <p:spPr>
          <a:xfrm>
            <a:off x="8892989" y="2612571"/>
            <a:ext cx="1631486" cy="2062103"/>
          </a:xfrm>
          <a:prstGeom prst="rect">
            <a:avLst/>
          </a:prstGeom>
          <a:solidFill>
            <a:schemeClr val="accent2">
              <a:lumMod val="60000"/>
              <a:lumOff val="40000"/>
            </a:scheme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rgbClr val="717171"/>
                </a:solidFill>
                <a:latin typeface="Trebuchet MS"/>
              </a:rPr>
              <a:t>Creating list price, discount, Promotional </a:t>
            </a:r>
            <a:r>
              <a:rPr lang="en-US" sz="1600" kern="0" dirty="0" err="1">
                <a:solidFill>
                  <a:srgbClr val="717171"/>
                </a:solidFill>
                <a:latin typeface="Trebuchet MS"/>
              </a:rPr>
              <a:t>offer,clustering</a:t>
            </a:r>
            <a:r>
              <a:rPr lang="en-US" sz="1600" kern="0" dirty="0">
                <a:solidFill>
                  <a:srgbClr val="717171"/>
                </a:solidFill>
                <a:latin typeface="Trebuchet MS"/>
              </a:rPr>
              <a:t> between list price &amp; </a:t>
            </a:r>
            <a:endParaRPr lang="en-US" sz="1600" dirty="0">
              <a:solidFill>
                <a:srgbClr val="000000"/>
              </a:solidFill>
              <a:latin typeface="Calibri"/>
              <a:cs typeface="Calibri"/>
            </a:endParaRPr>
          </a:p>
          <a:p>
            <a:pPr>
              <a:defRPr/>
            </a:pPr>
            <a:r>
              <a:rPr lang="en-US" sz="1600" kern="0" dirty="0">
                <a:solidFill>
                  <a:srgbClr val="717171"/>
                </a:solidFill>
                <a:latin typeface="Trebuchet MS"/>
              </a:rPr>
              <a:t>Product sub-category</a:t>
            </a:r>
            <a:endParaRPr lang="en-US" sz="1600" dirty="0">
              <a:cs typeface="Calibri"/>
            </a:endParaRPr>
          </a:p>
        </p:txBody>
      </p:sp>
      <p:sp>
        <p:nvSpPr>
          <p:cNvPr id="60" name="Down Arrow 31">
            <a:extLst>
              <a:ext uri="{FF2B5EF4-FFF2-40B4-BE49-F238E27FC236}">
                <a16:creationId xmlns:a16="http://schemas.microsoft.com/office/drawing/2014/main" id="{B7B2EF89-0A99-4420-8D00-0E137D3DB9A9}"/>
              </a:ext>
            </a:extLst>
          </p:cNvPr>
          <p:cNvSpPr/>
          <p:nvPr/>
        </p:nvSpPr>
        <p:spPr>
          <a:xfrm>
            <a:off x="2755077" y="3938230"/>
            <a:ext cx="273131" cy="420375"/>
          </a:xfrm>
          <a:prstGeom prst="downArrow">
            <a:avLst/>
          </a:prstGeom>
          <a:solidFill>
            <a:srgbClr val="3D86C6"/>
          </a:solidFill>
          <a:ln w="9525" cap="flat" cmpd="sng" algn="ctr">
            <a:no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68" name="Arrow: Chevron 67">
            <a:extLst>
              <a:ext uri="{FF2B5EF4-FFF2-40B4-BE49-F238E27FC236}">
                <a16:creationId xmlns:a16="http://schemas.microsoft.com/office/drawing/2014/main" id="{B6371816-2592-4A82-85FA-883C81396F0E}"/>
              </a:ext>
            </a:extLst>
          </p:cNvPr>
          <p:cNvSpPr/>
          <p:nvPr/>
        </p:nvSpPr>
        <p:spPr>
          <a:xfrm>
            <a:off x="1953782" y="1872602"/>
            <a:ext cx="1814018" cy="457612"/>
          </a:xfrm>
          <a:prstGeom prst="chevron">
            <a:avLst>
              <a:gd name="adj" fmla="val 42982"/>
            </a:avLst>
          </a:prstGeom>
          <a:solidFill>
            <a:srgbClr val="0070C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dirty="0">
                <a:solidFill>
                  <a:srgbClr val="FFFFFF"/>
                </a:solidFill>
                <a:latin typeface="Arial"/>
                <a:cs typeface="Arial"/>
              </a:rPr>
              <a:t>Business Understanding</a:t>
            </a:r>
          </a:p>
        </p:txBody>
      </p:sp>
      <p:sp>
        <p:nvSpPr>
          <p:cNvPr id="72" name="Rectangle 71">
            <a:extLst>
              <a:ext uri="{FF2B5EF4-FFF2-40B4-BE49-F238E27FC236}">
                <a16:creationId xmlns:a16="http://schemas.microsoft.com/office/drawing/2014/main" id="{E8883A24-0EAE-4A54-97C9-3027C71C7928}"/>
              </a:ext>
            </a:extLst>
          </p:cNvPr>
          <p:cNvSpPr/>
          <p:nvPr/>
        </p:nvSpPr>
        <p:spPr>
          <a:xfrm>
            <a:off x="2105585" y="2429335"/>
            <a:ext cx="1554202" cy="2545528"/>
          </a:xfrm>
          <a:prstGeom prst="rect">
            <a:avLst/>
          </a:prstGeom>
          <a:solidFill>
            <a:sysClr val="window" lastClr="FFFFFF">
              <a:lumMod val="95000"/>
            </a:sysClr>
          </a:solidFill>
          <a:ln w="0" cap="flat" cmpd="sng" algn="ctr">
            <a:solidFill>
              <a:sysClr val="window" lastClr="FFFFFF">
                <a:lumMod val="75000"/>
              </a:sysClr>
            </a:solid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4" name="Down Arrow 23">
            <a:extLst>
              <a:ext uri="{FF2B5EF4-FFF2-40B4-BE49-F238E27FC236}">
                <a16:creationId xmlns:a16="http://schemas.microsoft.com/office/drawing/2014/main" id="{F35A2F11-88A6-45BE-957F-6F83A5159C6B}"/>
              </a:ext>
            </a:extLst>
          </p:cNvPr>
          <p:cNvSpPr/>
          <p:nvPr/>
        </p:nvSpPr>
        <p:spPr>
          <a:xfrm>
            <a:off x="2897952" y="3242335"/>
            <a:ext cx="237505" cy="368135"/>
          </a:xfrm>
          <a:prstGeom prst="downArrow">
            <a:avLst/>
          </a:prstGeom>
          <a:solidFill>
            <a:srgbClr val="3D86C6"/>
          </a:solidFill>
          <a:ln w="9525" cap="flat" cmpd="sng" algn="ctr">
            <a:no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8" name="TextBox 21">
            <a:extLst>
              <a:ext uri="{FF2B5EF4-FFF2-40B4-BE49-F238E27FC236}">
                <a16:creationId xmlns:a16="http://schemas.microsoft.com/office/drawing/2014/main" id="{4D15520E-8608-423B-966F-657D50E21A8D}"/>
              </a:ext>
            </a:extLst>
          </p:cNvPr>
          <p:cNvSpPr txBox="1"/>
          <p:nvPr/>
        </p:nvSpPr>
        <p:spPr>
          <a:xfrm>
            <a:off x="7219066" y="4841870"/>
            <a:ext cx="1537105" cy="1815882"/>
          </a:xfrm>
          <a:prstGeom prst="rect">
            <a:avLst/>
          </a:prstGeom>
          <a:solidFill>
            <a:srgbClr val="AF328A">
              <a:lumMod val="60000"/>
              <a:lumOff val="40000"/>
            </a:srgbClr>
          </a:solid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kern="0" dirty="0">
                <a:solidFill>
                  <a:srgbClr val="717171"/>
                </a:solidFill>
                <a:latin typeface="Trebuchet MS"/>
              </a:rPr>
              <a:t>Plotting correlation matrix between units sold &amp; other Independent variable</a:t>
            </a:r>
            <a:endParaRPr lang="en-US" sz="1600" dirty="0"/>
          </a:p>
        </p:txBody>
      </p:sp>
      <p:sp>
        <p:nvSpPr>
          <p:cNvPr id="92" name="Down Arrow 31">
            <a:extLst>
              <a:ext uri="{FF2B5EF4-FFF2-40B4-BE49-F238E27FC236}">
                <a16:creationId xmlns:a16="http://schemas.microsoft.com/office/drawing/2014/main" id="{B7B2EF89-0A99-4420-8D00-0E137D3DB9A9}"/>
              </a:ext>
            </a:extLst>
          </p:cNvPr>
          <p:cNvSpPr/>
          <p:nvPr/>
        </p:nvSpPr>
        <p:spPr>
          <a:xfrm>
            <a:off x="2897952" y="4081105"/>
            <a:ext cx="273131" cy="420375"/>
          </a:xfrm>
          <a:prstGeom prst="downArrow">
            <a:avLst/>
          </a:prstGeom>
          <a:solidFill>
            <a:srgbClr val="3D86C6"/>
          </a:solidFill>
          <a:ln w="9525" cap="flat" cmpd="sng" algn="ctr">
            <a:no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8" name="Rectangle 47">
            <a:extLst>
              <a:ext uri="{FF2B5EF4-FFF2-40B4-BE49-F238E27FC236}">
                <a16:creationId xmlns:a16="http://schemas.microsoft.com/office/drawing/2014/main" id="{3759D0F7-A033-4E6C-859F-DEBE1E644AC8}"/>
              </a:ext>
            </a:extLst>
          </p:cNvPr>
          <p:cNvSpPr/>
          <p:nvPr/>
        </p:nvSpPr>
        <p:spPr>
          <a:xfrm>
            <a:off x="2041907" y="2417318"/>
            <a:ext cx="1568579" cy="4299566"/>
          </a:xfrm>
          <a:prstGeom prst="rect">
            <a:avLst/>
          </a:prstGeom>
          <a:solidFill>
            <a:sysClr val="window" lastClr="FFFFFF">
              <a:lumMod val="95000"/>
            </a:sysClr>
          </a:solidFill>
          <a:ln w="0" cap="flat" cmpd="sng" algn="ctr">
            <a:solidFill>
              <a:sysClr val="window" lastClr="FFFFFF">
                <a:lumMod val="75000"/>
              </a:sysClr>
            </a:solidFill>
            <a:prstDash val="solid"/>
          </a:ln>
          <a:effectLst/>
        </p:spPr>
        <p:txBody>
          <a:bodyPr tIns="91440" bIns="9144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 name="TextBox 1">
            <a:extLst>
              <a:ext uri="{FF2B5EF4-FFF2-40B4-BE49-F238E27FC236}">
                <a16:creationId xmlns:a16="http://schemas.microsoft.com/office/drawing/2014/main" id="{5BC3D1DB-510E-4EFC-BA3B-7EAF1CC52EAF}"/>
              </a:ext>
            </a:extLst>
          </p:cNvPr>
          <p:cNvSpPr txBox="1"/>
          <p:nvPr/>
        </p:nvSpPr>
        <p:spPr>
          <a:xfrm>
            <a:off x="2105038" y="3922556"/>
            <a:ext cx="1465078" cy="584775"/>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Understanding </a:t>
            </a:r>
          </a:p>
          <a:p>
            <a:pPr algn="ctr"/>
            <a:endParaRPr lang="en-US" sz="1600" dirty="0">
              <a:cs typeface="Calibri"/>
            </a:endParaRPr>
          </a:p>
        </p:txBody>
      </p:sp>
      <p:sp>
        <p:nvSpPr>
          <p:cNvPr id="4" name="TextBox 3">
            <a:extLst>
              <a:ext uri="{FF2B5EF4-FFF2-40B4-BE49-F238E27FC236}">
                <a16:creationId xmlns:a16="http://schemas.microsoft.com/office/drawing/2014/main" id="{B2ED5D40-C226-45AC-A1B0-FAF3FCD53DA1}"/>
              </a:ext>
            </a:extLst>
          </p:cNvPr>
          <p:cNvSpPr txBox="1"/>
          <p:nvPr/>
        </p:nvSpPr>
        <p:spPr>
          <a:xfrm>
            <a:off x="2089686" y="2651503"/>
            <a:ext cx="1554997" cy="2092881"/>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Background  - Business Understanding</a:t>
            </a:r>
            <a:endParaRPr lang="en-US" sz="1600">
              <a:cs typeface="Calibri"/>
            </a:endParaRPr>
          </a:p>
          <a:p>
            <a:r>
              <a:rPr lang="en-US" sz="1600" dirty="0">
                <a:cs typeface="Calibri"/>
              </a:rPr>
              <a:t>&amp; </a:t>
            </a:r>
            <a:endParaRPr lang="en-US" sz="1600">
              <a:cs typeface="Calibri"/>
            </a:endParaRPr>
          </a:p>
          <a:p>
            <a:r>
              <a:rPr lang="en-US" sz="1600" dirty="0">
                <a:cs typeface="Calibri"/>
              </a:rPr>
              <a:t>Problem Statement of </a:t>
            </a:r>
            <a:r>
              <a:rPr lang="en-US" sz="1600" dirty="0" err="1">
                <a:cs typeface="Calibri"/>
              </a:rPr>
              <a:t>Eleckart</a:t>
            </a:r>
            <a:endParaRPr lang="en-US" sz="1600" dirty="0" err="1"/>
          </a:p>
          <a:p>
            <a:pPr algn="ctr"/>
            <a:endParaRPr lang="en-US" sz="1600" dirty="0">
              <a:cs typeface="Calibri"/>
            </a:endParaRPr>
          </a:p>
        </p:txBody>
      </p:sp>
      <p:sp>
        <p:nvSpPr>
          <p:cNvPr id="5" name="TextBox 4">
            <a:extLst>
              <a:ext uri="{FF2B5EF4-FFF2-40B4-BE49-F238E27FC236}">
                <a16:creationId xmlns:a16="http://schemas.microsoft.com/office/drawing/2014/main" id="{E3E81D38-D4C4-4C4C-861E-CCDA4229F471}"/>
              </a:ext>
            </a:extLst>
          </p:cNvPr>
          <p:cNvSpPr txBox="1"/>
          <p:nvPr/>
        </p:nvSpPr>
        <p:spPr>
          <a:xfrm>
            <a:off x="5512236" y="4872923"/>
            <a:ext cx="1606657" cy="1815882"/>
          </a:xfrm>
          <a:prstGeom prst="rect">
            <a:avLst/>
          </a:prstGeom>
          <a:solidFill>
            <a:schemeClr val="accent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Week extraction</a:t>
            </a:r>
            <a:r>
              <a:rPr lang="en-US" sz="1600" dirty="0">
                <a:cs typeface="Calibri"/>
              </a:rPr>
              <a:t> from Origin Date &amp; merging </a:t>
            </a:r>
            <a:r>
              <a:rPr lang="en-US" sz="1600" dirty="0" err="1">
                <a:cs typeface="Calibri"/>
              </a:rPr>
              <a:t>medsia</a:t>
            </a:r>
            <a:r>
              <a:rPr lang="en-US" sz="1600" dirty="0">
                <a:cs typeface="Calibri"/>
              </a:rPr>
              <a:t> </a:t>
            </a:r>
            <a:r>
              <a:rPr lang="en-US" sz="1600" dirty="0" err="1">
                <a:cs typeface="Calibri"/>
              </a:rPr>
              <a:t>invetment</a:t>
            </a:r>
            <a:r>
              <a:rPr lang="en-US" sz="1600" dirty="0">
                <a:cs typeface="Calibri"/>
              </a:rPr>
              <a:t> sheet with main sheet on weekly level</a:t>
            </a:r>
            <a:endParaRPr lang="en-US" sz="1600" dirty="0"/>
          </a:p>
        </p:txBody>
      </p:sp>
      <p:sp>
        <p:nvSpPr>
          <p:cNvPr id="6" name="TextBox 5">
            <a:extLst>
              <a:ext uri="{FF2B5EF4-FFF2-40B4-BE49-F238E27FC236}">
                <a16:creationId xmlns:a16="http://schemas.microsoft.com/office/drawing/2014/main" id="{B6D08A33-3000-4AE2-87AF-62B088D8BC12}"/>
              </a:ext>
            </a:extLst>
          </p:cNvPr>
          <p:cNvSpPr txBox="1"/>
          <p:nvPr/>
        </p:nvSpPr>
        <p:spPr>
          <a:xfrm>
            <a:off x="2025111" y="4963336"/>
            <a:ext cx="1619574" cy="1569660"/>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Determining </a:t>
            </a:r>
            <a:endParaRPr lang="en-US" sz="1600">
              <a:cs typeface="Calibri"/>
            </a:endParaRPr>
          </a:p>
          <a:p>
            <a:r>
              <a:rPr lang="en-US" sz="1600" dirty="0" err="1">
                <a:cs typeface="Calibri"/>
              </a:rPr>
              <a:t>Dependant</a:t>
            </a:r>
            <a:r>
              <a:rPr lang="en-US" sz="1600" dirty="0">
                <a:cs typeface="Calibri"/>
              </a:rPr>
              <a:t> &amp; Independent variable from Problem Statement</a:t>
            </a:r>
          </a:p>
        </p:txBody>
      </p:sp>
    </p:spTree>
    <p:extLst>
      <p:ext uri="{BB962C8B-B14F-4D97-AF65-F5344CB8AC3E}">
        <p14:creationId xmlns:p14="http://schemas.microsoft.com/office/powerpoint/2010/main" val="106456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C9F64-A551-4130-8EAD-EED5B0376F0D}"/>
              </a:ext>
            </a:extLst>
          </p:cNvPr>
          <p:cNvSpPr txBox="1"/>
          <p:nvPr/>
        </p:nvSpPr>
        <p:spPr>
          <a:xfrm>
            <a:off x="1353518" y="1734519"/>
            <a:ext cx="9627030"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t>ElecKart</a:t>
            </a:r>
            <a:r>
              <a:rPr lang="en-US" dirty="0"/>
              <a:t> is an e-commerce firm specializing in electronic products. </a:t>
            </a:r>
            <a:endParaRPr lang="en-US">
              <a:cs typeface="Calibri"/>
            </a:endParaRPr>
          </a:p>
          <a:p>
            <a:pPr marL="285750" indent="-285750">
              <a:buFont typeface="Arial"/>
              <a:buChar char="•"/>
            </a:pPr>
            <a:r>
              <a:rPr lang="en-US" dirty="0"/>
              <a:t>Over the last one year, they had spent a significant amount of money in marketing.</a:t>
            </a:r>
            <a:endParaRPr lang="en-US" dirty="0">
              <a:cs typeface="Calibri"/>
            </a:endParaRPr>
          </a:p>
          <a:p>
            <a:pPr marL="285750" indent="-285750">
              <a:buFont typeface="Arial"/>
              <a:buChar char="•"/>
            </a:pPr>
            <a:r>
              <a:rPr lang="en-US" dirty="0"/>
              <a:t> Occasionally, they had also offered big-ticket promotions (similar to the Big Billion Day). They are about to create a marketing budget for the next year which includes spending on commercials, online campaigns, and pricing &amp; promotion strategies. </a:t>
            </a:r>
            <a:endParaRPr lang="en-US" dirty="0">
              <a:cs typeface="Calibri"/>
            </a:endParaRPr>
          </a:p>
          <a:p>
            <a:endParaRPr lang="en-US" dirty="0">
              <a:cs typeface="Calibri"/>
            </a:endParaRPr>
          </a:p>
          <a:p>
            <a:pPr marL="285750" indent="-285750">
              <a:buFont typeface="Arial"/>
              <a:buChar char="•"/>
            </a:pPr>
            <a:r>
              <a:rPr lang="en-US" dirty="0"/>
              <a:t>The CFO feels that the money spent over last 12 months on marketing was not sufficiently impactful, and, that they can either cut on the budget or reallocate it optimally across marketing levers to improve the revenue response.</a:t>
            </a:r>
            <a:endParaRPr lang="en-US" dirty="0">
              <a:cs typeface="Calibri"/>
            </a:endParaRPr>
          </a:p>
          <a:p>
            <a:pPr marL="285750" indent="-285750">
              <a:buFont typeface="Arial"/>
              <a:buChar char="•"/>
            </a:pPr>
            <a:r>
              <a:rPr lang="en-US" dirty="0">
                <a:cs typeface="Calibri"/>
              </a:rPr>
              <a:t>We have to develop a market mix model to observe the actual impact of different marketing variables over the last year. Using our understanding of the model, we have to recommend the optimal budget allocation for different marketing levers for the next year.</a:t>
            </a:r>
            <a:endParaRPr lang="en-US" dirty="0"/>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algn="ctr"/>
            <a:endParaRPr lang="en-US">
              <a:cs typeface="Calibri"/>
            </a:endParaRPr>
          </a:p>
          <a:p>
            <a:pPr algn="ctr"/>
            <a:endParaRPr lang="en-US" dirty="0">
              <a:cs typeface="Calibri"/>
            </a:endParaRPr>
          </a:p>
        </p:txBody>
      </p:sp>
      <p:sp>
        <p:nvSpPr>
          <p:cNvPr id="3" name="TextBox 2">
            <a:extLst>
              <a:ext uri="{FF2B5EF4-FFF2-40B4-BE49-F238E27FC236}">
                <a16:creationId xmlns:a16="http://schemas.microsoft.com/office/drawing/2014/main" id="{2532845C-C67E-43A4-BBD7-C28700166AFF}"/>
              </a:ext>
            </a:extLst>
          </p:cNvPr>
          <p:cNvSpPr txBox="1"/>
          <p:nvPr/>
        </p:nvSpPr>
        <p:spPr>
          <a:xfrm>
            <a:off x="1702232" y="817536"/>
            <a:ext cx="8296758"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u="sng" dirty="0" err="1">
                <a:cs typeface="Calibri"/>
              </a:rPr>
              <a:t>Eleckart</a:t>
            </a:r>
            <a:r>
              <a:rPr lang="en-US" sz="2000" b="1" u="sng" dirty="0">
                <a:cs typeface="Calibri"/>
              </a:rPr>
              <a:t>-Business Understanding</a:t>
            </a:r>
          </a:p>
        </p:txBody>
      </p:sp>
    </p:spTree>
    <p:extLst>
      <p:ext uri="{BB962C8B-B14F-4D97-AF65-F5344CB8AC3E}">
        <p14:creationId xmlns:p14="http://schemas.microsoft.com/office/powerpoint/2010/main" val="158483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7F71C-60AD-48A8-8B82-430CE8392EE3}"/>
              </a:ext>
            </a:extLst>
          </p:cNvPr>
          <p:cNvSpPr txBox="1"/>
          <p:nvPr/>
        </p:nvSpPr>
        <p:spPr>
          <a:xfrm>
            <a:off x="3587856" y="365502"/>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u="sng" dirty="0">
                <a:cs typeface="Calibri"/>
              </a:rPr>
              <a:t>Data Understanding</a:t>
            </a:r>
          </a:p>
        </p:txBody>
      </p:sp>
      <p:sp>
        <p:nvSpPr>
          <p:cNvPr id="3" name="TextBox 2">
            <a:extLst>
              <a:ext uri="{FF2B5EF4-FFF2-40B4-BE49-F238E27FC236}">
                <a16:creationId xmlns:a16="http://schemas.microsoft.com/office/drawing/2014/main" id="{73E5AE77-8703-4E36-90B0-09FCAA0B86E0}"/>
              </a:ext>
            </a:extLst>
          </p:cNvPr>
          <p:cNvSpPr txBox="1"/>
          <p:nvPr/>
        </p:nvSpPr>
        <p:spPr>
          <a:xfrm>
            <a:off x="371959" y="1618280"/>
            <a:ext cx="11138114" cy="59093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Order level data-</a:t>
            </a:r>
          </a:p>
          <a:p>
            <a:pPr>
              <a:buChar char="•"/>
            </a:pPr>
            <a:r>
              <a:rPr lang="en-US" dirty="0">
                <a:cs typeface="Calibri"/>
              </a:rPr>
              <a:t>FSN ID: The unique identification of each SKU</a:t>
            </a:r>
            <a:endParaRPr lang="en-US" dirty="0"/>
          </a:p>
          <a:p>
            <a:pPr>
              <a:buChar char="•"/>
            </a:pPr>
            <a:r>
              <a:rPr lang="en-US" dirty="0">
                <a:cs typeface="Calibri"/>
              </a:rPr>
              <a:t>Order Date: Date on which the order was placed</a:t>
            </a:r>
            <a:endParaRPr lang="en-US" dirty="0"/>
          </a:p>
          <a:p>
            <a:pPr>
              <a:buChar char="•"/>
            </a:pPr>
            <a:r>
              <a:rPr lang="en-US" dirty="0">
                <a:cs typeface="Calibri"/>
              </a:rPr>
              <a:t>Order ID: The unique identification number of each order</a:t>
            </a:r>
            <a:endParaRPr lang="en-US" dirty="0"/>
          </a:p>
          <a:p>
            <a:pPr>
              <a:buChar char="•"/>
            </a:pPr>
            <a:r>
              <a:rPr lang="en-US" dirty="0">
                <a:cs typeface="Calibri"/>
              </a:rPr>
              <a:t>Order item ID: Suppose you order 2 different products under the same order, it generates 2 different order Item IDs under the same order ID; orders are tracked by the Order Item ID.</a:t>
            </a:r>
            <a:endParaRPr lang="en-US" dirty="0"/>
          </a:p>
          <a:p>
            <a:pPr>
              <a:buChar char="•"/>
            </a:pPr>
            <a:r>
              <a:rPr lang="en-US" dirty="0">
                <a:cs typeface="Calibri"/>
              </a:rPr>
              <a:t>GMV: Gross Merchandise Value or Revenue</a:t>
            </a:r>
            <a:endParaRPr lang="en-US" dirty="0"/>
          </a:p>
          <a:p>
            <a:pPr>
              <a:buChar char="•"/>
            </a:pPr>
            <a:r>
              <a:rPr lang="en-US" dirty="0">
                <a:cs typeface="Calibri"/>
              </a:rPr>
              <a:t>Units: Number of units of the specific product sold</a:t>
            </a:r>
            <a:endParaRPr lang="en-US" dirty="0"/>
          </a:p>
          <a:p>
            <a:pPr>
              <a:buChar char="•"/>
            </a:pPr>
            <a:r>
              <a:rPr lang="en-US" dirty="0">
                <a:cs typeface="Calibri"/>
              </a:rPr>
              <a:t>Order payment type: How the order was paid – prepaid or cash on delivery</a:t>
            </a:r>
            <a:endParaRPr lang="en-US" dirty="0"/>
          </a:p>
          <a:p>
            <a:pPr>
              <a:buChar char="•"/>
            </a:pPr>
            <a:r>
              <a:rPr lang="en-US" dirty="0">
                <a:cs typeface="Calibri"/>
              </a:rPr>
              <a:t>SLA: Number of days it typically takes to deliver the product</a:t>
            </a:r>
            <a:endParaRPr lang="en-US" dirty="0"/>
          </a:p>
          <a:p>
            <a:pPr>
              <a:buChar char="•"/>
            </a:pPr>
            <a:r>
              <a:rPr lang="en-US" dirty="0">
                <a:cs typeface="Calibri"/>
              </a:rPr>
              <a:t>Cust id: Unique identification of a customer</a:t>
            </a:r>
            <a:endParaRPr lang="en-US" dirty="0"/>
          </a:p>
          <a:p>
            <a:pPr>
              <a:buChar char="•"/>
            </a:pPr>
            <a:r>
              <a:rPr lang="en-US" dirty="0">
                <a:cs typeface="Calibri"/>
              </a:rPr>
              <a:t>Product MRP: Maximum retail price of the product</a:t>
            </a:r>
            <a:endParaRPr lang="en-US" dirty="0"/>
          </a:p>
          <a:p>
            <a:pPr>
              <a:buChar char="•"/>
            </a:pPr>
            <a:r>
              <a:rPr lang="en-US" dirty="0">
                <a:cs typeface="Calibri"/>
              </a:rPr>
              <a:t>Product procurement SLA: Time typically taken to procure the product</a:t>
            </a:r>
            <a:endParaRPr lang="en-US" dirty="0"/>
          </a:p>
          <a:p>
            <a:r>
              <a:rPr lang="en-US" dirty="0">
                <a:cs typeface="Calibri"/>
              </a:rPr>
              <a:t>Apart from this, the following information is also available:</a:t>
            </a:r>
          </a:p>
          <a:p>
            <a:pPr>
              <a:buChar char="•"/>
            </a:pPr>
            <a:r>
              <a:rPr lang="en-US" dirty="0">
                <a:cs typeface="Calibri"/>
              </a:rPr>
              <a:t>Monthly spends on various advertising channels</a:t>
            </a:r>
            <a:endParaRPr lang="en-US" dirty="0"/>
          </a:p>
          <a:p>
            <a:pPr>
              <a:buChar char="•"/>
            </a:pPr>
            <a:r>
              <a:rPr lang="en-US" dirty="0">
                <a:cs typeface="Calibri"/>
              </a:rPr>
              <a:t>Days when there was any special sale</a:t>
            </a:r>
            <a:endParaRPr lang="en-US" dirty="0"/>
          </a:p>
          <a:p>
            <a:pPr>
              <a:buChar char="•"/>
            </a:pPr>
            <a:r>
              <a:rPr lang="en-US" dirty="0">
                <a:cs typeface="Calibri"/>
              </a:rPr>
              <a:t>Monthly NPS score – this may work as a proxy to ‘voice of customer’</a:t>
            </a:r>
            <a:endParaRPr lang="en-US" dirty="0"/>
          </a:p>
          <a:p>
            <a:pPr>
              <a:buChar char="•"/>
            </a:pPr>
            <a:endParaRPr lang="en-US" dirty="0">
              <a:cs typeface="Calibri"/>
            </a:endParaRPr>
          </a:p>
          <a:p>
            <a:r>
              <a:rPr lang="en-US" b="1" dirty="0">
                <a:cs typeface="Calibri"/>
              </a:rPr>
              <a:t>*******Our Dependent Variable identified here as per Mentor Call is -Units sold.***********</a:t>
            </a:r>
            <a:endParaRPr lang="en-US" dirty="0">
              <a:cs typeface="Calibri"/>
            </a:endParaRPr>
          </a:p>
          <a:p>
            <a:endParaRPr lang="en-US" dirty="0">
              <a:cs typeface="Calibri"/>
            </a:endParaRPr>
          </a:p>
          <a:p>
            <a:pPr marL="285750" indent="-285750">
              <a:buChar char="•"/>
            </a:pPr>
            <a:endParaRPr lang="en-US" dirty="0">
              <a:cs typeface="Calibri"/>
            </a:endParaRPr>
          </a:p>
        </p:txBody>
      </p:sp>
      <p:sp>
        <p:nvSpPr>
          <p:cNvPr id="4" name="TextBox 3">
            <a:extLst>
              <a:ext uri="{FF2B5EF4-FFF2-40B4-BE49-F238E27FC236}">
                <a16:creationId xmlns:a16="http://schemas.microsoft.com/office/drawing/2014/main" id="{78E3840E-7292-4594-825C-94CD2D0232F2}"/>
              </a:ext>
            </a:extLst>
          </p:cNvPr>
          <p:cNvSpPr txBox="1"/>
          <p:nvPr/>
        </p:nvSpPr>
        <p:spPr>
          <a:xfrm>
            <a:off x="436537" y="972518"/>
            <a:ext cx="1160306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We have to use the data from</a:t>
            </a:r>
            <a:r>
              <a:rPr lang="en-US" b="1" dirty="0">
                <a:cs typeface="Calibri"/>
              </a:rPr>
              <a:t> July 2015 to June 2016</a:t>
            </a:r>
            <a:r>
              <a:rPr lang="en-US" dirty="0">
                <a:cs typeface="Calibri"/>
              </a:rPr>
              <a:t>. </a:t>
            </a:r>
            <a:endParaRPr lang="en-US"/>
          </a:p>
          <a:p>
            <a:r>
              <a:rPr lang="en-US" dirty="0">
                <a:cs typeface="Calibri"/>
              </a:rPr>
              <a:t>                          The data consists of the following types of information:</a:t>
            </a:r>
          </a:p>
        </p:txBody>
      </p:sp>
    </p:spTree>
    <p:extLst>
      <p:ext uri="{BB962C8B-B14F-4D97-AF65-F5344CB8AC3E}">
        <p14:creationId xmlns:p14="http://schemas.microsoft.com/office/powerpoint/2010/main" val="138902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01BD0-05C1-42BD-969F-6916E0730D27}"/>
              </a:ext>
            </a:extLst>
          </p:cNvPr>
          <p:cNvSpPr txBox="1"/>
          <p:nvPr/>
        </p:nvSpPr>
        <p:spPr>
          <a:xfrm>
            <a:off x="3226229" y="391332"/>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u="sng" dirty="0">
                <a:cs typeface="Calibri"/>
              </a:rPr>
              <a:t>Data Preparation Steps-</a:t>
            </a:r>
          </a:p>
        </p:txBody>
      </p:sp>
      <p:graphicFrame>
        <p:nvGraphicFramePr>
          <p:cNvPr id="3" name="Diagram 3">
            <a:extLst>
              <a:ext uri="{FF2B5EF4-FFF2-40B4-BE49-F238E27FC236}">
                <a16:creationId xmlns:a16="http://schemas.microsoft.com/office/drawing/2014/main" id="{3045D5F5-56EA-46C4-A872-173D9489204E}"/>
              </a:ext>
            </a:extLst>
          </p:cNvPr>
          <p:cNvGraphicFramePr/>
          <p:nvPr>
            <p:extLst>
              <p:ext uri="{D42A27DB-BD31-4B8C-83A1-F6EECF244321}">
                <p14:modId xmlns:p14="http://schemas.microsoft.com/office/powerpoint/2010/main" val="4213416351"/>
              </p:ext>
            </p:extLst>
          </p:nvPr>
        </p:nvGraphicFramePr>
        <p:xfrm>
          <a:off x="297051" y="1535624"/>
          <a:ext cx="11739965" cy="5013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47C801A-746C-4CC1-869E-B04AF29BAA77}"/>
              </a:ext>
            </a:extLst>
          </p:cNvPr>
          <p:cNvSpPr txBox="1"/>
          <p:nvPr/>
        </p:nvSpPr>
        <p:spPr>
          <a:xfrm>
            <a:off x="1743560" y="875654"/>
            <a:ext cx="609600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Consumer Electronics Dataset preparation-</a:t>
            </a:r>
          </a:p>
        </p:txBody>
      </p:sp>
    </p:spTree>
    <p:extLst>
      <p:ext uri="{BB962C8B-B14F-4D97-AF65-F5344CB8AC3E}">
        <p14:creationId xmlns:p14="http://schemas.microsoft.com/office/powerpoint/2010/main" val="79995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01BD0-05C1-42BD-969F-6916E0730D27}"/>
              </a:ext>
            </a:extLst>
          </p:cNvPr>
          <p:cNvSpPr txBox="1"/>
          <p:nvPr/>
        </p:nvSpPr>
        <p:spPr>
          <a:xfrm>
            <a:off x="3226229" y="391332"/>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u="sng" dirty="0">
                <a:cs typeface="Calibri"/>
              </a:rPr>
              <a:t>Data Preparation Steps-</a:t>
            </a:r>
          </a:p>
        </p:txBody>
      </p:sp>
      <p:graphicFrame>
        <p:nvGraphicFramePr>
          <p:cNvPr id="3" name="Diagram 3">
            <a:extLst>
              <a:ext uri="{FF2B5EF4-FFF2-40B4-BE49-F238E27FC236}">
                <a16:creationId xmlns:a16="http://schemas.microsoft.com/office/drawing/2014/main" id="{3045D5F5-56EA-46C4-A872-173D9489204E}"/>
              </a:ext>
            </a:extLst>
          </p:cNvPr>
          <p:cNvGraphicFramePr/>
          <p:nvPr>
            <p:extLst>
              <p:ext uri="{D42A27DB-BD31-4B8C-83A1-F6EECF244321}">
                <p14:modId xmlns:p14="http://schemas.microsoft.com/office/powerpoint/2010/main" val="1218431269"/>
              </p:ext>
            </p:extLst>
          </p:nvPr>
        </p:nvGraphicFramePr>
        <p:xfrm>
          <a:off x="1097797" y="1600200"/>
          <a:ext cx="10913389"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47C801A-746C-4CC1-869E-B04AF29BAA77}"/>
              </a:ext>
            </a:extLst>
          </p:cNvPr>
          <p:cNvSpPr txBox="1"/>
          <p:nvPr/>
        </p:nvSpPr>
        <p:spPr>
          <a:xfrm>
            <a:off x="1743560" y="875654"/>
            <a:ext cx="609600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Media Investment Dataset preparation-</a:t>
            </a:r>
          </a:p>
        </p:txBody>
      </p:sp>
    </p:spTree>
    <p:extLst>
      <p:ext uri="{BB962C8B-B14F-4D97-AF65-F5344CB8AC3E}">
        <p14:creationId xmlns:p14="http://schemas.microsoft.com/office/powerpoint/2010/main" val="127882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AEAD856F-2CB2-46A1-93DC-5958B4223C30}"/>
              </a:ext>
            </a:extLst>
          </p:cNvPr>
          <p:cNvGraphicFramePr/>
          <p:nvPr>
            <p:extLst>
              <p:ext uri="{D42A27DB-BD31-4B8C-83A1-F6EECF244321}">
                <p14:modId xmlns:p14="http://schemas.microsoft.com/office/powerpoint/2010/main" val="812280630"/>
              </p:ext>
            </p:extLst>
          </p:nvPr>
        </p:nvGraphicFramePr>
        <p:xfrm>
          <a:off x="335797" y="1600200"/>
          <a:ext cx="11326677" cy="505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E0AA38A-D1C5-4350-AC0F-D6457D0DDA9B}"/>
              </a:ext>
            </a:extLst>
          </p:cNvPr>
          <p:cNvSpPr txBox="1"/>
          <p:nvPr/>
        </p:nvSpPr>
        <p:spPr>
          <a:xfrm>
            <a:off x="2477145" y="417162"/>
            <a:ext cx="5829945"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u="sng" dirty="0">
                <a:cs typeface="Calibri"/>
              </a:rPr>
              <a:t>KPI &amp; Derived Metric Generation</a:t>
            </a:r>
          </a:p>
        </p:txBody>
      </p:sp>
    </p:spTree>
    <p:extLst>
      <p:ext uri="{BB962C8B-B14F-4D97-AF65-F5344CB8AC3E}">
        <p14:creationId xmlns:p14="http://schemas.microsoft.com/office/powerpoint/2010/main" val="371966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9452-5C01-46AC-BF1F-545ECA91B6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FEDA81-5DC2-4FD5-8010-F71210E807AE}"/>
              </a:ext>
            </a:extLst>
          </p:cNvPr>
          <p:cNvSpPr>
            <a:spLocks noGrp="1"/>
          </p:cNvSpPr>
          <p:nvPr>
            <p:ph idx="1"/>
          </p:nvPr>
        </p:nvSpPr>
        <p:spPr/>
        <p:txBody>
          <a:bodyPr>
            <a:normAutofit fontScale="55000" lnSpcReduction="20000"/>
          </a:bodyPr>
          <a:lstStyle/>
          <a:p>
            <a:r>
              <a:rPr lang="en-IN" dirty="0"/>
              <a:t>so, post the initial model run - exclude </a:t>
            </a:r>
            <a:r>
              <a:rPr lang="en-IN" dirty="0" err="1"/>
              <a:t>varibales</a:t>
            </a:r>
            <a:r>
              <a:rPr lang="en-IN" dirty="0"/>
              <a:t> which have a high VIF</a:t>
            </a:r>
            <a:br>
              <a:rPr lang="en-IN" dirty="0"/>
            </a:br>
            <a:endParaRPr lang="en-IN" dirty="0"/>
          </a:p>
          <a:p>
            <a:r>
              <a:rPr lang="en-IN" dirty="0"/>
              <a:t>9:46 AM </a:t>
            </a:r>
          </a:p>
          <a:p>
            <a:r>
              <a:rPr lang="en-IN" dirty="0"/>
              <a:t>then look for variables which have exceeded the p-value threshold</a:t>
            </a:r>
            <a:br>
              <a:rPr lang="en-IN" dirty="0"/>
            </a:br>
            <a:endParaRPr lang="en-IN" dirty="0"/>
          </a:p>
          <a:p>
            <a:r>
              <a:rPr lang="en-IN" dirty="0"/>
              <a:t>9:47 AM </a:t>
            </a:r>
          </a:p>
          <a:p>
            <a:r>
              <a:rPr lang="en-IN" dirty="0"/>
              <a:t>and at last exclude variables which do not match the sign indicator (based on the hypothesis you've arrived at - i.e. the relationship between the dep. variable &amp; ind. variable)</a:t>
            </a:r>
            <a:br>
              <a:rPr lang="en-IN" dirty="0"/>
            </a:br>
            <a:endParaRPr lang="en-IN" dirty="0"/>
          </a:p>
          <a:p>
            <a:r>
              <a:rPr lang="en-IN" dirty="0"/>
              <a:t>9:47 AM </a:t>
            </a:r>
          </a:p>
          <a:p>
            <a:r>
              <a:rPr lang="en-IN" dirty="0"/>
              <a:t>this completes the additive model</a:t>
            </a:r>
            <a:br>
              <a:rPr lang="en-IN" dirty="0"/>
            </a:br>
            <a:endParaRPr lang="en-IN" dirty="0"/>
          </a:p>
          <a:p>
            <a:r>
              <a:rPr lang="en-IN" dirty="0"/>
              <a:t>9:47 AM </a:t>
            </a:r>
          </a:p>
          <a:p>
            <a:r>
              <a:rPr lang="en-IN" dirty="0"/>
              <a:t>for the variables (independent)</a:t>
            </a:r>
            <a:br>
              <a:rPr lang="en-IN" dirty="0"/>
            </a:br>
            <a:endParaRPr lang="en-IN" dirty="0"/>
          </a:p>
          <a:p>
            <a:r>
              <a:rPr lang="en-IN" dirty="0"/>
              <a:t>9:48 AM </a:t>
            </a:r>
          </a:p>
          <a:p>
            <a:r>
              <a:rPr lang="en-IN" dirty="0"/>
              <a:t>you may need to do a transformation before you run the model</a:t>
            </a:r>
          </a:p>
          <a:p>
            <a:endParaRPr lang="en-IN" dirty="0"/>
          </a:p>
        </p:txBody>
      </p:sp>
    </p:spTree>
    <p:extLst>
      <p:ext uri="{BB962C8B-B14F-4D97-AF65-F5344CB8AC3E}">
        <p14:creationId xmlns:p14="http://schemas.microsoft.com/office/powerpoint/2010/main" val="302999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ED65-1B8C-430C-B53B-3D0DBDD927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8B8495-881D-41C9-8C0F-F228074B1C7E}"/>
              </a:ext>
            </a:extLst>
          </p:cNvPr>
          <p:cNvSpPr>
            <a:spLocks noGrp="1"/>
          </p:cNvSpPr>
          <p:nvPr>
            <p:ph idx="1"/>
          </p:nvPr>
        </p:nvSpPr>
        <p:spPr/>
        <p:txBody>
          <a:bodyPr>
            <a:normAutofit lnSpcReduction="10000"/>
          </a:bodyPr>
          <a:lstStyle/>
          <a:p>
            <a:r>
              <a:rPr lang="en-IN" dirty="0" err="1"/>
              <a:t>initiall</a:t>
            </a:r>
            <a:r>
              <a:rPr lang="en-IN" dirty="0"/>
              <a:t> plug in all the variable to build the first cut of the model. check you adjusted R2</a:t>
            </a:r>
          </a:p>
          <a:p>
            <a:endParaRPr lang="en-IN" dirty="0"/>
          </a:p>
          <a:p>
            <a:r>
              <a:rPr lang="en-IN" dirty="0"/>
              <a:t>2) multiplicative model - the equation </a:t>
            </a:r>
            <a:br>
              <a:rPr lang="en-IN" dirty="0"/>
            </a:br>
            <a:r>
              <a:rPr lang="en-IN" dirty="0"/>
              <a:t>y = </a:t>
            </a:r>
            <a:r>
              <a:rPr lang="en-IN" dirty="0" err="1"/>
              <a:t>a^x</a:t>
            </a:r>
            <a:r>
              <a:rPr lang="en-IN" dirty="0"/>
              <a:t> * b ^z * </a:t>
            </a:r>
            <a:r>
              <a:rPr lang="en-IN" dirty="0" err="1"/>
              <a:t>c^w</a:t>
            </a:r>
            <a:r>
              <a:rPr lang="en-IN" dirty="0"/>
              <a:t> ....</a:t>
            </a:r>
            <a:br>
              <a:rPr lang="en-IN" dirty="0"/>
            </a:br>
            <a:br>
              <a:rPr lang="en-IN" dirty="0"/>
            </a:br>
            <a:endParaRPr lang="en-IN" dirty="0"/>
          </a:p>
          <a:p>
            <a:r>
              <a:rPr lang="en-IN" dirty="0"/>
              <a:t>10:09 AM </a:t>
            </a:r>
          </a:p>
          <a:p>
            <a:r>
              <a:rPr lang="en-IN" dirty="0"/>
              <a:t>to run the model, log transform the model, which will help in transforming it into to additive model</a:t>
            </a:r>
          </a:p>
          <a:p>
            <a:endParaRPr lang="en-IN" dirty="0"/>
          </a:p>
        </p:txBody>
      </p:sp>
    </p:spTree>
    <p:extLst>
      <p:ext uri="{BB962C8B-B14F-4D97-AF65-F5344CB8AC3E}">
        <p14:creationId xmlns:p14="http://schemas.microsoft.com/office/powerpoint/2010/main" val="3243863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723</Words>
  <Application>Microsoft Office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Merriweather</vt:lpstr>
      <vt:lpstr>Trebuchet MS</vt:lpstr>
      <vt:lpstr>office theme</vt:lpstr>
      <vt:lpstr>Eleckart-Market Mix Modelling  Capstone-Mid Submission Approach Document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Shankar</dc:creator>
  <cp:lastModifiedBy>Lakshmi Shankar</cp:lastModifiedBy>
  <cp:revision>229</cp:revision>
  <dcterms:created xsi:type="dcterms:W3CDTF">2013-07-15T20:26:40Z</dcterms:created>
  <dcterms:modified xsi:type="dcterms:W3CDTF">2018-07-08T05:02:20Z</dcterms:modified>
</cp:coreProperties>
</file>