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B Divya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NO:422200077 ( asunm110422200077 )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DEPARTMENT:B.Com INFORMATION SYSTEM MANAGEMENT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DRBCCC HINDU COLLEGE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2047D46-B03F-7206-F486-581DF8543F21}"/>
              </a:ext>
            </a:extLst>
          </p:cNvPr>
          <p:cNvSpPr txBox="1"/>
          <p:nvPr/>
        </p:nvSpPr>
        <p:spPr>
          <a:xfrm>
            <a:off x="948267" y="1642533"/>
            <a:ext cx="8720666"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Data Preparation</a:t>
            </a:r>
            <a:endParaRPr lang="en-US"/>
          </a:p>
          <a:p>
            <a:pPr marL="342900" indent="-342900">
              <a:buFont typeface="Arial"/>
              <a:buChar char="•"/>
            </a:pPr>
            <a:r>
              <a:rPr lang="en-US" b="1">
                <a:ea typeface="+mn-lt"/>
                <a:cs typeface="+mn-lt"/>
              </a:rPr>
              <a:t>Data Cleaning</a:t>
            </a:r>
            <a:endParaRPr lang="en-US">
              <a:ea typeface="Calibri"/>
              <a:cs typeface="Calibri"/>
            </a:endParaRPr>
          </a:p>
          <a:p>
            <a:pPr marL="342900" indent="-342900">
              <a:buFont typeface="Arial"/>
              <a:buChar char="•"/>
            </a:pPr>
            <a:r>
              <a:rPr lang="en-US" b="1">
                <a:ea typeface="+mn-lt"/>
                <a:cs typeface="+mn-lt"/>
              </a:rPr>
              <a:t>Data Transformation</a:t>
            </a:r>
            <a:endParaRPr lang="en-US" b="1">
              <a:ea typeface="Calibri"/>
              <a:cs typeface="Calibri"/>
            </a:endParaRPr>
          </a:p>
          <a:p>
            <a:r>
              <a:rPr lang="en-US" b="1">
                <a:ea typeface="+mn-lt"/>
                <a:cs typeface="+mn-lt"/>
              </a:rPr>
              <a:t>Chart and Diagram Types</a:t>
            </a:r>
            <a:r>
              <a:rPr lang="en-US">
                <a:ea typeface="+mn-lt"/>
                <a:cs typeface="+mn-lt"/>
              </a:rPr>
              <a:t>:</a:t>
            </a:r>
            <a:endParaRPr lang="en-US"/>
          </a:p>
          <a:p>
            <a:pPr marL="285750" indent="-285750">
              <a:buFont typeface="Arial"/>
              <a:buChar char="•"/>
            </a:pPr>
            <a:r>
              <a:rPr lang="en-US" b="1">
                <a:ea typeface="+mn-lt"/>
                <a:cs typeface="+mn-lt"/>
              </a:rPr>
              <a:t>Bar Charts</a:t>
            </a:r>
            <a:endParaRPr lang="en-US"/>
          </a:p>
          <a:p>
            <a:pPr marL="285750" indent="-285750">
              <a:buFont typeface="Arial"/>
              <a:buChar char="•"/>
            </a:pPr>
            <a:r>
              <a:rPr lang="en-US">
                <a:ea typeface="+mn-lt"/>
                <a:cs typeface="+mn-lt"/>
              </a:rPr>
              <a:t>Column Charts</a:t>
            </a:r>
            <a:endParaRPr lang="en-US" b="1">
              <a:ea typeface="Calibri"/>
              <a:cs typeface="Calibri"/>
            </a:endParaRPr>
          </a:p>
          <a:p>
            <a:pPr marL="285750" indent="-285750">
              <a:buFont typeface="Arial"/>
              <a:buChar char="•"/>
            </a:pPr>
            <a:r>
              <a:rPr lang="en-US">
                <a:ea typeface="+mn-lt"/>
                <a:cs typeface="+mn-lt"/>
              </a:rPr>
              <a:t>Stacked Bar Charts</a:t>
            </a:r>
            <a:endParaRPr lang="en-US">
              <a:ea typeface="Calibri"/>
              <a:cs typeface="Calibri"/>
            </a:endParaRPr>
          </a:p>
          <a:p>
            <a:pPr marL="285750" indent="-285750">
              <a:buFont typeface="Arial"/>
              <a:buChar char="•"/>
            </a:pPr>
            <a:r>
              <a:rPr lang="en-US">
                <a:ea typeface="+mn-lt"/>
                <a:cs typeface="+mn-lt"/>
              </a:rPr>
              <a:t>Grouped Bar Charts</a:t>
            </a:r>
          </a:p>
          <a:p>
            <a:r>
              <a:rPr lang="en-US" b="1">
                <a:ea typeface="+mn-lt"/>
                <a:cs typeface="+mn-lt"/>
              </a:rPr>
              <a:t>Validation and Refinement</a:t>
            </a:r>
            <a:r>
              <a:rPr lang="en-US">
                <a:ea typeface="+mn-lt"/>
                <a:cs typeface="+mn-lt"/>
              </a:rPr>
              <a:t>:</a:t>
            </a:r>
            <a:endParaRPr lang="en-US"/>
          </a:p>
          <a:p>
            <a:pPr marL="285750" indent="-285750">
              <a:buFont typeface="Arial"/>
              <a:buChar char="•"/>
            </a:pPr>
            <a:r>
              <a:rPr lang="en-US" b="1">
                <a:ea typeface="+mn-lt"/>
                <a:cs typeface="+mn-lt"/>
              </a:rPr>
              <a:t>Accuracy Check</a:t>
            </a:r>
            <a:endParaRPr lang="en-US"/>
          </a:p>
          <a:p>
            <a:pPr marL="285750" indent="-285750">
              <a:buFont typeface="Arial"/>
              <a:buChar char="•"/>
            </a:pPr>
            <a:r>
              <a:rPr lang="en-US">
                <a:ea typeface="+mn-lt"/>
                <a:cs typeface="+mn-lt"/>
              </a:rPr>
              <a:t>Feedback Integration</a:t>
            </a:r>
            <a:endParaRPr lang="en-US">
              <a:ea typeface="Calibri"/>
              <a:cs typeface="Calibri"/>
            </a:endParaRPr>
          </a:p>
          <a:p>
            <a:r>
              <a:rPr lang="en-US">
                <a:ea typeface="+mn-lt"/>
                <a:cs typeface="+mn-lt"/>
              </a:rPr>
              <a:t>Tool Selection</a:t>
            </a:r>
            <a:endParaRPr lang="en-US"/>
          </a:p>
          <a:p>
            <a:pPr marL="285750" indent="-285750">
              <a:buFont typeface="Arial"/>
              <a:buChar char="•"/>
            </a:pPr>
            <a:r>
              <a:rPr lang="en-US">
                <a:ea typeface="+mn-lt"/>
                <a:cs typeface="+mn-lt"/>
              </a:rPr>
              <a:t>Software Options</a:t>
            </a:r>
            <a:endParaRPr lang="en-US">
              <a:ea typeface="Calibri"/>
              <a:cs typeface="Calibri"/>
            </a:endParaRPr>
          </a:p>
          <a:p>
            <a:pPr marL="285750" indent="-285750">
              <a:buFont typeface="Arial"/>
              <a:buChar char="•"/>
            </a:pPr>
            <a:r>
              <a:rPr lang="en-US">
                <a:ea typeface="+mn-lt"/>
                <a:cs typeface="+mn-lt"/>
              </a:rPr>
              <a:t>Customization Features</a:t>
            </a:r>
            <a:endParaRPr lang="en-US">
              <a:ea typeface="Calibri"/>
              <a:cs typeface="Calibri"/>
            </a:endParaRPr>
          </a:p>
          <a:p>
            <a:endParaRPr lang="en-US">
              <a:ea typeface="Calibri"/>
              <a:cs typeface="Calibri"/>
            </a:endParaRPr>
          </a:p>
          <a:p>
            <a:endParaRPr lang="en-US" b="1">
              <a:ea typeface="Calibri"/>
              <a:cs typeface="Calibri"/>
            </a:endParaRPr>
          </a:p>
          <a:p>
            <a:endParaRPr lang="en-US" b="1">
              <a:ea typeface="Calibri"/>
              <a:cs typeface="Calibri"/>
            </a:endParaRPr>
          </a:p>
          <a:p>
            <a:pPr marL="342900" indent="-342900">
              <a:buFont typeface="Arial"/>
              <a:buChar char="•"/>
            </a:pPr>
            <a:endParaRPr lang="en-US">
              <a:ea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descr="A pie chart with a number of dots&#10;&#10;Description automatically generated">
            <a:extLst>
              <a:ext uri="{FF2B5EF4-FFF2-40B4-BE49-F238E27FC236}">
                <a16:creationId xmlns:a16="http://schemas.microsoft.com/office/drawing/2014/main" id="{ECED77D6-77C7-4024-0342-65894A6574D2}"/>
              </a:ext>
            </a:extLst>
          </p:cNvPr>
          <p:cNvPicPr>
            <a:picLocks noChangeAspect="1"/>
          </p:cNvPicPr>
          <p:nvPr/>
        </p:nvPicPr>
        <p:blipFill>
          <a:blip r:embed="rId3"/>
          <a:stretch>
            <a:fillRect/>
          </a:stretch>
        </p:blipFill>
        <p:spPr>
          <a:xfrm>
            <a:off x="1670739" y="1447891"/>
            <a:ext cx="7010219" cy="43791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Picture 7" descr="A graph with blue squares&#10;&#10;Description automatically generated">
            <a:extLst>
              <a:ext uri="{FF2B5EF4-FFF2-40B4-BE49-F238E27FC236}">
                <a16:creationId xmlns:a16="http://schemas.microsoft.com/office/drawing/2014/main" id="{A15CE7A2-FA96-5567-AD29-281E8E430681}"/>
              </a:ext>
            </a:extLst>
          </p:cNvPr>
          <p:cNvPicPr>
            <a:picLocks noChangeAspect="1"/>
          </p:cNvPicPr>
          <p:nvPr/>
        </p:nvPicPr>
        <p:blipFill>
          <a:blip r:embed="rId3"/>
          <a:stretch>
            <a:fillRect/>
          </a:stretch>
        </p:blipFill>
        <p:spPr>
          <a:xfrm>
            <a:off x="1694641" y="1495605"/>
            <a:ext cx="6301057" cy="3866790"/>
          </a:xfrm>
          <a:prstGeom prst="rect">
            <a:avLst/>
          </a:prstGeom>
        </p:spPr>
      </p:pic>
    </p:spTree>
    <p:extLst>
      <p:ext uri="{BB962C8B-B14F-4D97-AF65-F5344CB8AC3E}">
        <p14:creationId xmlns:p14="http://schemas.microsoft.com/office/powerpoint/2010/main" val="561828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2" name="Picture 1" descr="A pie chart with colorful circles&#10;&#10;Description automatically generated">
            <a:extLst>
              <a:ext uri="{FF2B5EF4-FFF2-40B4-BE49-F238E27FC236}">
                <a16:creationId xmlns:a16="http://schemas.microsoft.com/office/drawing/2014/main" id="{0F7DB271-CDF0-06CB-5A95-2B07A79A7F9A}"/>
              </a:ext>
            </a:extLst>
          </p:cNvPr>
          <p:cNvPicPr>
            <a:picLocks noChangeAspect="1"/>
          </p:cNvPicPr>
          <p:nvPr/>
        </p:nvPicPr>
        <p:blipFill>
          <a:blip r:embed="rId3"/>
          <a:stretch>
            <a:fillRect/>
          </a:stretch>
        </p:blipFill>
        <p:spPr>
          <a:xfrm>
            <a:off x="1469007" y="1457145"/>
            <a:ext cx="6982364" cy="4346275"/>
          </a:xfrm>
          <a:prstGeom prst="rect">
            <a:avLst/>
          </a:prstGeom>
        </p:spPr>
      </p:pic>
    </p:spTree>
    <p:extLst>
      <p:ext uri="{BB962C8B-B14F-4D97-AF65-F5344CB8AC3E}">
        <p14:creationId xmlns:p14="http://schemas.microsoft.com/office/powerpoint/2010/main" val="1345944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8" name="Picture 7" descr="A pie chart with text&#10;&#10;Description automatically generated">
            <a:extLst>
              <a:ext uri="{FF2B5EF4-FFF2-40B4-BE49-F238E27FC236}">
                <a16:creationId xmlns:a16="http://schemas.microsoft.com/office/drawing/2014/main" id="{88095A2F-83E3-9A79-D41D-3A0AFBF85A74}"/>
              </a:ext>
            </a:extLst>
          </p:cNvPr>
          <p:cNvPicPr>
            <a:picLocks noChangeAspect="1"/>
          </p:cNvPicPr>
          <p:nvPr/>
        </p:nvPicPr>
        <p:blipFill>
          <a:blip r:embed="rId3"/>
          <a:stretch>
            <a:fillRect/>
          </a:stretch>
        </p:blipFill>
        <p:spPr>
          <a:xfrm>
            <a:off x="1468558" y="1442499"/>
            <a:ext cx="7414582" cy="4548097"/>
          </a:xfrm>
          <a:prstGeom prst="rect">
            <a:avLst/>
          </a:prstGeom>
        </p:spPr>
      </p:pic>
    </p:spTree>
    <p:extLst>
      <p:ext uri="{BB962C8B-B14F-4D97-AF65-F5344CB8AC3E}">
        <p14:creationId xmlns:p14="http://schemas.microsoft.com/office/powerpoint/2010/main" val="1551582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4D4F815-B826-03C4-6634-AA14B9291A62}"/>
              </a:ext>
            </a:extLst>
          </p:cNvPr>
          <p:cNvSpPr txBox="1"/>
          <p:nvPr/>
        </p:nvSpPr>
        <p:spPr>
          <a:xfrm>
            <a:off x="643466" y="1642533"/>
            <a:ext cx="889000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Effective charts and bar diagrams are crucial for clear data communication and informed decision-making. By preparing data accurately and using intuitive design, these visualizations make complex information accessible and actionable, enhancing understanding and supporting strategic decisions.</a:t>
            </a:r>
            <a:endParaRPr lang="en-US" sz="280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223913"/>
            <a:ext cx="8593228" cy="1446550"/>
          </a:xfrm>
          <a:prstGeom prst="rect">
            <a:avLst/>
          </a:prstGeom>
          <a:noFill/>
        </p:spPr>
        <p:txBody>
          <a:bodyPr wrap="square" lIns="91440" tIns="45720" rIns="91440" bIns="45720" rtlCol="0" anchor="t">
            <a:spAutoFit/>
          </a:bodyPr>
          <a:lstStyle/>
          <a:p>
            <a:r>
              <a:rPr lang="en-US" sz="4400" b="1">
                <a:solidFill>
                  <a:srgbClr val="0F0F0F"/>
                </a:solidFill>
                <a:latin typeface="Times New Roman"/>
                <a:cs typeface="Times New Roman"/>
              </a:rPr>
              <a:t>Making Charts and Bar diagrams</a:t>
            </a:r>
            <a:endParaRPr lang="en-IN" sz="2800">
              <a:solidFill>
                <a:srgbClr val="7030A0"/>
              </a:solidFill>
              <a:latin typeface="Times New Roman"/>
              <a:cs typeface="Times New Roman"/>
            </a:endParaRPr>
          </a:p>
          <a:p>
            <a:r>
              <a:rPr lang="en-US" sz="4400" b="1">
                <a:solidFill>
                  <a:srgbClr val="0F0F0F"/>
                </a:solidFill>
                <a:latin typeface="Times New Roman"/>
                <a:cs typeface="Times New Roman"/>
              </a:rPr>
              <a:t> using Excel</a:t>
            </a:r>
            <a:endParaRPr lang="en-IN" sz="2800">
              <a:solidFill>
                <a:srgbClr val="7030A0"/>
              </a:solidFill>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CD9F7158-3749-4A8F-0E4B-458EC0FBCFCC}"/>
              </a:ext>
            </a:extLst>
          </p:cNvPr>
          <p:cNvSpPr txBox="1"/>
          <p:nvPr/>
        </p:nvSpPr>
        <p:spPr>
          <a:xfrm>
            <a:off x="751749" y="1695449"/>
            <a:ext cx="7239726" cy="4401205"/>
          </a:xfrm>
          <a:prstGeom prst="rect">
            <a:avLst/>
          </a:prstGeom>
          <a:noFill/>
        </p:spPr>
        <p:txBody>
          <a:bodyPr wrap="square" lIns="91440" tIns="45720" rIns="91440" bIns="45720" anchor="t">
            <a:spAutoFit/>
          </a:bodyPr>
          <a:lstStyle/>
          <a:p>
            <a:r>
              <a:rPr lang="en-US" sz="2800">
                <a:ea typeface="+mn-lt"/>
                <a:cs typeface="+mn-lt"/>
              </a:rPr>
              <a:t>Accurate data representation is crucial for effective decision-making and communication. Current methods of visualizing data may be inconsistent or unclear, leading to misinterpretation and reduced insight. The challenge is to develop clear, accurate, and visually appealing charts and bar diagrams that enhance data comprehension and support better business decisions.</a:t>
            </a:r>
            <a:endParaRPr lang="en-US"/>
          </a:p>
          <a:p>
            <a:endParaRPr lang="en-US" sz="2800">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0E6DB0F0-D2D7-6F9A-6CD1-1EC1A0D1EE21}"/>
              </a:ext>
            </a:extLst>
          </p:cNvPr>
          <p:cNvSpPr txBox="1"/>
          <p:nvPr/>
        </p:nvSpPr>
        <p:spPr>
          <a:xfrm>
            <a:off x="829733" y="2065867"/>
            <a:ext cx="7840133"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Create clear, informative charts and bar diagrams to visualize data effectively. This involves data collection, designing visualizations using tools like Excel or Tableau, and refining them for accuracy and clarity. The outcome is improved data presentation for better decision-making and communication.</a:t>
            </a:r>
            <a:endParaRPr lang="en-US" sz="2800">
              <a:ea typeface="Calibri"/>
              <a:cs typeface="Calibri"/>
            </a:endParaRPr>
          </a:p>
          <a:p>
            <a:pPr algn="l"/>
            <a:endParaRPr lang="en-US">
              <a:ea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1E01799-FE24-8B1B-041A-2D4848FE551F}"/>
              </a:ext>
            </a:extLst>
          </p:cNvPr>
          <p:cNvSpPr txBox="1"/>
          <p:nvPr/>
        </p:nvSpPr>
        <p:spPr>
          <a:xfrm>
            <a:off x="906372" y="1699932"/>
            <a:ext cx="5566913" cy="3046988"/>
          </a:xfrm>
          <a:prstGeom prst="rect">
            <a:avLst/>
          </a:prstGeom>
          <a:noFill/>
        </p:spPr>
        <p:txBody>
          <a:bodyPr wrap="square" lIns="91440" tIns="45720" rIns="91440" bIns="45720" rtlCol="0" anchor="t">
            <a:spAutoFit/>
          </a:bodyPr>
          <a:lstStyle/>
          <a:p>
            <a:pPr marL="457200" indent="-457200">
              <a:buFont typeface="Arial"/>
              <a:buChar char="•"/>
            </a:pPr>
            <a:r>
              <a:rPr lang="en-IN" sz="3200">
                <a:ea typeface="+mn-lt"/>
                <a:cs typeface="+mn-lt"/>
              </a:rPr>
              <a:t>Business Analysts</a:t>
            </a:r>
            <a:r>
              <a:rPr lang="en-IN" sz="3200"/>
              <a:t> </a:t>
            </a:r>
          </a:p>
          <a:p>
            <a:pPr marL="457200" indent="-457200">
              <a:buFont typeface="Arial"/>
              <a:buChar char="•"/>
            </a:pPr>
            <a:r>
              <a:rPr lang="en-IN" sz="3200">
                <a:ea typeface="+mn-lt"/>
                <a:cs typeface="+mn-lt"/>
              </a:rPr>
              <a:t>Managers and Executives</a:t>
            </a:r>
          </a:p>
          <a:p>
            <a:pPr marL="457200" indent="-457200">
              <a:buFont typeface="Arial"/>
              <a:buChar char="•"/>
            </a:pPr>
            <a:r>
              <a:rPr lang="en-IN" sz="3200">
                <a:ea typeface="+mn-lt"/>
                <a:cs typeface="+mn-lt"/>
              </a:rPr>
              <a:t>Sales and Marketing Teams</a:t>
            </a:r>
          </a:p>
          <a:p>
            <a:pPr marL="457200" indent="-457200">
              <a:buFont typeface="Arial"/>
              <a:buChar char="•"/>
            </a:pPr>
            <a:r>
              <a:rPr lang="en-IN" sz="3200">
                <a:ea typeface="+mn-lt"/>
                <a:cs typeface="+mn-lt"/>
              </a:rPr>
              <a:t>Financial Analysts</a:t>
            </a:r>
          </a:p>
          <a:p>
            <a:pPr marL="457200" indent="-457200">
              <a:buFont typeface="Arial"/>
              <a:buChar char="•"/>
            </a:pPr>
            <a:r>
              <a:rPr lang="en-IN" sz="3200">
                <a:ea typeface="+mn-lt"/>
                <a:cs typeface="+mn-lt"/>
              </a:rPr>
              <a:t>Researchers and Academics</a:t>
            </a:r>
          </a:p>
          <a:p>
            <a:pPr marL="457200" indent="-457200">
              <a:buFont typeface="Arial"/>
              <a:buChar char="•"/>
            </a:pPr>
            <a:r>
              <a:rPr lang="en-IN" sz="3200">
                <a:ea typeface="+mn-lt"/>
                <a:cs typeface="+mn-lt"/>
              </a:rPr>
              <a:t>Stakeholders and Investors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C59F1B7-82E0-F539-824E-318EFFFA9139}"/>
              </a:ext>
            </a:extLst>
          </p:cNvPr>
          <p:cNvSpPr txBox="1"/>
          <p:nvPr/>
        </p:nvSpPr>
        <p:spPr>
          <a:xfrm>
            <a:off x="3040331" y="1858514"/>
            <a:ext cx="7955151"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ea typeface="+mn-lt"/>
                <a:cs typeface="+mn-lt"/>
              </a:rPr>
              <a:t>Solution</a:t>
            </a:r>
            <a:r>
              <a:rPr lang="en-US" sz="2800">
                <a:ea typeface="+mn-lt"/>
                <a:cs typeface="+mn-lt"/>
              </a:rPr>
              <a:t>: Develop a user-friendly data visualization toolkit that simplifies the creation of accurate and aesthetically pleasing charts and bar diagrams.</a:t>
            </a:r>
          </a:p>
          <a:p>
            <a:r>
              <a:rPr lang="en-US" sz="2800" b="1">
                <a:ea typeface="+mn-lt"/>
                <a:cs typeface="+mn-lt"/>
              </a:rPr>
              <a:t>Value Proposition</a:t>
            </a:r>
            <a:r>
              <a:rPr lang="en-US" sz="2800">
                <a:ea typeface="+mn-lt"/>
                <a:cs typeface="+mn-lt"/>
              </a:rPr>
              <a:t>: This toolkit enhances data clarity and insight by providing intuitive design options and customization features, enabling users to easily generate effective visualizations that support informed decision-making and clear communication.</a:t>
            </a:r>
            <a:endParaRPr lang="en-US"/>
          </a:p>
          <a:p>
            <a:endParaRPr lang="en-US" sz="280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4F318390-4D29-59CC-CB65-7873A25D46A0}"/>
              </a:ext>
            </a:extLst>
          </p:cNvPr>
          <p:cNvSpPr txBox="1"/>
          <p:nvPr/>
        </p:nvSpPr>
        <p:spPr>
          <a:xfrm>
            <a:off x="982133" y="1693333"/>
            <a:ext cx="941493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Calibri"/>
                <a:cs typeface="Calibri"/>
              </a:rPr>
              <a:t>Dataset: </a:t>
            </a:r>
            <a:r>
              <a:rPr lang="en-US" sz="2800" err="1">
                <a:ea typeface="Calibri"/>
                <a:cs typeface="Calibri"/>
              </a:rPr>
              <a:t>Edunet</a:t>
            </a:r>
            <a:r>
              <a:rPr lang="en-US" sz="2800">
                <a:ea typeface="Calibri"/>
                <a:cs typeface="Calibri"/>
              </a:rPr>
              <a:t> Foundation Dashboard</a:t>
            </a:r>
          </a:p>
          <a:p>
            <a:r>
              <a:rPr lang="en-US" sz="2800">
                <a:ea typeface="Calibri"/>
                <a:cs typeface="Calibri"/>
              </a:rPr>
              <a:t>Features: 34</a:t>
            </a:r>
          </a:p>
          <a:p>
            <a:r>
              <a:rPr lang="en-US" sz="2800">
                <a:ea typeface="Calibri"/>
                <a:cs typeface="Calibri"/>
              </a:rPr>
              <a:t>Features used: 4</a:t>
            </a:r>
          </a:p>
          <a:p>
            <a:pPr marL="342900" indent="-342900">
              <a:buAutoNum type="arabicPeriod"/>
            </a:pPr>
            <a:r>
              <a:rPr lang="en-US" sz="2800">
                <a:ea typeface="Calibri"/>
                <a:cs typeface="Calibri"/>
              </a:rPr>
              <a:t>Count of Marital Status: text</a:t>
            </a:r>
          </a:p>
          <a:p>
            <a:pPr marL="342900" indent="-342900">
              <a:buAutoNum type="arabicPeriod"/>
            </a:pPr>
            <a:r>
              <a:rPr lang="en-US" sz="2800">
                <a:ea typeface="Calibri"/>
                <a:cs typeface="Calibri"/>
              </a:rPr>
              <a:t>Count of Education Field: text</a:t>
            </a:r>
          </a:p>
          <a:p>
            <a:pPr marL="342900" indent="-342900">
              <a:buAutoNum type="arabicPeriod"/>
            </a:pPr>
            <a:r>
              <a:rPr lang="en-US" sz="2800">
                <a:ea typeface="Calibri"/>
                <a:cs typeface="Calibri"/>
              </a:rPr>
              <a:t>Count of Over Time: numbers</a:t>
            </a:r>
          </a:p>
          <a:p>
            <a:pPr marL="342900" indent="-342900">
              <a:buAutoNum type="arabicPeriod"/>
            </a:pPr>
            <a:r>
              <a:rPr lang="en-US" sz="2800">
                <a:ea typeface="Calibri"/>
                <a:cs typeface="Calibri"/>
              </a:rPr>
              <a:t>Count of Job Role: text</a:t>
            </a:r>
          </a:p>
          <a:p>
            <a:endParaRPr lang="en-US" sz="2800">
              <a:ea typeface="Calibri"/>
              <a:cs typeface="Calibri"/>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CDC82DC-2197-6C32-7D13-95B68B81730C}"/>
              </a:ext>
            </a:extLst>
          </p:cNvPr>
          <p:cNvSpPr txBox="1"/>
          <p:nvPr/>
        </p:nvSpPr>
        <p:spPr>
          <a:xfrm>
            <a:off x="2489200" y="2302933"/>
            <a:ext cx="7399866"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Our solution stands out with its intuitive design interface and advanced customization features, enabling users to create stunning, accurate charts and bar diagrams effortlessly. With real-time data integration and interactive elements, it transforms complex data into visually compelling insights that captivate and inform stakeholders.</a:t>
            </a:r>
            <a:endParaRPr lang="en-US" sz="2400">
              <a:ea typeface="Calibri"/>
              <a:cs typeface="Calibri"/>
            </a:endParaRPr>
          </a:p>
          <a:p>
            <a:pPr algn="l"/>
            <a:endParaRPr lang="en-US">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