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545" r:id="rId2"/>
    <p:sldId id="546" r:id="rId3"/>
    <p:sldId id="547" r:id="rId4"/>
    <p:sldId id="538" r:id="rId5"/>
    <p:sldId id="539" r:id="rId6"/>
    <p:sldId id="540" r:id="rId7"/>
    <p:sldId id="541" r:id="rId8"/>
    <p:sldId id="542" r:id="rId9"/>
    <p:sldId id="543" r:id="rId10"/>
    <p:sldId id="548" r:id="rId11"/>
    <p:sldId id="550" r:id="rId12"/>
    <p:sldId id="549" r:id="rId13"/>
    <p:sldId id="5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C40C5-6DF6-BB40-8445-03E9288D584A}"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B1916-2912-694D-889A-95E200514391}" type="slidenum">
              <a:rPr lang="en-US" smtClean="0"/>
              <a:t>‹#›</a:t>
            </a:fld>
            <a:endParaRPr lang="en-US"/>
          </a:p>
        </p:txBody>
      </p:sp>
    </p:spTree>
    <p:extLst>
      <p:ext uri="{BB962C8B-B14F-4D97-AF65-F5344CB8AC3E}">
        <p14:creationId xmlns:p14="http://schemas.microsoft.com/office/powerpoint/2010/main" val="135596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ECE8C-6DDD-49B4-A445-F4DACE3799D4}" type="slidenum">
              <a:rPr lang="en-US" smtClean="0"/>
              <a:t>3</a:t>
            </a:fld>
            <a:endParaRPr lang="en-US"/>
          </a:p>
        </p:txBody>
      </p:sp>
    </p:spTree>
    <p:extLst>
      <p:ext uri="{BB962C8B-B14F-4D97-AF65-F5344CB8AC3E}">
        <p14:creationId xmlns:p14="http://schemas.microsoft.com/office/powerpoint/2010/main" val="169584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Ask your doubts in comments Section</a:t>
            </a:r>
            <a:endParaRPr dirty="0"/>
          </a:p>
        </p:txBody>
      </p:sp>
      <p:sp>
        <p:nvSpPr>
          <p:cNvPr id="539" name="Google Shape;53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68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CA3C-308E-9298-3C00-649940402FA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98B3F89-D21A-6DB7-9718-F7E16D211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8C6332-10F6-FB10-7AFF-A2B71FDF20E6}"/>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5" name="Footer Placeholder 4">
            <a:extLst>
              <a:ext uri="{FF2B5EF4-FFF2-40B4-BE49-F238E27FC236}">
                <a16:creationId xmlns:a16="http://schemas.microsoft.com/office/drawing/2014/main" id="{D84C09A7-0C9A-77C3-2F05-4E1341904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89A0C-D672-7D0E-DB1E-91CA181C5159}"/>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330490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BCF5-A212-1A1E-54E9-9A730020030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2761E2-93E8-F294-80DB-5A6A3C7AB0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351789-B39D-9E7F-A746-024901C797EC}"/>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5" name="Footer Placeholder 4">
            <a:extLst>
              <a:ext uri="{FF2B5EF4-FFF2-40B4-BE49-F238E27FC236}">
                <a16:creationId xmlns:a16="http://schemas.microsoft.com/office/drawing/2014/main" id="{021F9643-646C-E01D-109C-E146C04C7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9F3F9-8963-BD2A-E7E8-E06F2778649F}"/>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311665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6128D-5376-E41D-2909-699D42F128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A16C07-1AC3-3BCE-787E-109CE40E679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04CB02-A256-5A2F-26B8-A0F4E67AB3F5}"/>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5" name="Footer Placeholder 4">
            <a:extLst>
              <a:ext uri="{FF2B5EF4-FFF2-40B4-BE49-F238E27FC236}">
                <a16:creationId xmlns:a16="http://schemas.microsoft.com/office/drawing/2014/main" id="{D5A95C0B-DEA1-63DA-6133-4C56DEF7B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62A6F-A1FB-E3A6-6375-79D5028D3BAB}"/>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45396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2053-AE21-1841-B3D8-C01B3C462A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97F28F-78FD-D0A2-D5D1-496A6E8E0A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6BF7F7-55D1-878C-E9CC-37672971A82B}"/>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5" name="Footer Placeholder 4">
            <a:extLst>
              <a:ext uri="{FF2B5EF4-FFF2-40B4-BE49-F238E27FC236}">
                <a16:creationId xmlns:a16="http://schemas.microsoft.com/office/drawing/2014/main" id="{618936B4-06E5-6BFF-4B73-4BF24C3C2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1CBFD-4501-04F0-15E6-D5C26930C886}"/>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57066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F37D-010E-ECFA-CF32-D2C8690C71F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4F50931-EDC3-7F0E-93DC-1CB56C3B8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18D61C-8CE5-DCA3-A2BF-A492636F693B}"/>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5" name="Footer Placeholder 4">
            <a:extLst>
              <a:ext uri="{FF2B5EF4-FFF2-40B4-BE49-F238E27FC236}">
                <a16:creationId xmlns:a16="http://schemas.microsoft.com/office/drawing/2014/main" id="{57560614-2188-6162-FB47-E9BCFCFD5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255A5-43C8-4090-0374-43E5C5DFBC27}"/>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173193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45B1-4BCF-257F-7233-F1E95F47EA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9C61AC-79F2-EC2D-81AE-E95F8BDB4D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C2CF7C1-7D20-9399-459E-30CD4F854E4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CB988DF-3B17-82B6-C3FC-D66222C24FCF}"/>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6" name="Footer Placeholder 5">
            <a:extLst>
              <a:ext uri="{FF2B5EF4-FFF2-40B4-BE49-F238E27FC236}">
                <a16:creationId xmlns:a16="http://schemas.microsoft.com/office/drawing/2014/main" id="{F9EE3856-5D21-A732-C598-39E3F9AA6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E5A47-B969-EE8C-E302-920DCC86BAE2}"/>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393194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A8C5-B49E-E5A3-9BBC-5A261B351F1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E087CF0-92C2-60DE-D73C-C744800FA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E91E4BE-BA4A-DA5C-826D-3A8386C8466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5191EE-A12E-99A4-866A-86B063F9E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A2EA28B-6F24-22FD-F5DE-991197AAB1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7228F1-369C-7CA4-6B93-7A34A4342D45}"/>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8" name="Footer Placeholder 7">
            <a:extLst>
              <a:ext uri="{FF2B5EF4-FFF2-40B4-BE49-F238E27FC236}">
                <a16:creationId xmlns:a16="http://schemas.microsoft.com/office/drawing/2014/main" id="{3EE01B1B-C809-BC43-A934-FC31BF8BE3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066BE-8A5B-7551-8ADB-7C9C9255325D}"/>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18346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DD4F-93B3-FC22-238E-3D8450DE16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F20AD6-1BF1-6A91-A345-689E40E549EF}"/>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4" name="Footer Placeholder 3">
            <a:extLst>
              <a:ext uri="{FF2B5EF4-FFF2-40B4-BE49-F238E27FC236}">
                <a16:creationId xmlns:a16="http://schemas.microsoft.com/office/drawing/2014/main" id="{7B1123C7-B6DE-BFCC-8B13-14E59CFAAC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2438C-6192-1F90-9E24-299BD3DAA338}"/>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391323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D986A-B6E2-F1E9-59AA-3E95773A67C6}"/>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3" name="Footer Placeholder 2">
            <a:extLst>
              <a:ext uri="{FF2B5EF4-FFF2-40B4-BE49-F238E27FC236}">
                <a16:creationId xmlns:a16="http://schemas.microsoft.com/office/drawing/2014/main" id="{BC767D1B-9D69-09BC-AAD8-4DAC7B9E3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95B55-C4ED-1A2B-2F18-0269E7E8E879}"/>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270391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A01-F38D-2A97-689E-59B3416814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A9B657B-8AB1-BA9E-41E7-114E9137D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E11F62B-E1FF-904E-D236-7EC626D34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EBB3A4-7F44-4FD6-C960-D272BF4D5D68}"/>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6" name="Footer Placeholder 5">
            <a:extLst>
              <a:ext uri="{FF2B5EF4-FFF2-40B4-BE49-F238E27FC236}">
                <a16:creationId xmlns:a16="http://schemas.microsoft.com/office/drawing/2014/main" id="{80E21C0C-12D8-F643-9629-88F1581B4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F73C9-103B-8857-D828-D9150DA2EFC7}"/>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391521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6155-419F-F7B6-C13D-7DD0AC5598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E0EFBC8-8713-39E7-AA39-F5274C12C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8001E-2B9B-4653-EF51-0AFD6CAD7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2AE194-95B0-A736-215E-CAC7A3FFE158}"/>
              </a:ext>
            </a:extLst>
          </p:cNvPr>
          <p:cNvSpPr>
            <a:spLocks noGrp="1"/>
          </p:cNvSpPr>
          <p:nvPr>
            <p:ph type="dt" sz="half" idx="10"/>
          </p:nvPr>
        </p:nvSpPr>
        <p:spPr/>
        <p:txBody>
          <a:bodyPr/>
          <a:lstStyle/>
          <a:p>
            <a:fld id="{BEDFCFD9-51FA-7144-9FFA-BD54B4AAFB43}" type="datetimeFigureOut">
              <a:rPr lang="en-US" smtClean="0"/>
              <a:t>2/27/24</a:t>
            </a:fld>
            <a:endParaRPr lang="en-US"/>
          </a:p>
        </p:txBody>
      </p:sp>
      <p:sp>
        <p:nvSpPr>
          <p:cNvPr id="6" name="Footer Placeholder 5">
            <a:extLst>
              <a:ext uri="{FF2B5EF4-FFF2-40B4-BE49-F238E27FC236}">
                <a16:creationId xmlns:a16="http://schemas.microsoft.com/office/drawing/2014/main" id="{8D1D29D4-DCD3-D8BA-AEDA-1A266BE92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7E8EE-E21A-8304-4A30-16E1BA68DB42}"/>
              </a:ext>
            </a:extLst>
          </p:cNvPr>
          <p:cNvSpPr>
            <a:spLocks noGrp="1"/>
          </p:cNvSpPr>
          <p:nvPr>
            <p:ph type="sldNum" sz="quarter" idx="12"/>
          </p:nvPr>
        </p:nvSpPr>
        <p:spPr/>
        <p:txBody>
          <a:bodyPr/>
          <a:lstStyle/>
          <a:p>
            <a:fld id="{917F13F4-A252-784A-942D-E4B140D388F9}" type="slidenum">
              <a:rPr lang="en-US" smtClean="0"/>
              <a:t>‹#›</a:t>
            </a:fld>
            <a:endParaRPr lang="en-US"/>
          </a:p>
        </p:txBody>
      </p:sp>
    </p:spTree>
    <p:extLst>
      <p:ext uri="{BB962C8B-B14F-4D97-AF65-F5344CB8AC3E}">
        <p14:creationId xmlns:p14="http://schemas.microsoft.com/office/powerpoint/2010/main" val="194596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6274A-50B2-3AEC-33BF-41AD62207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082528-2C42-CBC6-7074-73520101D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B9AF47-4182-564A-7054-4454CE1B2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FCFD9-51FA-7144-9FFA-BD54B4AAFB43}" type="datetimeFigureOut">
              <a:rPr lang="en-US" smtClean="0"/>
              <a:t>2/27/24</a:t>
            </a:fld>
            <a:endParaRPr lang="en-US"/>
          </a:p>
        </p:txBody>
      </p:sp>
      <p:sp>
        <p:nvSpPr>
          <p:cNvPr id="5" name="Footer Placeholder 4">
            <a:extLst>
              <a:ext uri="{FF2B5EF4-FFF2-40B4-BE49-F238E27FC236}">
                <a16:creationId xmlns:a16="http://schemas.microsoft.com/office/drawing/2014/main" id="{89C3E547-CDAB-58CA-ABE6-F9722A238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001616-22AB-CE10-30DF-550EFFEC7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F13F4-A252-784A-942D-E4B140D388F9}" type="slidenum">
              <a:rPr lang="en-US" smtClean="0"/>
              <a:t>‹#›</a:t>
            </a:fld>
            <a:endParaRPr lang="en-US"/>
          </a:p>
        </p:txBody>
      </p:sp>
    </p:spTree>
    <p:extLst>
      <p:ext uri="{BB962C8B-B14F-4D97-AF65-F5344CB8AC3E}">
        <p14:creationId xmlns:p14="http://schemas.microsoft.com/office/powerpoint/2010/main" val="168434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linkedin.com/in/mayank953/"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741EEC-06A1-619F-9315-C63E1FCD4B6D}"/>
              </a:ext>
            </a:extLst>
          </p:cNvPr>
          <p:cNvSpPr txBox="1"/>
          <p:nvPr/>
        </p:nvSpPr>
        <p:spPr>
          <a:xfrm>
            <a:off x="1105563" y="148250"/>
            <a:ext cx="9980874" cy="4154984"/>
          </a:xfrm>
          <a:prstGeom prst="rect">
            <a:avLst/>
          </a:prstGeom>
          <a:noFill/>
        </p:spPr>
        <p:txBody>
          <a:bodyPr wrap="square">
            <a:spAutoFit/>
          </a:bodyPr>
          <a:lstStyle/>
          <a:p>
            <a:pPr algn="ctr"/>
            <a:r>
              <a:rPr lang="en-US" sz="8800" b="1" u="sng" dirty="0"/>
              <a:t>Welcome </a:t>
            </a:r>
            <a:br>
              <a:rPr lang="en-US" sz="8800" b="1" u="sng" dirty="0"/>
            </a:br>
            <a:br>
              <a:rPr lang="en-US" sz="8800" b="1" u="sng" dirty="0"/>
            </a:br>
            <a:r>
              <a:rPr lang="en-US" sz="8800" b="1" u="sng" dirty="0"/>
              <a:t>Advance Statistics</a:t>
            </a:r>
          </a:p>
        </p:txBody>
      </p:sp>
      <p:pic>
        <p:nvPicPr>
          <p:cNvPr id="8" name="Picture 7">
            <a:extLst>
              <a:ext uri="{FF2B5EF4-FFF2-40B4-BE49-F238E27FC236}">
                <a16:creationId xmlns:a16="http://schemas.microsoft.com/office/drawing/2014/main" id="{565967C8-BB15-C5A7-D0F0-74E8E584F604}"/>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4161122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16A0-9CC9-8CC6-9B2D-6559306585F4}"/>
              </a:ext>
            </a:extLst>
          </p:cNvPr>
          <p:cNvSpPr>
            <a:spLocks noGrp="1"/>
          </p:cNvSpPr>
          <p:nvPr>
            <p:ph type="title"/>
          </p:nvPr>
        </p:nvSpPr>
        <p:spPr/>
        <p:txBody>
          <a:bodyPr/>
          <a:lstStyle/>
          <a:p>
            <a:r>
              <a:rPr lang="en-US" dirty="0"/>
              <a:t>Types of Graphs in Distribution		</a:t>
            </a:r>
          </a:p>
        </p:txBody>
      </p:sp>
      <p:sp>
        <p:nvSpPr>
          <p:cNvPr id="3" name="Content Placeholder 2">
            <a:extLst>
              <a:ext uri="{FF2B5EF4-FFF2-40B4-BE49-F238E27FC236}">
                <a16:creationId xmlns:a16="http://schemas.microsoft.com/office/drawing/2014/main" id="{A4388C63-EAEA-AA58-E81F-38536508E80F}"/>
              </a:ext>
            </a:extLst>
          </p:cNvPr>
          <p:cNvSpPr>
            <a:spLocks noGrp="1"/>
          </p:cNvSpPr>
          <p:nvPr>
            <p:ph idx="1"/>
          </p:nvPr>
        </p:nvSpPr>
        <p:spPr/>
        <p:txBody>
          <a:bodyPr/>
          <a:lstStyle/>
          <a:p>
            <a:r>
              <a:rPr lang="en-US" dirty="0"/>
              <a:t>Normal Distribution</a:t>
            </a:r>
          </a:p>
          <a:p>
            <a:r>
              <a:rPr lang="en-US" dirty="0"/>
              <a:t>Log normal Distribution</a:t>
            </a:r>
          </a:p>
          <a:p>
            <a:r>
              <a:rPr lang="en-US" dirty="0" err="1"/>
              <a:t>Bernauli</a:t>
            </a:r>
            <a:r>
              <a:rPr lang="en-US" dirty="0"/>
              <a:t> Distribution</a:t>
            </a:r>
          </a:p>
          <a:p>
            <a:r>
              <a:rPr lang="en-US" dirty="0"/>
              <a:t>Power Law Distribution</a:t>
            </a:r>
          </a:p>
        </p:txBody>
      </p:sp>
      <p:pic>
        <p:nvPicPr>
          <p:cNvPr id="4" name="Picture 3">
            <a:extLst>
              <a:ext uri="{FF2B5EF4-FFF2-40B4-BE49-F238E27FC236}">
                <a16:creationId xmlns:a16="http://schemas.microsoft.com/office/drawing/2014/main" id="{AE3600EC-ADD8-491A-4A32-EA9219CB8CE3}"/>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286391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010A-11C2-1EB9-E114-F36224AE9288}"/>
              </a:ext>
            </a:extLst>
          </p:cNvPr>
          <p:cNvSpPr>
            <a:spLocks noGrp="1"/>
          </p:cNvSpPr>
          <p:nvPr>
            <p:ph type="title"/>
          </p:nvPr>
        </p:nvSpPr>
        <p:spPr/>
        <p:txBody>
          <a:bodyPr/>
          <a:lstStyle/>
          <a:p>
            <a:r>
              <a:rPr lang="en-US" dirty="0"/>
              <a:t>Lets Checkout Some CODE !!!</a:t>
            </a:r>
          </a:p>
        </p:txBody>
      </p:sp>
      <p:pic>
        <p:nvPicPr>
          <p:cNvPr id="4" name="Picture 3">
            <a:extLst>
              <a:ext uri="{FF2B5EF4-FFF2-40B4-BE49-F238E27FC236}">
                <a16:creationId xmlns:a16="http://schemas.microsoft.com/office/drawing/2014/main" id="{22DAF2F4-B3DE-FF96-6BDD-F34887064B1D}"/>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354882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ADE5-32F7-C385-F683-5C364DCF236E}"/>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9E3AFBC-022F-1DC9-EC92-6A58C6B0A70C}"/>
              </a:ext>
            </a:extLst>
          </p:cNvPr>
          <p:cNvSpPr>
            <a:spLocks noGrp="1"/>
          </p:cNvSpPr>
          <p:nvPr>
            <p:ph idx="1"/>
          </p:nvPr>
        </p:nvSpPr>
        <p:spPr/>
        <p:txBody>
          <a:bodyPr/>
          <a:lstStyle/>
          <a:p>
            <a:r>
              <a:rPr lang="en-US" sz="1900" dirty="0">
                <a:latin typeface="+mn-lt"/>
                <a:cs typeface="+mn-cs"/>
              </a:rPr>
              <a:t>A statistical hypothesis is an assumption about a population parameter.</a:t>
            </a:r>
          </a:p>
          <a:p>
            <a:r>
              <a:rPr lang="en-US" sz="1900" dirty="0">
                <a:latin typeface="+mn-lt"/>
                <a:cs typeface="+mn-cs"/>
              </a:rPr>
              <a:t>A hypothesis test is a statistical test that is used to determine whether there is enough evidence in a sample of data to infer that a certain condition is true for the entire population.</a:t>
            </a:r>
          </a:p>
          <a:p>
            <a:r>
              <a:rPr lang="en-US" sz="1900" dirty="0">
                <a:latin typeface="+mn-lt"/>
                <a:cs typeface="+mn-cs"/>
              </a:rPr>
              <a:t>There are two types of statistical hypotheses.</a:t>
            </a:r>
          </a:p>
          <a:p>
            <a:pPr lvl="1"/>
            <a:r>
              <a:rPr lang="en-US" sz="1900" dirty="0">
                <a:latin typeface="+mn-lt"/>
                <a:cs typeface="+mn-cs"/>
              </a:rPr>
              <a:t>Null hypothesis. The null hypothesis, denoted by H0, is usually the hypothesis that sample observations result purely from chance. </a:t>
            </a:r>
            <a:br>
              <a:rPr lang="en-US" sz="1900" dirty="0">
                <a:latin typeface="+mn-lt"/>
                <a:cs typeface="+mn-cs"/>
              </a:rPr>
            </a:br>
            <a:endParaRPr lang="en-US" sz="1900" dirty="0">
              <a:latin typeface="+mn-lt"/>
              <a:cs typeface="+mn-cs"/>
            </a:endParaRPr>
          </a:p>
          <a:p>
            <a:pPr lvl="1"/>
            <a:r>
              <a:rPr lang="en-US" sz="1900" dirty="0">
                <a:latin typeface="+mn-lt"/>
                <a:cs typeface="+mn-cs"/>
              </a:rPr>
              <a:t>Alternative hypothesis. The alternative hypothesis, denoted by H1, is the hypothesis that sample observations are influenced by some non-random cause. </a:t>
            </a:r>
          </a:p>
          <a:p>
            <a:pPr marL="0" indent="0">
              <a:buNone/>
            </a:pPr>
            <a:endParaRPr lang="en-US" dirty="0"/>
          </a:p>
        </p:txBody>
      </p:sp>
      <p:pic>
        <p:nvPicPr>
          <p:cNvPr id="4" name="Picture 3">
            <a:extLst>
              <a:ext uri="{FF2B5EF4-FFF2-40B4-BE49-F238E27FC236}">
                <a16:creationId xmlns:a16="http://schemas.microsoft.com/office/drawing/2014/main" id="{2E2B83EF-FC4B-18E2-5972-96C50557087B}"/>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132380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3" name="TextBox 2">
            <a:extLst>
              <a:ext uri="{FF2B5EF4-FFF2-40B4-BE49-F238E27FC236}">
                <a16:creationId xmlns:a16="http://schemas.microsoft.com/office/drawing/2014/main" id="{1A7CFF06-E073-189A-50F5-79DDE2AF8134}"/>
              </a:ext>
            </a:extLst>
          </p:cNvPr>
          <p:cNvSpPr txBox="1"/>
          <p:nvPr/>
        </p:nvSpPr>
        <p:spPr>
          <a:xfrm>
            <a:off x="2584211" y="1395859"/>
            <a:ext cx="6099423" cy="2770630"/>
          </a:xfrm>
          <a:prstGeom prst="rect">
            <a:avLst/>
          </a:prstGeom>
          <a:noFill/>
        </p:spPr>
        <p:txBody>
          <a:bodyPr wrap="square">
            <a:spAutoFit/>
          </a:bodyPr>
          <a:lstStyle/>
          <a:p>
            <a:pPr algn="ctr"/>
            <a:r>
              <a:rPr lang="en-US" sz="17404" b="1" dirty="0"/>
              <a:t>FIN.</a:t>
            </a:r>
          </a:p>
        </p:txBody>
      </p:sp>
      <p:sp>
        <p:nvSpPr>
          <p:cNvPr id="7" name="TextBox 6">
            <a:extLst>
              <a:ext uri="{FF2B5EF4-FFF2-40B4-BE49-F238E27FC236}">
                <a16:creationId xmlns:a16="http://schemas.microsoft.com/office/drawing/2014/main" id="{56EFAA42-1A9B-C0E5-35D1-064B3A0BD8BB}"/>
              </a:ext>
            </a:extLst>
          </p:cNvPr>
          <p:cNvSpPr txBox="1"/>
          <p:nvPr/>
        </p:nvSpPr>
        <p:spPr>
          <a:xfrm>
            <a:off x="2584211" y="4722817"/>
            <a:ext cx="6099423" cy="465640"/>
          </a:xfrm>
          <a:prstGeom prst="rect">
            <a:avLst/>
          </a:prstGeom>
          <a:noFill/>
        </p:spPr>
        <p:txBody>
          <a:bodyPr wrap="square">
            <a:spAutoFit/>
          </a:bodyPr>
          <a:lstStyle/>
          <a:p>
            <a:pPr algn="ctr"/>
            <a:r>
              <a:rPr lang="en-US" sz="2426" dirty="0"/>
              <a:t>Ask your doubts in comments Section</a:t>
            </a:r>
          </a:p>
        </p:txBody>
      </p:sp>
      <p:pic>
        <p:nvPicPr>
          <p:cNvPr id="8" name="Picture 7">
            <a:extLst>
              <a:ext uri="{FF2B5EF4-FFF2-40B4-BE49-F238E27FC236}">
                <a16:creationId xmlns:a16="http://schemas.microsoft.com/office/drawing/2014/main" id="{36F06A4E-572E-59C9-34B3-13B96168612D}"/>
              </a:ext>
            </a:extLst>
          </p:cNvPr>
          <p:cNvPicPr>
            <a:picLocks noChangeAspect="1"/>
          </p:cNvPicPr>
          <p:nvPr/>
        </p:nvPicPr>
        <p:blipFill>
          <a:blip r:embed="rId3"/>
          <a:stretch>
            <a:fillRect/>
          </a:stretch>
        </p:blipFill>
        <p:spPr>
          <a:xfrm>
            <a:off x="296755" y="148250"/>
            <a:ext cx="1263356" cy="343750"/>
          </a:xfrm>
          <a:prstGeom prst="rect">
            <a:avLst/>
          </a:prstGeom>
        </p:spPr>
      </p:pic>
    </p:spTree>
    <p:extLst>
      <p:ext uri="{BB962C8B-B14F-4D97-AF65-F5344CB8AC3E}">
        <p14:creationId xmlns:p14="http://schemas.microsoft.com/office/powerpoint/2010/main" val="120731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741EEC-06A1-619F-9315-C63E1FCD4B6D}"/>
              </a:ext>
            </a:extLst>
          </p:cNvPr>
          <p:cNvSpPr txBox="1"/>
          <p:nvPr/>
        </p:nvSpPr>
        <p:spPr>
          <a:xfrm>
            <a:off x="1105563" y="148250"/>
            <a:ext cx="9980874" cy="1165575"/>
          </a:xfrm>
          <a:prstGeom prst="rect">
            <a:avLst/>
          </a:prstGeom>
          <a:noFill/>
        </p:spPr>
        <p:txBody>
          <a:bodyPr wrap="square">
            <a:spAutoFit/>
          </a:bodyPr>
          <a:lstStyle/>
          <a:p>
            <a:pPr algn="ctr"/>
            <a:r>
              <a:rPr lang="en-US" sz="6974" b="1" u="sng" dirty="0"/>
              <a:t>Statistics : What we learnt</a:t>
            </a:r>
          </a:p>
        </p:txBody>
      </p:sp>
      <p:sp>
        <p:nvSpPr>
          <p:cNvPr id="7" name="TextBox 6">
            <a:extLst>
              <a:ext uri="{FF2B5EF4-FFF2-40B4-BE49-F238E27FC236}">
                <a16:creationId xmlns:a16="http://schemas.microsoft.com/office/drawing/2014/main" id="{5A3D6EAA-2845-104F-18D9-E3AE70BB9516}"/>
              </a:ext>
            </a:extLst>
          </p:cNvPr>
          <p:cNvSpPr txBox="1"/>
          <p:nvPr/>
        </p:nvSpPr>
        <p:spPr>
          <a:xfrm>
            <a:off x="520861" y="1883184"/>
            <a:ext cx="8744493" cy="1323439"/>
          </a:xfrm>
          <a:prstGeom prst="rect">
            <a:avLst/>
          </a:prstGeom>
          <a:noFill/>
        </p:spPr>
        <p:txBody>
          <a:bodyPr wrap="square">
            <a:spAutoFit/>
          </a:bodyPr>
          <a:lstStyle/>
          <a:p>
            <a:r>
              <a:rPr lang="en-US" sz="2000" dirty="0"/>
              <a:t>Basics of Statistics</a:t>
            </a:r>
          </a:p>
          <a:p>
            <a:pPr lvl="1">
              <a:buFont typeface="Arial" pitchFamily="34" charset="0"/>
              <a:buChar char="•"/>
            </a:pPr>
            <a:r>
              <a:rPr lang="en-US" sz="2000" dirty="0"/>
              <a:t> Introduction to Statistics</a:t>
            </a:r>
          </a:p>
          <a:p>
            <a:pPr lvl="1">
              <a:buFont typeface="Arial" pitchFamily="34" charset="0"/>
              <a:buChar char="•"/>
            </a:pPr>
            <a:r>
              <a:rPr lang="en-US" sz="2000" dirty="0"/>
              <a:t> Different areas of statistics</a:t>
            </a:r>
          </a:p>
          <a:p>
            <a:pPr lvl="1">
              <a:buFont typeface="Arial" pitchFamily="34" charset="0"/>
              <a:buChar char="•"/>
            </a:pPr>
            <a:r>
              <a:rPr lang="en-US" sz="2000" dirty="0"/>
              <a:t> Measure of Central tendency</a:t>
            </a:r>
          </a:p>
        </p:txBody>
      </p:sp>
      <p:pic>
        <p:nvPicPr>
          <p:cNvPr id="8" name="Picture 7">
            <a:extLst>
              <a:ext uri="{FF2B5EF4-FFF2-40B4-BE49-F238E27FC236}">
                <a16:creationId xmlns:a16="http://schemas.microsoft.com/office/drawing/2014/main" id="{565967C8-BB15-C5A7-D0F0-74E8E584F604}"/>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400842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8231C2-66AD-07F7-35C6-A43705D2E2B1}"/>
              </a:ext>
            </a:extLst>
          </p:cNvPr>
          <p:cNvPicPr>
            <a:picLocks noChangeAspect="1"/>
          </p:cNvPicPr>
          <p:nvPr/>
        </p:nvPicPr>
        <p:blipFill>
          <a:blip r:embed="rId3"/>
          <a:stretch>
            <a:fillRect/>
          </a:stretch>
        </p:blipFill>
        <p:spPr>
          <a:xfrm>
            <a:off x="737827" y="883516"/>
            <a:ext cx="10716347" cy="5137424"/>
          </a:xfrm>
          <a:prstGeom prst="rect">
            <a:avLst/>
          </a:prstGeom>
        </p:spPr>
      </p:pic>
      <p:sp>
        <p:nvSpPr>
          <p:cNvPr id="10" name="TextBox 9">
            <a:extLst>
              <a:ext uri="{FF2B5EF4-FFF2-40B4-BE49-F238E27FC236}">
                <a16:creationId xmlns:a16="http://schemas.microsoft.com/office/drawing/2014/main" id="{A468CDC1-00AC-EEB2-7B1E-1AE233FDCFC4}"/>
              </a:ext>
            </a:extLst>
          </p:cNvPr>
          <p:cNvSpPr txBox="1"/>
          <p:nvPr/>
        </p:nvSpPr>
        <p:spPr>
          <a:xfrm>
            <a:off x="2688179" y="6020939"/>
            <a:ext cx="6815643" cy="465640"/>
          </a:xfrm>
          <a:prstGeom prst="rect">
            <a:avLst/>
          </a:prstGeom>
          <a:noFill/>
        </p:spPr>
        <p:txBody>
          <a:bodyPr wrap="square">
            <a:spAutoFit/>
          </a:bodyPr>
          <a:lstStyle/>
          <a:p>
            <a:pPr algn="ctr"/>
            <a:r>
              <a:rPr lang="en-US" sz="2426" dirty="0"/>
              <a:t>LinkedIn :- </a:t>
            </a:r>
            <a:r>
              <a:rPr lang="en-IN" sz="2426" dirty="0">
                <a:hlinkClick r:id="rId4"/>
              </a:rPr>
              <a:t>Mayank Aggarwal | LinkedIn</a:t>
            </a:r>
            <a:endParaRPr lang="en-US" sz="2426" dirty="0"/>
          </a:p>
        </p:txBody>
      </p:sp>
      <p:pic>
        <p:nvPicPr>
          <p:cNvPr id="11" name="Picture 10">
            <a:extLst>
              <a:ext uri="{FF2B5EF4-FFF2-40B4-BE49-F238E27FC236}">
                <a16:creationId xmlns:a16="http://schemas.microsoft.com/office/drawing/2014/main" id="{89BCAAFA-3FD0-6EDC-1E49-04D8AAB81672}"/>
              </a:ext>
            </a:extLst>
          </p:cNvPr>
          <p:cNvPicPr>
            <a:picLocks noChangeAspect="1"/>
          </p:cNvPicPr>
          <p:nvPr/>
        </p:nvPicPr>
        <p:blipFill>
          <a:blip r:embed="rId5"/>
          <a:stretch>
            <a:fillRect/>
          </a:stretch>
        </p:blipFill>
        <p:spPr>
          <a:xfrm>
            <a:off x="296755" y="148250"/>
            <a:ext cx="1263356" cy="343750"/>
          </a:xfrm>
          <a:prstGeom prst="rect">
            <a:avLst/>
          </a:prstGeom>
        </p:spPr>
      </p:pic>
    </p:spTree>
    <p:extLst>
      <p:ext uri="{BB962C8B-B14F-4D97-AF65-F5344CB8AC3E}">
        <p14:creationId xmlns:p14="http://schemas.microsoft.com/office/powerpoint/2010/main" val="186078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60C2-DBDD-EF74-8B3F-2668B9ED6830}"/>
              </a:ext>
            </a:extLst>
          </p:cNvPr>
          <p:cNvSpPr>
            <a:spLocks noGrp="1"/>
          </p:cNvSpPr>
          <p:nvPr>
            <p:ph type="title"/>
          </p:nvPr>
        </p:nvSpPr>
        <p:spPr/>
        <p:txBody>
          <a:bodyPr>
            <a:normAutofit/>
          </a:bodyPr>
          <a:lstStyle/>
          <a:p>
            <a:r>
              <a:rPr lang="en-US" sz="6000" dirty="0"/>
              <a:t>Variance</a:t>
            </a:r>
          </a:p>
        </p:txBody>
      </p:sp>
      <p:sp>
        <p:nvSpPr>
          <p:cNvPr id="3" name="Content Placeholder 2">
            <a:extLst>
              <a:ext uri="{FF2B5EF4-FFF2-40B4-BE49-F238E27FC236}">
                <a16:creationId xmlns:a16="http://schemas.microsoft.com/office/drawing/2014/main" id="{0FC5EB16-807A-1C7F-1793-65C768AC1F85}"/>
              </a:ext>
            </a:extLst>
          </p:cNvPr>
          <p:cNvSpPr>
            <a:spLocks noGrp="1"/>
          </p:cNvSpPr>
          <p:nvPr>
            <p:ph idx="1"/>
          </p:nvPr>
        </p:nvSpPr>
        <p:spPr/>
        <p:txBody>
          <a:bodyPr/>
          <a:lstStyle/>
          <a:p>
            <a:r>
              <a:rPr lang="en-US" sz="2800" dirty="0">
                <a:latin typeface="+mn-lt"/>
                <a:cs typeface="+mn-cs"/>
              </a:rPr>
              <a:t>Variance measures how far a set of numbers</a:t>
            </a:r>
          </a:p>
          <a:p>
            <a:pPr marL="0" indent="0">
              <a:buNone/>
            </a:pPr>
            <a:r>
              <a:rPr lang="en-US" sz="2800" dirty="0">
                <a:latin typeface="+mn-lt"/>
                <a:cs typeface="+mn-cs"/>
              </a:rPr>
              <a:t>      are spread out from their mean</a:t>
            </a:r>
          </a:p>
          <a:p>
            <a:r>
              <a:rPr lang="en-US" sz="2800" dirty="0">
                <a:latin typeface="+mn-lt"/>
                <a:cs typeface="+mn-cs"/>
              </a:rPr>
              <a:t>Variance is calculated by taking the differences between each number in the set and the mean, squaring the differences (to make them positive) and dividing the sum of the squares by the number of values in the set. </a:t>
            </a:r>
          </a:p>
          <a:p>
            <a:pPr marL="0" indent="0">
              <a:buNone/>
            </a:pPr>
            <a:endParaRPr lang="en-US" dirty="0"/>
          </a:p>
        </p:txBody>
      </p:sp>
      <p:pic>
        <p:nvPicPr>
          <p:cNvPr id="4" name="Picture 3">
            <a:extLst>
              <a:ext uri="{FF2B5EF4-FFF2-40B4-BE49-F238E27FC236}">
                <a16:creationId xmlns:a16="http://schemas.microsoft.com/office/drawing/2014/main" id="{09654364-AC97-9234-1255-EC0FA5FBC311}"/>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86149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FB38-FCC0-A082-BE85-F802A6B52A8F}"/>
              </a:ext>
            </a:extLst>
          </p:cNvPr>
          <p:cNvSpPr>
            <a:spLocks noGrp="1"/>
          </p:cNvSpPr>
          <p:nvPr>
            <p:ph type="title"/>
          </p:nvPr>
        </p:nvSpPr>
        <p:spPr/>
        <p:txBody>
          <a:bodyPr/>
          <a:lstStyle/>
          <a:p>
            <a:r>
              <a:rPr lang="en-US" dirty="0"/>
              <a:t>Standard Deviation</a:t>
            </a:r>
          </a:p>
        </p:txBody>
      </p:sp>
      <p:sp>
        <p:nvSpPr>
          <p:cNvPr id="3" name="Content Placeholder 2">
            <a:extLst>
              <a:ext uri="{FF2B5EF4-FFF2-40B4-BE49-F238E27FC236}">
                <a16:creationId xmlns:a16="http://schemas.microsoft.com/office/drawing/2014/main" id="{1858DEEF-D225-B0BB-5604-ECAEAFCADC76}"/>
              </a:ext>
            </a:extLst>
          </p:cNvPr>
          <p:cNvSpPr>
            <a:spLocks noGrp="1"/>
          </p:cNvSpPr>
          <p:nvPr>
            <p:ph idx="1"/>
          </p:nvPr>
        </p:nvSpPr>
        <p:spPr/>
        <p:txBody>
          <a:bodyPr/>
          <a:lstStyle/>
          <a:p>
            <a:r>
              <a:rPr lang="en-US" sz="2800" dirty="0">
                <a:latin typeface="+mn-lt"/>
                <a:cs typeface="+mn-cs"/>
              </a:rPr>
              <a:t>Standard deviation tell you how much data deviates from the actual mean</a:t>
            </a:r>
          </a:p>
          <a:p>
            <a:r>
              <a:rPr lang="en-US" sz="2800" dirty="0">
                <a:latin typeface="+mn-lt"/>
                <a:cs typeface="+mn-cs"/>
              </a:rPr>
              <a:t>It is the square root of the Variance</a:t>
            </a:r>
          </a:p>
          <a:p>
            <a:endParaRPr lang="en-US" dirty="0"/>
          </a:p>
          <a:p>
            <a:pPr marL="0" indent="0">
              <a:buNone/>
            </a:pPr>
            <a:endParaRPr lang="en-US" dirty="0"/>
          </a:p>
        </p:txBody>
      </p:sp>
      <p:pic>
        <p:nvPicPr>
          <p:cNvPr id="4" name="Picture 2">
            <a:extLst>
              <a:ext uri="{FF2B5EF4-FFF2-40B4-BE49-F238E27FC236}">
                <a16:creationId xmlns:a16="http://schemas.microsoft.com/office/drawing/2014/main" id="{64344998-6BC0-394B-D200-9478EA1BC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575" y="3732272"/>
            <a:ext cx="22288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515DCE32-5347-94B1-6FAD-A249704AC704}"/>
              </a:ext>
            </a:extLst>
          </p:cNvPr>
          <p:cNvPicPr>
            <a:picLocks noChangeAspect="1"/>
          </p:cNvPicPr>
          <p:nvPr/>
        </p:nvPicPr>
        <p:blipFill>
          <a:blip r:embed="rId3"/>
          <a:stretch>
            <a:fillRect/>
          </a:stretch>
        </p:blipFill>
        <p:spPr>
          <a:xfrm>
            <a:off x="296755" y="148250"/>
            <a:ext cx="1263356" cy="343750"/>
          </a:xfrm>
          <a:prstGeom prst="rect">
            <a:avLst/>
          </a:prstGeom>
        </p:spPr>
      </p:pic>
    </p:spTree>
    <p:extLst>
      <p:ext uri="{BB962C8B-B14F-4D97-AF65-F5344CB8AC3E}">
        <p14:creationId xmlns:p14="http://schemas.microsoft.com/office/powerpoint/2010/main" val="409018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519A-7806-DD50-BA15-DAAC33E00B76}"/>
              </a:ext>
            </a:extLst>
          </p:cNvPr>
          <p:cNvSpPr>
            <a:spLocks noGrp="1"/>
          </p:cNvSpPr>
          <p:nvPr>
            <p:ph type="title"/>
          </p:nvPr>
        </p:nvSpPr>
        <p:spPr/>
        <p:txBody>
          <a:bodyPr/>
          <a:lstStyle/>
          <a:p>
            <a:r>
              <a:rPr lang="en-US" dirty="0"/>
              <a:t>Let’s Calculate Variance</a:t>
            </a:r>
          </a:p>
        </p:txBody>
      </p:sp>
      <p:sp>
        <p:nvSpPr>
          <p:cNvPr id="3" name="Content Placeholder 2">
            <a:extLst>
              <a:ext uri="{FF2B5EF4-FFF2-40B4-BE49-F238E27FC236}">
                <a16:creationId xmlns:a16="http://schemas.microsoft.com/office/drawing/2014/main" id="{DA468A0E-C8A3-4788-0C9C-BDD4F6432A2E}"/>
              </a:ext>
            </a:extLst>
          </p:cNvPr>
          <p:cNvSpPr>
            <a:spLocks noGrp="1"/>
          </p:cNvSpPr>
          <p:nvPr>
            <p:ph idx="1"/>
          </p:nvPr>
        </p:nvSpPr>
        <p:spPr/>
        <p:txBody>
          <a:bodyPr/>
          <a:lstStyle/>
          <a:p>
            <a:r>
              <a:rPr lang="en-IN" b="0" i="0" dirty="0">
                <a:solidFill>
                  <a:srgbClr val="0D0D0D"/>
                </a:solidFill>
                <a:effectLst/>
                <a:latin typeface="Söhne"/>
              </a:rPr>
              <a:t>Data points: 103, 107, 112, 118, 125, 132, 139, 146, 153, 161, 169, 177, 185</a:t>
            </a:r>
            <a:endParaRPr lang="en-US" dirty="0"/>
          </a:p>
        </p:txBody>
      </p:sp>
      <p:pic>
        <p:nvPicPr>
          <p:cNvPr id="4" name="Picture 3">
            <a:extLst>
              <a:ext uri="{FF2B5EF4-FFF2-40B4-BE49-F238E27FC236}">
                <a16:creationId xmlns:a16="http://schemas.microsoft.com/office/drawing/2014/main" id="{8F670EFA-EF85-D036-3198-12DF7D11FE1B}"/>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252035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6165-5A10-51D4-059B-A11629B18848}"/>
              </a:ext>
            </a:extLst>
          </p:cNvPr>
          <p:cNvSpPr>
            <a:spLocks noGrp="1"/>
          </p:cNvSpPr>
          <p:nvPr>
            <p:ph type="title"/>
          </p:nvPr>
        </p:nvSpPr>
        <p:spPr/>
        <p:txBody>
          <a:bodyPr/>
          <a:lstStyle/>
          <a:p>
            <a:r>
              <a:rPr lang="en-US" dirty="0"/>
              <a:t>Co-variance</a:t>
            </a:r>
            <a:endParaRPr lang="en-US" b="1" dirty="0"/>
          </a:p>
        </p:txBody>
      </p:sp>
      <p:sp>
        <p:nvSpPr>
          <p:cNvPr id="3" name="Content Placeholder 2">
            <a:extLst>
              <a:ext uri="{FF2B5EF4-FFF2-40B4-BE49-F238E27FC236}">
                <a16:creationId xmlns:a16="http://schemas.microsoft.com/office/drawing/2014/main" id="{C3AA3419-128C-7E3E-A59A-CCD2736BD002}"/>
              </a:ext>
            </a:extLst>
          </p:cNvPr>
          <p:cNvSpPr>
            <a:spLocks noGrp="1"/>
          </p:cNvSpPr>
          <p:nvPr>
            <p:ph idx="1"/>
          </p:nvPr>
        </p:nvSpPr>
        <p:spPr/>
        <p:txBody>
          <a:bodyPr/>
          <a:lstStyle/>
          <a:p>
            <a:r>
              <a:rPr lang="en-US" sz="2800" dirty="0">
                <a:latin typeface="+mn-lt"/>
                <a:cs typeface="+mn-cs"/>
              </a:rPr>
              <a:t>The covariance of two variables x and y in a data sample measures how the two variables are linearly related and it</a:t>
            </a:r>
            <a:r>
              <a:rPr lang="en-US" sz="2800" dirty="0"/>
              <a:t> is a measure of how much two random variables change together</a:t>
            </a:r>
            <a:endParaRPr lang="en-US" sz="2800" dirty="0">
              <a:latin typeface="+mn-lt"/>
              <a:cs typeface="+mn-cs"/>
            </a:endParaRPr>
          </a:p>
          <a:p>
            <a:endParaRPr lang="en-US" dirty="0"/>
          </a:p>
        </p:txBody>
      </p:sp>
      <p:pic>
        <p:nvPicPr>
          <p:cNvPr id="4" name="Picture 3">
            <a:extLst>
              <a:ext uri="{FF2B5EF4-FFF2-40B4-BE49-F238E27FC236}">
                <a16:creationId xmlns:a16="http://schemas.microsoft.com/office/drawing/2014/main" id="{3384B25C-E7DD-9106-DA90-F91F45232D94}"/>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376233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C2E8-977A-464A-F7A9-72647DA9021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2FBBAA6F-7FBF-4FCE-4A87-C3E1043F5A17}"/>
              </a:ext>
            </a:extLst>
          </p:cNvPr>
          <p:cNvSpPr>
            <a:spLocks noGrp="1"/>
          </p:cNvSpPr>
          <p:nvPr>
            <p:ph idx="1"/>
          </p:nvPr>
        </p:nvSpPr>
        <p:spPr/>
        <p:txBody>
          <a:bodyPr/>
          <a:lstStyle/>
          <a:p>
            <a:r>
              <a:rPr lang="en-US" sz="2800" dirty="0">
                <a:latin typeface="+mn-lt"/>
                <a:cs typeface="+mn-cs"/>
              </a:rPr>
              <a:t>Correlation is a statistical technique that can show whether and how strongly pairs of variables are related</a:t>
            </a:r>
          </a:p>
          <a:p>
            <a:r>
              <a:rPr lang="en-US" sz="2800" dirty="0">
                <a:latin typeface="+mn-lt"/>
                <a:cs typeface="+mn-cs"/>
              </a:rPr>
              <a:t>It is a scaled version of covariance and values ranges from -1 to +1</a:t>
            </a:r>
          </a:p>
          <a:p>
            <a:r>
              <a:rPr lang="en-US" sz="2800" dirty="0">
                <a:latin typeface="+mn-lt"/>
                <a:cs typeface="+mn-cs"/>
              </a:rPr>
              <a:t>It can be calculated as</a:t>
            </a:r>
          </a:p>
          <a:p>
            <a:endParaRPr lang="en-US" sz="2800" dirty="0">
              <a:latin typeface="+mn-lt"/>
              <a:cs typeface="+mn-cs"/>
            </a:endParaRPr>
          </a:p>
          <a:p>
            <a:endParaRPr lang="en-US" dirty="0"/>
          </a:p>
          <a:p>
            <a:endParaRPr lang="en-US" dirty="0"/>
          </a:p>
        </p:txBody>
      </p:sp>
      <p:pic>
        <p:nvPicPr>
          <p:cNvPr id="4" name="Picture 3">
            <a:extLst>
              <a:ext uri="{FF2B5EF4-FFF2-40B4-BE49-F238E27FC236}">
                <a16:creationId xmlns:a16="http://schemas.microsoft.com/office/drawing/2014/main" id="{784E60A7-2FFB-CA69-87C5-82C7B6A71F9D}"/>
              </a:ext>
            </a:extLst>
          </p:cNvPr>
          <p:cNvPicPr>
            <a:picLocks noChangeAspect="1"/>
          </p:cNvPicPr>
          <p:nvPr/>
        </p:nvPicPr>
        <p:blipFill>
          <a:blip r:embed="rId2"/>
          <a:stretch>
            <a:fillRect/>
          </a:stretch>
        </p:blipFill>
        <p:spPr>
          <a:xfrm>
            <a:off x="3789099" y="4261517"/>
            <a:ext cx="2906689" cy="737181"/>
          </a:xfrm>
          <a:prstGeom prst="rect">
            <a:avLst/>
          </a:prstGeom>
        </p:spPr>
      </p:pic>
      <p:pic>
        <p:nvPicPr>
          <p:cNvPr id="5" name="Picture 4">
            <a:extLst>
              <a:ext uri="{FF2B5EF4-FFF2-40B4-BE49-F238E27FC236}">
                <a16:creationId xmlns:a16="http://schemas.microsoft.com/office/drawing/2014/main" id="{A442FFC7-53F5-FA53-E50D-EB74A62A4066}"/>
              </a:ext>
            </a:extLst>
          </p:cNvPr>
          <p:cNvPicPr>
            <a:picLocks noChangeAspect="1"/>
          </p:cNvPicPr>
          <p:nvPr/>
        </p:nvPicPr>
        <p:blipFill>
          <a:blip r:embed="rId3"/>
          <a:stretch>
            <a:fillRect/>
          </a:stretch>
        </p:blipFill>
        <p:spPr>
          <a:xfrm>
            <a:off x="296755" y="148250"/>
            <a:ext cx="1263356" cy="343750"/>
          </a:xfrm>
          <a:prstGeom prst="rect">
            <a:avLst/>
          </a:prstGeom>
        </p:spPr>
      </p:pic>
    </p:spTree>
    <p:extLst>
      <p:ext uri="{BB962C8B-B14F-4D97-AF65-F5344CB8AC3E}">
        <p14:creationId xmlns:p14="http://schemas.microsoft.com/office/powerpoint/2010/main" val="337516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C99D-951F-994E-9894-53DFDA94803D}"/>
              </a:ext>
            </a:extLst>
          </p:cNvPr>
          <p:cNvSpPr>
            <a:spLocks noGrp="1"/>
          </p:cNvSpPr>
          <p:nvPr>
            <p:ph type="title"/>
          </p:nvPr>
        </p:nvSpPr>
        <p:spPr/>
        <p:txBody>
          <a:bodyPr/>
          <a:lstStyle/>
          <a:p>
            <a:r>
              <a:rPr lang="en-US" dirty="0"/>
              <a:t>Let’s Calculate Correlation</a:t>
            </a:r>
          </a:p>
        </p:txBody>
      </p:sp>
      <p:graphicFrame>
        <p:nvGraphicFramePr>
          <p:cNvPr id="4" name="Content Placeholder 3">
            <a:extLst>
              <a:ext uri="{FF2B5EF4-FFF2-40B4-BE49-F238E27FC236}">
                <a16:creationId xmlns:a16="http://schemas.microsoft.com/office/drawing/2014/main" id="{42B25FDB-18B9-2A2E-8D18-F88BCCD769B2}"/>
              </a:ext>
            </a:extLst>
          </p:cNvPr>
          <p:cNvGraphicFramePr>
            <a:graphicFrameLocks noGrp="1"/>
          </p:cNvGraphicFramePr>
          <p:nvPr>
            <p:ph idx="1"/>
          </p:nvPr>
        </p:nvGraphicFramePr>
        <p:xfrm>
          <a:off x="2805971" y="2242451"/>
          <a:ext cx="6381753" cy="1005840"/>
        </p:xfrm>
        <a:graphic>
          <a:graphicData uri="http://schemas.openxmlformats.org/drawingml/2006/table">
            <a:tbl>
              <a:tblPr/>
              <a:tblGrid>
                <a:gridCol w="911679">
                  <a:extLst>
                    <a:ext uri="{9D8B030D-6E8A-4147-A177-3AD203B41FA5}">
                      <a16:colId xmlns:a16="http://schemas.microsoft.com/office/drawing/2014/main" val="868524604"/>
                    </a:ext>
                  </a:extLst>
                </a:gridCol>
                <a:gridCol w="911679">
                  <a:extLst>
                    <a:ext uri="{9D8B030D-6E8A-4147-A177-3AD203B41FA5}">
                      <a16:colId xmlns:a16="http://schemas.microsoft.com/office/drawing/2014/main" val="3920704541"/>
                    </a:ext>
                  </a:extLst>
                </a:gridCol>
                <a:gridCol w="911679">
                  <a:extLst>
                    <a:ext uri="{9D8B030D-6E8A-4147-A177-3AD203B41FA5}">
                      <a16:colId xmlns:a16="http://schemas.microsoft.com/office/drawing/2014/main" val="3076528658"/>
                    </a:ext>
                  </a:extLst>
                </a:gridCol>
                <a:gridCol w="911679">
                  <a:extLst>
                    <a:ext uri="{9D8B030D-6E8A-4147-A177-3AD203B41FA5}">
                      <a16:colId xmlns:a16="http://schemas.microsoft.com/office/drawing/2014/main" val="613797274"/>
                    </a:ext>
                  </a:extLst>
                </a:gridCol>
                <a:gridCol w="911679">
                  <a:extLst>
                    <a:ext uri="{9D8B030D-6E8A-4147-A177-3AD203B41FA5}">
                      <a16:colId xmlns:a16="http://schemas.microsoft.com/office/drawing/2014/main" val="4147850201"/>
                    </a:ext>
                  </a:extLst>
                </a:gridCol>
                <a:gridCol w="911679">
                  <a:extLst>
                    <a:ext uri="{9D8B030D-6E8A-4147-A177-3AD203B41FA5}">
                      <a16:colId xmlns:a16="http://schemas.microsoft.com/office/drawing/2014/main" val="2079188099"/>
                    </a:ext>
                  </a:extLst>
                </a:gridCol>
                <a:gridCol w="911679">
                  <a:extLst>
                    <a:ext uri="{9D8B030D-6E8A-4147-A177-3AD203B41FA5}">
                      <a16:colId xmlns:a16="http://schemas.microsoft.com/office/drawing/2014/main" val="2550029762"/>
                    </a:ext>
                  </a:extLst>
                </a:gridCol>
              </a:tblGrid>
              <a:tr h="0">
                <a:tc>
                  <a:txBody>
                    <a:bodyPr/>
                    <a:lstStyle/>
                    <a:p>
                      <a:r>
                        <a:rPr lang="en-IN" b="0">
                          <a:effectLst/>
                        </a:rPr>
                        <a:t>X</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r>
                        <a:rPr lang="en-IN" b="0">
                          <a:effectLst/>
                        </a:rPr>
                        <a:t>2</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r>
                        <a:rPr lang="en-IN" b="0">
                          <a:effectLst/>
                        </a:rPr>
                        <a:t>8</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r>
                        <a:rPr lang="en-IN" b="0">
                          <a:effectLst/>
                        </a:rPr>
                        <a:t>18</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r>
                        <a:rPr lang="en-IN" b="0">
                          <a:effectLst/>
                        </a:rPr>
                        <a:t>20</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r>
                        <a:rPr lang="en-IN" b="0">
                          <a:effectLst/>
                        </a:rPr>
                        <a:t>28</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r>
                        <a:rPr lang="en-IN" b="0">
                          <a:effectLst/>
                        </a:rPr>
                        <a:t>30</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862098280"/>
                  </a:ext>
                </a:extLst>
              </a:tr>
              <a:tr h="0">
                <a:tc>
                  <a:txBody>
                    <a:bodyPr/>
                    <a:lstStyle/>
                    <a:p>
                      <a:r>
                        <a:rPr lang="en-IN" b="0">
                          <a:effectLst/>
                        </a:rPr>
                        <a:t>Y</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5</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12</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18</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23</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45</a:t>
                      </a:r>
                      <a:endParaRPr lang="en-IN">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r>
                        <a:rPr lang="en-IN" b="0" dirty="0">
                          <a:effectLst/>
                        </a:rPr>
                        <a:t>50</a:t>
                      </a:r>
                      <a:endParaRPr lang="en-IN" dirty="0">
                        <a:effectLst/>
                      </a:endParaRPr>
                    </a:p>
                  </a:txBody>
                  <a:tcPr marL="76200" marR="76200" marT="114300" marB="114300" anchor="ctr">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512571316"/>
                  </a:ext>
                </a:extLst>
              </a:tr>
            </a:tbl>
          </a:graphicData>
        </a:graphic>
      </p:graphicFrame>
      <p:pic>
        <p:nvPicPr>
          <p:cNvPr id="5" name="Picture 4">
            <a:extLst>
              <a:ext uri="{FF2B5EF4-FFF2-40B4-BE49-F238E27FC236}">
                <a16:creationId xmlns:a16="http://schemas.microsoft.com/office/drawing/2014/main" id="{212F09BD-8699-803F-7C3E-EEF1850313B4}"/>
              </a:ext>
            </a:extLst>
          </p:cNvPr>
          <p:cNvPicPr>
            <a:picLocks noChangeAspect="1"/>
          </p:cNvPicPr>
          <p:nvPr/>
        </p:nvPicPr>
        <p:blipFill>
          <a:blip r:embed="rId2"/>
          <a:stretch>
            <a:fillRect/>
          </a:stretch>
        </p:blipFill>
        <p:spPr>
          <a:xfrm>
            <a:off x="296755" y="148250"/>
            <a:ext cx="1263356" cy="343750"/>
          </a:xfrm>
          <a:prstGeom prst="rect">
            <a:avLst/>
          </a:prstGeom>
        </p:spPr>
      </p:pic>
    </p:spTree>
    <p:extLst>
      <p:ext uri="{BB962C8B-B14F-4D97-AF65-F5344CB8AC3E}">
        <p14:creationId xmlns:p14="http://schemas.microsoft.com/office/powerpoint/2010/main" val="3856740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Words>
  <Application>Microsoft Macintosh PowerPoint</Application>
  <PresentationFormat>Widescreen</PresentationFormat>
  <Paragraphs>54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PowerPoint Presentation</vt:lpstr>
      <vt:lpstr>PowerPoint Presentation</vt:lpstr>
      <vt:lpstr>Variance</vt:lpstr>
      <vt:lpstr>Standard Deviation</vt:lpstr>
      <vt:lpstr>Let’s Calculate Variance</vt:lpstr>
      <vt:lpstr>Co-variance</vt:lpstr>
      <vt:lpstr>Correlation</vt:lpstr>
      <vt:lpstr>Let’s Calculate Correlation</vt:lpstr>
      <vt:lpstr>Types of Graphs in Distribution  </vt:lpstr>
      <vt:lpstr>Lets Checkout Some CODE !!!</vt:lpstr>
      <vt:lpstr>Hypothesis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2024-02-27T04:26:43Z</dcterms:created>
  <dcterms:modified xsi:type="dcterms:W3CDTF">2024-02-27T04:27:39Z</dcterms:modified>
</cp:coreProperties>
</file>