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547" r:id="rId3"/>
    <p:sldId id="557" r:id="rId4"/>
    <p:sldId id="558" r:id="rId5"/>
    <p:sldId id="559" r:id="rId6"/>
    <p:sldId id="561" r:id="rId7"/>
    <p:sldId id="560" r:id="rId8"/>
    <p:sldId id="562" r:id="rId9"/>
    <p:sldId id="563" r:id="rId10"/>
    <p:sldId id="564" r:id="rId11"/>
    <p:sldId id="565" r:id="rId12"/>
    <p:sldId id="566" r:id="rId13"/>
    <p:sldId id="567" r:id="rId14"/>
    <p:sldId id="571" r:id="rId15"/>
    <p:sldId id="572" r:id="rId16"/>
    <p:sldId id="573" r:id="rId17"/>
    <p:sldId id="574" r:id="rId18"/>
    <p:sldId id="575" r:id="rId19"/>
    <p:sldId id="5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6197"/>
  </p:normalViewPr>
  <p:slideViewPr>
    <p:cSldViewPr snapToGrid="0">
      <p:cViewPr varScale="1">
        <p:scale>
          <a:sx n="102" d="100"/>
          <a:sy n="102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A28E6-3C0E-2B47-827F-F35B94DE172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CB19-79D1-E249-9287-8657AB4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your doubts in comments Section</a:t>
            </a:r>
            <a:endParaRPr dirty="0"/>
          </a:p>
        </p:txBody>
      </p:sp>
      <p:sp>
        <p:nvSpPr>
          <p:cNvPr id="539" name="Google Shape;53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68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6F17-4EB2-57B1-8AEC-ADF1ECC8C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057FB-8E73-F298-D12E-788DC7F01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8097-5EEA-8F44-B819-23C7FDC4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14CC-F244-E421-DA2E-A4E252D6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1732-CC53-7D0A-E95B-2C245F0F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2D09-5338-A570-A799-A733410D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3268A-4BF8-16EB-B35E-38310AA1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9788A-3578-4057-4ABE-05E1A2F9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8D87-0B97-B3DB-8970-915A7E2A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C410-46A5-967F-5523-C1B38D1F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D49E7-C900-14B0-8756-D99AB1DB5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3D194-7F1E-86B8-BAF8-3F938167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8791-9006-6052-9D47-0CA1D9CC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6261-00E8-D23D-2D71-44B9BEA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6040-44C3-AA63-B7B1-43CB0A66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23B1-1447-3E27-236A-0DAC9D04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ED51-E493-928A-9961-B8B594AD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932E-603C-3629-AA66-D520EBFD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E86B-B9F8-4E83-7E3B-EF5E17FA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3C5C-3DE2-5EB9-2ED1-D390AE15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93C4-87D1-5331-E8D0-1BDA26A3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27F8-D221-F5CC-1ED7-D61B4E73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49DB-7673-E9D9-0599-5DFB2ABD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F26C-1AEF-C679-C346-192505B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0AD0-A481-B398-6F8B-5185F6ED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7FA1-DB47-F55F-4641-22F7FC3D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4447-7577-F5C4-92DF-6C567AA5D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113F6-7A88-4078-0AB9-28DFA2FC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C3CD1-08A6-CD4C-15EB-7C611B6A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4911-2F14-C7E8-B300-283826EE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6B45-7D83-7254-A90E-93929C29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6E16-4D01-393E-9985-E91A4BE1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5C12-3169-9E82-BD4B-EF8C69EAF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3F21-DDE5-86A6-E236-19CC4EE32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E0978-2624-C4A8-3879-081E70F41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146F9-C3E3-2BEE-06DE-F2E820DCD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2681-1F54-9E5D-7CC2-22798A86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C0038-3550-A8C7-2480-74C23105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49403-3D9C-7164-CF67-67B588D6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0761-2E33-F6EA-633D-7DBC7734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99A6-400A-344F-1B3D-E64567ED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6B15-5835-BBFD-8D7C-49D3BCE5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AD03B-0928-18DA-80D8-AA51077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623E7-A18E-7F97-CE4B-C95465FE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C010-0C31-2A22-1AB8-6BE41268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5175-9589-AE07-E062-237B2D9E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C6B6-C681-AC6D-3ECA-F7EA2374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84CE-A0F4-382D-0A0B-FD948BBB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C3EFB-3202-6351-EA1A-08C915209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273E3-D9AB-F8A2-3BE0-37B73002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5D78A-2930-8757-6E72-E4506A8F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307FD-F13D-DA9D-11E7-80F5B60B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02F8-FD55-5D53-52C7-4BE64B72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391D9-C37C-CBA5-D51D-415EEF6C6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69406-C49F-C304-3F1F-4EA370F92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06B22-FCC4-BC7A-8018-FA0FC7CB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12A2B-9299-D4AC-5CCB-273DEF57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89C38-60BC-CF3C-BB98-796A193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9D2B7-3244-35BE-1810-4DD8A58C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A6B4-0C57-BE7F-6054-F95389F1C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FC47-E504-C597-FCEE-C14AD2406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53B1-1A68-9948-BA67-F828E520081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A375-D258-BD14-B0F8-2F75AEB81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F610-6B9F-2CB0-4A31-B9E177628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F459-7FBF-6544-9271-85B8D5DA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ayank95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E5FB-9CE2-0C3D-49FE-B75F4F1DC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17745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CF7-C2E1-D6DA-6282-FA743792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some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D5D5E-FFC0-1C29-FB1B-4075462F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FD97-6D1B-8C8A-B62F-BD18D315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pic>
        <p:nvPicPr>
          <p:cNvPr id="2050" name="Picture 2" descr="It's all about Outliers. An outlier is a data point in a data… | by Ritika  Singh | Analytics Vidhya | Medium">
            <a:extLst>
              <a:ext uri="{FF2B5EF4-FFF2-40B4-BE49-F238E27FC236}">
                <a16:creationId xmlns:a16="http://schemas.microsoft.com/office/drawing/2014/main" id="{DD7F4C7D-8E2B-7390-421F-CFEB0452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1690688"/>
            <a:ext cx="88519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6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682-FDD4-6787-CF84-7293C477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2FD2-8E08-5E31-4410-BDFC93BD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>
                <a:latin typeface="+mn-lt"/>
                <a:cs typeface="+mn-cs"/>
              </a:rPr>
              <a:t>What is an outlier ?</a:t>
            </a:r>
          </a:p>
          <a:p>
            <a:pPr marL="0" indent="0">
              <a:buNone/>
            </a:pPr>
            <a:endParaRPr lang="en-US" sz="1900" dirty="0">
              <a:latin typeface="+mn-lt"/>
              <a:cs typeface="+mn-cs"/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sz="1900" dirty="0">
                <a:latin typeface="+mn-lt"/>
                <a:cs typeface="+mn-cs"/>
              </a:rPr>
              <a:t>Causes of Outliers ?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2800" dirty="0">
                <a:latin typeface="+mn-lt"/>
                <a:cs typeface="+mn-cs"/>
              </a:rPr>
              <a:t>Mean = Most Common measure of Central Tendency</a:t>
            </a:r>
          </a:p>
          <a:p>
            <a:r>
              <a:rPr lang="en-US" sz="2800" dirty="0">
                <a:latin typeface="+mn-lt"/>
                <a:cs typeface="+mn-cs"/>
              </a:rPr>
              <a:t>Mean Affected by Extreme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62C-1078-230F-EC1F-0E3C2BB7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C263-17E7-F153-D555-C30CB7F1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 &amp; Quartiles</a:t>
            </a:r>
          </a:p>
          <a:p>
            <a:r>
              <a:rPr lang="en-US" dirty="0"/>
              <a:t>Box Plot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2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1F97-711B-9A92-7F22-EE3CF4F1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Normalization/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527C-F8DD-F1E0-0DAE-EE20287C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Normalization is the process of reducing unwanted variation either within or between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8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4105-B5D6-D974-1A62-979C8B21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feature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C7608-73C1-CA5B-4493-ACA5287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421" y="1902826"/>
            <a:ext cx="3792161" cy="34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C933-33F8-BBAE-8C0F-92DE2504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Scaling ?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A302063-EB10-2DCF-8EC5-AD39C937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202" y="1903197"/>
            <a:ext cx="6273594" cy="11912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48837E-A212-EB60-A80B-D4AC54175614}"/>
              </a:ext>
            </a:extLst>
          </p:cNvPr>
          <p:cNvSpPr/>
          <p:nvPr/>
        </p:nvSpPr>
        <p:spPr>
          <a:xfrm>
            <a:off x="8252822" y="2314171"/>
            <a:ext cx="185891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Range is 0 to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EE17F0-5A51-CE52-4EBD-30EC36B7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049" y="4037462"/>
            <a:ext cx="6429375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DD1C8-824E-C338-FCE7-160EDCAF3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622" y="3496825"/>
            <a:ext cx="1843314" cy="22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0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96BD-1046-FBC3-53A1-BA82A9A0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Standardization/Z-score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6D79B-BE7A-0AD2-7708-4FDDDB49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1" y="2295570"/>
            <a:ext cx="2902857" cy="11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5f03">
            <a:extLst>
              <a:ext uri="{FF2B5EF4-FFF2-40B4-BE49-F238E27FC236}">
                <a16:creationId xmlns:a16="http://schemas.microsoft.com/office/drawing/2014/main" id="{6492FABC-9DBA-74D6-60A4-F3CE21D51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1066456"/>
            <a:ext cx="5365750" cy="18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05f05">
            <a:extLst>
              <a:ext uri="{FF2B5EF4-FFF2-40B4-BE49-F238E27FC236}">
                <a16:creationId xmlns:a16="http://schemas.microsoft.com/office/drawing/2014/main" id="{B652AD8A-EE35-95CE-61E1-8B565D18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976916"/>
            <a:ext cx="8966200" cy="21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CFF06-E073-189A-50F5-79DDE2AF8134}"/>
              </a:ext>
            </a:extLst>
          </p:cNvPr>
          <p:cNvSpPr txBox="1"/>
          <p:nvPr/>
        </p:nvSpPr>
        <p:spPr>
          <a:xfrm>
            <a:off x="2584211" y="1395859"/>
            <a:ext cx="6099423" cy="277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404" b="1" dirty="0"/>
              <a:t>FIN.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AA42-1A9B-C0E5-35D1-064B3A0BD8BB}"/>
              </a:ext>
            </a:extLst>
          </p:cNvPr>
          <p:cNvSpPr txBox="1"/>
          <p:nvPr/>
        </p:nvSpPr>
        <p:spPr>
          <a:xfrm>
            <a:off x="2584211" y="4722817"/>
            <a:ext cx="609942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dirty="0"/>
              <a:t>Ask your doubts in comments Section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06A4E-572E-59C9-34B3-13B96168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1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8231C2-66AD-07F7-35C6-A43705D2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7" y="883516"/>
            <a:ext cx="10716347" cy="5137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68CDC1-00AC-EEB2-7B1E-1AE233FDCFC4}"/>
              </a:ext>
            </a:extLst>
          </p:cNvPr>
          <p:cNvSpPr txBox="1"/>
          <p:nvPr/>
        </p:nvSpPr>
        <p:spPr>
          <a:xfrm>
            <a:off x="2688179" y="6020939"/>
            <a:ext cx="681564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dirty="0"/>
              <a:t>LinkedIn :- </a:t>
            </a:r>
            <a:r>
              <a:rPr lang="en-IN" sz="2426" dirty="0">
                <a:hlinkClick r:id="rId4"/>
              </a:rPr>
              <a:t>Mayank Aggarwal | LinkedIn</a:t>
            </a:r>
            <a:endParaRPr lang="en-US" sz="242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CAAFA-3FD0-6EDC-1E49-04D8AAB81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DDD7-5D9F-7B5E-F024-F3377E3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91D-174D-5B82-F5DF-A1060B82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Analysis</a:t>
            </a:r>
          </a:p>
          <a:p>
            <a:r>
              <a:rPr lang="en-US" dirty="0"/>
              <a:t>Outlier Analysis</a:t>
            </a:r>
          </a:p>
          <a:p>
            <a:r>
              <a:rPr lang="en-US" dirty="0"/>
              <a:t>Standardization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Standardization</a:t>
            </a:r>
          </a:p>
          <a:p>
            <a:r>
              <a:rPr lang="en-US" dirty="0"/>
              <a:t>Sampling Techniques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6A51A-C194-93E5-0AE9-E7671E5A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0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FF9-D47E-37BB-2E4B-9B3FCFFC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Missing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1184-8989-784D-5209-804877A8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>
                <a:latin typeface="+mn-lt"/>
                <a:cs typeface="+mn-cs"/>
              </a:rPr>
              <a:t>Why missing values can occur in data ?</a:t>
            </a:r>
          </a:p>
          <a:p>
            <a:pPr marL="0" indent="0">
              <a:buNone/>
            </a:pPr>
            <a:br>
              <a:rPr lang="en-US" sz="1900" dirty="0">
                <a:latin typeface="+mn-lt"/>
                <a:cs typeface="+mn-cs"/>
              </a:rPr>
            </a:br>
            <a:br>
              <a:rPr lang="en-US" sz="1900" dirty="0">
                <a:latin typeface="+mn-lt"/>
                <a:cs typeface="+mn-cs"/>
              </a:rPr>
            </a:br>
            <a:br>
              <a:rPr lang="en-US" sz="1900" dirty="0">
                <a:latin typeface="+mn-lt"/>
                <a:cs typeface="+mn-cs"/>
              </a:rPr>
            </a:br>
            <a:endParaRPr lang="en-US" sz="19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sz="1900" dirty="0">
                <a:latin typeface="+mn-lt"/>
                <a:cs typeface="+mn-cs"/>
              </a:rPr>
              <a:t>Ignore or impute missing value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D9627-E31F-9AB6-D2D4-491A28B4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CF39-868D-A1BE-07EE-665B76D9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n-lt"/>
                <a:cs typeface="+mn-cs"/>
              </a:rPr>
              <a:t>Fill with central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+mn-lt"/>
                <a:cs typeface="+mn-cs"/>
              </a:rPr>
              <a:t>Mean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+mn-lt"/>
                <a:cs typeface="+mn-cs"/>
              </a:rPr>
              <a:t>Median</a:t>
            </a:r>
          </a:p>
          <a:p>
            <a:r>
              <a:rPr lang="en-US" sz="1800" dirty="0">
                <a:latin typeface="+mn-lt"/>
                <a:cs typeface="+mn-cs"/>
              </a:rPr>
              <a:t>Distance based or Data mining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+mn-lt"/>
                <a:cs typeface="+mn-cs"/>
              </a:rPr>
              <a:t>KNN imputation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B3EF51-2813-A4CF-AF92-ED54D5B64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Impute missing values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367AC-6CA1-8767-0874-BA6D53C4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69A-B326-A8C0-8391-5E1F8B06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Imputation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CEF18-C4D1-28F4-BE4C-ACF96744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1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2AF6-B532-91C2-D7D8-77E50309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KNN-Imputation :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F76B-5AFB-D31E-98F6-EB6992DC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latin typeface="+mn-lt"/>
              <a:cs typeface="+mn-cs"/>
            </a:endParaRPr>
          </a:p>
          <a:p>
            <a:r>
              <a:rPr lang="en-US" sz="2800" dirty="0">
                <a:latin typeface="+mn-lt"/>
                <a:cs typeface="+mn-cs"/>
              </a:rPr>
              <a:t>Find the nearest neighbor based on existing attributes</a:t>
            </a:r>
          </a:p>
          <a:p>
            <a:r>
              <a:rPr lang="en-US" sz="2800" dirty="0">
                <a:latin typeface="+mn-lt"/>
                <a:cs typeface="+mn-cs"/>
              </a:rPr>
              <a:t>Use Euclidean or Manhattan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A4403-959D-CAC4-67AA-5A03BB1C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2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5845-C50F-99CC-838D-2794131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Imputation : Categorical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4A14A-B8E3-63DC-3EC4-BE162851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7C4-9B87-4EF0-1EC1-85E99468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Value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C198-B197-B4AC-EDD6-99CF0549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cs typeface="+mn-cs"/>
              </a:rPr>
              <a:t>Create a small subset of data with complete observations</a:t>
            </a:r>
          </a:p>
          <a:p>
            <a:r>
              <a:rPr lang="en-US" sz="2800" dirty="0">
                <a:latin typeface="+mn-lt"/>
                <a:cs typeface="+mn-cs"/>
              </a:rPr>
              <a:t>Delete some values manually</a:t>
            </a:r>
          </a:p>
          <a:p>
            <a:r>
              <a:rPr lang="en-US" sz="2800" dirty="0">
                <a:latin typeface="+mn-lt"/>
                <a:cs typeface="+mn-cs"/>
              </a:rPr>
              <a:t>Use multiple methods to fill</a:t>
            </a:r>
          </a:p>
          <a:p>
            <a:r>
              <a:rPr lang="en-US" sz="2800" dirty="0">
                <a:latin typeface="+mn-lt"/>
                <a:cs typeface="+mn-cs"/>
              </a:rPr>
              <a:t>See where they are failing</a:t>
            </a:r>
          </a:p>
          <a:p>
            <a:r>
              <a:rPr lang="en-US" sz="2800" dirty="0">
                <a:latin typeface="+mn-lt"/>
                <a:cs typeface="+mn-cs"/>
              </a:rPr>
              <a:t>Choose the best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0116C-CF96-DBF6-2470-DC50922D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199</Words>
  <Application>Microsoft Macintosh PowerPoint</Application>
  <PresentationFormat>Widescreen</PresentationFormat>
  <Paragraphs>59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Predictive Analysis</vt:lpstr>
      <vt:lpstr>PowerPoint Presentation</vt:lpstr>
      <vt:lpstr>Introduction To Predictive Analytics</vt:lpstr>
      <vt:lpstr>Missing value Analysis</vt:lpstr>
      <vt:lpstr>Impute missing values </vt:lpstr>
      <vt:lpstr>Statistical Imputation</vt:lpstr>
      <vt:lpstr>KNN-Imputation : Numerical</vt:lpstr>
      <vt:lpstr>KNN Imputation : Categorical</vt:lpstr>
      <vt:lpstr>Fill Missing Value </vt:lpstr>
      <vt:lpstr>Let’s see some code</vt:lpstr>
      <vt:lpstr>Outlier Analysis</vt:lpstr>
      <vt:lpstr>Outlier</vt:lpstr>
      <vt:lpstr>How to detect ?</vt:lpstr>
      <vt:lpstr>Normalization/ Feature Scaling</vt:lpstr>
      <vt:lpstr>Example of feature Scaling</vt:lpstr>
      <vt:lpstr>How to do Scaling ?</vt:lpstr>
      <vt:lpstr>Standardization/Z-score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</dc:title>
  <dc:creator>Admin</dc:creator>
  <cp:lastModifiedBy>Admin</cp:lastModifiedBy>
  <cp:revision>1</cp:revision>
  <dcterms:created xsi:type="dcterms:W3CDTF">2024-02-29T05:00:06Z</dcterms:created>
  <dcterms:modified xsi:type="dcterms:W3CDTF">2024-02-29T05:08:33Z</dcterms:modified>
</cp:coreProperties>
</file>