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503" r:id="rId2"/>
    <p:sldId id="507" r:id="rId3"/>
    <p:sldId id="516" r:id="rId4"/>
    <p:sldId id="526" r:id="rId5"/>
    <p:sldId id="525" r:id="rId6"/>
    <p:sldId id="527" r:id="rId7"/>
    <p:sldId id="517" r:id="rId8"/>
    <p:sldId id="528" r:id="rId9"/>
    <p:sldId id="529" r:id="rId10"/>
    <p:sldId id="530" r:id="rId11"/>
    <p:sldId id="531" r:id="rId12"/>
    <p:sldId id="532" r:id="rId13"/>
    <p:sldId id="534" r:id="rId14"/>
    <p:sldId id="533" r:id="rId15"/>
    <p:sldId id="535" r:id="rId16"/>
    <p:sldId id="5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4"/>
    <p:restoredTop sz="96197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7499B-3F0D-A143-A4E5-1A62E3A4121A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10D8-0692-AE4E-8DFD-6FAF1746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5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your doubts in comments Section</a:t>
            </a:r>
            <a:endParaRPr dirty="0"/>
          </a:p>
        </p:txBody>
      </p:sp>
      <p:sp>
        <p:nvSpPr>
          <p:cNvPr id="539" name="Google Shape;53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68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AD09-0C17-633C-86CE-F426F044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2A9C-99CA-2CC4-3FC4-C958483FC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015C-6392-AF6E-7E38-BF553B97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FA97-4603-11B3-E5CE-BB5C9901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063D-AC6C-A439-3DD7-0D1D521A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634D-64EC-E2DE-7343-836D8E81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1A4C-0EF1-E36D-EE67-40693AA8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C61C-F584-4CA7-A99C-B120BC3D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A96F-494A-32B5-FCD5-54A6FFE7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41C9-6E42-D7E0-F2F1-DF728B93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8C0D1-2FC2-215A-A1FD-1FBE2F0F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7E57C-5DF7-75B3-DD0D-CAC16626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4F97-D4FC-3E43-5140-21B8BCCC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A451-BE99-C7D6-C15F-DD3BB5F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C28A-6215-0B3E-A550-AB3EE35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BB36-E58D-287E-F969-44F8CBDB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B45D-F15D-2746-9AE7-28FBF778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76CC-E5EC-111C-6733-DC1430E2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5526-B7D3-17F7-44B5-A5F764B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6D52-3CCF-220C-DB84-15937908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9AB6-E8EE-84D5-3C91-23648454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ADEF-1A3C-24D6-C579-68C2FE52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5FD5-D198-FFE7-A34F-1BED024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A7BA-012C-1631-FF82-2BDB7D01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932F-5E3F-9E8B-7029-0450E757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CD3B-0D2D-83F7-9089-D4F69E6B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BC1B-84A6-E5EC-FEF8-7E93F8C91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91CE6-EC62-6A96-B31D-19AB0E46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94153-9057-5CE3-85C2-338CE092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D781-ABB8-9126-B462-26F59473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B41D5-8BCB-80B2-F6E6-4FD23A2B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4B0-C559-1EEE-34FB-F69648F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E7E0-1F86-0E15-C183-C088B89D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DE0B3-C42E-4C19-F2B1-A04CCEAA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7B5D9-8260-523E-EAA2-576BE4FC2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11CD-2DD2-E723-B3D7-0D0E0069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0188F-EE54-446B-D881-45596B75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CAA0B-65AD-81A2-440C-1266A6F8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11FE1-274E-B6E1-9815-0D74C0D5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C15-E3F3-6844-D160-41463D79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78E8E-5D27-1DC9-CD4E-09B26D0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5178-4D92-1BCE-44BB-E0B79B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DA42E-B126-F93F-A4E7-23231631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5DD77-A963-82AA-8B73-9E715BC1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6408-6B43-343F-7F27-E7BAABE8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829D9-5C5B-405A-5D26-5811D3D6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CB13-CF67-ECBD-A8DC-9E6C81CA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58DE-E59A-E22F-EBC0-A5BD77A7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2F6D3-D5DD-F440-8BA9-41196642A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2115-9334-6712-905A-4FA9766B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B02F-8226-2F80-CA38-8A648464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163A5-B947-E958-E88B-2B92797C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62C1-06AE-6CAD-4CDE-55B6CE97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35E21-8A56-448F-47E0-C2DACD71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CB434-29E1-8B58-FC5E-58F1B4C2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09BD4-2EAB-500A-3112-A34DBD6C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7017-D192-E8D8-7119-A6A24663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2F277-8DA4-38E9-73E7-AB4730C3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48DBC-9B95-DEB2-C539-F81CDDB0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D134-0698-CE97-8B7C-36261A43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BE05-61E7-7EF8-B27C-1594BF18F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1111-9B3B-E545-8276-D7B30D8F9A3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EF4E-84F0-8ECB-178D-F2B6EF5A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1A0C-F1F8-B39A-2195-4DFCD9187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BF93-FF9D-664A-84EE-FCBA2091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mayank95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741EEC-06A1-619F-9315-C63E1FCD4B6D}"/>
              </a:ext>
            </a:extLst>
          </p:cNvPr>
          <p:cNvSpPr txBox="1"/>
          <p:nvPr/>
        </p:nvSpPr>
        <p:spPr>
          <a:xfrm>
            <a:off x="1105563" y="148250"/>
            <a:ext cx="9980874" cy="116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974" b="1" u="sng" dirty="0"/>
              <a:t>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D6EAA-2845-104F-18D9-E3AE70BB9516}"/>
              </a:ext>
            </a:extLst>
          </p:cNvPr>
          <p:cNvSpPr txBox="1"/>
          <p:nvPr/>
        </p:nvSpPr>
        <p:spPr>
          <a:xfrm>
            <a:off x="520861" y="1883184"/>
            <a:ext cx="87444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Basics of Statistics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Introduction to Statistics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Different areas of statistics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Measure of Central tendency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967C8-BB15-C5A7-D0F0-74E8E584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DBDF-B823-CF3C-A54D-18AE33E7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D870-8591-2294-9B54-3228929C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n-lt"/>
                <a:cs typeface="+mn-cs"/>
              </a:rPr>
              <a:t>The mode is the score that occurs most frequently in a set of data</a:t>
            </a:r>
          </a:p>
          <a:p>
            <a:r>
              <a:rPr lang="en-US" altLang="en-US" dirty="0">
                <a:latin typeface="+mn-lt"/>
                <a:cs typeface="+mn-cs"/>
              </a:rPr>
              <a:t>The mode is primarily used with nominally scaled data</a:t>
            </a:r>
          </a:p>
          <a:p>
            <a:pPr lvl="1"/>
            <a:r>
              <a:rPr lang="en-US" altLang="en-US" sz="2800" dirty="0">
                <a:latin typeface="+mn-lt"/>
                <a:cs typeface="+mn-cs"/>
              </a:rPr>
              <a:t>It is the only measure of central tendency that is appropriate for nominally scaled data</a:t>
            </a:r>
          </a:p>
          <a:p>
            <a:endParaRPr lang="en-US" altLang="en-US" dirty="0">
              <a:latin typeface="+mn-lt"/>
              <a:cs typeface="+mn-cs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92356-E99D-6309-C22E-472E4905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E9CE-1ABF-A0AE-F4AA-4D64C4FD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41C7-CF5C-E6DF-DDCF-3BCC5BBB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n-lt"/>
                <a:cs typeface="+mn-cs"/>
              </a:rPr>
              <a:t>The mean is:</a:t>
            </a:r>
          </a:p>
          <a:p>
            <a:pPr lvl="1"/>
            <a:r>
              <a:rPr lang="en-US" altLang="en-US" sz="2800" dirty="0">
                <a:latin typeface="+mn-lt"/>
                <a:cs typeface="+mn-cs"/>
              </a:rPr>
              <a:t>the arithmetic average of all the scores</a:t>
            </a:r>
            <a:br>
              <a:rPr lang="en-US" altLang="en-US" sz="2800" dirty="0">
                <a:latin typeface="+mn-lt"/>
                <a:cs typeface="+mn-cs"/>
              </a:rPr>
            </a:br>
            <a:r>
              <a:rPr lang="en-US" altLang="en-US" sz="2800" dirty="0">
                <a:latin typeface="+mn-lt"/>
                <a:cs typeface="+mn-cs"/>
              </a:rPr>
              <a:t>(</a:t>
            </a:r>
            <a:r>
              <a:rPr lang="en-US" altLang="en-US" sz="2800" dirty="0">
                <a:latin typeface="+mn-lt"/>
                <a:cs typeface="+mn-cs"/>
                <a:sym typeface="Symbol" pitchFamily="18" charset="2"/>
              </a:rPr>
              <a:t></a:t>
            </a:r>
            <a:r>
              <a:rPr lang="en-US" altLang="en-US" sz="2800" dirty="0">
                <a:latin typeface="+mn-lt"/>
                <a:cs typeface="+mn-cs"/>
              </a:rPr>
              <a:t>X)/N</a:t>
            </a:r>
          </a:p>
          <a:p>
            <a:r>
              <a:rPr lang="en-US" altLang="en-US" dirty="0">
                <a:latin typeface="+mn-lt"/>
                <a:cs typeface="+mn-cs"/>
              </a:rPr>
              <a:t>The mean of a population is represented by the Greek letter </a:t>
            </a:r>
            <a:r>
              <a:rPr lang="en-US" altLang="en-US" dirty="0">
                <a:latin typeface="+mn-lt"/>
                <a:cs typeface="+mn-cs"/>
                <a:sym typeface="Symbol" pitchFamily="18" charset="2"/>
              </a:rPr>
              <a:t></a:t>
            </a:r>
            <a:r>
              <a:rPr lang="en-US" altLang="en-US" dirty="0">
                <a:latin typeface="+mn-lt"/>
                <a:cs typeface="+mn-cs"/>
              </a:rPr>
              <a:t>; the mean of a sample is represented by X</a:t>
            </a:r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142EE-2588-71FD-A956-002435BD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5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5AF-8312-62A6-7B60-A1B4157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F55C-A3C9-87A9-5F61-899027FC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+mn-lt"/>
                <a:cs typeface="+mn-cs"/>
              </a:rPr>
              <a:t>The median is simply another name for the 50th percentile</a:t>
            </a:r>
          </a:p>
          <a:p>
            <a:pPr lvl="1"/>
            <a:r>
              <a:rPr lang="en-US" altLang="en-US" dirty="0">
                <a:latin typeface="+mn-lt"/>
                <a:cs typeface="+mn-cs"/>
              </a:rPr>
              <a:t>It is the score in the middle; half of the scores are larger than the median and half of the scores are smaller than the median</a:t>
            </a:r>
          </a:p>
          <a:p>
            <a:pPr marL="0" indent="0">
              <a:buNone/>
            </a:pPr>
            <a:endParaRPr lang="en-US" altLang="en-US" dirty="0">
              <a:latin typeface="+mn-lt"/>
              <a:cs typeface="+mn-cs"/>
            </a:endParaRP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C88E3-B2EE-A65F-988A-05B9FDEB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D18D-22EA-B6F9-D109-34F5F802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24550-7BF6-CF34-0BB4-6947DCAA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5BAB-862A-6EC7-E679-1CDF330D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CFB-0F21-7C58-E31C-D88F9E12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/>
            <a:r>
              <a:rPr lang="en-IN" b="1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 Find the mean, median, mode, and range for the given data</a:t>
            </a:r>
            <a:endParaRPr lang="en-IN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 algn="just" fontAlgn="base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 algn="just" fontAlgn="base">
              <a:buNone/>
            </a:pPr>
            <a:endParaRPr lang="en-IN" b="1" dirty="0">
              <a:solidFill>
                <a:srgbClr val="273239"/>
              </a:solidFill>
              <a:latin typeface="Nunito" panose="020F0502020204030204" pitchFamily="34" charset="0"/>
            </a:endParaRPr>
          </a:p>
          <a:p>
            <a:pPr marL="0" indent="0" algn="just" fontAlgn="base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190, 153, 168, 179, 194, 153, 165, 187, 190, 170, 165, 189, 185, 153, 147, 161, 127, 180</a:t>
            </a:r>
            <a:endParaRPr lang="en-IN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0325-080C-3B04-ED58-39077F13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485F-0D7F-5B78-D258-74BBEA82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Categorical vs Numerical Variable</a:t>
            </a:r>
          </a:p>
        </p:txBody>
      </p:sp>
    </p:spTree>
    <p:extLst>
      <p:ext uri="{BB962C8B-B14F-4D97-AF65-F5344CB8AC3E}">
        <p14:creationId xmlns:p14="http://schemas.microsoft.com/office/powerpoint/2010/main" val="386419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CFF06-E073-189A-50F5-79DDE2AF8134}"/>
              </a:ext>
            </a:extLst>
          </p:cNvPr>
          <p:cNvSpPr txBox="1"/>
          <p:nvPr/>
        </p:nvSpPr>
        <p:spPr>
          <a:xfrm>
            <a:off x="2584211" y="1395859"/>
            <a:ext cx="6099423" cy="277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404" b="1" dirty="0"/>
              <a:t>FIN.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AA42-1A9B-C0E5-35D1-064B3A0BD8BB}"/>
              </a:ext>
            </a:extLst>
          </p:cNvPr>
          <p:cNvSpPr txBox="1"/>
          <p:nvPr/>
        </p:nvSpPr>
        <p:spPr>
          <a:xfrm>
            <a:off x="2584211" y="4722817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Ask your doubts in comments 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6A4E-572E-59C9-34B3-13B96168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8231C2-66AD-07F7-35C6-A43705D2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7" y="883516"/>
            <a:ext cx="10716347" cy="5137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68CDC1-00AC-EEB2-7B1E-1AE233FDCFC4}"/>
              </a:ext>
            </a:extLst>
          </p:cNvPr>
          <p:cNvSpPr txBox="1"/>
          <p:nvPr/>
        </p:nvSpPr>
        <p:spPr>
          <a:xfrm>
            <a:off x="2688179" y="6020939"/>
            <a:ext cx="681564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LinkedIn :- </a:t>
            </a:r>
            <a:r>
              <a:rPr lang="en-IN" sz="2426" dirty="0">
                <a:hlinkClick r:id="rId4"/>
              </a:rPr>
              <a:t>Mayank Aggarwal | LinkedIn</a:t>
            </a:r>
            <a:endParaRPr lang="en-US" sz="242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CAAFA-3FD0-6EDC-1E49-04D8AAB8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6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97AB-BCA7-7699-164B-204C2E26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B1EA8-442F-C6C6-609F-B3E13F43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23" y="1325563"/>
            <a:ext cx="5688554" cy="532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B8201-1F8D-95E8-0482-E9252F9C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D40D-2F50-E00F-2B4E-B482F072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does Data Scientist Do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C0E89-C309-176A-CA72-CEE2ADB0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31AC-98E9-3B05-DB0F-DD0DF3B5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CE2E-7C72-B8E8-BA9D-BC4B601A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+mn-cs"/>
              </a:rPr>
              <a:t>Statistics is the science of conducting studies to collect, organize, summarize, analyze and draw conclusion out of the data.</a:t>
            </a:r>
          </a:p>
          <a:p>
            <a:pPr marL="171450" lvl="1" indent="0">
              <a:buNone/>
            </a:pPr>
            <a:endParaRPr lang="en-US" sz="2000" dirty="0">
              <a:latin typeface="+mn-lt"/>
              <a:cs typeface="+mn-cs"/>
            </a:endParaRPr>
          </a:p>
          <a:p>
            <a:pPr marL="457200" lvl="1"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+mn-cs"/>
              </a:rPr>
              <a:t>Statistics deals with collective informative data,  interpreting these data and drawing conclusion from data.</a:t>
            </a:r>
          </a:p>
          <a:p>
            <a:pPr marL="171450" lvl="1" indent="0">
              <a:buNone/>
            </a:pPr>
            <a:endParaRPr lang="en-US" sz="2000" dirty="0">
              <a:latin typeface="+mn-lt"/>
              <a:cs typeface="+mn-cs"/>
            </a:endParaRPr>
          </a:p>
          <a:p>
            <a:pPr marL="457200" lvl="1"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+mn-cs"/>
              </a:rPr>
              <a:t>Statistics are used in many disciplines: Healthcare, Business, Education, Insurance, Marketing, telecom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F1B07-BD62-560B-5D83-FE98DFF3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3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FCE8-2A47-DD82-D207-6B3FC00D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areas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1464-C833-95A5-42DA-8D2EFDFF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err="1"/>
              <a:t>Statsitics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6DE25-4F16-BEDA-7BAF-917DCD7B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CC4-09CD-CD05-F7C2-FD3C71E4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39DF-1CF7-967F-2E8A-ED385541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9BF0E-731D-1282-8EB8-21A074E8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DEDF-34AC-DB64-E1E3-3EB84AB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Jargons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DF94-8D18-D67B-D9DE-A65EA234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latin typeface="+mn-lt"/>
                <a:cs typeface="+mn-cs"/>
              </a:rPr>
              <a:t>Population</a:t>
            </a:r>
            <a:endParaRPr lang="en-US" altLang="en-US" sz="2800" dirty="0">
              <a:latin typeface="+mn-lt"/>
              <a:cs typeface="+mn-cs"/>
            </a:endParaRPr>
          </a:p>
          <a:p>
            <a:r>
              <a:rPr lang="en-US" altLang="en-US" sz="2800" b="1" dirty="0">
                <a:latin typeface="+mn-lt"/>
                <a:cs typeface="+mn-cs"/>
              </a:rPr>
              <a:t>Sample</a:t>
            </a:r>
            <a:endParaRPr lang="en-US" altLang="en-US" sz="2800" dirty="0">
              <a:latin typeface="+mn-lt"/>
              <a:cs typeface="+mn-cs"/>
            </a:endParaRPr>
          </a:p>
          <a:p>
            <a:r>
              <a:rPr lang="en-US" altLang="en-US" sz="2800" b="1" dirty="0">
                <a:latin typeface="+mn-lt"/>
                <a:cs typeface="+mn-cs"/>
              </a:rPr>
              <a:t>Variable</a:t>
            </a:r>
          </a:p>
          <a:p>
            <a:r>
              <a:rPr lang="en-US" altLang="en-US" sz="2800" b="1" dirty="0">
                <a:latin typeface="+mn-lt"/>
                <a:cs typeface="+mn-cs"/>
              </a:rPr>
              <a:t>Data (singular)</a:t>
            </a:r>
            <a:endParaRPr lang="en-US" altLang="en-US" sz="2800" dirty="0">
              <a:latin typeface="+mn-lt"/>
              <a:cs typeface="+mn-cs"/>
            </a:endParaRPr>
          </a:p>
          <a:p>
            <a:r>
              <a:rPr lang="en-US" altLang="en-US" sz="2800" b="1" dirty="0">
                <a:latin typeface="+mn-lt"/>
                <a:cs typeface="+mn-cs"/>
              </a:rPr>
              <a:t>Data (plural)</a:t>
            </a:r>
          </a:p>
          <a:p>
            <a:r>
              <a:rPr lang="en-US" altLang="en-US" sz="2800" b="1" dirty="0">
                <a:latin typeface="+mn-lt"/>
                <a:cs typeface="+mn-cs"/>
              </a:rPr>
              <a:t>Experiment</a:t>
            </a:r>
            <a:endParaRPr lang="en-US" altLang="en-US" sz="2800" dirty="0">
              <a:latin typeface="+mn-lt"/>
              <a:cs typeface="+mn-cs"/>
            </a:endParaRPr>
          </a:p>
          <a:p>
            <a:r>
              <a:rPr lang="en-US" altLang="en-US" sz="2800" b="1" dirty="0">
                <a:latin typeface="+mn-lt"/>
                <a:cs typeface="+mn-cs"/>
              </a:rPr>
              <a:t>Parameter</a:t>
            </a:r>
            <a:endParaRPr lang="en-US" altLang="en-US" b="1" dirty="0"/>
          </a:p>
          <a:p>
            <a:r>
              <a:rPr lang="en-US" altLang="en-US" sz="2800" b="1" dirty="0">
                <a:latin typeface="+mn-lt"/>
                <a:cs typeface="+mn-cs"/>
              </a:rPr>
              <a:t>Statistic</a:t>
            </a:r>
            <a:endParaRPr lang="en-US" altLang="en-US" sz="2800" dirty="0">
              <a:latin typeface="+mn-lt"/>
              <a:cs typeface="+mn-cs"/>
            </a:endParaRPr>
          </a:p>
          <a:p>
            <a:endParaRPr lang="en-US" altLang="en-US" sz="2800" dirty="0">
              <a:latin typeface="+mn-lt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3FA8B-9CCE-7A15-C172-283A60EA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68F4-388F-5ACE-B2D8-26062419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7170-0257-D5C4-7D27-7C3C293B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"/>
              </a:spcBef>
              <a:defRPr/>
            </a:pPr>
            <a:r>
              <a:rPr lang="en-US" altLang="en-US" sz="1800" dirty="0">
                <a:latin typeface="+mn-lt"/>
                <a:cs typeface="+mn-cs"/>
              </a:rPr>
              <a:t>What is a measure of central tendency?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latin typeface="+mn-lt"/>
                <a:cs typeface="+mn-cs"/>
              </a:rPr>
              <a:t>A measure of central tendency is a descriptive statistic that describes the average, or typical value of a set of scores</a:t>
            </a:r>
          </a:p>
          <a:p>
            <a:pPr>
              <a:spcBef>
                <a:spcPct val="5000"/>
              </a:spcBef>
              <a:defRPr/>
            </a:pPr>
            <a:endParaRPr lang="en-US" altLang="en-US" sz="1800" dirty="0">
              <a:latin typeface="+mn-lt"/>
              <a:cs typeface="+mn-cs"/>
            </a:endParaRPr>
          </a:p>
          <a:p>
            <a:pPr>
              <a:spcBef>
                <a:spcPct val="5000"/>
              </a:spcBef>
              <a:defRPr/>
            </a:pPr>
            <a:r>
              <a:rPr lang="en-US" altLang="en-US" sz="1800" dirty="0">
                <a:latin typeface="+mn-lt"/>
                <a:cs typeface="+mn-cs"/>
              </a:rPr>
              <a:t>Three Common Measures of Central Tendency</a:t>
            </a:r>
          </a:p>
          <a:p>
            <a:pPr lvl="1">
              <a:spcBef>
                <a:spcPct val="5000"/>
              </a:spcBef>
              <a:defRPr/>
            </a:pPr>
            <a:r>
              <a:rPr lang="en-US" altLang="en-US" sz="1800" dirty="0">
                <a:latin typeface="+mn-lt"/>
                <a:cs typeface="+mn-cs"/>
              </a:rPr>
              <a:t>Mode</a:t>
            </a:r>
          </a:p>
          <a:p>
            <a:pPr lvl="1">
              <a:spcBef>
                <a:spcPct val="5000"/>
              </a:spcBef>
              <a:defRPr/>
            </a:pPr>
            <a:r>
              <a:rPr lang="en-US" altLang="en-US" sz="1800" dirty="0">
                <a:latin typeface="+mn-lt"/>
                <a:cs typeface="+mn-cs"/>
              </a:rPr>
              <a:t>Median</a:t>
            </a:r>
          </a:p>
          <a:p>
            <a:pPr lvl="1">
              <a:spcBef>
                <a:spcPct val="5000"/>
              </a:spcBef>
              <a:defRPr/>
            </a:pPr>
            <a:r>
              <a:rPr lang="en-US" altLang="en-US" sz="1800" dirty="0">
                <a:latin typeface="+mn-lt"/>
                <a:cs typeface="+mn-cs"/>
              </a:rPr>
              <a:t>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DAC05-029D-BB01-55F9-6E62C95E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348</Words>
  <Application>Microsoft Macintosh PowerPoint</Application>
  <PresentationFormat>Widescreen</PresentationFormat>
  <Paragraphs>60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Statistics</vt:lpstr>
      <vt:lpstr>What does Data Scientist Do ?</vt:lpstr>
      <vt:lpstr>What is Statistics</vt:lpstr>
      <vt:lpstr>Two areas of statistics</vt:lpstr>
      <vt:lpstr> </vt:lpstr>
      <vt:lpstr>Jargons of Statistics</vt:lpstr>
      <vt:lpstr>Central Tendency</vt:lpstr>
      <vt:lpstr>Mode</vt:lpstr>
      <vt:lpstr>Mean</vt:lpstr>
      <vt:lpstr>Median</vt:lpstr>
      <vt:lpstr>Range</vt:lpstr>
      <vt:lpstr>Question</vt:lpstr>
      <vt:lpstr>Categorical vs Numerical Variable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2024-02-14T20:17:00Z</dcterms:created>
  <dcterms:modified xsi:type="dcterms:W3CDTF">2024-02-26T04:46:45Z</dcterms:modified>
</cp:coreProperties>
</file>