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13" r:id="rId1"/>
  </p:sldMasterIdLst>
  <p:notesMasterIdLst>
    <p:notesMasterId r:id="rId12"/>
  </p:notesMasterIdLst>
  <p:sldIdLst>
    <p:sldId id="256" r:id="rId2"/>
    <p:sldId id="258" r:id="rId3"/>
    <p:sldId id="259" r:id="rId4"/>
    <p:sldId id="260" r:id="rId5"/>
    <p:sldId id="261" r:id="rId6"/>
    <p:sldId id="262" r:id="rId7"/>
    <p:sldId id="264" r:id="rId8"/>
    <p:sldId id="269" r:id="rId9"/>
    <p:sldId id="263" r:id="rId10"/>
    <p:sldId id="265" r:id="rId11"/>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945710-71EF-45F8-AF1B-249D621CD2E8}" v="37" dt="2025-08-31T02:49:07.921"/>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NDARYA S" userId="dbd342222f00cfec" providerId="LiveId" clId="{4A945710-71EF-45F8-AF1B-249D621CD2E8}"/>
    <pc:docChg chg="delSld modSld">
      <pc:chgData name="SOUNDARYA S" userId="dbd342222f00cfec" providerId="LiveId" clId="{4A945710-71EF-45F8-AF1B-249D621CD2E8}" dt="2025-08-31T02:50:12.919" v="1325" actId="20577"/>
      <pc:docMkLst>
        <pc:docMk/>
      </pc:docMkLst>
      <pc:sldChg chg="modSp mod">
        <pc:chgData name="SOUNDARYA S" userId="dbd342222f00cfec" providerId="LiveId" clId="{4A945710-71EF-45F8-AF1B-249D621CD2E8}" dt="2025-08-31T02:49:07.921" v="1315"/>
        <pc:sldMkLst>
          <pc:docMk/>
          <pc:sldMk cId="0" sldId="256"/>
        </pc:sldMkLst>
        <pc:spChg chg="mod">
          <ac:chgData name="SOUNDARYA S" userId="dbd342222f00cfec" providerId="LiveId" clId="{4A945710-71EF-45F8-AF1B-249D621CD2E8}" dt="2025-08-31T02:49:07.921" v="1315"/>
          <ac:spMkLst>
            <pc:docMk/>
            <pc:sldMk cId="0" sldId="256"/>
            <ac:spMk id="11" creationId="{00000000-0000-0000-0000-000000000000}"/>
          </ac:spMkLst>
        </pc:spChg>
        <pc:spChg chg="mod">
          <ac:chgData name="SOUNDARYA S" userId="dbd342222f00cfec" providerId="LiveId" clId="{4A945710-71EF-45F8-AF1B-249D621CD2E8}" dt="2025-08-31T02:04:13.120" v="105" actId="20577"/>
          <ac:spMkLst>
            <pc:docMk/>
            <pc:sldMk cId="0" sldId="256"/>
            <ac:spMk id="14" creationId="{D55ADE35-C35B-07C1-F5AA-C33B3DDB802E}"/>
          </ac:spMkLst>
        </pc:spChg>
      </pc:sldChg>
      <pc:sldChg chg="modSp del">
        <pc:chgData name="SOUNDARYA S" userId="dbd342222f00cfec" providerId="LiveId" clId="{4A945710-71EF-45F8-AF1B-249D621CD2E8}" dt="2025-08-31T02:04:33.880" v="106" actId="2696"/>
        <pc:sldMkLst>
          <pc:docMk/>
          <pc:sldMk cId="0" sldId="257"/>
        </pc:sldMkLst>
        <pc:spChg chg="mod">
          <ac:chgData name="SOUNDARYA S" userId="dbd342222f00cfec" providerId="LiveId" clId="{4A945710-71EF-45F8-AF1B-249D621CD2E8}" dt="2025-08-31T02:02:22.247" v="3"/>
          <ac:spMkLst>
            <pc:docMk/>
            <pc:sldMk cId="0" sldId="257"/>
            <ac:spMk id="22" creationId="{00000000-0000-0000-0000-000000000000}"/>
          </ac:spMkLst>
        </pc:spChg>
      </pc:sldChg>
      <pc:sldChg chg="modSp mod">
        <pc:chgData name="SOUNDARYA S" userId="dbd342222f00cfec" providerId="LiveId" clId="{4A945710-71EF-45F8-AF1B-249D621CD2E8}" dt="2025-08-31T02:49:07.921" v="1315"/>
        <pc:sldMkLst>
          <pc:docMk/>
          <pc:sldMk cId="0" sldId="258"/>
        </pc:sldMkLst>
        <pc:spChg chg="mod">
          <ac:chgData name="SOUNDARYA S" userId="dbd342222f00cfec" providerId="LiveId" clId="{4A945710-71EF-45F8-AF1B-249D621CD2E8}" dt="2025-08-31T02:05:12.832" v="110" actId="255"/>
          <ac:spMkLst>
            <pc:docMk/>
            <pc:sldMk cId="0" sldId="258"/>
            <ac:spMk id="21" creationId="{00000000-0000-0000-0000-000000000000}"/>
          </ac:spMkLst>
        </pc:spChg>
        <pc:spChg chg="mod">
          <ac:chgData name="SOUNDARYA S" userId="dbd342222f00cfec" providerId="LiveId" clId="{4A945710-71EF-45F8-AF1B-249D621CD2E8}" dt="2025-08-31T02:49:07.921" v="1315"/>
          <ac:spMkLst>
            <pc:docMk/>
            <pc:sldMk cId="0" sldId="258"/>
            <ac:spMk id="22" creationId="{00000000-0000-0000-0000-000000000000}"/>
          </ac:spMkLst>
        </pc:spChg>
        <pc:spChg chg="mod">
          <ac:chgData name="SOUNDARYA S" userId="dbd342222f00cfec" providerId="LiveId" clId="{4A945710-71EF-45F8-AF1B-249D621CD2E8}" dt="2025-08-31T02:47:46.933" v="1310" actId="5793"/>
          <ac:spMkLst>
            <pc:docMk/>
            <pc:sldMk cId="0" sldId="258"/>
            <ac:spMk id="23" creationId="{D0827FA3-A9D4-0FE5-45BE-664C8C920E82}"/>
          </ac:spMkLst>
        </pc:spChg>
      </pc:sldChg>
      <pc:sldChg chg="modSp mod">
        <pc:chgData name="SOUNDARYA S" userId="dbd342222f00cfec" providerId="LiveId" clId="{4A945710-71EF-45F8-AF1B-249D621CD2E8}" dt="2025-08-31T02:49:07.921" v="1315"/>
        <pc:sldMkLst>
          <pc:docMk/>
          <pc:sldMk cId="0" sldId="259"/>
        </pc:sldMkLst>
        <pc:spChg chg="mod">
          <ac:chgData name="SOUNDARYA S" userId="dbd342222f00cfec" providerId="LiveId" clId="{4A945710-71EF-45F8-AF1B-249D621CD2E8}" dt="2025-08-31T02:10:44.814" v="138" actId="2710"/>
          <ac:spMkLst>
            <pc:docMk/>
            <pc:sldMk cId="0" sldId="259"/>
            <ac:spMk id="7" creationId="{00000000-0000-0000-0000-000000000000}"/>
          </ac:spMkLst>
        </pc:spChg>
        <pc:spChg chg="mod">
          <ac:chgData name="SOUNDARYA S" userId="dbd342222f00cfec" providerId="LiveId" clId="{4A945710-71EF-45F8-AF1B-249D621CD2E8}" dt="2025-08-31T02:49:07.921" v="1315"/>
          <ac:spMkLst>
            <pc:docMk/>
            <pc:sldMk cId="0" sldId="259"/>
            <ac:spMk id="10" creationId="{00000000-0000-0000-0000-000000000000}"/>
          </ac:spMkLst>
        </pc:spChg>
      </pc:sldChg>
      <pc:sldChg chg="addSp modSp mod">
        <pc:chgData name="SOUNDARYA S" userId="dbd342222f00cfec" providerId="LiveId" clId="{4A945710-71EF-45F8-AF1B-249D621CD2E8}" dt="2025-08-31T02:50:12.919" v="1325" actId="20577"/>
        <pc:sldMkLst>
          <pc:docMk/>
          <pc:sldMk cId="0" sldId="260"/>
        </pc:sldMkLst>
        <pc:spChg chg="mod">
          <ac:chgData name="SOUNDARYA S" userId="dbd342222f00cfec" providerId="LiveId" clId="{4A945710-71EF-45F8-AF1B-249D621CD2E8}" dt="2025-08-31T02:50:12.919" v="1325" actId="20577"/>
          <ac:spMkLst>
            <pc:docMk/>
            <pc:sldMk cId="0" sldId="260"/>
            <ac:spMk id="7" creationId="{00000000-0000-0000-0000-000000000000}"/>
          </ac:spMkLst>
        </pc:spChg>
        <pc:spChg chg="mod">
          <ac:chgData name="SOUNDARYA S" userId="dbd342222f00cfec" providerId="LiveId" clId="{4A945710-71EF-45F8-AF1B-249D621CD2E8}" dt="2025-08-31T02:49:07.921" v="1315"/>
          <ac:spMkLst>
            <pc:docMk/>
            <pc:sldMk cId="0" sldId="260"/>
            <ac:spMk id="10" creationId="{00000000-0000-0000-0000-000000000000}"/>
          </ac:spMkLst>
        </pc:spChg>
        <pc:spChg chg="add mod">
          <ac:chgData name="SOUNDARYA S" userId="dbd342222f00cfec" providerId="LiveId" clId="{4A945710-71EF-45F8-AF1B-249D621CD2E8}" dt="2025-08-31T02:12:12.220" v="142" actId="1076"/>
          <ac:spMkLst>
            <pc:docMk/>
            <pc:sldMk cId="0" sldId="260"/>
            <ac:spMk id="11" creationId="{1AFA99D2-A01B-F587-401D-727D66B1A740}"/>
          </ac:spMkLst>
        </pc:spChg>
      </pc:sldChg>
      <pc:sldChg chg="addSp modSp">
        <pc:chgData name="SOUNDARYA S" userId="dbd342222f00cfec" providerId="LiveId" clId="{4A945710-71EF-45F8-AF1B-249D621CD2E8}" dt="2025-08-31T02:49:07.921" v="1315"/>
        <pc:sldMkLst>
          <pc:docMk/>
          <pc:sldMk cId="0" sldId="261"/>
        </pc:sldMkLst>
        <pc:spChg chg="add mod">
          <ac:chgData name="SOUNDARYA S" userId="dbd342222f00cfec" providerId="LiveId" clId="{4A945710-71EF-45F8-AF1B-249D621CD2E8}" dt="2025-08-31T02:16:11.462" v="144" actId="1076"/>
          <ac:spMkLst>
            <pc:docMk/>
            <pc:sldMk cId="0" sldId="261"/>
            <ac:spMk id="7" creationId="{124EE778-65F9-3E7F-BB4C-C792238E8702}"/>
          </ac:spMkLst>
        </pc:spChg>
        <pc:spChg chg="mod">
          <ac:chgData name="SOUNDARYA S" userId="dbd342222f00cfec" providerId="LiveId" clId="{4A945710-71EF-45F8-AF1B-249D621CD2E8}" dt="2025-08-31T02:49:07.921" v="1315"/>
          <ac:spMkLst>
            <pc:docMk/>
            <pc:sldMk cId="0" sldId="261"/>
            <ac:spMk id="8" creationId="{00000000-0000-0000-0000-000000000000}"/>
          </ac:spMkLst>
        </pc:spChg>
      </pc:sldChg>
      <pc:sldChg chg="addSp modSp mod">
        <pc:chgData name="SOUNDARYA S" userId="dbd342222f00cfec" providerId="LiveId" clId="{4A945710-71EF-45F8-AF1B-249D621CD2E8}" dt="2025-08-31T02:49:07.921" v="1315"/>
        <pc:sldMkLst>
          <pc:docMk/>
          <pc:sldMk cId="0" sldId="262"/>
        </pc:sldMkLst>
        <pc:spChg chg="mod">
          <ac:chgData name="SOUNDARYA S" userId="dbd342222f00cfec" providerId="LiveId" clId="{4A945710-71EF-45F8-AF1B-249D621CD2E8}" dt="2025-08-31T02:49:07.921" v="1315"/>
          <ac:spMkLst>
            <pc:docMk/>
            <pc:sldMk cId="0" sldId="262"/>
            <ac:spMk id="9" creationId="{00000000-0000-0000-0000-000000000000}"/>
          </ac:spMkLst>
        </pc:spChg>
        <pc:spChg chg="add mod">
          <ac:chgData name="SOUNDARYA S" userId="dbd342222f00cfec" providerId="LiveId" clId="{4A945710-71EF-45F8-AF1B-249D621CD2E8}" dt="2025-08-31T02:44:51.104" v="1292" actId="20577"/>
          <ac:spMkLst>
            <pc:docMk/>
            <pc:sldMk cId="0" sldId="262"/>
            <ac:spMk id="10" creationId="{B94EBCDF-30A7-395C-5F6E-44705DE0C4CF}"/>
          </ac:spMkLst>
        </pc:spChg>
      </pc:sldChg>
      <pc:sldChg chg="addSp modSp mod">
        <pc:chgData name="SOUNDARYA S" userId="dbd342222f00cfec" providerId="LiveId" clId="{4A945710-71EF-45F8-AF1B-249D621CD2E8}" dt="2025-08-31T02:30:50.199" v="165" actId="14100"/>
        <pc:sldMkLst>
          <pc:docMk/>
          <pc:sldMk cId="0" sldId="263"/>
        </pc:sldMkLst>
        <pc:picChg chg="add mod">
          <ac:chgData name="SOUNDARYA S" userId="dbd342222f00cfec" providerId="LiveId" clId="{4A945710-71EF-45F8-AF1B-249D621CD2E8}" dt="2025-08-31T02:30:50.199" v="165" actId="14100"/>
          <ac:picMkLst>
            <pc:docMk/>
            <pc:sldMk cId="0" sldId="263"/>
            <ac:picMk id="11" creationId="{1FF037EA-554D-03C7-3ABF-39379E04A2ED}"/>
          </ac:picMkLst>
        </pc:picChg>
      </pc:sldChg>
      <pc:sldChg chg="addSp modSp">
        <pc:chgData name="SOUNDARYA S" userId="dbd342222f00cfec" providerId="LiveId" clId="{4A945710-71EF-45F8-AF1B-249D621CD2E8}" dt="2025-08-31T02:46:35.931" v="1293" actId="688"/>
        <pc:sldMkLst>
          <pc:docMk/>
          <pc:sldMk cId="0" sldId="264"/>
        </pc:sldMkLst>
        <pc:spChg chg="add mod">
          <ac:chgData name="SOUNDARYA S" userId="dbd342222f00cfec" providerId="LiveId" clId="{4A945710-71EF-45F8-AF1B-249D621CD2E8}" dt="2025-08-31T02:25:09.640" v="156" actId="1076"/>
          <ac:spMkLst>
            <pc:docMk/>
            <pc:sldMk cId="0" sldId="264"/>
            <ac:spMk id="2" creationId="{B696359F-876D-5AB7-546F-9B498106BAF1}"/>
          </ac:spMkLst>
        </pc:spChg>
        <pc:spChg chg="add mod">
          <ac:chgData name="SOUNDARYA S" userId="dbd342222f00cfec" providerId="LiveId" clId="{4A945710-71EF-45F8-AF1B-249D621CD2E8}" dt="2025-08-31T02:23:51.985" v="151" actId="1076"/>
          <ac:spMkLst>
            <pc:docMk/>
            <pc:sldMk cId="0" sldId="264"/>
            <ac:spMk id="3" creationId="{0ABB40F5-5DCF-1335-7385-C63DBC947143}"/>
          </ac:spMkLst>
        </pc:spChg>
        <pc:spChg chg="add mod">
          <ac:chgData name="SOUNDARYA S" userId="dbd342222f00cfec" providerId="LiveId" clId="{4A945710-71EF-45F8-AF1B-249D621CD2E8}" dt="2025-08-31T02:46:35.931" v="1293" actId="688"/>
          <ac:spMkLst>
            <pc:docMk/>
            <pc:sldMk cId="0" sldId="264"/>
            <ac:spMk id="4" creationId="{3B5CD1B7-82BE-DEAC-CF09-0418AD86E133}"/>
          </ac:spMkLst>
        </pc:spChg>
      </pc:sldChg>
      <pc:sldChg chg="addSp modSp mod">
        <pc:chgData name="SOUNDARYA S" userId="dbd342222f00cfec" providerId="LiveId" clId="{4A945710-71EF-45F8-AF1B-249D621CD2E8}" dt="2025-08-31T02:36:07.031" v="169" actId="688"/>
        <pc:sldMkLst>
          <pc:docMk/>
          <pc:sldMk cId="0" sldId="265"/>
        </pc:sldMkLst>
        <pc:spChg chg="add mod">
          <ac:chgData name="SOUNDARYA S" userId="dbd342222f00cfec" providerId="LiveId" clId="{4A945710-71EF-45F8-AF1B-249D621CD2E8}" dt="2025-08-31T02:36:07.031" v="169" actId="688"/>
          <ac:spMkLst>
            <pc:docMk/>
            <pc:sldMk cId="0" sldId="265"/>
            <ac:spMk id="8" creationId="{2ECB20B3-0D3C-0DD9-BE3B-C1D827461F11}"/>
          </ac:spMkLst>
        </pc:spChg>
      </pc:sldChg>
      <pc:sldChg chg="addSp modSp mod">
        <pc:chgData name="SOUNDARYA S" userId="dbd342222f00cfec" providerId="LiveId" clId="{4A945710-71EF-45F8-AF1B-249D621CD2E8}" dt="2025-08-31T02:49:07.921" v="1315"/>
        <pc:sldMkLst>
          <pc:docMk/>
          <pc:sldMk cId="2720660618" sldId="269"/>
        </pc:sldMkLst>
        <pc:spChg chg="mod">
          <ac:chgData name="SOUNDARYA S" userId="dbd342222f00cfec" providerId="LiveId" clId="{4A945710-71EF-45F8-AF1B-249D621CD2E8}" dt="2025-08-31T02:49:07.921" v="1315"/>
          <ac:spMkLst>
            <pc:docMk/>
            <pc:sldMk cId="2720660618" sldId="269"/>
            <ac:spMk id="2" creationId="{6E06195E-16D6-79D8-7A9F-F8EB1FE9E212}"/>
          </ac:spMkLst>
        </pc:spChg>
        <pc:spChg chg="add mod">
          <ac:chgData name="SOUNDARYA S" userId="dbd342222f00cfec" providerId="LiveId" clId="{4A945710-71EF-45F8-AF1B-249D621CD2E8}" dt="2025-08-31T02:39:26.485" v="709" actId="113"/>
          <ac:spMkLst>
            <pc:docMk/>
            <pc:sldMk cId="2720660618" sldId="269"/>
            <ac:spMk id="3" creationId="{8996C116-7B66-AA35-E2D0-A3E809FD4520}"/>
          </ac:spMkLst>
        </pc:spChg>
        <pc:spChg chg="add mod">
          <ac:chgData name="SOUNDARYA S" userId="dbd342222f00cfec" providerId="LiveId" clId="{4A945710-71EF-45F8-AF1B-249D621CD2E8}" dt="2025-08-31T02:26:31.690" v="159" actId="688"/>
          <ac:spMkLst>
            <pc:docMk/>
            <pc:sldMk cId="2720660618" sldId="269"/>
            <ac:spMk id="4" creationId="{A9438972-44E7-D10F-C66A-AA34C3A57905}"/>
          </ac:spMkLst>
        </pc:spChg>
        <pc:spChg chg="add mod">
          <ac:chgData name="SOUNDARYA S" userId="dbd342222f00cfec" providerId="LiveId" clId="{4A945710-71EF-45F8-AF1B-249D621CD2E8}" dt="2025-08-31T02:38:15.135" v="692" actId="20577"/>
          <ac:spMkLst>
            <pc:docMk/>
            <pc:sldMk cId="2720660618" sldId="269"/>
            <ac:spMk id="5" creationId="{5E61A32B-F1C8-5FDF-34A6-8AAB8EE8FAFB}"/>
          </ac:spMkLst>
        </pc:spChg>
        <pc:spChg chg="add mod">
          <ac:chgData name="SOUNDARYA S" userId="dbd342222f00cfec" providerId="LiveId" clId="{4A945710-71EF-45F8-AF1B-249D621CD2E8}" dt="2025-08-31T02:38:55.893" v="694" actId="1076"/>
          <ac:spMkLst>
            <pc:docMk/>
            <pc:sldMk cId="2720660618" sldId="269"/>
            <ac:spMk id="6" creationId="{41DA00D8-8CB0-A9BC-278D-83969C2E372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75821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74349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220875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63682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654529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42405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8/31/2025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363957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8154275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228418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206076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93502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9577574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91537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8/31/2025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974158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8/31/2025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34738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8/31/2025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3749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501818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49255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8/31/2025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742619979"/>
      </p:ext>
    </p:extLst>
  </p:cSld>
  <p:clrMap bg1="dk1" tx1="lt1" bg2="dk2" tx2="lt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 id="2147483927" r:id="rId14"/>
    <p:sldLayoutId id="2147483928" r:id="rId15"/>
    <p:sldLayoutId id="2147483929" r:id="rId16"/>
    <p:sldLayoutId id="2147483930" r:id="rId17"/>
    <p:sldLayoutId id="2147483931"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jp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DIVYA.S</a:t>
            </a:r>
          </a:p>
          <a:p>
            <a:r>
              <a:rPr lang="en-US" sz="2400" dirty="0"/>
              <a:t>REGISTER NO AND NMID: auttvu352hc24bca018</a:t>
            </a:r>
            <a:endParaRPr lang="en-US" sz="2400" dirty="0">
              <a:cs typeface="Calibri"/>
            </a:endParaRPr>
          </a:p>
          <a:p>
            <a:r>
              <a:rPr lang="en-US" sz="2400" dirty="0"/>
              <a:t>DEPARTMENT: BCA</a:t>
            </a:r>
          </a:p>
          <a:p>
            <a:r>
              <a:rPr lang="en-US" sz="2400" dirty="0"/>
              <a:t>COLLEGE: COLLEGE/ UNIVERSITY:HOLY CROSS ARTS AND SCIENCE COLLEGE FOR WOMEN/THIRUVALLUR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TextBox 7">
            <a:extLst>
              <a:ext uri="{FF2B5EF4-FFF2-40B4-BE49-F238E27FC236}">
                <a16:creationId xmlns:a16="http://schemas.microsoft.com/office/drawing/2014/main" id="{2ECB20B3-0D3C-0DD9-BE3B-C1D827461F11}"/>
              </a:ext>
            </a:extLst>
          </p:cNvPr>
          <p:cNvSpPr txBox="1"/>
          <p:nvPr/>
        </p:nvSpPr>
        <p:spPr>
          <a:xfrm>
            <a:off x="755332" y="1828801"/>
            <a:ext cx="8236268" cy="2031325"/>
          </a:xfrm>
          <a:prstGeom prst="rect">
            <a:avLst/>
          </a:prstGeom>
          <a:noFill/>
        </p:spPr>
        <p:txBody>
          <a:bodyPr wrap="square">
            <a:spAutoFit/>
          </a:bodyPr>
          <a:lstStyle/>
          <a:p>
            <a:pPr>
              <a:buNone/>
            </a:pPr>
            <a:r>
              <a:rPr lang="en-US" dirty="0"/>
              <a:t>The </a:t>
            </a:r>
            <a:r>
              <a:rPr lang="en-US" b="1" dirty="0"/>
              <a:t>Student Registration Form</a:t>
            </a:r>
            <a:r>
              <a:rPr lang="en-US" dirty="0"/>
              <a:t> project successfully demonstrates the use of </a:t>
            </a:r>
            <a:r>
              <a:rPr lang="en-US" b="1" dirty="0"/>
              <a:t>HTML, CSS, and JavaScript</a:t>
            </a:r>
            <a:r>
              <a:rPr lang="en-US" dirty="0"/>
              <a:t> in creating a responsive and interactive web application. The form provides a clean design, validates user input, and gives real-time feedback to ensure data accuracy. With features like password confirmation, email validation, and reset options, it improves both </a:t>
            </a:r>
            <a:r>
              <a:rPr lang="en-US" b="1" dirty="0"/>
              <a:t>usability</a:t>
            </a:r>
            <a:r>
              <a:rPr lang="en-US" dirty="0"/>
              <a:t> and </a:t>
            </a:r>
            <a:r>
              <a:rPr lang="en-US" b="1" dirty="0"/>
              <a:t>user experience</a:t>
            </a:r>
            <a:r>
              <a:rPr lang="en-US" dirty="0"/>
              <a:t>.</a:t>
            </a:r>
          </a:p>
          <a:p>
            <a:pPr>
              <a:buNone/>
            </a:pPr>
            <a:r>
              <a:rPr lang="en-US" dirty="0"/>
              <a:t>This project highlights essential </a:t>
            </a:r>
            <a:r>
              <a:rPr lang="en-US" b="1" dirty="0"/>
              <a:t>frontend web development skills</a:t>
            </a:r>
            <a:r>
              <a:rPr lang="en-US" dirty="0"/>
              <a:t>, including form handling, DOM manipulation, validation, and responsive UI design.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79195"/>
            <a:ext cx="2357120" cy="690574"/>
          </a:xfrm>
          <a:prstGeom prst="rect">
            <a:avLst/>
          </a:prstGeom>
        </p:spPr>
        <p:txBody>
          <a:bodyPr vert="horz" wrap="square" lIns="0" tIns="13335" rIns="0" bIns="0" rtlCol="0">
            <a:spAutoFit/>
          </a:bodyPr>
          <a:lstStyle/>
          <a:p>
            <a:pPr marL="12700">
              <a:lnSpc>
                <a:spcPct val="100000"/>
              </a:lnSpc>
              <a:spcBef>
                <a:spcPts val="105"/>
              </a:spcBef>
            </a:pPr>
            <a:r>
              <a:rPr sz="4400" spc="25" dirty="0">
                <a:solidFill>
                  <a:srgbClr val="FF0066"/>
                </a:solidFill>
              </a:rPr>
              <a:t>A</a:t>
            </a:r>
            <a:r>
              <a:rPr sz="4400" spc="-5" dirty="0">
                <a:solidFill>
                  <a:srgbClr val="FF0066"/>
                </a:solidFill>
              </a:rPr>
              <a:t>G</a:t>
            </a:r>
            <a:r>
              <a:rPr sz="4400" spc="-35" dirty="0">
                <a:solidFill>
                  <a:srgbClr val="FF0066"/>
                </a:solidFill>
              </a:rPr>
              <a:t>E</a:t>
            </a:r>
            <a:r>
              <a:rPr sz="4400" spc="15" dirty="0">
                <a:solidFill>
                  <a:srgbClr val="FF0066"/>
                </a:solidFill>
              </a:rPr>
              <a:t>N</a:t>
            </a:r>
            <a:r>
              <a:rPr sz="4400" dirty="0">
                <a:solidFill>
                  <a:srgbClr val="FF0066"/>
                </a:solidFill>
              </a:rPr>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04800" y="207307"/>
            <a:ext cx="12039600" cy="4171655"/>
          </a:xfrm>
          <a:prstGeom prst="rect">
            <a:avLst/>
          </a:prstGeom>
        </p:spPr>
        <p:txBody>
          <a:bodyPr vert="horz" wrap="square" lIns="0" tIns="16510" rIns="0" bIns="0" rtlCol="0">
            <a:spAutoFit/>
          </a:bodyPr>
          <a:lstStyle/>
          <a:p>
            <a:r>
              <a:rPr sz="1800" spc="-20" dirty="0"/>
              <a:t>P</a:t>
            </a:r>
            <a:r>
              <a:rPr sz="1800" spc="15" dirty="0"/>
              <a:t>ROB</a:t>
            </a:r>
            <a:r>
              <a:rPr sz="1800" spc="55" dirty="0"/>
              <a:t>L</a:t>
            </a:r>
            <a:r>
              <a:rPr sz="1800" spc="-20" dirty="0"/>
              <a:t>E</a:t>
            </a:r>
            <a:r>
              <a:rPr sz="1800" spc="20" dirty="0"/>
              <a:t>M</a:t>
            </a:r>
            <a:r>
              <a:rPr sz="1800" dirty="0"/>
              <a:t>	</a:t>
            </a:r>
            <a:r>
              <a:rPr lang="en-IN" sz="1800" spc="10" dirty="0"/>
              <a:t>STATEMENT</a:t>
            </a:r>
            <a:br>
              <a:rPr lang="en-IN" sz="1800" spc="10" dirty="0"/>
            </a:br>
            <a:r>
              <a:rPr lang="en-US" sz="1800" dirty="0"/>
              <a:t>Design and implement a responsive web-based student registration form using </a:t>
            </a:r>
            <a:r>
              <a:rPr lang="en-US" sz="1800" b="1" dirty="0"/>
              <a:t>HTML, CSS, and JavaScript</a:t>
            </a:r>
            <a:r>
              <a:rPr lang="en-US" sz="1800" dirty="0"/>
              <a:t>. The form should allow users to enter their details such as name, email, phone number, course selection, and password. JavaScript must be used to validate inputs (e.g., email format, password length, mandatory fields). The interface should be styled with CSS to make it user-friendly and visually appealing.</a:t>
            </a:r>
            <a:br>
              <a:rPr lang="en-US" sz="1800" dirty="0"/>
            </a:br>
            <a:r>
              <a:rPr lang="en-US" sz="1800" b="1" dirty="0"/>
              <a:t>Requirements:</a:t>
            </a:r>
            <a:br>
              <a:rPr lang="en-US" sz="1800" dirty="0"/>
            </a:br>
            <a:r>
              <a:rPr lang="en-US" sz="1800" dirty="0"/>
              <a:t>Use </a:t>
            </a:r>
            <a:r>
              <a:rPr lang="en-US" sz="1800" b="1" dirty="0"/>
              <a:t>HTML</a:t>
            </a:r>
            <a:r>
              <a:rPr lang="en-US" sz="1800" dirty="0"/>
              <a:t> for structure (form, labels, inputs, buttons).</a:t>
            </a:r>
            <a:br>
              <a:rPr lang="en-US" sz="1800" dirty="0"/>
            </a:br>
            <a:r>
              <a:rPr lang="en-US" sz="1800" dirty="0"/>
              <a:t>Use </a:t>
            </a:r>
            <a:r>
              <a:rPr lang="en-US" sz="1800" b="1" dirty="0"/>
              <a:t>CSS</a:t>
            </a:r>
            <a:r>
              <a:rPr lang="en-US" sz="1800" dirty="0"/>
              <a:t> for layout, colors, fonts, and responsiveness.</a:t>
            </a:r>
            <a:br>
              <a:rPr lang="en-US" sz="1800" dirty="0"/>
            </a:br>
            <a:r>
              <a:rPr lang="en-US" sz="1800" dirty="0"/>
              <a:t>Use </a:t>
            </a:r>
            <a:r>
              <a:rPr lang="en-US" sz="1800" b="1" dirty="0"/>
              <a:t>JavaScript</a:t>
            </a:r>
            <a:r>
              <a:rPr lang="en-US" sz="1800" dirty="0"/>
              <a:t> for form validation (e.g., check if fields are empty, validate email, match password and confirm password).</a:t>
            </a:r>
            <a:br>
              <a:rPr lang="en-US" sz="1800" dirty="0"/>
            </a:br>
            <a:r>
              <a:rPr lang="en-US" sz="1800" dirty="0"/>
              <a:t>Provide meaningful error messages if validation fails.</a:t>
            </a:r>
            <a:br>
              <a:rPr lang="en-US" sz="1800" dirty="0"/>
            </a:br>
            <a:r>
              <a:rPr lang="en-US" sz="1800" dirty="0"/>
              <a:t>Display a success message after successful form submission.</a:t>
            </a:r>
            <a:br>
              <a:rPr lang="en-US" sz="1800" dirty="0"/>
            </a:br>
            <a:r>
              <a:rPr lang="en-US" sz="1800" b="1" dirty="0"/>
              <a:t>Expected Output:</a:t>
            </a:r>
            <a:br>
              <a:rPr lang="en-US" sz="1800" dirty="0"/>
            </a:br>
            <a:r>
              <a:rPr lang="en-US" sz="1800" dirty="0"/>
              <a:t>A functional and styled registration form that prevents invalid submissions and ensures good user experience.</a:t>
            </a:r>
            <a:br>
              <a:rPr lang="en-US" sz="1800" dirty="0"/>
            </a:br>
            <a:endParaRPr sz="180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229358"/>
            <a:ext cx="5263515" cy="1878719"/>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br>
              <a:rPr lang="en-IN" sz="4250" spc="5" dirty="0"/>
            </a:br>
            <a:r>
              <a:rPr sz="3600" spc="-20" dirty="0"/>
              <a:t>OVERVIE</a:t>
            </a:r>
            <a:r>
              <a:rPr lang="en-IN" sz="3600" spc="-20" dirty="0"/>
              <a:t>w</a:t>
            </a:r>
            <a:br>
              <a:rPr lang="en-IN" sz="3600" spc="-20" dirty="0"/>
            </a:br>
            <a:r>
              <a:rPr lang="en-IN" sz="4250" spc="-20" dirty="0"/>
              <a:t> </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1AFA99D2-A01B-F587-401D-727D66B1A740}"/>
              </a:ext>
            </a:extLst>
          </p:cNvPr>
          <p:cNvSpPr txBox="1"/>
          <p:nvPr/>
        </p:nvSpPr>
        <p:spPr>
          <a:xfrm>
            <a:off x="842963" y="1925657"/>
            <a:ext cx="7467600" cy="3970318"/>
          </a:xfrm>
          <a:prstGeom prst="rect">
            <a:avLst/>
          </a:prstGeom>
          <a:noFill/>
        </p:spPr>
        <p:txBody>
          <a:bodyPr wrap="square">
            <a:spAutoFit/>
          </a:bodyPr>
          <a:lstStyle/>
          <a:p>
            <a:pPr>
              <a:buNone/>
            </a:pPr>
            <a:r>
              <a:rPr lang="en-US" dirty="0"/>
              <a:t>This project focuses on building a </a:t>
            </a:r>
            <a:r>
              <a:rPr lang="en-US" b="1" dirty="0"/>
              <a:t>Student Registration Form</a:t>
            </a:r>
            <a:r>
              <a:rPr lang="en-US" dirty="0"/>
              <a:t> using </a:t>
            </a:r>
            <a:r>
              <a:rPr lang="en-US" b="1" dirty="0"/>
              <a:t>HTML, CSS, and JavaScript</a:t>
            </a:r>
            <a:r>
              <a:rPr lang="en-US" dirty="0"/>
              <a:t>.</a:t>
            </a:r>
            <a:br>
              <a:rPr lang="en-US" dirty="0"/>
            </a:br>
            <a:r>
              <a:rPr lang="en-US" dirty="0"/>
              <a:t>The main goal is to create a simple, interactive, and responsive web page where students can input their details and register successfully.</a:t>
            </a:r>
          </a:p>
          <a:p>
            <a:pPr>
              <a:buFont typeface="Arial" panose="020B0604020202020204" pitchFamily="34" charset="0"/>
              <a:buChar char="•"/>
            </a:pPr>
            <a:r>
              <a:rPr lang="en-US" b="1" dirty="0"/>
              <a:t>HTML</a:t>
            </a:r>
            <a:r>
              <a:rPr lang="en-US" dirty="0"/>
              <a:t> is used to design the structure of the form, including input fields (name, email, phone, password, etc.) and buttons.</a:t>
            </a:r>
          </a:p>
          <a:p>
            <a:pPr>
              <a:buFont typeface="Arial" panose="020B0604020202020204" pitchFamily="34" charset="0"/>
              <a:buChar char="•"/>
            </a:pPr>
            <a:r>
              <a:rPr lang="en-US" b="1" dirty="0"/>
              <a:t>CSS</a:t>
            </a:r>
            <a:r>
              <a:rPr lang="en-US" dirty="0"/>
              <a:t> ensures that the form is styled professionally, with proper layout, colors, fonts, and responsiveness for different screen sizes.</a:t>
            </a:r>
          </a:p>
          <a:p>
            <a:pPr>
              <a:buFont typeface="Arial" panose="020B0604020202020204" pitchFamily="34" charset="0"/>
              <a:buChar char="•"/>
            </a:pPr>
            <a:r>
              <a:rPr lang="en-US" b="1" dirty="0"/>
              <a:t>JavaScript</a:t>
            </a:r>
            <a:r>
              <a:rPr lang="en-US" dirty="0"/>
              <a:t> adds functionality by validating user inputs (e.g., checking if the email is in correct format, ensuring that the password meets the required length, and confirming that no field is left empty).</a:t>
            </a:r>
          </a:p>
          <a:p>
            <a:pPr>
              <a:buNone/>
            </a:pPr>
            <a:r>
              <a:rPr lang="en-US" dirty="0"/>
              <a:t>This project demonstrates how frontend web technologies work together to build user-friendly applications. It highlights real-world practices such as form handling, client-side validation, and responsive design.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7" name="Rectangle 1">
            <a:extLst>
              <a:ext uri="{FF2B5EF4-FFF2-40B4-BE49-F238E27FC236}">
                <a16:creationId xmlns:a16="http://schemas.microsoft.com/office/drawing/2014/main" id="{124EE778-65F9-3E7F-BB4C-C792238E8702}"/>
              </a:ext>
            </a:extLst>
          </p:cNvPr>
          <p:cNvSpPr>
            <a:spLocks noChangeArrowheads="1"/>
          </p:cNvSpPr>
          <p:nvPr/>
        </p:nvSpPr>
        <p:spPr bwMode="auto">
          <a:xfrm>
            <a:off x="468261" y="24384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Students</a:t>
            </a:r>
            <a:r>
              <a:rPr kumimoji="0" lang="en-US" altLang="en-US" sz="1800" b="0" i="0" u="none" strike="noStrike" cap="none" normalizeH="0" baseline="0" dirty="0">
                <a:ln>
                  <a:noFill/>
                </a:ln>
                <a:solidFill>
                  <a:schemeClr val="tx1"/>
                </a:solidFill>
                <a:effectLst/>
                <a:latin typeface="Arial" panose="020B0604020202020204" pitchFamily="34" charset="0"/>
              </a:rPr>
              <a:t> – who will use the registration form to enter their personal details and register for a course/program.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Administrators / Institution Staff</a:t>
            </a:r>
            <a:r>
              <a:rPr kumimoji="0" lang="en-US" altLang="en-US" sz="1800" b="0" i="0" u="none" strike="noStrike" cap="none" normalizeH="0" baseline="0" dirty="0">
                <a:ln>
                  <a:noFill/>
                </a:ln>
                <a:solidFill>
                  <a:schemeClr val="tx1"/>
                </a:solidFill>
                <a:effectLst/>
                <a:latin typeface="Arial" panose="020B0604020202020204" pitchFamily="34" charset="0"/>
              </a:rPr>
              <a:t> – who will receive the submitted details and use them for maintaining student records.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General Users (Visitors)</a:t>
            </a:r>
            <a:r>
              <a:rPr kumimoji="0" lang="en-US" altLang="en-US" sz="1800" b="0" i="0" u="none" strike="noStrike" cap="none" normalizeH="0" baseline="0" dirty="0">
                <a:ln>
                  <a:noFill/>
                </a:ln>
                <a:solidFill>
                  <a:schemeClr val="tx1"/>
                </a:solidFill>
                <a:effectLst/>
                <a:latin typeface="Arial" panose="020B0604020202020204" pitchFamily="34" charset="0"/>
              </a:rPr>
              <a:t> – anyone accessing the website who may test the form or explore its features.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0" name="TextBox 9">
            <a:extLst>
              <a:ext uri="{FF2B5EF4-FFF2-40B4-BE49-F238E27FC236}">
                <a16:creationId xmlns:a16="http://schemas.microsoft.com/office/drawing/2014/main" id="{B94EBCDF-30A7-395C-5F6E-44705DE0C4CF}"/>
              </a:ext>
            </a:extLst>
          </p:cNvPr>
          <p:cNvSpPr txBox="1"/>
          <p:nvPr/>
        </p:nvSpPr>
        <p:spPr>
          <a:xfrm>
            <a:off x="3886200" y="1695449"/>
            <a:ext cx="5257800" cy="2031325"/>
          </a:xfrm>
          <a:prstGeom prst="rect">
            <a:avLst/>
          </a:prstGeom>
          <a:noFill/>
        </p:spPr>
        <p:txBody>
          <a:bodyPr wrap="square">
            <a:spAutoFit/>
          </a:bodyPr>
          <a:lstStyle/>
          <a:p>
            <a:pPr>
              <a:buFont typeface="+mj-lt"/>
              <a:buAutoNum type="arabicPeriod"/>
            </a:pPr>
            <a:r>
              <a:rPr lang="en-IN" b="1" dirty="0"/>
              <a:t>HTML5</a:t>
            </a:r>
            <a:r>
              <a:rPr lang="en-IN" dirty="0"/>
              <a:t> – for creating the structure of the web pages and form elements.</a:t>
            </a:r>
          </a:p>
          <a:p>
            <a:pPr>
              <a:buFont typeface="+mj-lt"/>
              <a:buAutoNum type="arabicPeriod"/>
            </a:pPr>
            <a:r>
              <a:rPr lang="en-IN" b="1" dirty="0"/>
              <a:t>CSS3</a:t>
            </a:r>
            <a:r>
              <a:rPr lang="en-IN" dirty="0"/>
              <a:t> – for styling, layout, responsiveness, and improving the user interface.</a:t>
            </a:r>
          </a:p>
          <a:p>
            <a:pPr>
              <a:buFont typeface="+mj-lt"/>
              <a:buAutoNum type="arabicPeriod"/>
            </a:pPr>
            <a:r>
              <a:rPr lang="en-IN" b="1" dirty="0"/>
              <a:t>JavaScript (ES6)</a:t>
            </a:r>
            <a:r>
              <a:rPr lang="en-IN" dirty="0"/>
              <a:t> – for client-side scripting and form validation.</a:t>
            </a:r>
          </a:p>
          <a:p>
            <a:pPr>
              <a:buFont typeface="+mj-lt"/>
              <a:buAutoNum type="arabicPeriod"/>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7</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B696359F-876D-5AB7-546F-9B498106BAF1}"/>
              </a:ext>
            </a:extLst>
          </p:cNvPr>
          <p:cNvSpPr>
            <a:spLocks noChangeArrowheads="1"/>
          </p:cNvSpPr>
          <p:nvPr/>
        </p:nvSpPr>
        <p:spPr bwMode="auto">
          <a:xfrm>
            <a:off x="133395" y="993161"/>
            <a:ext cx="1230866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Student Registration Form</a:t>
            </a:r>
            <a:r>
              <a:rPr kumimoji="0" lang="en-US" altLang="en-US" sz="1800" b="0" i="0" u="none" strike="noStrike" cap="none" normalizeH="0" baseline="0" dirty="0">
                <a:ln>
                  <a:noFill/>
                </a:ln>
                <a:solidFill>
                  <a:schemeClr val="tx1"/>
                </a:solidFill>
                <a:effectLst/>
                <a:latin typeface="Arial" panose="020B0604020202020204" pitchFamily="34" charset="0"/>
              </a:rPr>
              <a:t> was designed with a </a:t>
            </a:r>
            <a:r>
              <a:rPr kumimoji="0" lang="en-US" altLang="en-US" sz="1800" b="1" i="0" u="none" strike="noStrike" cap="none" normalizeH="0" baseline="0" dirty="0">
                <a:ln>
                  <a:noFill/>
                </a:ln>
                <a:solidFill>
                  <a:schemeClr val="tx1"/>
                </a:solidFill>
                <a:effectLst/>
                <a:latin typeface="Arial" panose="020B0604020202020204" pitchFamily="34" charset="0"/>
              </a:rPr>
              <a:t>clean and minimal layout</a:t>
            </a:r>
            <a:r>
              <a:rPr kumimoji="0" lang="en-US" altLang="en-US" sz="1800" b="0" i="0" u="none" strike="noStrike" cap="none" normalizeH="0" baseline="0" dirty="0">
                <a:ln>
                  <a:noFill/>
                </a:ln>
                <a:solidFill>
                  <a:schemeClr val="tx1"/>
                </a:solidFill>
                <a:effectLst/>
                <a:latin typeface="Arial" panose="020B0604020202020204" pitchFamily="34" charset="0"/>
              </a:rPr>
              <a:t> using </a:t>
            </a:r>
            <a:r>
              <a:rPr kumimoji="0" lang="en-US" altLang="en-US" sz="1800" b="1" i="0" u="none" strike="noStrike" cap="none" normalizeH="0" baseline="0" dirty="0">
                <a:ln>
                  <a:noFill/>
                </a:ln>
                <a:solidFill>
                  <a:schemeClr val="tx1"/>
                </a:solidFill>
                <a:effectLst/>
                <a:latin typeface="Arial" panose="020B0604020202020204" pitchFamily="34" charset="0"/>
              </a:rPr>
              <a:t>HTML5, CSS3, and JavaScript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layout is </a:t>
            </a:r>
            <a:r>
              <a:rPr kumimoji="0" lang="en-US" altLang="en-US" sz="1800" b="1" i="0" u="none" strike="noStrike" cap="none" normalizeH="0" baseline="0" dirty="0">
                <a:ln>
                  <a:noFill/>
                </a:ln>
                <a:solidFill>
                  <a:schemeClr val="tx1"/>
                </a:solidFill>
                <a:effectLst/>
                <a:latin typeface="Arial" panose="020B0604020202020204" pitchFamily="34" charset="0"/>
              </a:rPr>
              <a:t>responsive</a:t>
            </a:r>
            <a:r>
              <a:rPr kumimoji="0" lang="en-US" altLang="en-US" sz="1800" b="0" i="0" u="none" strike="noStrike" cap="none" normalizeH="0" baseline="0" dirty="0">
                <a:ln>
                  <a:noFill/>
                </a:ln>
                <a:solidFill>
                  <a:schemeClr val="tx1"/>
                </a:solidFill>
                <a:effectLst/>
                <a:latin typeface="Arial" panose="020B0604020202020204" pitchFamily="34" charset="0"/>
              </a:rPr>
              <a:t>, ensuring it adapts to different screen sizes (desktop, tablet, and mobile).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form is </a:t>
            </a:r>
            <a:r>
              <a:rPr kumimoji="0" lang="en-US" altLang="en-US" sz="1800" b="1" i="0" u="none" strike="noStrike" cap="none" normalizeH="0" baseline="0" dirty="0">
                <a:ln>
                  <a:noFill/>
                </a:ln>
                <a:solidFill>
                  <a:schemeClr val="tx1"/>
                </a:solidFill>
                <a:effectLst/>
                <a:latin typeface="Arial" panose="020B0604020202020204" pitchFamily="34" charset="0"/>
              </a:rPr>
              <a:t>centered</a:t>
            </a:r>
            <a:r>
              <a:rPr kumimoji="0" lang="en-US" altLang="en-US" sz="1800" b="0" i="0" u="none" strike="noStrike" cap="none" normalizeH="0" baseline="0" dirty="0">
                <a:ln>
                  <a:noFill/>
                </a:ln>
                <a:solidFill>
                  <a:schemeClr val="tx1"/>
                </a:solidFill>
                <a:effectLst/>
                <a:latin typeface="Arial" panose="020B0604020202020204" pitchFamily="34" charset="0"/>
              </a:rPr>
              <a:t> on the screen with proper spacing and alignment for a professional look.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a:t>
            </a:r>
            <a:r>
              <a:rPr kumimoji="0" lang="en-US" altLang="en-US" sz="1800" b="1" i="0" u="none" strike="noStrike" cap="none" normalizeH="0" baseline="0" dirty="0">
                <a:ln>
                  <a:noFill/>
                </a:ln>
                <a:solidFill>
                  <a:schemeClr val="tx1"/>
                </a:solidFill>
                <a:effectLst/>
                <a:latin typeface="Arial" panose="020B0604020202020204" pitchFamily="34" charset="0"/>
              </a:rPr>
              <a:t>card-style design</a:t>
            </a:r>
            <a:r>
              <a:rPr kumimoji="0" lang="en-US" altLang="en-US" sz="1800" b="0" i="0" u="none" strike="noStrike" cap="none" normalizeH="0" baseline="0" dirty="0">
                <a:ln>
                  <a:noFill/>
                </a:ln>
                <a:solidFill>
                  <a:schemeClr val="tx1"/>
                </a:solidFill>
                <a:effectLst/>
                <a:latin typeface="Arial" panose="020B0604020202020204" pitchFamily="34" charset="0"/>
              </a:rPr>
              <a:t> is used with rounded corners (</a:t>
            </a:r>
            <a:r>
              <a:rPr kumimoji="0" lang="en-US" altLang="en-US" sz="1000" b="0" i="0" u="none" strike="noStrike" cap="none" normalizeH="0" baseline="0" dirty="0">
                <a:ln>
                  <a:noFill/>
                </a:ln>
                <a:solidFill>
                  <a:schemeClr val="tx1"/>
                </a:solidFill>
                <a:effectLst/>
                <a:latin typeface="Arial Unicode MS"/>
              </a:rPr>
              <a:t>border-radius</a:t>
            </a:r>
            <a:r>
              <a:rPr kumimoji="0" lang="en-US" altLang="en-US" sz="800" b="0" i="0" u="none" strike="noStrike" cap="none" normalizeH="0" baseline="0" dirty="0">
                <a:ln>
                  <a:noFill/>
                </a:ln>
                <a:solidFill>
                  <a:schemeClr val="tx1"/>
                </a:solidFill>
                <a:effectLst/>
              </a:rPr>
              <a:t>), shadows (</a:t>
            </a:r>
            <a:r>
              <a:rPr kumimoji="0" lang="en-US" altLang="en-US" sz="1000" b="0" i="0" u="none" strike="noStrike" cap="none" normalizeH="0" baseline="0" dirty="0">
                <a:ln>
                  <a:noFill/>
                </a:ln>
                <a:solidFill>
                  <a:schemeClr val="tx1"/>
                </a:solidFill>
                <a:effectLst/>
                <a:latin typeface="Arial Unicode MS"/>
              </a:rPr>
              <a:t>box-shadow</a:t>
            </a:r>
            <a:r>
              <a:rPr kumimoji="0" lang="en-US" altLang="en-US" sz="800" b="0" i="0" u="none" strike="noStrike" cap="none" normalizeH="0" baseline="0" dirty="0">
                <a:ln>
                  <a:noFill/>
                </a:ln>
                <a:solidFill>
                  <a:schemeClr val="tx1"/>
                </a:solidFill>
                <a:effectLst/>
              </a:rPr>
              <a:t>), and padding for neat appearance.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Input fields have </a:t>
            </a:r>
            <a:r>
              <a:rPr kumimoji="0" lang="en-US" altLang="en-US" sz="1800" b="1" i="0" u="none" strike="noStrike" cap="none" normalizeH="0" baseline="0" dirty="0">
                <a:ln>
                  <a:noFill/>
                </a:ln>
                <a:solidFill>
                  <a:schemeClr val="tx1"/>
                </a:solidFill>
                <a:effectLst/>
                <a:latin typeface="Arial" panose="020B0604020202020204" pitchFamily="34" charset="0"/>
              </a:rPr>
              <a:t>uniform width and styling</a:t>
            </a:r>
            <a:r>
              <a:rPr kumimoji="0" lang="en-US" altLang="en-US" sz="1800" b="0" i="0" u="none" strike="noStrike" cap="none" normalizeH="0" baseline="0" dirty="0">
                <a:ln>
                  <a:noFill/>
                </a:ln>
                <a:solidFill>
                  <a:schemeClr val="tx1"/>
                </a:solidFill>
                <a:effectLst/>
                <a:latin typeface="Arial" panose="020B0604020202020204" pitchFamily="34" charset="0"/>
              </a:rPr>
              <a:t> with smooth borders for consistency.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Buttons are styled with </a:t>
            </a:r>
            <a:r>
              <a:rPr kumimoji="0" lang="en-US" altLang="en-US" sz="1800" b="1" i="0" u="none" strike="noStrike" cap="none" normalizeH="0" baseline="0" dirty="0">
                <a:ln>
                  <a:noFill/>
                </a:ln>
                <a:solidFill>
                  <a:schemeClr val="tx1"/>
                </a:solidFill>
                <a:effectLst/>
                <a:latin typeface="Arial" panose="020B0604020202020204" pitchFamily="34" charset="0"/>
              </a:rPr>
              <a:t>hover effects</a:t>
            </a:r>
            <a:r>
              <a:rPr kumimoji="0" lang="en-US" altLang="en-US" sz="1800" b="0" i="0" u="none" strike="noStrike" cap="none" normalizeH="0" baseline="0" dirty="0">
                <a:ln>
                  <a:noFill/>
                </a:ln>
                <a:solidFill>
                  <a:schemeClr val="tx1"/>
                </a:solidFill>
                <a:effectLst/>
                <a:latin typeface="Arial" panose="020B0604020202020204" pitchFamily="34" charset="0"/>
              </a:rPr>
              <a:t> to enhance interactivity.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0ABB40F5-5DCF-1335-7385-C63DBC947143}"/>
              </a:ext>
            </a:extLst>
          </p:cNvPr>
          <p:cNvSpPr>
            <a:spLocks noChangeArrowheads="1"/>
          </p:cNvSpPr>
          <p:nvPr/>
        </p:nvSpPr>
        <p:spPr bwMode="auto">
          <a:xfrm>
            <a:off x="191729" y="320040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4" name="Rectangle 3">
            <a:extLst>
              <a:ext uri="{FF2B5EF4-FFF2-40B4-BE49-F238E27FC236}">
                <a16:creationId xmlns:a16="http://schemas.microsoft.com/office/drawing/2014/main" id="{3B5CD1B7-82BE-DEAC-CF09-0418AD86E133}"/>
              </a:ext>
            </a:extLst>
          </p:cNvPr>
          <p:cNvSpPr>
            <a:spLocks noChangeArrowheads="1"/>
          </p:cNvSpPr>
          <p:nvPr/>
        </p:nvSpPr>
        <p:spPr bwMode="auto">
          <a:xfrm>
            <a:off x="228600" y="497581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rPr>
              <a:t>⚡ Features of the Project</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800" b="1" i="0" u="none" strike="noStrike" cap="none" normalizeH="0" baseline="0" dirty="0">
                <a:ln>
                  <a:noFill/>
                </a:ln>
                <a:solidFill>
                  <a:schemeClr val="tx1"/>
                </a:solidFill>
                <a:effectLst/>
                <a:latin typeface="Arial" panose="020B0604020202020204" pitchFamily="34" charset="0"/>
              </a:rPr>
              <a:t>User-Friendly Form</a:t>
            </a:r>
            <a:r>
              <a:rPr kumimoji="0" lang="en-US" altLang="en-US" sz="1800" b="0" i="0" u="none" strike="noStrike" cap="none" normalizeH="0" baseline="0" dirty="0">
                <a:ln>
                  <a:noFill/>
                </a:ln>
                <a:solidFill>
                  <a:schemeClr val="tx1"/>
                </a:solidFill>
                <a:effectLst/>
                <a:latin typeface="Arial" panose="020B0604020202020204" pitchFamily="34" charset="0"/>
              </a:rPr>
              <a:t> – Students can easily enter their name, email, and password.</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Input Validation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Ensures that no field is left empty.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Validates correct email format.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Checks password length (minimum 6 characters).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Verifies password confirmation matches.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Interactive Messages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Shows error messages in </a:t>
            </a:r>
            <a:r>
              <a:rPr kumimoji="0" lang="en-US" altLang="en-US" sz="1800" b="1" i="0" u="none" strike="noStrike" cap="none" normalizeH="0" baseline="0" dirty="0">
                <a:ln>
                  <a:noFill/>
                </a:ln>
                <a:solidFill>
                  <a:schemeClr val="tx1"/>
                </a:solidFill>
                <a:effectLst/>
                <a:latin typeface="Arial" panose="020B0604020202020204" pitchFamily="34" charset="0"/>
              </a:rPr>
              <a:t>red</a:t>
            </a:r>
            <a:r>
              <a:rPr kumimoji="0" lang="en-US" altLang="en-US" sz="1800" b="0" i="0" u="none" strike="noStrike" cap="none" normalizeH="0" baseline="0" dirty="0">
                <a:ln>
                  <a:noFill/>
                </a:ln>
                <a:solidFill>
                  <a:schemeClr val="tx1"/>
                </a:solidFill>
                <a:effectLst/>
                <a:latin typeface="Arial" panose="020B0604020202020204" pitchFamily="34" charset="0"/>
              </a:rPr>
              <a:t> for invalid input.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Shows success messages in </a:t>
            </a:r>
            <a:r>
              <a:rPr kumimoji="0" lang="en-US" altLang="en-US" sz="1800" b="1" i="0" u="none" strike="noStrike" cap="none" normalizeH="0" baseline="0" dirty="0">
                <a:ln>
                  <a:noFill/>
                </a:ln>
                <a:solidFill>
                  <a:schemeClr val="tx1"/>
                </a:solidFill>
                <a:effectLst/>
                <a:latin typeface="Arial" panose="020B0604020202020204" pitchFamily="34" charset="0"/>
              </a:rPr>
              <a:t>green</a:t>
            </a:r>
            <a:r>
              <a:rPr kumimoji="0" lang="en-US" altLang="en-US" sz="1800" b="0" i="0" u="none" strike="noStrike" cap="none" normalizeH="0" baseline="0" dirty="0">
                <a:ln>
                  <a:noFill/>
                </a:ln>
                <a:solidFill>
                  <a:schemeClr val="tx1"/>
                </a:solidFill>
                <a:effectLst/>
                <a:latin typeface="Arial" panose="020B0604020202020204" pitchFamily="34" charset="0"/>
              </a:rPr>
              <a:t> after successful registration.</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Reset Option</a:t>
            </a:r>
            <a:r>
              <a:rPr kumimoji="0" lang="en-US" altLang="en-US" sz="1800" b="0" i="0" u="none" strike="noStrike" cap="none" normalizeH="0" baseline="0" dirty="0">
                <a:ln>
                  <a:noFill/>
                </a:ln>
                <a:solidFill>
                  <a:schemeClr val="tx1"/>
                </a:solidFill>
                <a:effectLst/>
                <a:latin typeface="Arial" panose="020B0604020202020204" pitchFamily="34" charset="0"/>
              </a:rPr>
              <a:t> – Allows users to clear all inputs quickly.</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Responsive Design</a:t>
            </a:r>
            <a:r>
              <a:rPr kumimoji="0" lang="en-US" altLang="en-US" sz="1800" b="0" i="0" u="none" strike="noStrike" cap="none" normalizeH="0" baseline="0" dirty="0">
                <a:ln>
                  <a:noFill/>
                </a:ln>
                <a:solidFill>
                  <a:schemeClr val="tx1"/>
                </a:solidFill>
                <a:effectLst/>
                <a:latin typeface="Arial" panose="020B0604020202020204" pitchFamily="34" charset="0"/>
              </a:rPr>
              <a:t> – The form remains usable and visually appealing across different devices.</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Modern UI Elements</a:t>
            </a:r>
            <a:r>
              <a:rPr kumimoji="0" lang="en-US" altLang="en-US" sz="1800" b="0" i="0" u="none" strike="noStrike" cap="none" normalizeH="0" baseline="0" dirty="0">
                <a:ln>
                  <a:noFill/>
                </a:ln>
                <a:solidFill>
                  <a:schemeClr val="tx1"/>
                </a:solidFill>
                <a:effectLst/>
                <a:latin typeface="Arial" panose="020B0604020202020204" pitchFamily="34" charset="0"/>
              </a:rPr>
              <a:t> – Rounded corners, hover animations, and a soft background improve user experience.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1">
            <a:extLst>
              <a:ext uri="{FF2B5EF4-FFF2-40B4-BE49-F238E27FC236}">
                <a16:creationId xmlns:a16="http://schemas.microsoft.com/office/drawing/2014/main" id="{8996C116-7B66-AA35-E2D0-A3E809FD4520}"/>
              </a:ext>
            </a:extLst>
          </p:cNvPr>
          <p:cNvSpPr>
            <a:spLocks noChangeArrowheads="1"/>
          </p:cNvSpPr>
          <p:nvPr/>
        </p:nvSpPr>
        <p:spPr bwMode="auto">
          <a:xfrm>
            <a:off x="152400" y="2045007"/>
            <a:ext cx="11568231" cy="24314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 Features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800" b="1" i="0" u="none" strike="noStrike" cap="none" normalizeH="0" baseline="0" dirty="0">
                <a:ln>
                  <a:noFill/>
                </a:ln>
                <a:solidFill>
                  <a:schemeClr val="tx1"/>
                </a:solidFill>
                <a:effectLst/>
                <a:latin typeface="Arial" panose="020B0604020202020204" pitchFamily="34" charset="0"/>
              </a:rPr>
              <a:t>Simple User Interface</a:t>
            </a:r>
            <a:r>
              <a:rPr kumimoji="0" lang="en-US" altLang="en-US" sz="1800" b="0" i="0" u="none" strike="noStrike" cap="none" normalizeH="0" baseline="0" dirty="0">
                <a:ln>
                  <a:noFill/>
                </a:ln>
                <a:solidFill>
                  <a:schemeClr val="tx1"/>
                </a:solidFill>
                <a:effectLst/>
                <a:latin typeface="Arial" panose="020B0604020202020204" pitchFamily="34" charset="0"/>
              </a:rPr>
              <a:t> – Clean, minimal form design for easy use.</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Responsive Layout</a:t>
            </a:r>
            <a:r>
              <a:rPr kumimoji="0" lang="en-US" altLang="en-US" sz="1800" b="0" i="0" u="none" strike="noStrike" cap="none" normalizeH="0" baseline="0" dirty="0">
                <a:ln>
                  <a:noFill/>
                </a:ln>
                <a:solidFill>
                  <a:schemeClr val="tx1"/>
                </a:solidFill>
                <a:effectLst/>
                <a:latin typeface="Arial" panose="020B0604020202020204" pitchFamily="34" charset="0"/>
              </a:rPr>
              <a:t> – Works on desktop, tablet, and mobile devices.</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Input Validation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Interactive Feedback</a:t>
            </a:r>
            <a:r>
              <a:rPr kumimoji="0" lang="en-US" altLang="en-US" sz="1800" b="0" i="0" u="none" strike="noStrike" cap="none" normalizeH="0" baseline="0" dirty="0">
                <a:ln>
                  <a:noFill/>
                </a:ln>
                <a:solidFill>
                  <a:schemeClr val="tx1"/>
                </a:solidFill>
                <a:effectLst/>
                <a:latin typeface="Arial" panose="020B0604020202020204" pitchFamily="34" charset="0"/>
              </a:rPr>
              <a:t> – Shows success or error messages dynamically without refreshing the page.</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Reset Option</a:t>
            </a:r>
            <a:r>
              <a:rPr kumimoji="0" lang="en-US" altLang="en-US" sz="1800" b="0" i="0" u="none" strike="noStrike" cap="none" normalizeH="0" baseline="0" dirty="0">
                <a:ln>
                  <a:noFill/>
                </a:ln>
                <a:solidFill>
                  <a:schemeClr val="tx1"/>
                </a:solidFill>
                <a:effectLst/>
                <a:latin typeface="Arial" panose="020B0604020202020204" pitchFamily="34" charset="0"/>
              </a:rPr>
              <a:t> – Users can clear the form instantly.</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Modern Styling</a:t>
            </a:r>
            <a:r>
              <a:rPr kumimoji="0" lang="en-US" altLang="en-US" sz="1800" b="0" i="0" u="none" strike="noStrike" cap="none" normalizeH="0" baseline="0" dirty="0">
                <a:ln>
                  <a:noFill/>
                </a:ln>
                <a:solidFill>
                  <a:schemeClr val="tx1"/>
                </a:solidFill>
                <a:effectLst/>
                <a:latin typeface="Arial" panose="020B0604020202020204" pitchFamily="34" charset="0"/>
              </a:rPr>
              <a:t> – Hover effects, rounded input fields, shadows, and smooth design improve user experience.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functionality</a:t>
            </a:r>
          </a:p>
        </p:txBody>
      </p:sp>
      <p:sp>
        <p:nvSpPr>
          <p:cNvPr id="4" name="Rectangle 2">
            <a:extLst>
              <a:ext uri="{FF2B5EF4-FFF2-40B4-BE49-F238E27FC236}">
                <a16:creationId xmlns:a16="http://schemas.microsoft.com/office/drawing/2014/main" id="{A9438972-44E7-D10F-C66A-AA34C3A57905}"/>
              </a:ext>
            </a:extLst>
          </p:cNvPr>
          <p:cNvSpPr>
            <a:spLocks noChangeArrowheads="1"/>
          </p:cNvSpPr>
          <p:nvPr/>
        </p:nvSpPr>
        <p:spPr bwMode="auto">
          <a:xfrm>
            <a:off x="228600" y="3489325"/>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5" name="Rectangle 3">
            <a:extLst>
              <a:ext uri="{FF2B5EF4-FFF2-40B4-BE49-F238E27FC236}">
                <a16:creationId xmlns:a16="http://schemas.microsoft.com/office/drawing/2014/main" id="{5E61A32B-F1C8-5FDF-34A6-8AAB8EE8FAFB}"/>
              </a:ext>
            </a:extLst>
          </p:cNvPr>
          <p:cNvSpPr>
            <a:spLocks noChangeArrowheads="1"/>
          </p:cNvSpPr>
          <p:nvPr/>
        </p:nvSpPr>
        <p:spPr bwMode="auto">
          <a:xfrm>
            <a:off x="76200" y="5481932"/>
            <a:ext cx="1847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4">
            <a:extLst>
              <a:ext uri="{FF2B5EF4-FFF2-40B4-BE49-F238E27FC236}">
                <a16:creationId xmlns:a16="http://schemas.microsoft.com/office/drawing/2014/main" id="{41DA00D8-8CB0-A9BC-278D-83969C2E3725}"/>
              </a:ext>
            </a:extLst>
          </p:cNvPr>
          <p:cNvSpPr>
            <a:spLocks noChangeArrowheads="1"/>
          </p:cNvSpPr>
          <p:nvPr/>
        </p:nvSpPr>
        <p:spPr bwMode="auto">
          <a:xfrm>
            <a:off x="76200" y="56388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Form Input Handling</a:t>
            </a:r>
            <a:r>
              <a:rPr kumimoji="0" lang="en-US" altLang="en-US" sz="1800" b="0" i="0" u="none" strike="noStrike" cap="none" normalizeH="0" baseline="0" dirty="0">
                <a:ln>
                  <a:noFill/>
                </a:ln>
                <a:solidFill>
                  <a:schemeClr val="tx1"/>
                </a:solidFill>
                <a:effectLst/>
                <a:latin typeface="Arial" panose="020B0604020202020204" pitchFamily="34" charset="0"/>
              </a:rPr>
              <a:t>: Users enter Name, Email, Password, and Confirm Password.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Validation with JavaScript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If fields are empty → error message.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If email format is wrong → error message.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If password is too short or mismatched → error message.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If everything is correct → success message.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Dynamic DOM Updates</a:t>
            </a:r>
            <a:r>
              <a:rPr kumimoji="0" lang="en-US" altLang="en-US" sz="1800" b="0" i="0" u="none" strike="noStrike" cap="none" normalizeH="0" baseline="0" dirty="0">
                <a:ln>
                  <a:noFill/>
                </a:ln>
                <a:solidFill>
                  <a:schemeClr val="tx1"/>
                </a:solidFill>
                <a:effectLst/>
                <a:latin typeface="Arial" panose="020B0604020202020204" pitchFamily="34" charset="0"/>
              </a:rPr>
              <a:t>: Messages appear directly below the form without page reload.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Reset Button</a:t>
            </a:r>
            <a:r>
              <a:rPr kumimoji="0" lang="en-US" altLang="en-US" sz="1800" b="0" i="0" u="none" strike="noStrike" cap="none" normalizeH="0" baseline="0" dirty="0">
                <a:ln>
                  <a:noFill/>
                </a:ln>
                <a:solidFill>
                  <a:schemeClr val="tx1"/>
                </a:solidFill>
                <a:effectLst/>
                <a:latin typeface="Arial" panose="020B0604020202020204" pitchFamily="34" charset="0"/>
              </a:rPr>
              <a:t>: Clears all fields and messages with one click.</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1FF037EA-554D-03C7-3ABF-39379E04A2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33361" y="2819400"/>
            <a:ext cx="7100529" cy="3589278"/>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385</TotalTime>
  <Words>1002</Words>
  <Application>Microsoft Office PowerPoint</Application>
  <PresentationFormat>Widescreen</PresentationFormat>
  <Paragraphs>84</Paragraphs>
  <Slides>10</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Arial Unicode MS</vt:lpstr>
      <vt:lpstr>Bookman Old Style</vt:lpstr>
      <vt:lpstr>Calibri</vt:lpstr>
      <vt:lpstr>Roboto</vt:lpstr>
      <vt:lpstr>Rockwell</vt:lpstr>
      <vt:lpstr>Times New Roman</vt:lpstr>
      <vt:lpstr>Trebuchet MS</vt:lpstr>
      <vt:lpstr>Damask</vt:lpstr>
      <vt:lpstr>Digital Portfolio  </vt:lpstr>
      <vt:lpstr>AGENDA</vt:lpstr>
      <vt:lpstr>PROBLEM STATEMENT Design and implement a responsive web-based student registration form using HTML, CSS, and JavaScript. The form should allow users to enter their details such as name, email, phone number, course selection, and password. JavaScript must be used to validate inputs (e.g., email format, password length, mandatory fields). The interface should be styled with CSS to make it user-friendly and visually appealing. Requirements: Use HTML for structure (form, labels, inputs, buttons). Use CSS for layout, colors, fonts, and responsiveness. Use JavaScript for form validation (e.g., check if fields are empty, validate email, match password and confirm password). Provide meaningful error messages if validation fails. Display a success message after successful form submission. Expected Output: A functional and styled registration form that prevents invalid submissions and ensures good user experience. </vt:lpstr>
      <vt:lpstr>PROJECT  OVERVIEw  </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SOUNDARYA S</cp:lastModifiedBy>
  <cp:revision>22</cp:revision>
  <dcterms:created xsi:type="dcterms:W3CDTF">2024-03-29T15:07:22Z</dcterms:created>
  <dcterms:modified xsi:type="dcterms:W3CDTF">2025-08-31T02:50:18Z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