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 id="2147483664" r:id="rId6"/>
    <p:sldMasterId id="214748366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Lst>
  <p:sldSz cy="5143500" cx="9144000"/>
  <p:notesSz cx="6858000" cy="9144000"/>
  <p:embeddedFontLst>
    <p:embeddedFont>
      <p:font typeface="Century Gothic"/>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42" Type="http://schemas.openxmlformats.org/officeDocument/2006/relationships/slide" Target="slides/slide34.xml"/><Relationship Id="rId47" Type="http://schemas.openxmlformats.org/officeDocument/2006/relationships/slide" Target="slides/slide39.xml"/><Relationship Id="rId34" Type="http://schemas.openxmlformats.org/officeDocument/2006/relationships/slide" Target="slides/slide26.xml"/><Relationship Id="rId63" Type="http://schemas.openxmlformats.org/officeDocument/2006/relationships/font" Target="fonts/CenturyGothic-bold.fntdata"/><Relationship Id="rId21" Type="http://schemas.openxmlformats.org/officeDocument/2006/relationships/slide" Target="slides/slide13.xml"/><Relationship Id="rId50" Type="http://schemas.openxmlformats.org/officeDocument/2006/relationships/slide" Target="slides/slide42.xml"/><Relationship Id="rId55" Type="http://schemas.openxmlformats.org/officeDocument/2006/relationships/slide" Target="slides/slide47.xml"/><Relationship Id="rId68" Type="http://schemas.openxmlformats.org/officeDocument/2006/relationships/customXml" Target="../customXml/item3.xml"/><Relationship Id="rId7" Type="http://schemas.openxmlformats.org/officeDocument/2006/relationships/slideMaster" Target="slideMasters/slideMaster4.xml"/><Relationship Id="rId2" Type="http://schemas.openxmlformats.org/officeDocument/2006/relationships/viewProps" Target="viewProps.xml"/><Relationship Id="rId29" Type="http://schemas.openxmlformats.org/officeDocument/2006/relationships/slide" Target="slides/slide21.xml"/><Relationship Id="rId16" Type="http://schemas.openxmlformats.org/officeDocument/2006/relationships/slide" Target="slides/slide8.xml"/><Relationship Id="rId40" Type="http://schemas.openxmlformats.org/officeDocument/2006/relationships/slide" Target="slides/slide32.xml"/><Relationship Id="rId45" Type="http://schemas.openxmlformats.org/officeDocument/2006/relationships/slide" Target="slides/slide37.xml"/><Relationship Id="rId32" Type="http://schemas.openxmlformats.org/officeDocument/2006/relationships/slide" Target="slides/slide24.xml"/><Relationship Id="rId37" Type="http://schemas.openxmlformats.org/officeDocument/2006/relationships/slide" Target="slides/slide29.xml"/><Relationship Id="rId24" Type="http://schemas.openxmlformats.org/officeDocument/2006/relationships/slide" Target="slides/slide16.xml"/><Relationship Id="rId53" Type="http://schemas.openxmlformats.org/officeDocument/2006/relationships/slide" Target="slides/slide45.xml"/><Relationship Id="rId11" Type="http://schemas.openxmlformats.org/officeDocument/2006/relationships/slide" Target="slides/slide3.xml"/><Relationship Id="rId58" Type="http://schemas.openxmlformats.org/officeDocument/2006/relationships/slide" Target="slides/slide50.xml"/><Relationship Id="rId66" Type="http://schemas.openxmlformats.org/officeDocument/2006/relationships/customXml" Target="../customXml/item1.xml"/><Relationship Id="rId5" Type="http://schemas.openxmlformats.org/officeDocument/2006/relationships/slideMaster" Target="slideMasters/slideMaster2.xml"/><Relationship Id="rId61" Type="http://schemas.openxmlformats.org/officeDocument/2006/relationships/slide" Target="slides/slide53.xml"/><Relationship Id="rId19" Type="http://schemas.openxmlformats.org/officeDocument/2006/relationships/slide" Target="slides/slide11.xml"/><Relationship Id="rId43" Type="http://schemas.openxmlformats.org/officeDocument/2006/relationships/slide" Target="slides/slide35.xml"/><Relationship Id="rId48" Type="http://schemas.openxmlformats.org/officeDocument/2006/relationships/slide" Target="slides/slide40.xml"/><Relationship Id="rId30" Type="http://schemas.openxmlformats.org/officeDocument/2006/relationships/slide" Target="slides/slide22.xml"/><Relationship Id="rId35" Type="http://schemas.openxmlformats.org/officeDocument/2006/relationships/slide" Target="slides/slide27.xml"/><Relationship Id="rId64" Type="http://schemas.openxmlformats.org/officeDocument/2006/relationships/font" Target="fonts/CenturyGothic-italic.fntdata"/><Relationship Id="rId22" Type="http://schemas.openxmlformats.org/officeDocument/2006/relationships/slide" Target="slides/slide14.xml"/><Relationship Id="rId27" Type="http://schemas.openxmlformats.org/officeDocument/2006/relationships/slide" Target="slides/slide19.xml"/><Relationship Id="rId56" Type="http://schemas.openxmlformats.org/officeDocument/2006/relationships/slide" Target="slides/slide48.xml"/><Relationship Id="rId14" Type="http://schemas.openxmlformats.org/officeDocument/2006/relationships/slide" Target="slides/slide6.xml"/><Relationship Id="rId8" Type="http://schemas.openxmlformats.org/officeDocument/2006/relationships/notesMaster" Target="notesMasters/notesMaster1.xml"/><Relationship Id="rId51" Type="http://schemas.openxmlformats.org/officeDocument/2006/relationships/slide" Target="slides/slide43.xml"/><Relationship Id="rId3" Type="http://schemas.openxmlformats.org/officeDocument/2006/relationships/presProps" Target="presProps.xml"/><Relationship Id="rId46" Type="http://schemas.openxmlformats.org/officeDocument/2006/relationships/slide" Target="slides/slide38.xml"/><Relationship Id="rId33" Type="http://schemas.openxmlformats.org/officeDocument/2006/relationships/slide" Target="slides/slide25.xml"/><Relationship Id="rId38" Type="http://schemas.openxmlformats.org/officeDocument/2006/relationships/slide" Target="slides/slide30.xml"/><Relationship Id="rId25" Type="http://schemas.openxmlformats.org/officeDocument/2006/relationships/slide" Target="slides/slide17.xml"/><Relationship Id="rId12" Type="http://schemas.openxmlformats.org/officeDocument/2006/relationships/slide" Target="slides/slide4.xml"/><Relationship Id="rId59" Type="http://schemas.openxmlformats.org/officeDocument/2006/relationships/slide" Target="slides/slide51.xml"/><Relationship Id="rId17" Type="http://schemas.openxmlformats.org/officeDocument/2006/relationships/slide" Target="slides/slide9.xml"/><Relationship Id="rId67" Type="http://schemas.openxmlformats.org/officeDocument/2006/relationships/customXml" Target="../customXml/item2.xml"/><Relationship Id="rId41" Type="http://schemas.openxmlformats.org/officeDocument/2006/relationships/slide" Target="slides/slide33.xml"/><Relationship Id="rId62" Type="http://schemas.openxmlformats.org/officeDocument/2006/relationships/font" Target="fonts/CenturyGothic-regular.fntdata"/><Relationship Id="rId20" Type="http://schemas.openxmlformats.org/officeDocument/2006/relationships/slide" Target="slides/slide12.xml"/><Relationship Id="rId54" Type="http://schemas.openxmlformats.org/officeDocument/2006/relationships/slide" Target="slides/slide46.xml"/><Relationship Id="rId1" Type="http://schemas.openxmlformats.org/officeDocument/2006/relationships/theme" Target="theme/theme1.xml"/><Relationship Id="rId6" Type="http://schemas.openxmlformats.org/officeDocument/2006/relationships/slideMaster" Target="slideMasters/slideMaster3.xml"/><Relationship Id="rId49" Type="http://schemas.openxmlformats.org/officeDocument/2006/relationships/slide" Target="slides/slide41.xml"/><Relationship Id="rId36" Type="http://schemas.openxmlformats.org/officeDocument/2006/relationships/slide" Target="slides/slide28.xml"/><Relationship Id="rId23" Type="http://schemas.openxmlformats.org/officeDocument/2006/relationships/slide" Target="slides/slide15.xml"/><Relationship Id="rId28" Type="http://schemas.openxmlformats.org/officeDocument/2006/relationships/slide" Target="slides/slide20.xml"/><Relationship Id="rId57" Type="http://schemas.openxmlformats.org/officeDocument/2006/relationships/slide" Target="slides/slide49.xml"/><Relationship Id="rId15" Type="http://schemas.openxmlformats.org/officeDocument/2006/relationships/slide" Target="slides/slide7.xml"/><Relationship Id="rId44" Type="http://schemas.openxmlformats.org/officeDocument/2006/relationships/slide" Target="slides/slide36.xml"/><Relationship Id="rId31" Type="http://schemas.openxmlformats.org/officeDocument/2006/relationships/slide" Target="slides/slide23.xml"/><Relationship Id="rId65" Type="http://schemas.openxmlformats.org/officeDocument/2006/relationships/font" Target="fonts/CenturyGothic-boldItalic.fntdata"/><Relationship Id="rId60" Type="http://schemas.openxmlformats.org/officeDocument/2006/relationships/slide" Target="slides/slide52.xml"/><Relationship Id="rId52" Type="http://schemas.openxmlformats.org/officeDocument/2006/relationships/slide" Target="slides/slide44.xml"/><Relationship Id="rId10" Type="http://schemas.openxmlformats.org/officeDocument/2006/relationships/slide" Target="slides/slide2.xml"/><Relationship Id="rId4" Type="http://schemas.openxmlformats.org/officeDocument/2006/relationships/slideMaster" Target="slideMasters/slideMaster1.xml"/><Relationship Id="rId9" Type="http://schemas.openxmlformats.org/officeDocument/2006/relationships/slide" Target="slides/slide1.xml"/><Relationship Id="rId39" Type="http://schemas.openxmlformats.org/officeDocument/2006/relationships/slide" Target="slides/slide31.xml"/><Relationship Id="rId13" Type="http://schemas.openxmlformats.org/officeDocument/2006/relationships/slide" Target="slides/slide5.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e51def040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11e51def040_2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e51def040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11e51def040_2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1e51def040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11e51def040_2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e51def040_2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11e51def040_2_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e51def040_2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11e51def040_2_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e51def040_2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11e51def040_2_2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1e51def040_2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11e51def040_2_2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1e51def040_2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11e51def040_2_2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1e51def040_2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11e51def040_2_2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1e51def040_2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11e51def040_2_2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e51def040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11e51def040_2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1e51def040_2_27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a:solidFill>
                  <a:srgbClr val="000000"/>
                </a:solidFill>
                <a:latin typeface="Arial"/>
                <a:ea typeface="Arial"/>
                <a:cs typeface="Arial"/>
                <a:sym typeface="Arial"/>
              </a:rPr>
              <a:t>‹#›</a:t>
            </a:fld>
            <a:endParaRPr/>
          </a:p>
        </p:txBody>
      </p:sp>
      <p:sp>
        <p:nvSpPr>
          <p:cNvPr id="388" name="Google Shape;388;g11e51def040_2_2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9" name="Google Shape;389;g11e51def040_2_27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Courier New"/>
              <a:buNone/>
            </a:pPr>
            <a:r>
              <a:rPr lang="en">
                <a:solidFill>
                  <a:srgbClr val="000000"/>
                </a:solidFill>
                <a:latin typeface="Courier New"/>
                <a:ea typeface="Courier New"/>
                <a:cs typeface="Courier New"/>
                <a:sym typeface="Courier New"/>
              </a:rPr>
              <a:t>String</a:t>
            </a:r>
            <a:r>
              <a:rPr lang="en"/>
              <a:t> has four overloaded versions of </a:t>
            </a:r>
            <a:r>
              <a:rPr lang="en">
                <a:solidFill>
                  <a:srgbClr val="000000"/>
                </a:solidFill>
                <a:latin typeface="Courier New"/>
                <a:ea typeface="Courier New"/>
                <a:cs typeface="Courier New"/>
                <a:sym typeface="Courier New"/>
              </a:rPr>
              <a:t>indexOf</a:t>
            </a:r>
            <a:r>
              <a:rPr lang="en"/>
              <a:t> and four versions of </a:t>
            </a:r>
            <a:r>
              <a:rPr lang="en">
                <a:solidFill>
                  <a:srgbClr val="000000"/>
                </a:solidFill>
                <a:latin typeface="Courier New"/>
                <a:ea typeface="Courier New"/>
                <a:cs typeface="Courier New"/>
                <a:sym typeface="Courier New"/>
              </a:rPr>
              <a:t>lastIndexOf</a:t>
            </a:r>
            <a:r>
              <a:rPr lang="en"/>
              <a:t>.</a:t>
            </a:r>
            <a:endParaRPr/>
          </a:p>
          <a:p>
            <a:pPr indent="0" lvl="0" marL="0" rtl="0" algn="l">
              <a:spcBef>
                <a:spcPts val="0"/>
              </a:spcBef>
              <a:spcAft>
                <a:spcPts val="0"/>
              </a:spcAft>
              <a:buSzPts val="1800"/>
              <a:buNone/>
            </a:pPr>
            <a:r>
              <a:t/>
            </a:r>
            <a:endParaRPr/>
          </a:p>
          <a:p>
            <a:pPr indent="0" lvl="0" marL="0" rtl="0" algn="l">
              <a:spcBef>
                <a:spcPts val="0"/>
              </a:spcBef>
              <a:spcAft>
                <a:spcPts val="0"/>
              </a:spcAft>
              <a:buClr>
                <a:srgbClr val="000000"/>
              </a:buClr>
              <a:buSzPts val="1800"/>
              <a:buFont typeface="Courier New"/>
              <a:buNone/>
            </a:pPr>
            <a:r>
              <a:rPr lang="en">
                <a:solidFill>
                  <a:srgbClr val="000000"/>
                </a:solidFill>
                <a:latin typeface="Courier New"/>
                <a:ea typeface="Courier New"/>
                <a:cs typeface="Courier New"/>
                <a:sym typeface="Courier New"/>
              </a:rPr>
              <a:t>lastIndexOf(ch, fromPos)</a:t>
            </a:r>
            <a:r>
              <a:rPr lang="en"/>
              <a:t> starts looking at </a:t>
            </a:r>
            <a:r>
              <a:rPr lang="en">
                <a:solidFill>
                  <a:srgbClr val="000000"/>
                </a:solidFill>
                <a:latin typeface="Courier New"/>
                <a:ea typeface="Courier New"/>
                <a:cs typeface="Courier New"/>
                <a:sym typeface="Courier New"/>
              </a:rPr>
              <a:t>fromPos</a:t>
            </a:r>
            <a:r>
              <a:rPr lang="en"/>
              <a:t> and goes backward towards the beginning of the string.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1e51def040_2_29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a:solidFill>
                  <a:srgbClr val="000000"/>
                </a:solidFill>
                <a:latin typeface="Arial"/>
                <a:ea typeface="Arial"/>
                <a:cs typeface="Arial"/>
                <a:sym typeface="Arial"/>
              </a:rPr>
              <a:t>‹#›</a:t>
            </a:fld>
            <a:endParaRPr/>
          </a:p>
        </p:txBody>
      </p:sp>
      <p:sp>
        <p:nvSpPr>
          <p:cNvPr id="408" name="Google Shape;408;g11e51def040_2_2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9" name="Google Shape;409;g11e51def040_2_29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000"/>
              <a:buNone/>
            </a:pPr>
            <a:r>
              <a:rPr lang="en" sz="1000"/>
              <a:t>You cannot use relational operators for comparing the contents of strings.</a:t>
            </a:r>
            <a:endParaRPr/>
          </a:p>
          <a:p>
            <a:pPr indent="0" lvl="0" marL="0" rtl="0" algn="l">
              <a:spcBef>
                <a:spcPts val="0"/>
              </a:spcBef>
              <a:spcAft>
                <a:spcPts val="0"/>
              </a:spcAft>
              <a:buSzPts val="1000"/>
              <a:buNone/>
            </a:pPr>
            <a:r>
              <a:t/>
            </a:r>
            <a:endParaRPr sz="1000"/>
          </a:p>
          <a:p>
            <a:pPr indent="0" lvl="0" marL="0" rtl="0" algn="l">
              <a:spcBef>
                <a:spcPts val="0"/>
              </a:spcBef>
              <a:spcAft>
                <a:spcPts val="0"/>
              </a:spcAft>
              <a:buClr>
                <a:srgbClr val="000000"/>
              </a:buClr>
              <a:buSzPts val="1000"/>
              <a:buFont typeface="Courier New"/>
              <a:buNone/>
            </a:pPr>
            <a:r>
              <a:rPr lang="en" sz="1000">
                <a:solidFill>
                  <a:srgbClr val="000000"/>
                </a:solidFill>
                <a:latin typeface="Courier New"/>
                <a:ea typeface="Courier New"/>
                <a:cs typeface="Courier New"/>
                <a:sym typeface="Courier New"/>
              </a:rPr>
              <a:t>word1.compareTo(word2)</a:t>
            </a:r>
            <a:r>
              <a:rPr lang="en" sz="1000"/>
              <a:t> returns an </a:t>
            </a:r>
            <a:r>
              <a:rPr lang="en" sz="1000">
                <a:solidFill>
                  <a:srgbClr val="000000"/>
                </a:solidFill>
                <a:latin typeface="Courier New"/>
                <a:ea typeface="Courier New"/>
                <a:cs typeface="Courier New"/>
                <a:sym typeface="Courier New"/>
              </a:rPr>
              <a:t>int</a:t>
            </a:r>
            <a:r>
              <a:rPr lang="en" sz="1000"/>
              <a:t>.  Basically if </a:t>
            </a:r>
            <a:r>
              <a:rPr lang="en" sz="1000">
                <a:solidFill>
                  <a:srgbClr val="000000"/>
                </a:solidFill>
                <a:latin typeface="Courier New"/>
                <a:ea typeface="Courier New"/>
                <a:cs typeface="Courier New"/>
                <a:sym typeface="Courier New"/>
              </a:rPr>
              <a:t>word1</a:t>
            </a:r>
            <a:r>
              <a:rPr lang="en" sz="1000"/>
              <a:t> is “smaller” than </a:t>
            </a:r>
            <a:r>
              <a:rPr lang="en" sz="1000">
                <a:solidFill>
                  <a:srgbClr val="000000"/>
                </a:solidFill>
                <a:latin typeface="Courier New"/>
                <a:ea typeface="Courier New"/>
                <a:cs typeface="Courier New"/>
                <a:sym typeface="Courier New"/>
              </a:rPr>
              <a:t>word2</a:t>
            </a:r>
            <a:r>
              <a:rPr lang="en" sz="1000"/>
              <a:t>, the result is negative, and if </a:t>
            </a:r>
            <a:r>
              <a:rPr lang="en" sz="1000">
                <a:solidFill>
                  <a:srgbClr val="000000"/>
                </a:solidFill>
                <a:latin typeface="Courier New"/>
                <a:ea typeface="Courier New"/>
                <a:cs typeface="Courier New"/>
                <a:sym typeface="Courier New"/>
              </a:rPr>
              <a:t>word1</a:t>
            </a:r>
            <a:r>
              <a:rPr lang="en" sz="1000"/>
              <a:t> is “larger” the result is positive.  </a:t>
            </a:r>
            <a:r>
              <a:rPr lang="en" sz="1000">
                <a:solidFill>
                  <a:srgbClr val="000000"/>
                </a:solidFill>
                <a:latin typeface="Courier New"/>
                <a:ea typeface="Courier New"/>
                <a:cs typeface="Courier New"/>
                <a:sym typeface="Courier New"/>
              </a:rPr>
              <a:t>compareTo</a:t>
            </a:r>
            <a:r>
              <a:rPr lang="en" sz="1000"/>
              <a:t> returns 0 whenever </a:t>
            </a:r>
            <a:r>
              <a:rPr lang="en" sz="1000">
                <a:solidFill>
                  <a:srgbClr val="000000"/>
                </a:solidFill>
                <a:latin typeface="Courier New"/>
                <a:ea typeface="Courier New"/>
                <a:cs typeface="Courier New"/>
                <a:sym typeface="Courier New"/>
              </a:rPr>
              <a:t>equals</a:t>
            </a:r>
            <a:r>
              <a:rPr lang="en" sz="1000"/>
              <a:t> returns </a:t>
            </a:r>
            <a:r>
              <a:rPr lang="en" sz="1000">
                <a:solidFill>
                  <a:srgbClr val="000000"/>
                </a:solidFill>
                <a:latin typeface="Courier New"/>
                <a:ea typeface="Courier New"/>
                <a:cs typeface="Courier New"/>
                <a:sym typeface="Courier New"/>
              </a:rPr>
              <a:t>true</a:t>
            </a:r>
            <a:r>
              <a:rPr lang="en" sz="1000"/>
              <a:t>.</a:t>
            </a:r>
            <a:endParaRPr/>
          </a:p>
          <a:p>
            <a:pPr indent="0" lvl="0" marL="0" rtl="0" algn="l">
              <a:spcBef>
                <a:spcPts val="0"/>
              </a:spcBef>
              <a:spcAft>
                <a:spcPts val="0"/>
              </a:spcAft>
              <a:buSzPts val="1000"/>
              <a:buNone/>
            </a:pPr>
            <a:r>
              <a:t/>
            </a:r>
            <a:endParaRPr sz="1000"/>
          </a:p>
          <a:p>
            <a:pPr indent="0" lvl="0" marL="0" rtl="0" algn="l">
              <a:spcBef>
                <a:spcPts val="0"/>
              </a:spcBef>
              <a:spcAft>
                <a:spcPts val="0"/>
              </a:spcAft>
              <a:buSzPts val="1000"/>
              <a:buNone/>
            </a:pPr>
            <a:r>
              <a:rPr lang="en" sz="1000"/>
              <a:t>Here is how Java docs describe </a:t>
            </a:r>
            <a:r>
              <a:rPr lang="en" sz="1000">
                <a:solidFill>
                  <a:srgbClr val="000000"/>
                </a:solidFill>
                <a:latin typeface="Courier New"/>
                <a:ea typeface="Courier New"/>
                <a:cs typeface="Courier New"/>
                <a:sym typeface="Courier New"/>
              </a:rPr>
              <a:t>compareTo</a:t>
            </a:r>
            <a:r>
              <a:rPr lang="en" sz="1000"/>
              <a:t>:</a:t>
            </a:r>
            <a:endParaRPr/>
          </a:p>
          <a:p>
            <a:pPr indent="0" lvl="0" marL="0" rtl="0" algn="l">
              <a:spcBef>
                <a:spcPts val="0"/>
              </a:spcBef>
              <a:spcAft>
                <a:spcPts val="0"/>
              </a:spcAft>
              <a:buSzPts val="900"/>
              <a:buNone/>
            </a:pPr>
            <a:r>
              <a:t/>
            </a:r>
            <a:endParaRPr sz="900"/>
          </a:p>
          <a:p>
            <a:pPr indent="0" lvl="2" marL="0" rtl="0" algn="l">
              <a:spcBef>
                <a:spcPts val="0"/>
              </a:spcBef>
              <a:spcAft>
                <a:spcPts val="0"/>
              </a:spcAft>
              <a:buSzPts val="900"/>
              <a:buNone/>
            </a:pPr>
            <a:r>
              <a:rPr lang="en" sz="900"/>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endParaRPr/>
          </a:p>
          <a:p>
            <a:pPr indent="0" lvl="2" marL="0" rtl="0" algn="l">
              <a:spcBef>
                <a:spcPts val="0"/>
              </a:spcBef>
              <a:spcAft>
                <a:spcPts val="0"/>
              </a:spcAft>
              <a:buSzPts val="900"/>
              <a:buNone/>
            </a:pPr>
            <a:r>
              <a:t/>
            </a:r>
            <a:endParaRPr sz="900"/>
          </a:p>
          <a:p>
            <a:pPr indent="0" lvl="2" marL="0" rtl="0" algn="l">
              <a:spcBef>
                <a:spcPts val="0"/>
              </a:spcBef>
              <a:spcAft>
                <a:spcPts val="0"/>
              </a:spcAft>
              <a:buSzPts val="900"/>
              <a:buNone/>
            </a:pPr>
            <a:r>
              <a:rPr lang="en" sz="900"/>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endParaRPr/>
          </a:p>
          <a:p>
            <a:pPr indent="0" lvl="2" marL="0" rtl="0" algn="l">
              <a:spcBef>
                <a:spcPts val="0"/>
              </a:spcBef>
              <a:spcAft>
                <a:spcPts val="0"/>
              </a:spcAft>
              <a:buSzPts val="900"/>
              <a:buNone/>
            </a:pPr>
            <a:r>
              <a:t/>
            </a:r>
            <a:endParaRPr sz="900"/>
          </a:p>
          <a:p>
            <a:pPr indent="0" lvl="2" marL="0" rtl="0" algn="l">
              <a:spcBef>
                <a:spcPts val="0"/>
              </a:spcBef>
              <a:spcAft>
                <a:spcPts val="0"/>
              </a:spcAft>
              <a:buSzPts val="900"/>
              <a:buNone/>
            </a:pPr>
            <a:r>
              <a:rPr lang="en" sz="900"/>
              <a:t> t</a:t>
            </a:r>
            <a:r>
              <a:rPr lang="en" sz="900">
                <a:solidFill>
                  <a:srgbClr val="000000"/>
                </a:solidFill>
                <a:latin typeface="Courier New"/>
                <a:ea typeface="Courier New"/>
                <a:cs typeface="Courier New"/>
                <a:sym typeface="Courier New"/>
              </a:rPr>
              <a:t>his.charAt(k)-anotherString.charAt(k)</a:t>
            </a:r>
            <a:endParaRPr/>
          </a:p>
          <a:p>
            <a:pPr indent="0" lvl="2" marL="0" rtl="0" algn="l">
              <a:spcBef>
                <a:spcPts val="0"/>
              </a:spcBef>
              <a:spcAft>
                <a:spcPts val="0"/>
              </a:spcAft>
              <a:buSzPts val="900"/>
              <a:buNone/>
            </a:pPr>
            <a:r>
              <a:rPr lang="en" sz="900"/>
              <a:t> </a:t>
            </a:r>
            <a:endParaRPr/>
          </a:p>
          <a:p>
            <a:pPr indent="0" lvl="2" marL="0" rtl="0" algn="l">
              <a:spcBef>
                <a:spcPts val="0"/>
              </a:spcBef>
              <a:spcAft>
                <a:spcPts val="0"/>
              </a:spcAft>
              <a:buSzPts val="900"/>
              <a:buNone/>
            </a:pPr>
            <a:r>
              <a:rPr lang="en" sz="900"/>
              <a:t>If there is no index position at which they differ, then the shorter string lexicographically precedes the longer string. In this case, compareTo returns the difference of the lengths of the strings — that is, the value: </a:t>
            </a:r>
            <a:endParaRPr/>
          </a:p>
          <a:p>
            <a:pPr indent="0" lvl="2" marL="0" rtl="0" algn="l">
              <a:spcBef>
                <a:spcPts val="0"/>
              </a:spcBef>
              <a:spcAft>
                <a:spcPts val="0"/>
              </a:spcAft>
              <a:buSzPts val="900"/>
              <a:buNone/>
            </a:pPr>
            <a:r>
              <a:t/>
            </a:r>
            <a:endParaRPr sz="900"/>
          </a:p>
          <a:p>
            <a:pPr indent="0" lvl="0" marL="0" rtl="0" algn="l">
              <a:spcBef>
                <a:spcPts val="0"/>
              </a:spcBef>
              <a:spcAft>
                <a:spcPts val="0"/>
              </a:spcAft>
              <a:buClr>
                <a:srgbClr val="000000"/>
              </a:buClr>
              <a:buSzPts val="900"/>
              <a:buFont typeface="Courier New"/>
              <a:buNone/>
            </a:pPr>
            <a:r>
              <a:rPr lang="en" sz="900">
                <a:solidFill>
                  <a:srgbClr val="000000"/>
                </a:solidFill>
                <a:latin typeface="Courier New"/>
                <a:ea typeface="Courier New"/>
                <a:cs typeface="Courier New"/>
                <a:sym typeface="Courier New"/>
              </a:rPr>
              <a:t>	this.length()-anotherString.length()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1e51def040_2_30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a:solidFill>
                  <a:srgbClr val="000000"/>
                </a:solidFill>
                <a:latin typeface="Arial"/>
                <a:ea typeface="Arial"/>
                <a:cs typeface="Arial"/>
                <a:sym typeface="Arial"/>
              </a:rPr>
              <a:t>‹#›</a:t>
            </a:fld>
            <a:endParaRPr/>
          </a:p>
        </p:txBody>
      </p:sp>
      <p:sp>
        <p:nvSpPr>
          <p:cNvPr id="417" name="Google Shape;417;g11e51def040_2_3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8" name="Google Shape;418;g11e51def040_2_30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000"/>
              <a:buNone/>
            </a:pPr>
            <a:r>
              <a:rPr lang="en" sz="1000"/>
              <a:t>You cannot use relational operators for comparing the contents of strings.</a:t>
            </a:r>
            <a:endParaRPr/>
          </a:p>
          <a:p>
            <a:pPr indent="0" lvl="0" marL="0" rtl="0" algn="l">
              <a:spcBef>
                <a:spcPts val="0"/>
              </a:spcBef>
              <a:spcAft>
                <a:spcPts val="0"/>
              </a:spcAft>
              <a:buSzPts val="1000"/>
              <a:buNone/>
            </a:pPr>
            <a:r>
              <a:t/>
            </a:r>
            <a:endParaRPr sz="1000"/>
          </a:p>
          <a:p>
            <a:pPr indent="0" lvl="0" marL="0" rtl="0" algn="l">
              <a:spcBef>
                <a:spcPts val="0"/>
              </a:spcBef>
              <a:spcAft>
                <a:spcPts val="0"/>
              </a:spcAft>
              <a:buClr>
                <a:srgbClr val="000000"/>
              </a:buClr>
              <a:buSzPts val="1000"/>
              <a:buFont typeface="Courier New"/>
              <a:buNone/>
            </a:pPr>
            <a:r>
              <a:rPr lang="en" sz="1000">
                <a:solidFill>
                  <a:srgbClr val="000000"/>
                </a:solidFill>
                <a:latin typeface="Courier New"/>
                <a:ea typeface="Courier New"/>
                <a:cs typeface="Courier New"/>
                <a:sym typeface="Courier New"/>
              </a:rPr>
              <a:t>word1.compareTo(word2)</a:t>
            </a:r>
            <a:r>
              <a:rPr lang="en" sz="1000"/>
              <a:t> returns an </a:t>
            </a:r>
            <a:r>
              <a:rPr lang="en" sz="1000">
                <a:solidFill>
                  <a:srgbClr val="000000"/>
                </a:solidFill>
                <a:latin typeface="Courier New"/>
                <a:ea typeface="Courier New"/>
                <a:cs typeface="Courier New"/>
                <a:sym typeface="Courier New"/>
              </a:rPr>
              <a:t>int</a:t>
            </a:r>
            <a:r>
              <a:rPr lang="en" sz="1000"/>
              <a:t>.  Basically if </a:t>
            </a:r>
            <a:r>
              <a:rPr lang="en" sz="1000">
                <a:solidFill>
                  <a:srgbClr val="000000"/>
                </a:solidFill>
                <a:latin typeface="Courier New"/>
                <a:ea typeface="Courier New"/>
                <a:cs typeface="Courier New"/>
                <a:sym typeface="Courier New"/>
              </a:rPr>
              <a:t>word1</a:t>
            </a:r>
            <a:r>
              <a:rPr lang="en" sz="1000"/>
              <a:t> is “smaller” than </a:t>
            </a:r>
            <a:r>
              <a:rPr lang="en" sz="1000">
                <a:solidFill>
                  <a:srgbClr val="000000"/>
                </a:solidFill>
                <a:latin typeface="Courier New"/>
                <a:ea typeface="Courier New"/>
                <a:cs typeface="Courier New"/>
                <a:sym typeface="Courier New"/>
              </a:rPr>
              <a:t>word2</a:t>
            </a:r>
            <a:r>
              <a:rPr lang="en" sz="1000"/>
              <a:t>, the result is negative, and if </a:t>
            </a:r>
            <a:r>
              <a:rPr lang="en" sz="1000">
                <a:solidFill>
                  <a:srgbClr val="000000"/>
                </a:solidFill>
                <a:latin typeface="Courier New"/>
                <a:ea typeface="Courier New"/>
                <a:cs typeface="Courier New"/>
                <a:sym typeface="Courier New"/>
              </a:rPr>
              <a:t>word1</a:t>
            </a:r>
            <a:r>
              <a:rPr lang="en" sz="1000"/>
              <a:t> is “larger” the result is positive.  </a:t>
            </a:r>
            <a:r>
              <a:rPr lang="en" sz="1000">
                <a:solidFill>
                  <a:srgbClr val="000000"/>
                </a:solidFill>
                <a:latin typeface="Courier New"/>
                <a:ea typeface="Courier New"/>
                <a:cs typeface="Courier New"/>
                <a:sym typeface="Courier New"/>
              </a:rPr>
              <a:t>compareTo</a:t>
            </a:r>
            <a:r>
              <a:rPr lang="en" sz="1000"/>
              <a:t> returns 0 whenever </a:t>
            </a:r>
            <a:r>
              <a:rPr lang="en" sz="1000">
                <a:solidFill>
                  <a:srgbClr val="000000"/>
                </a:solidFill>
                <a:latin typeface="Courier New"/>
                <a:ea typeface="Courier New"/>
                <a:cs typeface="Courier New"/>
                <a:sym typeface="Courier New"/>
              </a:rPr>
              <a:t>equals</a:t>
            </a:r>
            <a:r>
              <a:rPr lang="en" sz="1000"/>
              <a:t> returns </a:t>
            </a:r>
            <a:r>
              <a:rPr lang="en" sz="1000">
                <a:solidFill>
                  <a:srgbClr val="000000"/>
                </a:solidFill>
                <a:latin typeface="Courier New"/>
                <a:ea typeface="Courier New"/>
                <a:cs typeface="Courier New"/>
                <a:sym typeface="Courier New"/>
              </a:rPr>
              <a:t>true</a:t>
            </a:r>
            <a:r>
              <a:rPr lang="en" sz="1000"/>
              <a:t>.</a:t>
            </a:r>
            <a:endParaRPr/>
          </a:p>
          <a:p>
            <a:pPr indent="0" lvl="0" marL="0" rtl="0" algn="l">
              <a:spcBef>
                <a:spcPts val="0"/>
              </a:spcBef>
              <a:spcAft>
                <a:spcPts val="0"/>
              </a:spcAft>
              <a:buSzPts val="1000"/>
              <a:buNone/>
            </a:pPr>
            <a:r>
              <a:t/>
            </a:r>
            <a:endParaRPr sz="1000"/>
          </a:p>
          <a:p>
            <a:pPr indent="0" lvl="0" marL="0" rtl="0" algn="l">
              <a:spcBef>
                <a:spcPts val="0"/>
              </a:spcBef>
              <a:spcAft>
                <a:spcPts val="0"/>
              </a:spcAft>
              <a:buSzPts val="1000"/>
              <a:buNone/>
            </a:pPr>
            <a:r>
              <a:rPr lang="en" sz="1000"/>
              <a:t>Here is how Java docs describe </a:t>
            </a:r>
            <a:r>
              <a:rPr lang="en" sz="1000">
                <a:solidFill>
                  <a:srgbClr val="000000"/>
                </a:solidFill>
                <a:latin typeface="Courier New"/>
                <a:ea typeface="Courier New"/>
                <a:cs typeface="Courier New"/>
                <a:sym typeface="Courier New"/>
              </a:rPr>
              <a:t>compareTo</a:t>
            </a:r>
            <a:r>
              <a:rPr lang="en" sz="1000"/>
              <a:t>:</a:t>
            </a:r>
            <a:endParaRPr/>
          </a:p>
          <a:p>
            <a:pPr indent="0" lvl="0" marL="0" rtl="0" algn="l">
              <a:spcBef>
                <a:spcPts val="0"/>
              </a:spcBef>
              <a:spcAft>
                <a:spcPts val="0"/>
              </a:spcAft>
              <a:buSzPts val="900"/>
              <a:buNone/>
            </a:pPr>
            <a:r>
              <a:t/>
            </a:r>
            <a:endParaRPr sz="900"/>
          </a:p>
          <a:p>
            <a:pPr indent="0" lvl="2" marL="0" rtl="0" algn="l">
              <a:spcBef>
                <a:spcPts val="0"/>
              </a:spcBef>
              <a:spcAft>
                <a:spcPts val="0"/>
              </a:spcAft>
              <a:buSzPts val="900"/>
              <a:buNone/>
            </a:pPr>
            <a:r>
              <a:rPr lang="en" sz="900"/>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endParaRPr/>
          </a:p>
          <a:p>
            <a:pPr indent="0" lvl="2" marL="0" rtl="0" algn="l">
              <a:spcBef>
                <a:spcPts val="0"/>
              </a:spcBef>
              <a:spcAft>
                <a:spcPts val="0"/>
              </a:spcAft>
              <a:buSzPts val="900"/>
              <a:buNone/>
            </a:pPr>
            <a:r>
              <a:t/>
            </a:r>
            <a:endParaRPr sz="900"/>
          </a:p>
          <a:p>
            <a:pPr indent="0" lvl="2" marL="0" rtl="0" algn="l">
              <a:spcBef>
                <a:spcPts val="0"/>
              </a:spcBef>
              <a:spcAft>
                <a:spcPts val="0"/>
              </a:spcAft>
              <a:buSzPts val="900"/>
              <a:buNone/>
            </a:pPr>
            <a:r>
              <a:rPr lang="en" sz="900"/>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endParaRPr/>
          </a:p>
          <a:p>
            <a:pPr indent="0" lvl="2" marL="0" rtl="0" algn="l">
              <a:spcBef>
                <a:spcPts val="0"/>
              </a:spcBef>
              <a:spcAft>
                <a:spcPts val="0"/>
              </a:spcAft>
              <a:buSzPts val="900"/>
              <a:buNone/>
            </a:pPr>
            <a:r>
              <a:t/>
            </a:r>
            <a:endParaRPr sz="900"/>
          </a:p>
          <a:p>
            <a:pPr indent="0" lvl="2" marL="0" rtl="0" algn="l">
              <a:spcBef>
                <a:spcPts val="0"/>
              </a:spcBef>
              <a:spcAft>
                <a:spcPts val="0"/>
              </a:spcAft>
              <a:buSzPts val="900"/>
              <a:buNone/>
            </a:pPr>
            <a:r>
              <a:rPr lang="en" sz="900"/>
              <a:t> t</a:t>
            </a:r>
            <a:r>
              <a:rPr lang="en" sz="900">
                <a:solidFill>
                  <a:srgbClr val="000000"/>
                </a:solidFill>
                <a:latin typeface="Courier New"/>
                <a:ea typeface="Courier New"/>
                <a:cs typeface="Courier New"/>
                <a:sym typeface="Courier New"/>
              </a:rPr>
              <a:t>his.charAt(k)-anotherString.charAt(k)</a:t>
            </a:r>
            <a:endParaRPr/>
          </a:p>
          <a:p>
            <a:pPr indent="0" lvl="2" marL="0" rtl="0" algn="l">
              <a:spcBef>
                <a:spcPts val="0"/>
              </a:spcBef>
              <a:spcAft>
                <a:spcPts val="0"/>
              </a:spcAft>
              <a:buSzPts val="900"/>
              <a:buNone/>
            </a:pPr>
            <a:r>
              <a:rPr lang="en" sz="900"/>
              <a:t> </a:t>
            </a:r>
            <a:endParaRPr/>
          </a:p>
          <a:p>
            <a:pPr indent="0" lvl="2" marL="0" rtl="0" algn="l">
              <a:spcBef>
                <a:spcPts val="0"/>
              </a:spcBef>
              <a:spcAft>
                <a:spcPts val="0"/>
              </a:spcAft>
              <a:buSzPts val="900"/>
              <a:buNone/>
            </a:pPr>
            <a:r>
              <a:rPr lang="en" sz="900"/>
              <a:t>If there is no index position at which they differ, then the shorter string lexicographically precedes the longer string. In this case, compareTo returns the difference of the lengths of the strings — that is, the value: </a:t>
            </a:r>
            <a:endParaRPr/>
          </a:p>
          <a:p>
            <a:pPr indent="0" lvl="2" marL="0" rtl="0" algn="l">
              <a:spcBef>
                <a:spcPts val="0"/>
              </a:spcBef>
              <a:spcAft>
                <a:spcPts val="0"/>
              </a:spcAft>
              <a:buSzPts val="900"/>
              <a:buNone/>
            </a:pPr>
            <a:r>
              <a:t/>
            </a:r>
            <a:endParaRPr sz="900"/>
          </a:p>
          <a:p>
            <a:pPr indent="0" lvl="0" marL="0" rtl="0" algn="l">
              <a:spcBef>
                <a:spcPts val="0"/>
              </a:spcBef>
              <a:spcAft>
                <a:spcPts val="0"/>
              </a:spcAft>
              <a:buClr>
                <a:srgbClr val="000000"/>
              </a:buClr>
              <a:buSzPts val="900"/>
              <a:buFont typeface="Courier New"/>
              <a:buNone/>
            </a:pPr>
            <a:r>
              <a:rPr lang="en" sz="900">
                <a:solidFill>
                  <a:srgbClr val="000000"/>
                </a:solidFill>
                <a:latin typeface="Courier New"/>
                <a:ea typeface="Courier New"/>
                <a:cs typeface="Courier New"/>
                <a:sym typeface="Courier New"/>
              </a:rPr>
              <a:t>	this.length()-anotherString.length()</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1e51def040_2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11e51def040_2_3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1e51def040_2_3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a:solidFill>
                  <a:srgbClr val="000000"/>
                </a:solidFill>
                <a:latin typeface="Arial"/>
                <a:ea typeface="Arial"/>
                <a:cs typeface="Arial"/>
                <a:sym typeface="Arial"/>
              </a:rPr>
              <a:t>‹#›</a:t>
            </a:fld>
            <a:endParaRPr/>
          </a:p>
        </p:txBody>
      </p:sp>
      <p:sp>
        <p:nvSpPr>
          <p:cNvPr id="434" name="Google Shape;434;g11e51def040_2_3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5" name="Google Shape;435;g11e51def040_2_3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
              <a:t>Note that these methods do not change the string word1 but create and return a new string.</a:t>
            </a:r>
            <a:endParaRPr/>
          </a:p>
          <a:p>
            <a:pPr indent="0" lvl="0" marL="0" rtl="0" algn="l">
              <a:spcBef>
                <a:spcPts val="0"/>
              </a:spcBef>
              <a:spcAft>
                <a:spcPts val="0"/>
              </a:spcAft>
              <a:buSzPts val="1800"/>
              <a:buNone/>
            </a:pPr>
            <a:r>
              <a:t/>
            </a:r>
            <a:endParaRPr/>
          </a:p>
          <a:p>
            <a:pPr indent="0" lvl="0" marL="0" rtl="0" algn="l">
              <a:spcBef>
                <a:spcPts val="0"/>
              </a:spcBef>
              <a:spcAft>
                <a:spcPts val="0"/>
              </a:spcAft>
              <a:buClr>
                <a:srgbClr val="000000"/>
              </a:buClr>
              <a:buSzPts val="1800"/>
              <a:buFont typeface="Courier New"/>
              <a:buNone/>
            </a:pPr>
            <a:r>
              <a:rPr lang="en">
                <a:solidFill>
                  <a:srgbClr val="000000"/>
                </a:solidFill>
                <a:latin typeface="Courier New"/>
                <a:ea typeface="Courier New"/>
                <a:cs typeface="Courier New"/>
                <a:sym typeface="Courier New"/>
              </a:rPr>
              <a:t>trim()</a:t>
            </a:r>
            <a:r>
              <a:rPr lang="en"/>
              <a:t> only removes whitespace at the ends of the string, not in the middle.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1e51def040_2_3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a:solidFill>
                  <a:srgbClr val="000000"/>
                </a:solidFill>
                <a:latin typeface="Arial"/>
                <a:ea typeface="Arial"/>
                <a:cs typeface="Arial"/>
                <a:sym typeface="Arial"/>
              </a:rPr>
              <a:t>‹#›</a:t>
            </a:fld>
            <a:endParaRPr/>
          </a:p>
        </p:txBody>
      </p:sp>
      <p:sp>
        <p:nvSpPr>
          <p:cNvPr id="442" name="Google Shape;442;g11e51def040_2_3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3" name="Google Shape;443;g11e51def040_2_3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
              <a:t>Note that these methods do not change the string word1 but create and return a new string.</a:t>
            </a:r>
            <a:endParaRPr/>
          </a:p>
          <a:p>
            <a:pPr indent="0" lvl="0" marL="0" rtl="0" algn="l">
              <a:spcBef>
                <a:spcPts val="0"/>
              </a:spcBef>
              <a:spcAft>
                <a:spcPts val="0"/>
              </a:spcAft>
              <a:buSzPts val="1800"/>
              <a:buNone/>
            </a:pPr>
            <a:r>
              <a:t/>
            </a:r>
            <a:endParaRPr/>
          </a:p>
          <a:p>
            <a:pPr indent="0" lvl="0" marL="0" rtl="0" algn="l">
              <a:spcBef>
                <a:spcPts val="0"/>
              </a:spcBef>
              <a:spcAft>
                <a:spcPts val="0"/>
              </a:spcAft>
              <a:buClr>
                <a:srgbClr val="000000"/>
              </a:buClr>
              <a:buSzPts val="1800"/>
              <a:buFont typeface="Courier New"/>
              <a:buNone/>
            </a:pPr>
            <a:r>
              <a:rPr lang="en">
                <a:solidFill>
                  <a:srgbClr val="000000"/>
                </a:solidFill>
                <a:latin typeface="Courier New"/>
                <a:ea typeface="Courier New"/>
                <a:cs typeface="Courier New"/>
                <a:sym typeface="Courier New"/>
              </a:rPr>
              <a:t>trim()</a:t>
            </a:r>
            <a:r>
              <a:rPr lang="en"/>
              <a:t> only removes whitespace at the ends of the string, not in the middle.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1e51def040_2_3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a:solidFill>
                  <a:srgbClr val="000000"/>
                </a:solidFill>
                <a:latin typeface="Arial"/>
                <a:ea typeface="Arial"/>
                <a:cs typeface="Arial"/>
                <a:sym typeface="Arial"/>
              </a:rPr>
              <a:t>‹#›</a:t>
            </a:fld>
            <a:endParaRPr/>
          </a:p>
        </p:txBody>
      </p:sp>
      <p:sp>
        <p:nvSpPr>
          <p:cNvPr id="450" name="Google Shape;450;g11e51def040_2_3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1" name="Google Shape;451;g11e51def040_2_3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
              <a:t>Note that these methods do not change the string word1 but create and return a new string.</a:t>
            </a:r>
            <a:endParaRPr/>
          </a:p>
          <a:p>
            <a:pPr indent="0" lvl="0" marL="0" rtl="0" algn="l">
              <a:spcBef>
                <a:spcPts val="0"/>
              </a:spcBef>
              <a:spcAft>
                <a:spcPts val="0"/>
              </a:spcAft>
              <a:buSzPts val="1800"/>
              <a:buNone/>
            </a:pPr>
            <a:r>
              <a:t/>
            </a:r>
            <a:endParaRPr/>
          </a:p>
          <a:p>
            <a:pPr indent="0" lvl="0" marL="0" rtl="0" algn="l">
              <a:spcBef>
                <a:spcPts val="0"/>
              </a:spcBef>
              <a:spcAft>
                <a:spcPts val="0"/>
              </a:spcAft>
              <a:buClr>
                <a:srgbClr val="000000"/>
              </a:buClr>
              <a:buSzPts val="1800"/>
              <a:buFont typeface="Courier New"/>
              <a:buNone/>
            </a:pPr>
            <a:r>
              <a:rPr lang="en">
                <a:solidFill>
                  <a:srgbClr val="000000"/>
                </a:solidFill>
                <a:latin typeface="Courier New"/>
                <a:ea typeface="Courier New"/>
                <a:cs typeface="Courier New"/>
                <a:sym typeface="Courier New"/>
              </a:rPr>
              <a:t>trim()</a:t>
            </a:r>
            <a:r>
              <a:rPr lang="en"/>
              <a:t> only removes whitespace at the ends of the string, not in the middle.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1e51def040_2_33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a:solidFill>
                  <a:srgbClr val="000000"/>
                </a:solidFill>
                <a:latin typeface="Arial"/>
                <a:ea typeface="Arial"/>
                <a:cs typeface="Arial"/>
                <a:sym typeface="Arial"/>
              </a:rPr>
              <a:t>‹#›</a:t>
            </a:fld>
            <a:endParaRPr/>
          </a:p>
        </p:txBody>
      </p:sp>
      <p:sp>
        <p:nvSpPr>
          <p:cNvPr id="458" name="Google Shape;458;g11e51def040_2_3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9" name="Google Shape;459;g11e51def040_2_3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Courier New"/>
              <a:buNone/>
            </a:pPr>
            <a:r>
              <a:rPr lang="en">
                <a:solidFill>
                  <a:srgbClr val="000000"/>
                </a:solidFill>
                <a:latin typeface="Courier New"/>
                <a:ea typeface="Courier New"/>
                <a:cs typeface="Courier New"/>
                <a:sym typeface="Courier New"/>
              </a:rPr>
              <a:t>    word1.toUpperCase();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
              <a:t>doesn’t do anything.  The correct statement is:</a:t>
            </a:r>
            <a:endParaRPr/>
          </a:p>
          <a:p>
            <a:pPr indent="0" lvl="0" marL="0" rtl="0" algn="l">
              <a:spcBef>
                <a:spcPts val="0"/>
              </a:spcBef>
              <a:spcAft>
                <a:spcPts val="0"/>
              </a:spcAft>
              <a:buSzPts val="1800"/>
              <a:buNone/>
            </a:pPr>
            <a:r>
              <a:t/>
            </a:r>
            <a:endParaRPr/>
          </a:p>
          <a:p>
            <a:pPr indent="0" lvl="0" marL="0" rtl="0" algn="l">
              <a:spcBef>
                <a:spcPts val="0"/>
              </a:spcBef>
              <a:spcAft>
                <a:spcPts val="0"/>
              </a:spcAft>
              <a:buClr>
                <a:srgbClr val="000000"/>
              </a:buClr>
              <a:buSzPts val="1800"/>
              <a:buFont typeface="Courier New"/>
              <a:buNone/>
            </a:pPr>
            <a:r>
              <a:rPr lang="en">
                <a:solidFill>
                  <a:srgbClr val="000000"/>
                </a:solidFill>
                <a:latin typeface="Courier New"/>
                <a:ea typeface="Courier New"/>
                <a:cs typeface="Courier New"/>
                <a:sym typeface="Courier New"/>
              </a:rPr>
              <a:t>    word1 = word1.toUpperCase();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
              <a:t>The variable </a:t>
            </a:r>
            <a:r>
              <a:rPr lang="en">
                <a:solidFill>
                  <a:srgbClr val="000000"/>
                </a:solidFill>
                <a:latin typeface="Courier New"/>
                <a:ea typeface="Courier New"/>
                <a:cs typeface="Courier New"/>
                <a:sym typeface="Courier New"/>
              </a:rPr>
              <a:t>word1</a:t>
            </a:r>
            <a:r>
              <a:rPr lang="en"/>
              <a:t> is changed to refer to the new string returned by </a:t>
            </a:r>
            <a:r>
              <a:rPr lang="en">
                <a:solidFill>
                  <a:srgbClr val="000000"/>
                </a:solidFill>
                <a:latin typeface="Courier New"/>
                <a:ea typeface="Courier New"/>
                <a:cs typeface="Courier New"/>
                <a:sym typeface="Courier New"/>
              </a:rPr>
              <a:t>word1.toUpperCase();</a:t>
            </a:r>
            <a:r>
              <a:rPr lang="en"/>
              <a:t> the old string is disposed of.</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1e51def040_2_34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a:solidFill>
                  <a:srgbClr val="000000"/>
                </a:solidFill>
                <a:latin typeface="Arial"/>
                <a:ea typeface="Arial"/>
                <a:cs typeface="Arial"/>
                <a:sym typeface="Arial"/>
              </a:rPr>
              <a:t>‹#›</a:t>
            </a:fld>
            <a:endParaRPr/>
          </a:p>
        </p:txBody>
      </p:sp>
      <p:sp>
        <p:nvSpPr>
          <p:cNvPr id="469" name="Google Shape;469;g11e51def040_2_3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0" name="Google Shape;470;g11e51def040_2_34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
              <a:t>You can also convert a </a:t>
            </a:r>
            <a:r>
              <a:rPr lang="en">
                <a:latin typeface="Courier New"/>
                <a:ea typeface="Courier New"/>
                <a:cs typeface="Courier New"/>
                <a:sym typeface="Courier New"/>
              </a:rPr>
              <a:t>char</a:t>
            </a:r>
            <a:r>
              <a:rPr lang="en"/>
              <a:t> to a string by using</a:t>
            </a:r>
            <a:endParaRPr/>
          </a:p>
          <a:p>
            <a:pPr indent="0" lvl="0" marL="0" rtl="0" algn="l">
              <a:spcBef>
                <a:spcPts val="0"/>
              </a:spcBef>
              <a:spcAft>
                <a:spcPts val="0"/>
              </a:spcAft>
              <a:buSzPts val="1800"/>
              <a:buNone/>
            </a:pPr>
            <a:r>
              <a:t/>
            </a:r>
            <a:endParaRPr/>
          </a:p>
          <a:p>
            <a:pPr indent="0" lvl="0" marL="0" rtl="0" algn="l">
              <a:spcBef>
                <a:spcPts val="0"/>
              </a:spcBef>
              <a:spcAft>
                <a:spcPts val="0"/>
              </a:spcAft>
              <a:buClr>
                <a:srgbClr val="000000"/>
              </a:buClr>
              <a:buSzPts val="1800"/>
              <a:buFont typeface="Courier New"/>
              <a:buNone/>
            </a:pPr>
            <a:r>
              <a:rPr lang="en">
                <a:solidFill>
                  <a:srgbClr val="000000"/>
                </a:solidFill>
                <a:latin typeface="Courier New"/>
                <a:ea typeface="Courier New"/>
                <a:cs typeface="Courier New"/>
                <a:sym typeface="Courier New"/>
              </a:rPr>
              <a:t>   String s = "" + ch;</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
              <a:t>or</a:t>
            </a:r>
            <a:endParaRPr/>
          </a:p>
          <a:p>
            <a:pPr indent="0" lvl="0" marL="0" rtl="0" algn="l">
              <a:spcBef>
                <a:spcPts val="0"/>
              </a:spcBef>
              <a:spcAft>
                <a:spcPts val="0"/>
              </a:spcAft>
              <a:buSzPts val="1800"/>
              <a:buNone/>
            </a:pPr>
            <a:r>
              <a:t/>
            </a:r>
            <a:endParaRPr/>
          </a:p>
          <a:p>
            <a:pPr indent="0" lvl="0" marL="0" rtl="0" algn="l">
              <a:spcBef>
                <a:spcPts val="0"/>
              </a:spcBef>
              <a:spcAft>
                <a:spcPts val="0"/>
              </a:spcAft>
              <a:buClr>
                <a:srgbClr val="000000"/>
              </a:buClr>
              <a:buSzPts val="1800"/>
              <a:buFont typeface="Courier New"/>
              <a:buNone/>
            </a:pPr>
            <a:r>
              <a:rPr lang="en">
                <a:solidFill>
                  <a:srgbClr val="000000"/>
                </a:solidFill>
                <a:latin typeface="Courier New"/>
                <a:ea typeface="Courier New"/>
                <a:cs typeface="Courier New"/>
                <a:sym typeface="Courier New"/>
              </a:rPr>
              <a:t>   String s = ch +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
              <a:t>By convention, a static method </a:t>
            </a:r>
            <a:r>
              <a:rPr lang="en">
                <a:solidFill>
                  <a:srgbClr val="000000"/>
                </a:solidFill>
                <a:latin typeface="Courier New"/>
                <a:ea typeface="Courier New"/>
                <a:cs typeface="Courier New"/>
                <a:sym typeface="Courier New"/>
              </a:rPr>
              <a:t>valueOf</a:t>
            </a:r>
            <a:r>
              <a:rPr lang="en"/>
              <a:t> in a class converts something (its arguments) into an object of this class.  For example:</a:t>
            </a:r>
            <a:endParaRPr/>
          </a:p>
          <a:p>
            <a:pPr indent="0" lvl="0" marL="0" rtl="0" algn="l">
              <a:spcBef>
                <a:spcPts val="0"/>
              </a:spcBef>
              <a:spcAft>
                <a:spcPts val="0"/>
              </a:spcAft>
              <a:buSzPts val="1800"/>
              <a:buNone/>
            </a:pPr>
            <a:r>
              <a:t/>
            </a:r>
            <a:endParaRPr/>
          </a:p>
          <a:p>
            <a:pPr indent="0" lvl="0" marL="0" rtl="0" algn="l">
              <a:spcBef>
                <a:spcPts val="0"/>
              </a:spcBef>
              <a:spcAft>
                <a:spcPts val="0"/>
              </a:spcAft>
              <a:buClr>
                <a:srgbClr val="000000"/>
              </a:buClr>
              <a:buSzPts val="1800"/>
              <a:buFont typeface="Courier New"/>
              <a:buNone/>
            </a:pPr>
            <a:r>
              <a:rPr lang="en">
                <a:solidFill>
                  <a:srgbClr val="000000"/>
                </a:solidFill>
                <a:latin typeface="Courier New"/>
                <a:ea typeface="Courier New"/>
                <a:cs typeface="Courier New"/>
                <a:sym typeface="Courier New"/>
              </a:rPr>
              <a:t>public class Fraction</a:t>
            </a:r>
            <a:endParaRPr/>
          </a:p>
          <a:p>
            <a:pPr indent="0" lvl="0" marL="0" rtl="0" algn="l">
              <a:spcBef>
                <a:spcPts val="0"/>
              </a:spcBef>
              <a:spcAft>
                <a:spcPts val="0"/>
              </a:spcAft>
              <a:buClr>
                <a:srgbClr val="000000"/>
              </a:buClr>
              <a:buSzPts val="1800"/>
              <a:buFont typeface="Courier New"/>
              <a:buNone/>
            </a:pPr>
            <a:r>
              <a:rPr lang="en">
                <a:solidFill>
                  <a:srgbClr val="000000"/>
                </a:solidFill>
                <a:latin typeface="Courier New"/>
                <a:ea typeface="Courier New"/>
                <a:cs typeface="Courier New"/>
                <a:sym typeface="Courier New"/>
              </a:rPr>
              <a:t>{</a:t>
            </a:r>
            <a:endParaRPr/>
          </a:p>
          <a:p>
            <a:pPr indent="0" lvl="0" marL="0" rtl="0" algn="l">
              <a:spcBef>
                <a:spcPts val="0"/>
              </a:spcBef>
              <a:spcAft>
                <a:spcPts val="0"/>
              </a:spcAft>
              <a:buClr>
                <a:srgbClr val="000000"/>
              </a:buClr>
              <a:buSzPts val="1800"/>
              <a:buFont typeface="Courier New"/>
              <a:buNone/>
            </a:pPr>
            <a:r>
              <a:rPr lang="en">
                <a:solidFill>
                  <a:srgbClr val="000000"/>
                </a:solidFill>
                <a:latin typeface="Courier New"/>
                <a:ea typeface="Courier New"/>
                <a:cs typeface="Courier New"/>
                <a:sym typeface="Courier New"/>
              </a:rPr>
              <a:t>  public static Fraction valueOf(double x)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
              <a:t>should take a </a:t>
            </a:r>
            <a:r>
              <a:rPr lang="en">
                <a:solidFill>
                  <a:srgbClr val="000000"/>
                </a:solidFill>
                <a:latin typeface="Courier New"/>
                <a:ea typeface="Courier New"/>
                <a:cs typeface="Courier New"/>
                <a:sym typeface="Courier New"/>
              </a:rPr>
              <a:t>double</a:t>
            </a:r>
            <a:r>
              <a:rPr lang="en"/>
              <a:t> and return a corresponding </a:t>
            </a:r>
            <a:r>
              <a:rPr lang="en">
                <a:solidFill>
                  <a:srgbClr val="000000"/>
                </a:solidFill>
                <a:latin typeface="Courier New"/>
                <a:ea typeface="Courier New"/>
                <a:cs typeface="Courier New"/>
                <a:sym typeface="Courier New"/>
              </a:rPr>
              <a:t>Fraction</a:t>
            </a:r>
            <a:r>
              <a:rPr lang="en"/>
              <a:t>.</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
              <a:t>Here </a:t>
            </a:r>
            <a:r>
              <a:rPr lang="en">
                <a:solidFill>
                  <a:srgbClr val="000000"/>
                </a:solidFill>
                <a:latin typeface="Courier New"/>
                <a:ea typeface="Courier New"/>
                <a:cs typeface="Courier New"/>
                <a:sym typeface="Courier New"/>
              </a:rPr>
              <a:t>String.valueOf(x)</a:t>
            </a:r>
            <a:r>
              <a:rPr lang="en"/>
              <a:t> returns a string.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1e51def040_2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g11e51def040_2_3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e51def040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11e51def040_2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1e51def040_2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g11e51def040_2_3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1e51def040_2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g11e51def040_2_3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1e51def040_2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g11e51def040_2_3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1e51def040_2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g11e51def040_2_3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1e51def040_2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g11e51def040_2_3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1e51def040_2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g11e51def040_2_3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1e51def040_2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g11e51def040_2_3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1e51def040_2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g11e51def040_2_3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1e51def040_2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g11e51def040_2_4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1e51def040_2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g11e51def040_2_4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e51def040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11e51def040_2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1e51def040_2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g11e51def040_2_4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1e51def040_2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g11e51def040_2_4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1e51def040_2_4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a:solidFill>
                  <a:srgbClr val="000000"/>
                </a:solidFill>
                <a:latin typeface="Arial"/>
                <a:ea typeface="Arial"/>
                <a:cs typeface="Arial"/>
                <a:sym typeface="Arial"/>
              </a:rPr>
              <a:t>‹#›</a:t>
            </a:fld>
            <a:endParaRPr/>
          </a:p>
        </p:txBody>
      </p:sp>
      <p:sp>
        <p:nvSpPr>
          <p:cNvPr id="559" name="Google Shape;559;g11e51def040_2_4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0" name="Google Shape;560;g11e51def040_2_4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
              <a:t>What makes the </a:t>
            </a:r>
            <a:r>
              <a:rPr b="1" lang="en">
                <a:solidFill>
                  <a:srgbClr val="000000"/>
                </a:solidFill>
                <a:latin typeface="Courier New"/>
                <a:ea typeface="Courier New"/>
                <a:cs typeface="Courier New"/>
                <a:sym typeface="Courier New"/>
              </a:rPr>
              <a:t>String</a:t>
            </a:r>
            <a:r>
              <a:rPr b="1" lang="en"/>
              <a:t> class unusual?</a:t>
            </a:r>
            <a:endParaRPr/>
          </a:p>
          <a:p>
            <a:pPr indent="0" lvl="0" marL="0" rtl="0" algn="l">
              <a:spcBef>
                <a:spcPts val="0"/>
              </a:spcBef>
              <a:spcAft>
                <a:spcPts val="0"/>
              </a:spcAft>
              <a:buClr>
                <a:srgbClr val="000000"/>
              </a:buClr>
              <a:buSzPts val="1800"/>
              <a:buFont typeface="Courier New"/>
              <a:buNone/>
            </a:pPr>
            <a:r>
              <a:rPr lang="en">
                <a:solidFill>
                  <a:srgbClr val="000000"/>
                </a:solidFill>
                <a:latin typeface="Courier New"/>
                <a:ea typeface="Courier New"/>
                <a:cs typeface="Courier New"/>
                <a:sym typeface="Courier New"/>
              </a:rPr>
              <a:t>+</a:t>
            </a:r>
            <a:r>
              <a:rPr lang="en"/>
              <a:t> and </a:t>
            </a:r>
            <a:r>
              <a:rPr lang="en">
                <a:solidFill>
                  <a:srgbClr val="000000"/>
                </a:solidFill>
                <a:latin typeface="Courier New"/>
                <a:ea typeface="Courier New"/>
                <a:cs typeface="Courier New"/>
                <a:sym typeface="Courier New"/>
              </a:rPr>
              <a:t>+=</a:t>
            </a:r>
            <a:r>
              <a:rPr lang="en"/>
              <a:t> operators and literal strings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b="1" lang="en"/>
              <a:t>How can you include a double quote character into a literal string?</a:t>
            </a:r>
            <a:endParaRPr/>
          </a:p>
          <a:p>
            <a:pPr indent="0" lvl="0" marL="0" rtl="0" algn="l">
              <a:spcBef>
                <a:spcPts val="0"/>
              </a:spcBef>
              <a:spcAft>
                <a:spcPts val="0"/>
              </a:spcAft>
              <a:buClr>
                <a:srgbClr val="000000"/>
              </a:buClr>
              <a:buSzPts val="1800"/>
              <a:buFont typeface="Courier New"/>
              <a:buNone/>
            </a:pPr>
            <a:r>
              <a:rPr lang="en">
                <a:solidFill>
                  <a:srgbClr val="000000"/>
                </a:solidFill>
                <a:latin typeface="Courier New"/>
                <a:ea typeface="Courier New"/>
                <a:cs typeface="Courier New"/>
                <a:sym typeface="Courier New"/>
              </a:rPr>
              <a:t>\"</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b="1" lang="en"/>
              <a:t>Is </a:t>
            </a:r>
            <a:r>
              <a:rPr b="1" lang="en">
                <a:solidFill>
                  <a:srgbClr val="000000"/>
                </a:solidFill>
                <a:latin typeface="Courier New"/>
                <a:ea typeface="Courier New"/>
                <a:cs typeface="Courier New"/>
                <a:sym typeface="Courier New"/>
              </a:rPr>
              <a:t>"length".length()</a:t>
            </a:r>
            <a:r>
              <a:rPr b="1" lang="en"/>
              <a:t> allowed syntax?  If so, what is the returned value?</a:t>
            </a:r>
            <a:endParaRPr/>
          </a:p>
          <a:p>
            <a:pPr indent="0" lvl="0" marL="0" rtl="0" algn="l">
              <a:spcBef>
                <a:spcPts val="0"/>
              </a:spcBef>
              <a:spcAft>
                <a:spcPts val="0"/>
              </a:spcAft>
              <a:buSzPts val="1800"/>
              <a:buNone/>
            </a:pPr>
            <a:r>
              <a:rPr lang="en"/>
              <a:t>Yes, it is valid and returns 6.</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b="1" lang="en"/>
              <a:t>Define immutable objects.</a:t>
            </a:r>
            <a:endParaRPr/>
          </a:p>
          <a:p>
            <a:pPr indent="0" lvl="0" marL="0" rtl="0" algn="l">
              <a:spcBef>
                <a:spcPts val="0"/>
              </a:spcBef>
              <a:spcAft>
                <a:spcPts val="0"/>
              </a:spcAft>
              <a:buSzPts val="1800"/>
              <a:buNone/>
            </a:pPr>
            <a:r>
              <a:rPr lang="en"/>
              <a:t>Objects that cannot be changed by calling their methods (nor by directly manipulating their fields).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b="1" lang="en"/>
              <a:t>Does immutability of strings make Java more efficient or less efficient?</a:t>
            </a:r>
            <a:endParaRPr/>
          </a:p>
          <a:p>
            <a:pPr indent="0" lvl="0" marL="0" rtl="0" algn="l">
              <a:spcBef>
                <a:spcPts val="0"/>
              </a:spcBef>
              <a:spcAft>
                <a:spcPts val="0"/>
              </a:spcAft>
              <a:buSzPts val="1800"/>
              <a:buNone/>
            </a:pPr>
            <a:r>
              <a:rPr lang="en"/>
              <a:t>It depends.  It may be more efficient if the code involves making many copies of strings.  It is less efficient if the code involves changing characters in strings or assembling strings from separate items (</a:t>
            </a:r>
            <a:r>
              <a:rPr lang="en">
                <a:latin typeface="Courier New"/>
                <a:ea typeface="Courier New"/>
                <a:cs typeface="Courier New"/>
                <a:sym typeface="Courier New"/>
              </a:rPr>
              <a:t>char</a:t>
            </a:r>
            <a:r>
              <a:rPr lang="en"/>
              <a:t>s or numbers).  Actually the latter situation is more common.  You should then use the </a:t>
            </a:r>
            <a:r>
              <a:rPr lang="en">
                <a:solidFill>
                  <a:srgbClr val="000000"/>
                </a:solidFill>
                <a:latin typeface="Courier New"/>
                <a:ea typeface="Courier New"/>
                <a:cs typeface="Courier New"/>
                <a:sym typeface="Courier New"/>
              </a:rPr>
              <a:t>StringBuffer</a:t>
            </a:r>
            <a:r>
              <a:rPr lang="en"/>
              <a:t> class rather than </a:t>
            </a:r>
            <a:r>
              <a:rPr lang="en">
                <a:solidFill>
                  <a:srgbClr val="000000"/>
                </a:solidFill>
                <a:latin typeface="Courier New"/>
                <a:ea typeface="Courier New"/>
                <a:cs typeface="Courier New"/>
                <a:sym typeface="Courier New"/>
              </a:rPr>
              <a:t>String</a:t>
            </a:r>
            <a:r>
              <a:rPr lang="en"/>
              <a: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1e51def040_2_4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a:solidFill>
                  <a:srgbClr val="000000"/>
                </a:solidFill>
                <a:latin typeface="Arial"/>
                <a:ea typeface="Arial"/>
                <a:cs typeface="Arial"/>
                <a:sym typeface="Arial"/>
              </a:rPr>
              <a:t>‹#›</a:t>
            </a:fld>
            <a:endParaRPr/>
          </a:p>
        </p:txBody>
      </p:sp>
      <p:sp>
        <p:nvSpPr>
          <p:cNvPr id="566" name="Google Shape;566;g11e51def040_2_4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7" name="Google Shape;567;g11e51def040_2_4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
              <a:t>How do you declare an empty string?</a:t>
            </a:r>
            <a:endParaRPr/>
          </a:p>
          <a:p>
            <a:pPr indent="0" lvl="0" marL="0" rtl="0" algn="l">
              <a:spcBef>
                <a:spcPts val="0"/>
              </a:spcBef>
              <a:spcAft>
                <a:spcPts val="0"/>
              </a:spcAft>
              <a:buClr>
                <a:srgbClr val="000000"/>
              </a:buClr>
              <a:buSzPts val="1800"/>
              <a:buFont typeface="Courier New"/>
              <a:buNone/>
            </a:pPr>
            <a:r>
              <a:rPr lang="en">
                <a:solidFill>
                  <a:srgbClr val="000000"/>
                </a:solidFill>
                <a:latin typeface="Courier New"/>
                <a:ea typeface="Courier New"/>
                <a:cs typeface="Courier New"/>
                <a:sym typeface="Courier New"/>
              </a:rPr>
              <a:t>String s =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b="1" lang="en"/>
              <a:t>Why are </a:t>
            </a:r>
            <a:r>
              <a:rPr b="1" lang="en">
                <a:solidFill>
                  <a:srgbClr val="000000"/>
                </a:solidFill>
                <a:latin typeface="Courier New"/>
                <a:ea typeface="Courier New"/>
                <a:cs typeface="Courier New"/>
                <a:sym typeface="Courier New"/>
              </a:rPr>
              <a:t>String</a:t>
            </a:r>
            <a:r>
              <a:rPr b="1" lang="en"/>
              <a:t> constructors not used very often?</a:t>
            </a:r>
            <a:endParaRPr/>
          </a:p>
          <a:p>
            <a:pPr indent="0" lvl="0" marL="0" rtl="0" algn="l">
              <a:spcBef>
                <a:spcPts val="0"/>
              </a:spcBef>
              <a:spcAft>
                <a:spcPts val="0"/>
              </a:spcAft>
              <a:buSzPts val="1800"/>
              <a:buNone/>
            </a:pPr>
            <a:r>
              <a:rPr lang="en"/>
              <a:t>Because you can simply assign a literal string to a variable, so there is no need to make copies of strings.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b="1" lang="en"/>
              <a:t>If the value of </a:t>
            </a:r>
            <a:r>
              <a:rPr b="1" lang="en">
                <a:solidFill>
                  <a:srgbClr val="000000"/>
                </a:solidFill>
                <a:latin typeface="Courier New"/>
                <a:ea typeface="Courier New"/>
                <a:cs typeface="Courier New"/>
                <a:sym typeface="Courier New"/>
              </a:rPr>
              <a:t>String city</a:t>
            </a:r>
            <a:r>
              <a:rPr b="1" lang="en"/>
              <a:t> is </a:t>
            </a:r>
            <a:r>
              <a:rPr b="1" lang="en">
                <a:solidFill>
                  <a:srgbClr val="000000"/>
                </a:solidFill>
                <a:latin typeface="Courier New"/>
                <a:ea typeface="Courier New"/>
                <a:cs typeface="Courier New"/>
                <a:sym typeface="Courier New"/>
              </a:rPr>
              <a:t>"Boston"</a:t>
            </a:r>
            <a:r>
              <a:rPr b="1" lang="en"/>
              <a:t>, what is returned by </a:t>
            </a:r>
            <a:r>
              <a:rPr b="1" lang="en">
                <a:solidFill>
                  <a:srgbClr val="000000"/>
                </a:solidFill>
                <a:latin typeface="Courier New"/>
                <a:ea typeface="Courier New"/>
                <a:cs typeface="Courier New"/>
                <a:sym typeface="Courier New"/>
              </a:rPr>
              <a:t>city.charAt(2)</a:t>
            </a:r>
            <a:r>
              <a:rPr b="1" lang="en"/>
              <a:t>?  By </a:t>
            </a:r>
            <a:r>
              <a:rPr b="1" lang="en">
                <a:solidFill>
                  <a:srgbClr val="000000"/>
                </a:solidFill>
                <a:latin typeface="Courier New"/>
                <a:ea typeface="Courier New"/>
                <a:cs typeface="Courier New"/>
                <a:sym typeface="Courier New"/>
              </a:rPr>
              <a:t>city.substring(2,4)</a:t>
            </a:r>
            <a:r>
              <a:rPr b="1" lang="en"/>
              <a:t>?</a:t>
            </a:r>
            <a:endParaRPr/>
          </a:p>
          <a:p>
            <a:pPr indent="0" lvl="0" marL="0" rtl="0" algn="l">
              <a:spcBef>
                <a:spcPts val="0"/>
              </a:spcBef>
              <a:spcAft>
                <a:spcPts val="0"/>
              </a:spcAft>
              <a:buClr>
                <a:srgbClr val="000000"/>
              </a:buClr>
              <a:buSzPts val="1800"/>
              <a:buFont typeface="Courier New"/>
              <a:buNone/>
            </a:pPr>
            <a:r>
              <a:rPr lang="en">
                <a:solidFill>
                  <a:srgbClr val="000000"/>
                </a:solidFill>
                <a:latin typeface="Courier New"/>
                <a:ea typeface="Courier New"/>
                <a:cs typeface="Courier New"/>
                <a:sym typeface="Courier New"/>
              </a:rPr>
              <a:t>'s'</a:t>
            </a:r>
            <a:r>
              <a:rPr lang="en"/>
              <a:t> and </a:t>
            </a:r>
            <a:r>
              <a:rPr lang="en">
                <a:solidFill>
                  <a:srgbClr val="000000"/>
                </a:solidFill>
                <a:latin typeface="Courier New"/>
                <a:ea typeface="Courier New"/>
                <a:cs typeface="Courier New"/>
                <a:sym typeface="Courier New"/>
              </a:rPr>
              <a:t>"st"</a:t>
            </a:r>
            <a:r>
              <a:rPr lang="en"/>
              <a:t>, respectively.</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b="1" lang="en"/>
              <a:t>How come </a:t>
            </a:r>
            <a:r>
              <a:rPr b="1" lang="en">
                <a:solidFill>
                  <a:srgbClr val="000000"/>
                </a:solidFill>
                <a:latin typeface="Courier New"/>
                <a:ea typeface="Courier New"/>
                <a:cs typeface="Courier New"/>
                <a:sym typeface="Courier New"/>
              </a:rPr>
              <a:t>String</a:t>
            </a:r>
            <a:r>
              <a:rPr b="1" lang="en"/>
              <a:t> doesn’t have a </a:t>
            </a:r>
            <a:r>
              <a:rPr b="1" lang="en">
                <a:solidFill>
                  <a:srgbClr val="000000"/>
                </a:solidFill>
                <a:latin typeface="Courier New"/>
                <a:ea typeface="Courier New"/>
                <a:cs typeface="Courier New"/>
                <a:sym typeface="Courier New"/>
              </a:rPr>
              <a:t>setCharAt</a:t>
            </a:r>
            <a:r>
              <a:rPr b="1" lang="en"/>
              <a:t> method?</a:t>
            </a:r>
            <a:endParaRPr/>
          </a:p>
          <a:p>
            <a:pPr indent="0" lvl="0" marL="0" rtl="0" algn="l">
              <a:spcBef>
                <a:spcPts val="0"/>
              </a:spcBef>
              <a:spcAft>
                <a:spcPts val="0"/>
              </a:spcAft>
              <a:buSzPts val="1800"/>
              <a:buNone/>
            </a:pPr>
            <a:r>
              <a:rPr lang="en"/>
              <a:t>To keep it immutable.  </a:t>
            </a:r>
            <a:r>
              <a:rPr lang="en">
                <a:solidFill>
                  <a:srgbClr val="000000"/>
                </a:solidFill>
                <a:latin typeface="Courier New"/>
                <a:ea typeface="Courier New"/>
                <a:cs typeface="Courier New"/>
                <a:sym typeface="Courier New"/>
              </a:rPr>
              <a:t>StringBuffer</a:t>
            </a:r>
            <a:r>
              <a:rPr lang="en"/>
              <a:t> has </a:t>
            </a:r>
            <a:r>
              <a:rPr lang="en">
                <a:solidFill>
                  <a:srgbClr val="000000"/>
                </a:solidFill>
                <a:latin typeface="Courier New"/>
                <a:ea typeface="Courier New"/>
                <a:cs typeface="Courier New"/>
                <a:sym typeface="Courier New"/>
              </a:rPr>
              <a:t>setCharAt(ch,pos)</a:t>
            </a:r>
            <a:r>
              <a:rPr lang="en"/>
              <a:t>.</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b="1" lang="en"/>
              <a:t>Is </a:t>
            </a:r>
            <a:r>
              <a:rPr b="1" lang="en">
                <a:solidFill>
                  <a:srgbClr val="000000"/>
                </a:solidFill>
                <a:latin typeface="Courier New"/>
                <a:ea typeface="Courier New"/>
                <a:cs typeface="Courier New"/>
                <a:sym typeface="Courier New"/>
              </a:rPr>
              <a:t>s1 += s2</a:t>
            </a:r>
            <a:r>
              <a:rPr b="1" lang="en"/>
              <a:t> the same as </a:t>
            </a:r>
            <a:r>
              <a:rPr b="1" lang="en">
                <a:solidFill>
                  <a:srgbClr val="000000"/>
                </a:solidFill>
                <a:latin typeface="Courier New"/>
                <a:ea typeface="Courier New"/>
                <a:cs typeface="Courier New"/>
                <a:sym typeface="Courier New"/>
              </a:rPr>
              <a:t>s1 = s1 + s2</a:t>
            </a:r>
            <a:r>
              <a:rPr b="1" lang="en"/>
              <a:t> for strings?</a:t>
            </a:r>
            <a:endParaRPr/>
          </a:p>
          <a:p>
            <a:pPr indent="0" lvl="0" marL="0" rtl="0" algn="l">
              <a:spcBef>
                <a:spcPts val="0"/>
              </a:spcBef>
              <a:spcAft>
                <a:spcPts val="0"/>
              </a:spcAft>
              <a:buSzPts val="1800"/>
              <a:buNone/>
            </a:pPr>
            <a:r>
              <a:rPr lang="en"/>
              <a:t>Yes.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1e51def040_2_4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a:solidFill>
                  <a:srgbClr val="000000"/>
                </a:solidFill>
                <a:latin typeface="Arial"/>
                <a:ea typeface="Arial"/>
                <a:cs typeface="Arial"/>
                <a:sym typeface="Arial"/>
              </a:rPr>
              <a:t>‹#›</a:t>
            </a:fld>
            <a:endParaRPr/>
          </a:p>
        </p:txBody>
      </p:sp>
      <p:sp>
        <p:nvSpPr>
          <p:cNvPr id="573" name="Google Shape;573;g11e51def040_2_4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4" name="Google Shape;574;g11e51def040_2_4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
              <a:t>What do the </a:t>
            </a:r>
            <a:r>
              <a:rPr b="1" lang="en">
                <a:solidFill>
                  <a:srgbClr val="000000"/>
                </a:solidFill>
                <a:latin typeface="Courier New"/>
                <a:ea typeface="Courier New"/>
                <a:cs typeface="Courier New"/>
                <a:sym typeface="Courier New"/>
              </a:rPr>
              <a:t>indexOf</a:t>
            </a:r>
            <a:r>
              <a:rPr b="1" lang="en"/>
              <a:t> methods do?  Name a few overloaded versions.</a:t>
            </a:r>
            <a:endParaRPr/>
          </a:p>
          <a:p>
            <a:pPr indent="0" lvl="0" marL="0" rtl="0" algn="l">
              <a:spcBef>
                <a:spcPts val="0"/>
              </a:spcBef>
              <a:spcAft>
                <a:spcPts val="0"/>
              </a:spcAft>
              <a:buSzPts val="1800"/>
              <a:buNone/>
            </a:pPr>
            <a:r>
              <a:rPr lang="en"/>
              <a:t>Find a character or a substring in a string.  </a:t>
            </a:r>
            <a:r>
              <a:rPr lang="en">
                <a:solidFill>
                  <a:srgbClr val="000000"/>
                </a:solidFill>
                <a:latin typeface="Courier New"/>
                <a:ea typeface="Courier New"/>
                <a:cs typeface="Courier New"/>
                <a:sym typeface="Courier New"/>
              </a:rPr>
              <a:t>indexOf(char)</a:t>
            </a:r>
            <a:r>
              <a:rPr lang="en"/>
              <a:t>, </a:t>
            </a:r>
            <a:r>
              <a:rPr lang="en">
                <a:solidFill>
                  <a:srgbClr val="000000"/>
                </a:solidFill>
                <a:latin typeface="Courier New"/>
                <a:ea typeface="Courier New"/>
                <a:cs typeface="Courier New"/>
                <a:sym typeface="Courier New"/>
              </a:rPr>
              <a:t>indexOf(String)</a:t>
            </a:r>
            <a:r>
              <a:rPr lang="en"/>
              <a:t>, </a:t>
            </a:r>
            <a:r>
              <a:rPr lang="en">
                <a:solidFill>
                  <a:srgbClr val="000000"/>
                </a:solidFill>
                <a:latin typeface="Courier New"/>
                <a:ea typeface="Courier New"/>
                <a:cs typeface="Courier New"/>
                <a:sym typeface="Courier New"/>
              </a:rPr>
              <a:t>indexOf(char, int fromPos)</a:t>
            </a:r>
            <a:r>
              <a:rPr lang="en"/>
              <a:t>, </a:t>
            </a:r>
            <a:r>
              <a:rPr lang="en">
                <a:solidFill>
                  <a:srgbClr val="000000"/>
                </a:solidFill>
                <a:latin typeface="Courier New"/>
                <a:ea typeface="Courier New"/>
                <a:cs typeface="Courier New"/>
                <a:sym typeface="Courier New"/>
              </a:rPr>
              <a:t>indexOf(String, int fromPos)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b="1" lang="en"/>
              <a:t>What is more efficient for strings: </a:t>
            </a:r>
            <a:r>
              <a:rPr b="1" lang="en">
                <a:solidFill>
                  <a:srgbClr val="000000"/>
                </a:solidFill>
                <a:latin typeface="Courier New"/>
                <a:ea typeface="Courier New"/>
                <a:cs typeface="Courier New"/>
                <a:sym typeface="Courier New"/>
              </a:rPr>
              <a:t>==</a:t>
            </a:r>
            <a:r>
              <a:rPr b="1" lang="en"/>
              <a:t> and other relational operators or </a:t>
            </a:r>
            <a:r>
              <a:rPr b="1" lang="en">
                <a:solidFill>
                  <a:srgbClr val="000000"/>
                </a:solidFill>
                <a:latin typeface="Courier New"/>
                <a:ea typeface="Courier New"/>
                <a:cs typeface="Courier New"/>
                <a:sym typeface="Courier New"/>
              </a:rPr>
              <a:t>equals</a:t>
            </a:r>
            <a:r>
              <a:rPr b="1" lang="en"/>
              <a:t> and </a:t>
            </a:r>
            <a:r>
              <a:rPr b="1" lang="en">
                <a:solidFill>
                  <a:srgbClr val="000000"/>
                </a:solidFill>
                <a:latin typeface="Courier New"/>
                <a:ea typeface="Courier New"/>
                <a:cs typeface="Courier New"/>
                <a:sym typeface="Courier New"/>
              </a:rPr>
              <a:t>compareTo</a:t>
            </a:r>
            <a:r>
              <a:rPr b="1" lang="en"/>
              <a:t> methods?</a:t>
            </a:r>
            <a:endParaRPr/>
          </a:p>
          <a:p>
            <a:pPr indent="0" lvl="0" marL="0" rtl="0" algn="l">
              <a:spcBef>
                <a:spcPts val="0"/>
              </a:spcBef>
              <a:spcAft>
                <a:spcPts val="0"/>
              </a:spcAft>
              <a:buSzPts val="1800"/>
              <a:buNone/>
            </a:pPr>
            <a:r>
              <a:rPr lang="en"/>
              <a:t>This is not a matter of efficiency: you must use </a:t>
            </a:r>
            <a:r>
              <a:rPr lang="en">
                <a:solidFill>
                  <a:srgbClr val="000000"/>
                </a:solidFill>
                <a:latin typeface="Courier New"/>
                <a:ea typeface="Courier New"/>
                <a:cs typeface="Courier New"/>
                <a:sym typeface="Courier New"/>
              </a:rPr>
              <a:t>equals</a:t>
            </a:r>
            <a:r>
              <a:rPr lang="en"/>
              <a:t> and </a:t>
            </a:r>
            <a:r>
              <a:rPr lang="en">
                <a:solidFill>
                  <a:srgbClr val="000000"/>
                </a:solidFill>
                <a:latin typeface="Courier New"/>
                <a:ea typeface="Courier New"/>
                <a:cs typeface="Courier New"/>
                <a:sym typeface="Courier New"/>
              </a:rPr>
              <a:t>compareTo</a:t>
            </a:r>
            <a:r>
              <a:rPr lang="en"/>
              <a:t> to compare the contents of strings; </a:t>
            </a:r>
            <a:r>
              <a:rPr lang="en">
                <a:solidFill>
                  <a:srgbClr val="000000"/>
                </a:solidFill>
                <a:latin typeface="Courier New"/>
                <a:ea typeface="Courier New"/>
                <a:cs typeface="Courier New"/>
                <a:sym typeface="Courier New"/>
              </a:rPr>
              <a:t>==</a:t>
            </a:r>
            <a:r>
              <a:rPr lang="en"/>
              <a:t> compares references, which are equal only if they refer to exactly the same string.</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b="1" lang="en"/>
              <a:t>What does the </a:t>
            </a:r>
            <a:r>
              <a:rPr b="1" lang="en">
                <a:solidFill>
                  <a:srgbClr val="000000"/>
                </a:solidFill>
                <a:latin typeface="Courier New"/>
                <a:ea typeface="Courier New"/>
                <a:cs typeface="Courier New"/>
                <a:sym typeface="Courier New"/>
              </a:rPr>
              <a:t>trim</a:t>
            </a:r>
            <a:r>
              <a:rPr b="1" lang="en"/>
              <a:t> method do?</a:t>
            </a:r>
            <a:endParaRPr/>
          </a:p>
          <a:p>
            <a:pPr indent="0" lvl="0" marL="0" rtl="0" algn="l">
              <a:spcBef>
                <a:spcPts val="0"/>
              </a:spcBef>
              <a:spcAft>
                <a:spcPts val="0"/>
              </a:spcAft>
              <a:buSzPts val="1800"/>
              <a:buNone/>
            </a:pPr>
            <a:r>
              <a:rPr lang="en"/>
              <a:t>It returns a new string which contains this string with whitespace removed at the ends.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b="1" lang="en"/>
              <a:t>What does </a:t>
            </a:r>
            <a:r>
              <a:rPr b="1" lang="en">
                <a:solidFill>
                  <a:srgbClr val="000000"/>
                </a:solidFill>
                <a:latin typeface="Courier New"/>
                <a:ea typeface="Courier New"/>
                <a:cs typeface="Courier New"/>
                <a:sym typeface="Courier New"/>
              </a:rPr>
              <a:t>s.toUpperCase()</a:t>
            </a:r>
            <a:r>
              <a:rPr b="1" lang="en"/>
              <a:t> do to </a:t>
            </a:r>
            <a:r>
              <a:rPr b="1" lang="en">
                <a:solidFill>
                  <a:srgbClr val="000000"/>
                </a:solidFill>
                <a:latin typeface="Courier New"/>
                <a:ea typeface="Courier New"/>
                <a:cs typeface="Courier New"/>
                <a:sym typeface="Courier New"/>
              </a:rPr>
              <a:t>s</a:t>
            </a:r>
            <a:r>
              <a:rPr b="1" lang="en"/>
              <a:t>?</a:t>
            </a:r>
            <a:endParaRPr/>
          </a:p>
          <a:p>
            <a:pPr indent="0" lvl="0" marL="0" rtl="0" algn="l">
              <a:spcBef>
                <a:spcPts val="0"/>
              </a:spcBef>
              <a:spcAft>
                <a:spcPts val="0"/>
              </a:spcAft>
              <a:buSzPts val="1800"/>
              <a:buNone/>
            </a:pPr>
            <a:r>
              <a:rPr lang="en"/>
              <a:t>Nothing: </a:t>
            </a:r>
            <a:r>
              <a:rPr lang="en">
                <a:solidFill>
                  <a:srgbClr val="000000"/>
                </a:solidFill>
                <a:latin typeface="Courier New"/>
                <a:ea typeface="Courier New"/>
                <a:cs typeface="Courier New"/>
                <a:sym typeface="Courier New"/>
              </a:rPr>
              <a:t>s</a:t>
            </a:r>
            <a:r>
              <a:rPr lang="en"/>
              <a:t> is immutable.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b="1" lang="en"/>
              <a:t>What does the </a:t>
            </a:r>
            <a:r>
              <a:rPr b="1" lang="en">
                <a:solidFill>
                  <a:srgbClr val="000000"/>
                </a:solidFill>
                <a:latin typeface="Courier New"/>
                <a:ea typeface="Courier New"/>
                <a:cs typeface="Courier New"/>
                <a:sym typeface="Courier New"/>
              </a:rPr>
              <a:t>toString</a:t>
            </a:r>
            <a:r>
              <a:rPr b="1" lang="en"/>
              <a:t> method return for a </a:t>
            </a:r>
            <a:r>
              <a:rPr b="1" lang="en">
                <a:solidFill>
                  <a:srgbClr val="000000"/>
                </a:solidFill>
                <a:latin typeface="Courier New"/>
                <a:ea typeface="Courier New"/>
                <a:cs typeface="Courier New"/>
                <a:sym typeface="Courier New"/>
              </a:rPr>
              <a:t>String</a:t>
            </a:r>
            <a:r>
              <a:rPr b="1" lang="en"/>
              <a:t> object?</a:t>
            </a:r>
            <a:endParaRPr/>
          </a:p>
          <a:p>
            <a:pPr indent="0" lvl="0" marL="0" rtl="0" algn="l">
              <a:spcBef>
                <a:spcPts val="0"/>
              </a:spcBef>
              <a:spcAft>
                <a:spcPts val="0"/>
              </a:spcAft>
              <a:buSzPts val="1800"/>
              <a:buNone/>
            </a:pPr>
            <a:r>
              <a:rPr lang="en"/>
              <a:t>This string.</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1e51def040_2_44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a:solidFill>
                  <a:srgbClr val="000000"/>
                </a:solidFill>
                <a:latin typeface="Arial"/>
                <a:ea typeface="Arial"/>
                <a:cs typeface="Arial"/>
                <a:sym typeface="Arial"/>
              </a:rPr>
              <a:t>‹#›</a:t>
            </a:fld>
            <a:endParaRPr/>
          </a:p>
        </p:txBody>
      </p:sp>
      <p:sp>
        <p:nvSpPr>
          <p:cNvPr id="580" name="Google Shape;580;g11e51def040_2_4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1" name="Google Shape;581;g11e51def040_2_4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
              <a:t>Name a simple way to convert a number into a string</a:t>
            </a:r>
            <a:endParaRPr/>
          </a:p>
          <a:p>
            <a:pPr indent="0" lvl="0" marL="0" rtl="0" algn="l">
              <a:spcBef>
                <a:spcPts val="0"/>
              </a:spcBef>
              <a:spcAft>
                <a:spcPts val="0"/>
              </a:spcAft>
              <a:buClr>
                <a:srgbClr val="000000"/>
              </a:buClr>
              <a:buSzPts val="1800"/>
              <a:buFont typeface="Courier New"/>
              <a:buNone/>
            </a:pPr>
            <a:r>
              <a:rPr lang="en">
                <a:solidFill>
                  <a:srgbClr val="000000"/>
                </a:solidFill>
                <a:latin typeface="Courier New"/>
                <a:ea typeface="Courier New"/>
                <a:cs typeface="Courier New"/>
                <a:sym typeface="Courier New"/>
              </a:rPr>
              <a:t>"" + num;</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b="1" lang="en"/>
              <a:t>Which class has a method for converting a </a:t>
            </a:r>
            <a:r>
              <a:rPr b="1" lang="en">
                <a:solidFill>
                  <a:srgbClr val="000000"/>
                </a:solidFill>
                <a:latin typeface="Courier New"/>
                <a:ea typeface="Courier New"/>
                <a:cs typeface="Courier New"/>
                <a:sym typeface="Courier New"/>
              </a:rPr>
              <a:t>String</a:t>
            </a:r>
            <a:r>
              <a:rPr b="1" lang="en"/>
              <a:t> into an </a:t>
            </a:r>
            <a:r>
              <a:rPr b="1" lang="en">
                <a:solidFill>
                  <a:srgbClr val="000000"/>
                </a:solidFill>
                <a:latin typeface="Courier New"/>
                <a:ea typeface="Courier New"/>
                <a:cs typeface="Courier New"/>
                <a:sym typeface="Courier New"/>
              </a:rPr>
              <a:t>int</a:t>
            </a:r>
            <a:r>
              <a:rPr b="1" lang="en"/>
              <a:t>?</a:t>
            </a:r>
            <a:endParaRPr/>
          </a:p>
          <a:p>
            <a:pPr indent="0" lvl="0" marL="0" rtl="0" algn="l">
              <a:spcBef>
                <a:spcPts val="0"/>
              </a:spcBef>
              <a:spcAft>
                <a:spcPts val="0"/>
              </a:spcAft>
              <a:buClr>
                <a:srgbClr val="000000"/>
              </a:buClr>
              <a:buSzPts val="1800"/>
              <a:buFont typeface="Courier New"/>
              <a:buNone/>
            </a:pPr>
            <a:r>
              <a:rPr lang="en">
                <a:solidFill>
                  <a:srgbClr val="000000"/>
                </a:solidFill>
                <a:latin typeface="Courier New"/>
                <a:ea typeface="Courier New"/>
                <a:cs typeface="Courier New"/>
                <a:sym typeface="Courier New"/>
              </a:rPr>
              <a:t>Integer</a:t>
            </a:r>
            <a:r>
              <a:rPr lang="en"/>
              <a:t> (the method </a:t>
            </a:r>
            <a:r>
              <a:rPr lang="en">
                <a:solidFill>
                  <a:srgbClr val="000000"/>
                </a:solidFill>
                <a:latin typeface="Courier New"/>
                <a:ea typeface="Courier New"/>
                <a:cs typeface="Courier New"/>
                <a:sym typeface="Courier New"/>
              </a:rPr>
              <a:t>parseInt</a:t>
            </a:r>
            <a:r>
              <a:rPr lang="en"/>
              <a:t>)</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b="1" lang="en"/>
              <a:t>Name a few </a:t>
            </a:r>
            <a:r>
              <a:rPr b="1" lang="en">
                <a:solidFill>
                  <a:srgbClr val="000000"/>
                </a:solidFill>
                <a:latin typeface="Courier New"/>
                <a:ea typeface="Courier New"/>
                <a:cs typeface="Courier New"/>
                <a:sym typeface="Courier New"/>
              </a:rPr>
              <a:t>Character</a:t>
            </a:r>
            <a:r>
              <a:rPr b="1" lang="en"/>
              <a:t> methods that help identify the category to which a given char belongs.</a:t>
            </a:r>
            <a:endParaRPr/>
          </a:p>
          <a:p>
            <a:pPr indent="0" lvl="0" marL="0" rtl="0" algn="l">
              <a:spcBef>
                <a:spcPts val="0"/>
              </a:spcBef>
              <a:spcAft>
                <a:spcPts val="0"/>
              </a:spcAft>
              <a:buClr>
                <a:srgbClr val="000000"/>
              </a:buClr>
              <a:buSzPts val="1800"/>
              <a:buFont typeface="Courier New"/>
              <a:buNone/>
            </a:pPr>
            <a:r>
              <a:rPr lang="en">
                <a:solidFill>
                  <a:srgbClr val="000000"/>
                </a:solidFill>
                <a:latin typeface="Courier New"/>
                <a:ea typeface="Courier New"/>
                <a:cs typeface="Courier New"/>
                <a:sym typeface="Courier New"/>
              </a:rPr>
              <a:t>isDigit</a:t>
            </a:r>
            <a:r>
              <a:rPr lang="en"/>
              <a:t>, </a:t>
            </a:r>
            <a:r>
              <a:rPr lang="en">
                <a:solidFill>
                  <a:srgbClr val="000000"/>
                </a:solidFill>
                <a:latin typeface="Courier New"/>
                <a:ea typeface="Courier New"/>
                <a:cs typeface="Courier New"/>
                <a:sym typeface="Courier New"/>
              </a:rPr>
              <a:t>isLetter</a:t>
            </a:r>
            <a:r>
              <a:rPr lang="en"/>
              <a:t>, </a:t>
            </a:r>
            <a:r>
              <a:rPr lang="en">
                <a:solidFill>
                  <a:srgbClr val="000000"/>
                </a:solidFill>
                <a:latin typeface="Courier New"/>
                <a:ea typeface="Courier New"/>
                <a:cs typeface="Courier New"/>
                <a:sym typeface="Courier New"/>
              </a:rPr>
              <a:t>isUpperCase</a:t>
            </a:r>
            <a:r>
              <a:rPr lang="en"/>
              <a:t>, </a:t>
            </a:r>
            <a:r>
              <a:rPr lang="en">
                <a:solidFill>
                  <a:srgbClr val="000000"/>
                </a:solidFill>
                <a:latin typeface="Courier New"/>
                <a:ea typeface="Courier New"/>
                <a:cs typeface="Courier New"/>
                <a:sym typeface="Courier New"/>
              </a:rPr>
              <a:t>isLowerCase</a:t>
            </a:r>
            <a:r>
              <a:rPr lang="en"/>
              <a:t>, </a:t>
            </a:r>
            <a:r>
              <a:rPr lang="en">
                <a:solidFill>
                  <a:srgbClr val="000000"/>
                </a:solidFill>
                <a:latin typeface="Courier New"/>
                <a:ea typeface="Courier New"/>
                <a:cs typeface="Courier New"/>
                <a:sym typeface="Courier New"/>
              </a:rPr>
              <a:t>isWhitespace</a:t>
            </a:r>
            <a:r>
              <a:rPr lang="en"/>
              <a:t>.</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b="1" lang="en"/>
              <a:t>What is the difference between the </a:t>
            </a:r>
            <a:r>
              <a:rPr b="1" lang="en">
                <a:latin typeface="Courier New"/>
                <a:ea typeface="Courier New"/>
                <a:cs typeface="Courier New"/>
                <a:sym typeface="Courier New"/>
              </a:rPr>
              <a:t>String</a:t>
            </a:r>
            <a:r>
              <a:rPr b="1" lang="en"/>
              <a:t> and </a:t>
            </a:r>
            <a:r>
              <a:rPr b="1" lang="en">
                <a:latin typeface="Courier New"/>
                <a:ea typeface="Courier New"/>
                <a:cs typeface="Courier New"/>
                <a:sym typeface="Courier New"/>
              </a:rPr>
              <a:t>StringBuffer</a:t>
            </a:r>
            <a:r>
              <a:rPr b="1" lang="en"/>
              <a:t> classes?</a:t>
            </a:r>
            <a:endParaRPr/>
          </a:p>
          <a:p>
            <a:pPr indent="0" lvl="0" marL="0" rtl="0" algn="l">
              <a:spcBef>
                <a:spcPts val="0"/>
              </a:spcBef>
              <a:spcAft>
                <a:spcPts val="0"/>
              </a:spcAft>
              <a:buSzPts val="1800"/>
              <a:buFont typeface="Courier New"/>
              <a:buNone/>
            </a:pPr>
            <a:r>
              <a:rPr lang="en">
                <a:latin typeface="Courier New"/>
                <a:ea typeface="Courier New"/>
                <a:cs typeface="Courier New"/>
                <a:sym typeface="Courier New"/>
              </a:rPr>
              <a:t>StringBuffer</a:t>
            </a:r>
            <a:r>
              <a:rPr lang="en"/>
              <a:t> objects are mutable; </a:t>
            </a:r>
            <a:r>
              <a:rPr lang="en">
                <a:latin typeface="Courier New"/>
                <a:ea typeface="Courier New"/>
                <a:cs typeface="Courier New"/>
                <a:sym typeface="Courier New"/>
              </a:rPr>
              <a:t>StringBuffer</a:t>
            </a:r>
            <a:r>
              <a:rPr lang="en"/>
              <a:t> is more efficient for assembling a string from pieces.  It has methods for inserting, appending, and  deleting characters.</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1e51def040_2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g11e51def040_2_4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1e51def040_2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g11e51def040_2_4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1e51def040_2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g11e51def040_2_4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1e51def040_2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g11e51def040_2_5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e51def040_2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3" name="Google Shape;193;g11e51def040_2_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11e51def040_2_9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a:solidFill>
                  <a:srgbClr val="000000"/>
                </a:solidFill>
                <a:latin typeface="Arial"/>
                <a:ea typeface="Arial"/>
                <a:cs typeface="Arial"/>
                <a:sym typeface="Arial"/>
              </a:rPr>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11e51def040_2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g11e51def040_2_5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11e51def040_2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g11e51def040_2_5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11e51def040_2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g11e51def040_2_5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11e51def040_2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g11e51def040_2_5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e51def040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1e51def040_2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e51def040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11e51def040_2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e51def040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11e51def040_2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e51def040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11e51def040_2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4" name="Shape 84"/>
        <p:cNvGrpSpPr/>
        <p:nvPr/>
      </p:nvGrpSpPr>
      <p:grpSpPr>
        <a:xfrm>
          <a:off x="0" y="0"/>
          <a:ext cx="0" cy="0"/>
          <a:chOff x="0" y="0"/>
          <a:chExt cx="0" cy="0"/>
        </a:xfrm>
      </p:grpSpPr>
      <p:sp>
        <p:nvSpPr>
          <p:cNvPr id="85" name="Google Shape;85;p14"/>
          <p:cNvSpPr txBox="1"/>
          <p:nvPr>
            <p:ph type="ctrTitle"/>
          </p:nvPr>
        </p:nvSpPr>
        <p:spPr>
          <a:xfrm>
            <a:off x="1942416" y="1885951"/>
            <a:ext cx="6600451" cy="169708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4"/>
          <p:cNvSpPr txBox="1"/>
          <p:nvPr>
            <p:ph idx="1" type="subTitle"/>
          </p:nvPr>
        </p:nvSpPr>
        <p:spPr>
          <a:xfrm>
            <a:off x="1942416" y="3583035"/>
            <a:ext cx="6600451" cy="844712"/>
          </a:xfrm>
          <a:prstGeom prst="rect">
            <a:avLst/>
          </a:prstGeom>
          <a:noFill/>
          <a:ln>
            <a:noFill/>
          </a:ln>
        </p:spPr>
        <p:txBody>
          <a:bodyPr anchorCtr="0" anchor="t" bIns="45700" lIns="91425" spcFirstLastPara="1" rIns="91425" wrap="square" tIns="45700">
            <a:no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87" name="Google Shape;87;p14"/>
          <p:cNvSpPr txBox="1"/>
          <p:nvPr>
            <p:ph idx="10" type="dt"/>
          </p:nvPr>
        </p:nvSpPr>
        <p:spPr>
          <a:xfrm>
            <a:off x="7772400" y="4601765"/>
            <a:ext cx="766762" cy="27741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4"/>
          <p:cNvSpPr txBox="1"/>
          <p:nvPr>
            <p:ph idx="11" type="ftr"/>
          </p:nvPr>
        </p:nvSpPr>
        <p:spPr>
          <a:xfrm>
            <a:off x="1943100" y="4601765"/>
            <a:ext cx="5716587"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4"/>
          <p:cNvSpPr txBox="1"/>
          <p:nvPr>
            <p:ph idx="12" type="sldNum"/>
          </p:nvPr>
        </p:nvSpPr>
        <p:spPr>
          <a:xfrm>
            <a:off x="423862" y="3396853"/>
            <a:ext cx="5842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1pPr>
            <a:lvl2pPr indent="0" lvl="1" marL="0" marR="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2pPr>
            <a:lvl3pPr indent="0" lvl="2" marL="0" marR="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3pPr>
            <a:lvl4pPr indent="0" lvl="3" marL="0" marR="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4pPr>
            <a:lvl5pPr indent="0" lvl="4" marL="0" marR="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5pPr>
            <a:lvl6pPr indent="0" lvl="5" marL="0" marR="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6pPr>
            <a:lvl7pPr indent="0" lvl="6" marL="0" marR="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7pPr>
            <a:lvl8pPr indent="0" lvl="7" marL="0" marR="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8pPr>
            <a:lvl9pPr indent="0" lvl="8" marL="0" marR="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4" name="Shape 124"/>
        <p:cNvGrpSpPr/>
        <p:nvPr/>
      </p:nvGrpSpPr>
      <p:grpSpPr>
        <a:xfrm>
          <a:off x="0" y="0"/>
          <a:ext cx="0" cy="0"/>
          <a:chOff x="0" y="0"/>
          <a:chExt cx="0" cy="0"/>
        </a:xfrm>
      </p:grpSpPr>
      <p:sp>
        <p:nvSpPr>
          <p:cNvPr id="125" name="Google Shape;125;p16"/>
          <p:cNvSpPr txBox="1"/>
          <p:nvPr>
            <p:ph type="title"/>
          </p:nvPr>
        </p:nvSpPr>
        <p:spPr>
          <a:xfrm>
            <a:off x="1945201" y="468083"/>
            <a:ext cx="6589199" cy="96066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6"/>
          <p:cNvSpPr txBox="1"/>
          <p:nvPr>
            <p:ph idx="1" type="body"/>
          </p:nvPr>
        </p:nvSpPr>
        <p:spPr>
          <a:xfrm>
            <a:off x="1942415" y="1600200"/>
            <a:ext cx="6591985" cy="2833217"/>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7" name="Google Shape;127;p16"/>
          <p:cNvSpPr txBox="1"/>
          <p:nvPr>
            <p:ph idx="10" type="dt"/>
          </p:nvPr>
        </p:nvSpPr>
        <p:spPr>
          <a:xfrm>
            <a:off x="7772400" y="4601765"/>
            <a:ext cx="766762" cy="27741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6"/>
          <p:cNvSpPr txBox="1"/>
          <p:nvPr>
            <p:ph idx="11" type="ftr"/>
          </p:nvPr>
        </p:nvSpPr>
        <p:spPr>
          <a:xfrm>
            <a:off x="1943100" y="4601765"/>
            <a:ext cx="5716587"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6"/>
          <p:cNvSpPr txBox="1"/>
          <p:nvPr>
            <p:ph idx="12" type="sldNum"/>
          </p:nvPr>
        </p:nvSpPr>
        <p:spPr>
          <a:xfrm>
            <a:off x="511175" y="590550"/>
            <a:ext cx="585787"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1pPr>
            <a:lvl2pPr indent="0" lvl="1" marL="0" marR="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2pPr>
            <a:lvl3pPr indent="0" lvl="2" marL="0" marR="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3pPr>
            <a:lvl4pPr indent="0" lvl="3" marL="0" marR="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4pPr>
            <a:lvl5pPr indent="0" lvl="4" marL="0" marR="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5pPr>
            <a:lvl6pPr indent="0" lvl="5" marL="0" marR="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6pPr>
            <a:lvl7pPr indent="0" lvl="6" marL="0" marR="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7pPr>
            <a:lvl8pPr indent="0" lvl="7" marL="0" marR="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8pPr>
            <a:lvl9pPr indent="0" lvl="8" marL="0" marR="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4" name="Shape 164"/>
        <p:cNvGrpSpPr/>
        <p:nvPr/>
      </p:nvGrpSpPr>
      <p:grpSpPr>
        <a:xfrm>
          <a:off x="0" y="0"/>
          <a:ext cx="0" cy="0"/>
          <a:chOff x="0" y="0"/>
          <a:chExt cx="0" cy="0"/>
        </a:xfrm>
      </p:grpSpPr>
      <p:sp>
        <p:nvSpPr>
          <p:cNvPr id="165" name="Google Shape;165;p18"/>
          <p:cNvSpPr txBox="1"/>
          <p:nvPr>
            <p:ph type="title"/>
          </p:nvPr>
        </p:nvSpPr>
        <p:spPr>
          <a:xfrm>
            <a:off x="1945200" y="468083"/>
            <a:ext cx="6589200" cy="96066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18"/>
          <p:cNvSpPr txBox="1"/>
          <p:nvPr>
            <p:ph idx="10" type="dt"/>
          </p:nvPr>
        </p:nvSpPr>
        <p:spPr>
          <a:xfrm>
            <a:off x="7772400" y="4601765"/>
            <a:ext cx="766762" cy="27741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18"/>
          <p:cNvSpPr txBox="1"/>
          <p:nvPr>
            <p:ph idx="11" type="ftr"/>
          </p:nvPr>
        </p:nvSpPr>
        <p:spPr>
          <a:xfrm>
            <a:off x="1943100" y="4601765"/>
            <a:ext cx="5716587"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18"/>
          <p:cNvSpPr txBox="1"/>
          <p:nvPr>
            <p:ph idx="12" type="sldNum"/>
          </p:nvPr>
        </p:nvSpPr>
        <p:spPr>
          <a:xfrm>
            <a:off x="511175" y="590550"/>
            <a:ext cx="585787"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1pPr>
            <a:lvl2pPr indent="0" lvl="1" marL="0" marR="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2pPr>
            <a:lvl3pPr indent="0" lvl="2" marL="0" marR="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3pPr>
            <a:lvl4pPr indent="0" lvl="3" marL="0" marR="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4pPr>
            <a:lvl5pPr indent="0" lvl="4" marL="0" marR="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5pPr>
            <a:lvl6pPr indent="0" lvl="5" marL="0" marR="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6pPr>
            <a:lvl7pPr indent="0" lvl="6" marL="0" marR="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7pPr>
            <a:lvl8pPr indent="0" lvl="7" marL="0" marR="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8pPr>
            <a:lvl9pPr indent="0" lvl="8" marL="0" marR="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2.xml"/><Relationship Id="rId3"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3.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4.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grpSp>
        <p:nvGrpSpPr>
          <p:cNvPr id="51" name="Google Shape;51;p13"/>
          <p:cNvGrpSpPr/>
          <p:nvPr/>
        </p:nvGrpSpPr>
        <p:grpSpPr>
          <a:xfrm>
            <a:off x="0" y="171450"/>
            <a:ext cx="1981200" cy="4979194"/>
            <a:chOff x="2487613" y="285750"/>
            <a:chExt cx="2428875" cy="5654676"/>
          </a:xfrm>
        </p:grpSpPr>
        <p:sp>
          <p:nvSpPr>
            <p:cNvPr id="52" name="Google Shape;52;p13"/>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 name="Google Shape;53;p13"/>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 name="Google Shape;54;p13"/>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5" name="Google Shape;55;p13"/>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 name="Google Shape;56;p13"/>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 name="Google Shape;57;p13"/>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8" name="Google Shape;58;p13"/>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9" name="Google Shape;59;p13"/>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0" name="Google Shape;60;p13"/>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 name="Google Shape;61;p13"/>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 name="Google Shape;62;p13"/>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3" name="Google Shape;63;p13"/>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64" name="Google Shape;64;p13"/>
          <p:cNvGrpSpPr/>
          <p:nvPr/>
        </p:nvGrpSpPr>
        <p:grpSpPr>
          <a:xfrm>
            <a:off x="20637" y="0"/>
            <a:ext cx="1952625" cy="5139928"/>
            <a:chOff x="6627813" y="195717"/>
            <a:chExt cx="1952625" cy="5678034"/>
          </a:xfrm>
        </p:grpSpPr>
        <p:sp>
          <p:nvSpPr>
            <p:cNvPr id="65" name="Google Shape;65;p13"/>
            <p:cNvSpPr/>
            <p:nvPr/>
          </p:nvSpPr>
          <p:spPr>
            <a:xfrm>
              <a:off x="6627813" y="195717"/>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 name="Google Shape;66;p13"/>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7" name="Google Shape;67;p13"/>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 name="Google Shape;68;p13"/>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 name="Google Shape;69;p13"/>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 name="Google Shape;70;p13"/>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 name="Google Shape;71;p13"/>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 name="Google Shape;72;p13"/>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 name="Google Shape;73;p13"/>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 name="Google Shape;74;p13"/>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 name="Google Shape;75;p13"/>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 name="Google Shape;76;p13"/>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77" name="Google Shape;77;p13"/>
          <p:cNvSpPr/>
          <p:nvPr/>
        </p:nvSpPr>
        <p:spPr>
          <a:xfrm>
            <a:off x="0" y="0"/>
            <a:ext cx="182562" cy="51435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 name="Google Shape;78;p13"/>
          <p:cNvSpPr/>
          <p:nvPr/>
        </p:nvSpPr>
        <p:spPr>
          <a:xfrm>
            <a:off x="-31750" y="3240881"/>
            <a:ext cx="1395412" cy="585788"/>
          </a:xfrm>
          <a:custGeom>
            <a:rect b="b" l="l" r="r" t="t"/>
            <a:pathLst>
              <a:path extrusionOk="0" h="10000" w="8042">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 name="Google Shape;79;p13"/>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3600" u="none" cap="none" strike="noStrike">
                <a:solidFill>
                  <a:srgbClr val="262626"/>
                </a:solidFill>
                <a:latin typeface="Century Gothic"/>
                <a:ea typeface="Century Gothic"/>
                <a:cs typeface="Century Gothic"/>
                <a:sym typeface="Century Gothic"/>
              </a:defRPr>
            </a:lvl2pPr>
            <a:lvl3pPr lvl="2" marR="0" rtl="0" algn="l">
              <a:spcBef>
                <a:spcPts val="0"/>
              </a:spcBef>
              <a:spcAft>
                <a:spcPts val="0"/>
              </a:spcAft>
              <a:buSzPts val="1400"/>
              <a:buNone/>
              <a:defRPr b="0" i="0" sz="3600" u="none" cap="none" strike="noStrike">
                <a:solidFill>
                  <a:srgbClr val="262626"/>
                </a:solidFill>
                <a:latin typeface="Century Gothic"/>
                <a:ea typeface="Century Gothic"/>
                <a:cs typeface="Century Gothic"/>
                <a:sym typeface="Century Gothic"/>
              </a:defRPr>
            </a:lvl3pPr>
            <a:lvl4pPr lvl="3" marR="0" rtl="0" algn="l">
              <a:spcBef>
                <a:spcPts val="0"/>
              </a:spcBef>
              <a:spcAft>
                <a:spcPts val="0"/>
              </a:spcAft>
              <a:buSzPts val="1400"/>
              <a:buNone/>
              <a:defRPr b="0" i="0" sz="3600" u="none" cap="none" strike="noStrike">
                <a:solidFill>
                  <a:srgbClr val="262626"/>
                </a:solidFill>
                <a:latin typeface="Century Gothic"/>
                <a:ea typeface="Century Gothic"/>
                <a:cs typeface="Century Gothic"/>
                <a:sym typeface="Century Gothic"/>
              </a:defRPr>
            </a:lvl4pPr>
            <a:lvl5pPr lvl="4" marR="0" rtl="0" algn="l">
              <a:spcBef>
                <a:spcPts val="0"/>
              </a:spcBef>
              <a:spcAft>
                <a:spcPts val="0"/>
              </a:spcAft>
              <a:buSzPts val="1400"/>
              <a:buNone/>
              <a:defRPr b="0" i="0" sz="3600" u="none" cap="none" strike="noStrike">
                <a:solidFill>
                  <a:srgbClr val="262626"/>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80" name="Google Shape;80;p13"/>
          <p:cNvSpPr txBox="1"/>
          <p:nvPr>
            <p:ph idx="1" type="body"/>
          </p:nvPr>
        </p:nvSpPr>
        <p:spPr>
          <a:xfrm>
            <a:off x="1943100" y="1600200"/>
            <a:ext cx="6591300" cy="291465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404040"/>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404040"/>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404040"/>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404040"/>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404040"/>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81" name="Google Shape;81;p13"/>
          <p:cNvSpPr txBox="1"/>
          <p:nvPr>
            <p:ph idx="10" type="dt"/>
          </p:nvPr>
        </p:nvSpPr>
        <p:spPr>
          <a:xfrm>
            <a:off x="7772400" y="4601765"/>
            <a:ext cx="766762" cy="27741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2" name="Google Shape;82;p13"/>
          <p:cNvSpPr txBox="1"/>
          <p:nvPr>
            <p:ph idx="11" type="ftr"/>
          </p:nvPr>
        </p:nvSpPr>
        <p:spPr>
          <a:xfrm>
            <a:off x="1943100" y="4601765"/>
            <a:ext cx="5716587"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3" name="Google Shape;83;p13"/>
          <p:cNvSpPr txBox="1"/>
          <p:nvPr>
            <p:ph idx="12" type="sldNum"/>
          </p:nvPr>
        </p:nvSpPr>
        <p:spPr>
          <a:xfrm>
            <a:off x="423862" y="3396853"/>
            <a:ext cx="5842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1pPr>
            <a:lvl2pPr indent="0" lvl="1" marL="0" marR="0" rtl="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2pPr>
            <a:lvl3pPr indent="0" lvl="2" marL="0" marR="0" rtl="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3pPr>
            <a:lvl4pPr indent="0" lvl="3" marL="0" marR="0" rtl="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4pPr>
            <a:lvl5pPr indent="0" lvl="4" marL="0" marR="0" rtl="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5pPr>
            <a:lvl6pPr indent="0" lvl="5" marL="0" marR="0" rtl="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6pPr>
            <a:lvl7pPr indent="0" lvl="6" marL="0" marR="0" rtl="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7pPr>
            <a:lvl8pPr indent="0" lvl="7" marL="0" marR="0" rtl="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8pPr>
            <a:lvl9pPr indent="0" lvl="8" marL="0" marR="0" rtl="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0" name="Shape 90"/>
        <p:cNvGrpSpPr/>
        <p:nvPr/>
      </p:nvGrpSpPr>
      <p:grpSpPr>
        <a:xfrm>
          <a:off x="0" y="0"/>
          <a:ext cx="0" cy="0"/>
          <a:chOff x="0" y="0"/>
          <a:chExt cx="0" cy="0"/>
        </a:xfrm>
      </p:grpSpPr>
      <p:grpSp>
        <p:nvGrpSpPr>
          <p:cNvPr id="91" name="Google Shape;91;p15"/>
          <p:cNvGrpSpPr/>
          <p:nvPr/>
        </p:nvGrpSpPr>
        <p:grpSpPr>
          <a:xfrm>
            <a:off x="0" y="171450"/>
            <a:ext cx="1981200" cy="4979194"/>
            <a:chOff x="2487613" y="285750"/>
            <a:chExt cx="2428875" cy="5654676"/>
          </a:xfrm>
        </p:grpSpPr>
        <p:sp>
          <p:nvSpPr>
            <p:cNvPr id="92" name="Google Shape;92;p15"/>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3" name="Google Shape;93;p15"/>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4" name="Google Shape;94;p15"/>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5" name="Google Shape;95;p15"/>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6" name="Google Shape;96;p15"/>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7" name="Google Shape;97;p15"/>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 name="Google Shape;98;p15"/>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 name="Google Shape;99;p15"/>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0" name="Google Shape;100;p15"/>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1" name="Google Shape;101;p15"/>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 name="Google Shape;102;p15"/>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 name="Google Shape;103;p15"/>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04" name="Google Shape;104;p15"/>
          <p:cNvGrpSpPr/>
          <p:nvPr/>
        </p:nvGrpSpPr>
        <p:grpSpPr>
          <a:xfrm>
            <a:off x="20637" y="0"/>
            <a:ext cx="1952625" cy="5139928"/>
            <a:chOff x="6627813" y="195717"/>
            <a:chExt cx="1952625" cy="5678034"/>
          </a:xfrm>
        </p:grpSpPr>
        <p:sp>
          <p:nvSpPr>
            <p:cNvPr id="105" name="Google Shape;105;p15"/>
            <p:cNvSpPr/>
            <p:nvPr/>
          </p:nvSpPr>
          <p:spPr>
            <a:xfrm>
              <a:off x="6627813" y="195717"/>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 name="Google Shape;106;p15"/>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 name="Google Shape;107;p15"/>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 name="Google Shape;108;p15"/>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9" name="Google Shape;109;p15"/>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 name="Google Shape;110;p15"/>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 name="Google Shape;111;p15"/>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 name="Google Shape;112;p15"/>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3" name="Google Shape;113;p15"/>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 name="Google Shape;114;p15"/>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 name="Google Shape;115;p15"/>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 name="Google Shape;116;p15"/>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17" name="Google Shape;117;p15"/>
          <p:cNvSpPr/>
          <p:nvPr/>
        </p:nvSpPr>
        <p:spPr>
          <a:xfrm>
            <a:off x="0" y="0"/>
            <a:ext cx="182562" cy="51435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 name="Google Shape;118;p15"/>
          <p:cNvSpPr/>
          <p:nvPr/>
        </p:nvSpPr>
        <p:spPr>
          <a:xfrm flipH="1" rot="10800000">
            <a:off x="0" y="533400"/>
            <a:ext cx="1358900" cy="381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9" name="Google Shape;119;p15"/>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3600" u="none" cap="none" strike="noStrike">
                <a:solidFill>
                  <a:srgbClr val="262626"/>
                </a:solidFill>
                <a:latin typeface="Century Gothic"/>
                <a:ea typeface="Century Gothic"/>
                <a:cs typeface="Century Gothic"/>
                <a:sym typeface="Century Gothic"/>
              </a:defRPr>
            </a:lvl2pPr>
            <a:lvl3pPr lvl="2" marR="0" rtl="0" algn="l">
              <a:spcBef>
                <a:spcPts val="0"/>
              </a:spcBef>
              <a:spcAft>
                <a:spcPts val="0"/>
              </a:spcAft>
              <a:buSzPts val="1400"/>
              <a:buNone/>
              <a:defRPr b="0" i="0" sz="3600" u="none" cap="none" strike="noStrike">
                <a:solidFill>
                  <a:srgbClr val="262626"/>
                </a:solidFill>
                <a:latin typeface="Century Gothic"/>
                <a:ea typeface="Century Gothic"/>
                <a:cs typeface="Century Gothic"/>
                <a:sym typeface="Century Gothic"/>
              </a:defRPr>
            </a:lvl3pPr>
            <a:lvl4pPr lvl="3" marR="0" rtl="0" algn="l">
              <a:spcBef>
                <a:spcPts val="0"/>
              </a:spcBef>
              <a:spcAft>
                <a:spcPts val="0"/>
              </a:spcAft>
              <a:buSzPts val="1400"/>
              <a:buNone/>
              <a:defRPr b="0" i="0" sz="3600" u="none" cap="none" strike="noStrike">
                <a:solidFill>
                  <a:srgbClr val="262626"/>
                </a:solidFill>
                <a:latin typeface="Century Gothic"/>
                <a:ea typeface="Century Gothic"/>
                <a:cs typeface="Century Gothic"/>
                <a:sym typeface="Century Gothic"/>
              </a:defRPr>
            </a:lvl4pPr>
            <a:lvl5pPr lvl="4" marR="0" rtl="0" algn="l">
              <a:spcBef>
                <a:spcPts val="0"/>
              </a:spcBef>
              <a:spcAft>
                <a:spcPts val="0"/>
              </a:spcAft>
              <a:buSzPts val="1400"/>
              <a:buNone/>
              <a:defRPr b="0" i="0" sz="3600" u="none" cap="none" strike="noStrike">
                <a:solidFill>
                  <a:srgbClr val="262626"/>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0" name="Google Shape;120;p15"/>
          <p:cNvSpPr txBox="1"/>
          <p:nvPr>
            <p:ph idx="1" type="body"/>
          </p:nvPr>
        </p:nvSpPr>
        <p:spPr>
          <a:xfrm>
            <a:off x="1943100" y="1600200"/>
            <a:ext cx="6591300" cy="291465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404040"/>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404040"/>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404040"/>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404040"/>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404040"/>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21" name="Google Shape;121;p15"/>
          <p:cNvSpPr txBox="1"/>
          <p:nvPr>
            <p:ph idx="10" type="dt"/>
          </p:nvPr>
        </p:nvSpPr>
        <p:spPr>
          <a:xfrm>
            <a:off x="7772400" y="4601765"/>
            <a:ext cx="766762" cy="27741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2" name="Google Shape;122;p15"/>
          <p:cNvSpPr txBox="1"/>
          <p:nvPr>
            <p:ph idx="11" type="ftr"/>
          </p:nvPr>
        </p:nvSpPr>
        <p:spPr>
          <a:xfrm>
            <a:off x="1943100" y="4601765"/>
            <a:ext cx="5716587"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3" name="Google Shape;123;p15"/>
          <p:cNvSpPr txBox="1"/>
          <p:nvPr>
            <p:ph idx="12" type="sldNum"/>
          </p:nvPr>
        </p:nvSpPr>
        <p:spPr>
          <a:xfrm>
            <a:off x="511175" y="590550"/>
            <a:ext cx="585787"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1pPr>
            <a:lvl2pPr indent="0" lvl="1" marL="0" marR="0" rtl="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2pPr>
            <a:lvl3pPr indent="0" lvl="2" marL="0" marR="0" rtl="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3pPr>
            <a:lvl4pPr indent="0" lvl="3" marL="0" marR="0" rtl="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4pPr>
            <a:lvl5pPr indent="0" lvl="4" marL="0" marR="0" rtl="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5pPr>
            <a:lvl6pPr indent="0" lvl="5" marL="0" marR="0" rtl="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6pPr>
            <a:lvl7pPr indent="0" lvl="6" marL="0" marR="0" rtl="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7pPr>
            <a:lvl8pPr indent="0" lvl="7" marL="0" marR="0" rtl="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8pPr>
            <a:lvl9pPr indent="0" lvl="8" marL="0" marR="0" rtl="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30" name="Shape 130"/>
        <p:cNvGrpSpPr/>
        <p:nvPr/>
      </p:nvGrpSpPr>
      <p:grpSpPr>
        <a:xfrm>
          <a:off x="0" y="0"/>
          <a:ext cx="0" cy="0"/>
          <a:chOff x="0" y="0"/>
          <a:chExt cx="0" cy="0"/>
        </a:xfrm>
      </p:grpSpPr>
      <p:grpSp>
        <p:nvGrpSpPr>
          <p:cNvPr id="131" name="Google Shape;131;p17"/>
          <p:cNvGrpSpPr/>
          <p:nvPr/>
        </p:nvGrpSpPr>
        <p:grpSpPr>
          <a:xfrm>
            <a:off x="0" y="171450"/>
            <a:ext cx="1981200" cy="4979194"/>
            <a:chOff x="2487613" y="285750"/>
            <a:chExt cx="2428875" cy="5654676"/>
          </a:xfrm>
        </p:grpSpPr>
        <p:sp>
          <p:nvSpPr>
            <p:cNvPr id="132" name="Google Shape;132;p17"/>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3" name="Google Shape;133;p17"/>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 name="Google Shape;134;p17"/>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5" name="Google Shape;135;p17"/>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6" name="Google Shape;136;p17"/>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7" name="Google Shape;137;p17"/>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8" name="Google Shape;138;p17"/>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9" name="Google Shape;139;p17"/>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0" name="Google Shape;140;p17"/>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1" name="Google Shape;141;p17"/>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2" name="Google Shape;142;p17"/>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 name="Google Shape;143;p17"/>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44" name="Google Shape;144;p17"/>
          <p:cNvGrpSpPr/>
          <p:nvPr/>
        </p:nvGrpSpPr>
        <p:grpSpPr>
          <a:xfrm>
            <a:off x="20637" y="0"/>
            <a:ext cx="1952625" cy="5139928"/>
            <a:chOff x="6627813" y="195717"/>
            <a:chExt cx="1952625" cy="5678034"/>
          </a:xfrm>
        </p:grpSpPr>
        <p:sp>
          <p:nvSpPr>
            <p:cNvPr id="145" name="Google Shape;145;p17"/>
            <p:cNvSpPr/>
            <p:nvPr/>
          </p:nvSpPr>
          <p:spPr>
            <a:xfrm>
              <a:off x="6627813" y="195717"/>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6" name="Google Shape;146;p17"/>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7" name="Google Shape;147;p17"/>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8" name="Google Shape;148;p17"/>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9" name="Google Shape;149;p17"/>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0" name="Google Shape;150;p17"/>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1" name="Google Shape;151;p17"/>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2" name="Google Shape;152;p17"/>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3" name="Google Shape;153;p17"/>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4" name="Google Shape;154;p17"/>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5" name="Google Shape;155;p17"/>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6" name="Google Shape;156;p17"/>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57" name="Google Shape;157;p17"/>
          <p:cNvSpPr/>
          <p:nvPr/>
        </p:nvSpPr>
        <p:spPr>
          <a:xfrm>
            <a:off x="0" y="0"/>
            <a:ext cx="182562" cy="51435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8" name="Google Shape;158;p17"/>
          <p:cNvSpPr/>
          <p:nvPr/>
        </p:nvSpPr>
        <p:spPr>
          <a:xfrm flipH="1" rot="10800000">
            <a:off x="0" y="533400"/>
            <a:ext cx="1358900" cy="381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9" name="Google Shape;159;p17"/>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3600" u="none" cap="none" strike="noStrike">
                <a:solidFill>
                  <a:srgbClr val="262626"/>
                </a:solidFill>
                <a:latin typeface="Century Gothic"/>
                <a:ea typeface="Century Gothic"/>
                <a:cs typeface="Century Gothic"/>
                <a:sym typeface="Century Gothic"/>
              </a:defRPr>
            </a:lvl2pPr>
            <a:lvl3pPr lvl="2" marR="0" rtl="0" algn="l">
              <a:spcBef>
                <a:spcPts val="0"/>
              </a:spcBef>
              <a:spcAft>
                <a:spcPts val="0"/>
              </a:spcAft>
              <a:buSzPts val="1400"/>
              <a:buNone/>
              <a:defRPr b="0" i="0" sz="3600" u="none" cap="none" strike="noStrike">
                <a:solidFill>
                  <a:srgbClr val="262626"/>
                </a:solidFill>
                <a:latin typeface="Century Gothic"/>
                <a:ea typeface="Century Gothic"/>
                <a:cs typeface="Century Gothic"/>
                <a:sym typeface="Century Gothic"/>
              </a:defRPr>
            </a:lvl3pPr>
            <a:lvl4pPr lvl="3" marR="0" rtl="0" algn="l">
              <a:spcBef>
                <a:spcPts val="0"/>
              </a:spcBef>
              <a:spcAft>
                <a:spcPts val="0"/>
              </a:spcAft>
              <a:buSzPts val="1400"/>
              <a:buNone/>
              <a:defRPr b="0" i="0" sz="3600" u="none" cap="none" strike="noStrike">
                <a:solidFill>
                  <a:srgbClr val="262626"/>
                </a:solidFill>
                <a:latin typeface="Century Gothic"/>
                <a:ea typeface="Century Gothic"/>
                <a:cs typeface="Century Gothic"/>
                <a:sym typeface="Century Gothic"/>
              </a:defRPr>
            </a:lvl4pPr>
            <a:lvl5pPr lvl="4" marR="0" rtl="0" algn="l">
              <a:spcBef>
                <a:spcPts val="0"/>
              </a:spcBef>
              <a:spcAft>
                <a:spcPts val="0"/>
              </a:spcAft>
              <a:buSzPts val="1400"/>
              <a:buNone/>
              <a:defRPr b="0" i="0" sz="3600" u="none" cap="none" strike="noStrike">
                <a:solidFill>
                  <a:srgbClr val="262626"/>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60" name="Google Shape;160;p17"/>
          <p:cNvSpPr txBox="1"/>
          <p:nvPr>
            <p:ph idx="1" type="body"/>
          </p:nvPr>
        </p:nvSpPr>
        <p:spPr>
          <a:xfrm>
            <a:off x="1943100" y="1600200"/>
            <a:ext cx="6591300" cy="291465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404040"/>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404040"/>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404040"/>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404040"/>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404040"/>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61" name="Google Shape;161;p17"/>
          <p:cNvSpPr txBox="1"/>
          <p:nvPr>
            <p:ph idx="10" type="dt"/>
          </p:nvPr>
        </p:nvSpPr>
        <p:spPr>
          <a:xfrm>
            <a:off x="7772400" y="4601765"/>
            <a:ext cx="766762" cy="27741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2" name="Google Shape;162;p17"/>
          <p:cNvSpPr txBox="1"/>
          <p:nvPr>
            <p:ph idx="11" type="ftr"/>
          </p:nvPr>
        </p:nvSpPr>
        <p:spPr>
          <a:xfrm>
            <a:off x="1943100" y="4601765"/>
            <a:ext cx="5716587"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3" name="Google Shape;163;p17"/>
          <p:cNvSpPr txBox="1"/>
          <p:nvPr>
            <p:ph idx="12" type="sldNum"/>
          </p:nvPr>
        </p:nvSpPr>
        <p:spPr>
          <a:xfrm>
            <a:off x="511175" y="590550"/>
            <a:ext cx="585787"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1pPr>
            <a:lvl2pPr indent="0" lvl="1" marL="0" marR="0" rtl="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2pPr>
            <a:lvl3pPr indent="0" lvl="2" marL="0" marR="0" rtl="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3pPr>
            <a:lvl4pPr indent="0" lvl="3" marL="0" marR="0" rtl="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4pPr>
            <a:lvl5pPr indent="0" lvl="4" marL="0" marR="0" rtl="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5pPr>
            <a:lvl6pPr indent="0" lvl="5" marL="0" marR="0" rtl="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6pPr>
            <a:lvl7pPr indent="0" lvl="6" marL="0" marR="0" rtl="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7pPr>
            <a:lvl8pPr indent="0" lvl="7" marL="0" marR="0" rtl="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8pPr>
            <a:lvl9pPr indent="0" lvl="8" marL="0" marR="0" rtl="0" algn="r">
              <a:lnSpc>
                <a:spcPct val="100000"/>
              </a:lnSpc>
              <a:spcBef>
                <a:spcPts val="0"/>
              </a:spcBef>
              <a:spcAft>
                <a:spcPts val="0"/>
              </a:spcAft>
              <a:buClr>
                <a:srgbClr val="FEFFFF"/>
              </a:buClr>
              <a:buSzPts val="2000"/>
              <a:buFont typeface="Arial"/>
              <a:buNone/>
              <a:defRPr b="0" i="0" sz="2000" u="non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 Id="rId3" Type="http://schemas.openxmlformats.org/officeDocument/2006/relationships/hyperlink" Target="https://docs.oracle.com/javase/9/docs/api/java/lang/String.html"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 </a:t>
            </a:r>
            <a:endParaRPr/>
          </a:p>
        </p:txBody>
      </p:sp>
      <p:sp>
        <p:nvSpPr>
          <p:cNvPr id="174" name="Google Shape;174;p1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Immutability</a:t>
            </a:r>
            <a:endParaRPr/>
          </a:p>
        </p:txBody>
      </p:sp>
      <p:sp>
        <p:nvSpPr>
          <p:cNvPr id="227" name="Google Shape;227;p28"/>
          <p:cNvSpPr txBox="1"/>
          <p:nvPr>
            <p:ph idx="1" type="body"/>
          </p:nvPr>
        </p:nvSpPr>
        <p:spPr>
          <a:xfrm>
            <a:off x="1127125" y="1600200"/>
            <a:ext cx="7407275" cy="326945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2800"/>
              <a:buFont typeface="Noto Sans Symbols"/>
              <a:buChar char="🠶"/>
            </a:pPr>
            <a:r>
              <a:rPr b="0" i="0" lang="en" sz="2800" u="none" cap="none" strike="noStrike">
                <a:solidFill>
                  <a:srgbClr val="404040"/>
                </a:solidFill>
                <a:latin typeface="Arial"/>
                <a:ea typeface="Arial"/>
                <a:cs typeface="Arial"/>
                <a:sym typeface="Arial"/>
              </a:rPr>
              <a:t>Once created, a string cannot be changed: none of its methods changes the string.</a:t>
            </a:r>
            <a:endParaRPr/>
          </a:p>
          <a:p>
            <a:pPr indent="-342900" lvl="0" marL="342900" marR="0" rtl="0" algn="l">
              <a:lnSpc>
                <a:spcPct val="100000"/>
              </a:lnSpc>
              <a:spcBef>
                <a:spcPts val="1000"/>
              </a:spcBef>
              <a:spcAft>
                <a:spcPts val="0"/>
              </a:spcAft>
              <a:buClr>
                <a:schemeClr val="accent1"/>
              </a:buClr>
              <a:buSzPts val="2800"/>
              <a:buFont typeface="Noto Sans Symbols"/>
              <a:buChar char="🠶"/>
            </a:pPr>
            <a:r>
              <a:rPr b="0" i="0" lang="en" sz="2800" u="none" cap="none" strike="noStrike">
                <a:solidFill>
                  <a:srgbClr val="404040"/>
                </a:solidFill>
                <a:latin typeface="Arial"/>
                <a:ea typeface="Arial"/>
                <a:cs typeface="Arial"/>
                <a:sym typeface="Arial"/>
              </a:rPr>
              <a:t>Such objects are called </a:t>
            </a:r>
            <a:r>
              <a:rPr b="0" i="1" lang="en" sz="2800" u="none" cap="none" strike="noStrike">
                <a:solidFill>
                  <a:srgbClr val="404040"/>
                </a:solidFill>
                <a:latin typeface="Arial"/>
                <a:ea typeface="Arial"/>
                <a:cs typeface="Arial"/>
                <a:sym typeface="Arial"/>
              </a:rPr>
              <a:t>immutable</a:t>
            </a:r>
            <a:r>
              <a:rPr b="0" i="0" lang="en" sz="2800" u="none" cap="none" strike="noStrike">
                <a:solidFill>
                  <a:srgbClr val="404040"/>
                </a:solidFill>
                <a:latin typeface="Arial"/>
                <a:ea typeface="Arial"/>
                <a:cs typeface="Arial"/>
                <a:sym typeface="Arial"/>
              </a:rPr>
              <a:t>.</a:t>
            </a:r>
            <a:endParaRPr/>
          </a:p>
          <a:p>
            <a:pPr indent="-165100" lvl="0" marL="342900" marR="0" rtl="0" algn="l">
              <a:lnSpc>
                <a:spcPct val="100000"/>
              </a:lnSpc>
              <a:spcBef>
                <a:spcPts val="1000"/>
              </a:spcBef>
              <a:spcAft>
                <a:spcPts val="0"/>
              </a:spcAft>
              <a:buClr>
                <a:schemeClr val="accent1"/>
              </a:buClr>
              <a:buSzPts val="2800"/>
              <a:buFont typeface="Noto Sans Symbols"/>
              <a:buNone/>
            </a:pPr>
            <a:r>
              <a:t/>
            </a:r>
            <a:endParaRPr b="0" i="0" sz="2800" u="none" cap="none" strike="noStrike">
              <a:solidFill>
                <a:srgbClr val="404040"/>
              </a:solidFill>
              <a:latin typeface="Arial"/>
              <a:ea typeface="Arial"/>
              <a:cs typeface="Arial"/>
              <a:sym typeface="Arial"/>
            </a:endParaRPr>
          </a:p>
          <a:p>
            <a:pPr indent="-342900" lvl="0" marL="342900" marR="0" rtl="0" algn="l">
              <a:lnSpc>
                <a:spcPct val="100000"/>
              </a:lnSpc>
              <a:spcBef>
                <a:spcPts val="1000"/>
              </a:spcBef>
              <a:spcAft>
                <a:spcPts val="0"/>
              </a:spcAft>
              <a:buClr>
                <a:schemeClr val="accent1"/>
              </a:buClr>
              <a:buSzPts val="2800"/>
              <a:buFont typeface="Noto Sans Symbols"/>
              <a:buChar char="🠶"/>
            </a:pPr>
            <a:r>
              <a:rPr b="0" i="0" lang="en" sz="2800" u="none" cap="none" strike="noStrike">
                <a:solidFill>
                  <a:srgbClr val="404040"/>
                </a:solidFill>
                <a:latin typeface="Arial"/>
                <a:ea typeface="Arial"/>
                <a:cs typeface="Arial"/>
                <a:sym typeface="Arial"/>
              </a:rPr>
              <a:t>Immutable objects are convenient because several references can point to the same object safely: there is no danger of changing an object through one reference without the others being aware of the change.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Advantages Of Immutability</a:t>
            </a:r>
            <a:endParaRPr/>
          </a:p>
        </p:txBody>
      </p:sp>
      <p:sp>
        <p:nvSpPr>
          <p:cNvPr id="233" name="Google Shape;233;p29"/>
          <p:cNvSpPr txBox="1"/>
          <p:nvPr>
            <p:ph idx="1" type="body"/>
          </p:nvPr>
        </p:nvSpPr>
        <p:spPr>
          <a:xfrm>
            <a:off x="949325" y="1371600"/>
            <a:ext cx="7661275" cy="5143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00"/>
              <a:buFont typeface="Noto Sans Symbols"/>
              <a:buNone/>
            </a:pPr>
            <a:r>
              <a:rPr b="0" i="0" lang="en" sz="1800" u="none" cap="none" strike="noStrike">
                <a:solidFill>
                  <a:srgbClr val="404040"/>
                </a:solidFill>
                <a:latin typeface="Century Gothic"/>
                <a:ea typeface="Century Gothic"/>
                <a:cs typeface="Century Gothic"/>
                <a:sym typeface="Century Gothic"/>
              </a:rPr>
              <a:t>Uses less memory.</a:t>
            </a:r>
            <a:endParaRPr/>
          </a:p>
        </p:txBody>
      </p:sp>
      <p:sp>
        <p:nvSpPr>
          <p:cNvPr id="234" name="Google Shape;234;p29"/>
          <p:cNvSpPr txBox="1"/>
          <p:nvPr/>
        </p:nvSpPr>
        <p:spPr>
          <a:xfrm>
            <a:off x="869950" y="1994297"/>
            <a:ext cx="2874962" cy="571500"/>
          </a:xfrm>
          <a:prstGeom prst="rect">
            <a:avLst/>
          </a:prstGeom>
          <a:solidFill>
            <a:srgbClr val="CCEC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  </a:t>
            </a:r>
            <a:r>
              <a:rPr b="0" i="0" lang="en" sz="2000" u="none">
                <a:solidFill>
                  <a:schemeClr val="dk1"/>
                </a:solidFill>
                <a:latin typeface="Arial"/>
                <a:ea typeface="Arial"/>
                <a:cs typeface="Arial"/>
                <a:sym typeface="Arial"/>
              </a:rPr>
              <a:t>String word1 = "Java";</a:t>
            </a:r>
            <a:endParaRPr/>
          </a:p>
          <a:p>
            <a:pPr indent="0" lvl="0" marL="0" marR="0" rtl="0" algn="l">
              <a:lnSpc>
                <a:spcPct val="100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  String word2 = word1; </a:t>
            </a:r>
            <a:endParaRPr/>
          </a:p>
        </p:txBody>
      </p:sp>
      <p:sp>
        <p:nvSpPr>
          <p:cNvPr id="235" name="Google Shape;235;p29"/>
          <p:cNvSpPr txBox="1"/>
          <p:nvPr/>
        </p:nvSpPr>
        <p:spPr>
          <a:xfrm>
            <a:off x="4365625" y="2001440"/>
            <a:ext cx="4232275" cy="526256"/>
          </a:xfrm>
          <a:prstGeom prst="rect">
            <a:avLst/>
          </a:prstGeom>
          <a:solidFill>
            <a:srgbClr val="CCEC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String word1 = “Java";</a:t>
            </a:r>
            <a:endParaRPr/>
          </a:p>
          <a:p>
            <a:pPr indent="0" lvl="0" marL="0" marR="0" rtl="0" algn="l">
              <a:lnSpc>
                <a:spcPct val="100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String word2 = new String(word1); </a:t>
            </a:r>
            <a:endParaRPr/>
          </a:p>
        </p:txBody>
      </p:sp>
      <p:sp>
        <p:nvSpPr>
          <p:cNvPr id="236" name="Google Shape;236;p29"/>
          <p:cNvSpPr txBox="1"/>
          <p:nvPr/>
        </p:nvSpPr>
        <p:spPr>
          <a:xfrm>
            <a:off x="858837" y="2938463"/>
            <a:ext cx="857250" cy="282178"/>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 sz="1800" u="none">
                <a:solidFill>
                  <a:schemeClr val="dk1"/>
                </a:solidFill>
                <a:latin typeface="Arial"/>
                <a:ea typeface="Arial"/>
                <a:cs typeface="Arial"/>
                <a:sym typeface="Arial"/>
              </a:rPr>
              <a:t>word1</a:t>
            </a:r>
            <a:endParaRPr/>
          </a:p>
        </p:txBody>
      </p:sp>
      <p:cxnSp>
        <p:nvCxnSpPr>
          <p:cNvPr id="237" name="Google Shape;237;p29"/>
          <p:cNvCxnSpPr/>
          <p:nvPr/>
        </p:nvCxnSpPr>
        <p:spPr>
          <a:xfrm>
            <a:off x="1449387" y="3249215"/>
            <a:ext cx="609600" cy="294084"/>
          </a:xfrm>
          <a:prstGeom prst="straightConnector1">
            <a:avLst/>
          </a:prstGeom>
          <a:noFill/>
          <a:ln cap="flat" cmpd="sng" w="9525">
            <a:solidFill>
              <a:schemeClr val="dk1"/>
            </a:solidFill>
            <a:prstDash val="solid"/>
            <a:miter lim="800000"/>
            <a:headEnd len="med" w="med" type="none"/>
            <a:tailEnd len="med" w="med" type="triangle"/>
          </a:ln>
        </p:spPr>
      </p:cxnSp>
      <p:cxnSp>
        <p:nvCxnSpPr>
          <p:cNvPr id="238" name="Google Shape;238;p29"/>
          <p:cNvCxnSpPr/>
          <p:nvPr/>
        </p:nvCxnSpPr>
        <p:spPr>
          <a:xfrm flipH="1" rot="10800000">
            <a:off x="1452562" y="3600450"/>
            <a:ext cx="606425" cy="221456"/>
          </a:xfrm>
          <a:prstGeom prst="straightConnector1">
            <a:avLst/>
          </a:prstGeom>
          <a:noFill/>
          <a:ln cap="flat" cmpd="sng" w="9525">
            <a:solidFill>
              <a:schemeClr val="dk1"/>
            </a:solidFill>
            <a:prstDash val="solid"/>
            <a:miter lim="800000"/>
            <a:headEnd len="med" w="med" type="none"/>
            <a:tailEnd len="med" w="med" type="triangle"/>
          </a:ln>
        </p:spPr>
      </p:cxnSp>
      <p:cxnSp>
        <p:nvCxnSpPr>
          <p:cNvPr id="239" name="Google Shape;239;p29"/>
          <p:cNvCxnSpPr/>
          <p:nvPr/>
        </p:nvCxnSpPr>
        <p:spPr>
          <a:xfrm>
            <a:off x="3978275" y="1871663"/>
            <a:ext cx="0" cy="2800350"/>
          </a:xfrm>
          <a:prstGeom prst="straightConnector1">
            <a:avLst/>
          </a:prstGeom>
          <a:noFill/>
          <a:ln cap="flat" cmpd="sng" w="9525">
            <a:solidFill>
              <a:srgbClr val="FF0000"/>
            </a:solidFill>
            <a:prstDash val="solid"/>
            <a:miter lim="800000"/>
            <a:headEnd len="med" w="med" type="none"/>
            <a:tailEnd len="med" w="med" type="none"/>
          </a:ln>
        </p:spPr>
      </p:cxnSp>
      <p:sp>
        <p:nvSpPr>
          <p:cNvPr id="240" name="Google Shape;240;p29"/>
          <p:cNvSpPr txBox="1"/>
          <p:nvPr/>
        </p:nvSpPr>
        <p:spPr>
          <a:xfrm>
            <a:off x="1409700" y="4286250"/>
            <a:ext cx="914400" cy="3429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OK</a:t>
            </a:r>
            <a:endParaRPr/>
          </a:p>
        </p:txBody>
      </p:sp>
      <p:sp>
        <p:nvSpPr>
          <p:cNvPr id="241" name="Google Shape;241;p29"/>
          <p:cNvSpPr txBox="1"/>
          <p:nvPr/>
        </p:nvSpPr>
        <p:spPr>
          <a:xfrm>
            <a:off x="4929187" y="4012406"/>
            <a:ext cx="2635250" cy="616744"/>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Less efficient: wastes memory</a:t>
            </a:r>
            <a:endParaRPr/>
          </a:p>
        </p:txBody>
      </p:sp>
      <p:cxnSp>
        <p:nvCxnSpPr>
          <p:cNvPr id="242" name="Google Shape;242;p29"/>
          <p:cNvCxnSpPr/>
          <p:nvPr/>
        </p:nvCxnSpPr>
        <p:spPr>
          <a:xfrm rot="10800000">
            <a:off x="1878012" y="3818334"/>
            <a:ext cx="0" cy="459581"/>
          </a:xfrm>
          <a:prstGeom prst="straightConnector1">
            <a:avLst/>
          </a:prstGeom>
          <a:noFill/>
          <a:ln cap="flat" cmpd="sng" w="9525">
            <a:solidFill>
              <a:srgbClr val="FF0000"/>
            </a:solidFill>
            <a:prstDash val="solid"/>
            <a:miter lim="800000"/>
            <a:headEnd len="med" w="med" type="none"/>
            <a:tailEnd len="med" w="med" type="triangle"/>
          </a:ln>
        </p:spPr>
      </p:cxnSp>
      <p:cxnSp>
        <p:nvCxnSpPr>
          <p:cNvPr id="243" name="Google Shape;243;p29"/>
          <p:cNvCxnSpPr/>
          <p:nvPr/>
        </p:nvCxnSpPr>
        <p:spPr>
          <a:xfrm flipH="1" rot="10800000">
            <a:off x="5616575" y="3693319"/>
            <a:ext cx="1587" cy="369094"/>
          </a:xfrm>
          <a:prstGeom prst="straightConnector1">
            <a:avLst/>
          </a:prstGeom>
          <a:noFill/>
          <a:ln cap="flat" cmpd="sng" w="9525">
            <a:solidFill>
              <a:srgbClr val="FF0000"/>
            </a:solidFill>
            <a:prstDash val="solid"/>
            <a:miter lim="800000"/>
            <a:headEnd len="med" w="med" type="none"/>
            <a:tailEnd len="med" w="med" type="triangle"/>
          </a:ln>
        </p:spPr>
      </p:cxnSp>
      <p:grpSp>
        <p:nvGrpSpPr>
          <p:cNvPr id="244" name="Google Shape;244;p29"/>
          <p:cNvGrpSpPr/>
          <p:nvPr/>
        </p:nvGrpSpPr>
        <p:grpSpPr>
          <a:xfrm>
            <a:off x="1936750" y="3378994"/>
            <a:ext cx="1673225" cy="342900"/>
            <a:chOff x="1408" y="2838"/>
            <a:chExt cx="1054" cy="288"/>
          </a:xfrm>
        </p:grpSpPr>
        <p:sp>
          <p:nvSpPr>
            <p:cNvPr id="245" name="Google Shape;245;p29"/>
            <p:cNvSpPr txBox="1"/>
            <p:nvPr/>
          </p:nvSpPr>
          <p:spPr>
            <a:xfrm>
              <a:off x="1408" y="2838"/>
              <a:ext cx="1054"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“Java"</a:t>
              </a:r>
              <a:endParaRPr/>
            </a:p>
          </p:txBody>
        </p:sp>
        <p:sp>
          <p:nvSpPr>
            <p:cNvPr id="246" name="Google Shape;246;p29"/>
            <p:cNvSpPr/>
            <p:nvPr/>
          </p:nvSpPr>
          <p:spPr>
            <a:xfrm>
              <a:off x="1500" y="2866"/>
              <a:ext cx="898" cy="247"/>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47" name="Google Shape;247;p29"/>
          <p:cNvGrpSpPr/>
          <p:nvPr/>
        </p:nvGrpSpPr>
        <p:grpSpPr>
          <a:xfrm>
            <a:off x="5865812" y="2875359"/>
            <a:ext cx="1673225" cy="342900"/>
            <a:chOff x="1408" y="2838"/>
            <a:chExt cx="1054" cy="288"/>
          </a:xfrm>
        </p:grpSpPr>
        <p:sp>
          <p:nvSpPr>
            <p:cNvPr id="248" name="Google Shape;248;p29"/>
            <p:cNvSpPr txBox="1"/>
            <p:nvPr/>
          </p:nvSpPr>
          <p:spPr>
            <a:xfrm>
              <a:off x="1408" y="2838"/>
              <a:ext cx="1054"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“Java"</a:t>
              </a:r>
              <a:endParaRPr/>
            </a:p>
          </p:txBody>
        </p:sp>
        <p:sp>
          <p:nvSpPr>
            <p:cNvPr id="249" name="Google Shape;249;p29"/>
            <p:cNvSpPr/>
            <p:nvPr/>
          </p:nvSpPr>
          <p:spPr>
            <a:xfrm>
              <a:off x="1500" y="2866"/>
              <a:ext cx="898" cy="247"/>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50" name="Google Shape;250;p29"/>
          <p:cNvGrpSpPr/>
          <p:nvPr/>
        </p:nvGrpSpPr>
        <p:grpSpPr>
          <a:xfrm>
            <a:off x="5865812" y="3431381"/>
            <a:ext cx="1673225" cy="342900"/>
            <a:chOff x="1408" y="2838"/>
            <a:chExt cx="1054" cy="288"/>
          </a:xfrm>
        </p:grpSpPr>
        <p:sp>
          <p:nvSpPr>
            <p:cNvPr id="251" name="Google Shape;251;p29"/>
            <p:cNvSpPr txBox="1"/>
            <p:nvPr/>
          </p:nvSpPr>
          <p:spPr>
            <a:xfrm>
              <a:off x="1408" y="2838"/>
              <a:ext cx="1054"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“Java"</a:t>
              </a:r>
              <a:endParaRPr/>
            </a:p>
          </p:txBody>
        </p:sp>
        <p:sp>
          <p:nvSpPr>
            <p:cNvPr id="252" name="Google Shape;252;p29"/>
            <p:cNvSpPr/>
            <p:nvPr/>
          </p:nvSpPr>
          <p:spPr>
            <a:xfrm>
              <a:off x="1500" y="2866"/>
              <a:ext cx="898" cy="247"/>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253" name="Google Shape;253;p29"/>
          <p:cNvCxnSpPr/>
          <p:nvPr/>
        </p:nvCxnSpPr>
        <p:spPr>
          <a:xfrm>
            <a:off x="5327650" y="3031331"/>
            <a:ext cx="674687" cy="0"/>
          </a:xfrm>
          <a:prstGeom prst="straightConnector1">
            <a:avLst/>
          </a:prstGeom>
          <a:noFill/>
          <a:ln cap="flat" cmpd="sng" w="9525">
            <a:solidFill>
              <a:schemeClr val="dk1"/>
            </a:solidFill>
            <a:prstDash val="solid"/>
            <a:miter lim="800000"/>
            <a:headEnd len="med" w="med" type="none"/>
            <a:tailEnd len="med" w="med" type="triangle"/>
          </a:ln>
        </p:spPr>
      </p:cxnSp>
      <p:cxnSp>
        <p:nvCxnSpPr>
          <p:cNvPr id="254" name="Google Shape;254;p29"/>
          <p:cNvCxnSpPr/>
          <p:nvPr/>
        </p:nvCxnSpPr>
        <p:spPr>
          <a:xfrm>
            <a:off x="5327650" y="3611165"/>
            <a:ext cx="674687" cy="0"/>
          </a:xfrm>
          <a:prstGeom prst="straightConnector1">
            <a:avLst/>
          </a:prstGeom>
          <a:noFill/>
          <a:ln cap="flat" cmpd="sng" w="9525">
            <a:solidFill>
              <a:schemeClr val="dk1"/>
            </a:solidFill>
            <a:prstDash val="solid"/>
            <a:miter lim="800000"/>
            <a:headEnd len="med" w="med" type="none"/>
            <a:tailEnd len="med" w="med" type="triangle"/>
          </a:ln>
        </p:spPr>
      </p:cxnSp>
      <p:sp>
        <p:nvSpPr>
          <p:cNvPr id="255" name="Google Shape;255;p29"/>
          <p:cNvSpPr txBox="1"/>
          <p:nvPr/>
        </p:nvSpPr>
        <p:spPr>
          <a:xfrm>
            <a:off x="846137" y="3833813"/>
            <a:ext cx="857250" cy="282178"/>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 sz="1800" u="none">
                <a:solidFill>
                  <a:schemeClr val="dk1"/>
                </a:solidFill>
                <a:latin typeface="Arial"/>
                <a:ea typeface="Arial"/>
                <a:cs typeface="Arial"/>
                <a:sym typeface="Arial"/>
              </a:rPr>
              <a:t>word2</a:t>
            </a:r>
            <a:endParaRPr/>
          </a:p>
        </p:txBody>
      </p:sp>
      <p:sp>
        <p:nvSpPr>
          <p:cNvPr id="256" name="Google Shape;256;p29"/>
          <p:cNvSpPr txBox="1"/>
          <p:nvPr/>
        </p:nvSpPr>
        <p:spPr>
          <a:xfrm>
            <a:off x="4452937" y="2862263"/>
            <a:ext cx="857250" cy="282178"/>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 sz="1800" u="none">
                <a:solidFill>
                  <a:schemeClr val="dk1"/>
                </a:solidFill>
                <a:latin typeface="Arial"/>
                <a:ea typeface="Arial"/>
                <a:cs typeface="Arial"/>
                <a:sym typeface="Arial"/>
              </a:rPr>
              <a:t>word1</a:t>
            </a:r>
            <a:endParaRPr/>
          </a:p>
        </p:txBody>
      </p:sp>
      <p:sp>
        <p:nvSpPr>
          <p:cNvPr id="257" name="Google Shape;257;p29"/>
          <p:cNvSpPr txBox="1"/>
          <p:nvPr/>
        </p:nvSpPr>
        <p:spPr>
          <a:xfrm>
            <a:off x="4460875" y="3467100"/>
            <a:ext cx="857250" cy="282178"/>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 sz="1800" u="none">
                <a:solidFill>
                  <a:schemeClr val="dk1"/>
                </a:solidFill>
                <a:latin typeface="Arial"/>
                <a:ea typeface="Arial"/>
                <a:cs typeface="Arial"/>
                <a:sym typeface="Arial"/>
              </a:rPr>
              <a:t>word2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0"/>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Disadvantages of Immutability</a:t>
            </a:r>
            <a:endParaRPr/>
          </a:p>
        </p:txBody>
      </p:sp>
      <p:sp>
        <p:nvSpPr>
          <p:cNvPr id="263" name="Google Shape;263;p30"/>
          <p:cNvSpPr txBox="1"/>
          <p:nvPr>
            <p:ph idx="1" type="body"/>
          </p:nvPr>
        </p:nvSpPr>
        <p:spPr>
          <a:xfrm>
            <a:off x="949325" y="1371600"/>
            <a:ext cx="7661275" cy="6858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accent1"/>
              </a:buClr>
              <a:buSzPts val="2200"/>
              <a:buFont typeface="Noto Sans Symbols"/>
              <a:buNone/>
            </a:pPr>
            <a:r>
              <a:rPr b="0" i="0" lang="en" sz="2200" u="none" cap="none" strike="noStrike">
                <a:solidFill>
                  <a:srgbClr val="404040"/>
                </a:solidFill>
                <a:latin typeface="Century Gothic"/>
                <a:ea typeface="Century Gothic"/>
                <a:cs typeface="Century Gothic"/>
                <a:sym typeface="Century Gothic"/>
              </a:rPr>
              <a:t>Less efficient — you need to create a new string and throw away the old one even for small changes.</a:t>
            </a:r>
            <a:endParaRPr/>
          </a:p>
        </p:txBody>
      </p:sp>
      <p:sp>
        <p:nvSpPr>
          <p:cNvPr id="264" name="Google Shape;264;p30"/>
          <p:cNvSpPr txBox="1"/>
          <p:nvPr/>
        </p:nvSpPr>
        <p:spPr>
          <a:xfrm>
            <a:off x="1143000" y="2272903"/>
            <a:ext cx="7313612" cy="890588"/>
          </a:xfrm>
          <a:prstGeom prst="rect">
            <a:avLst/>
          </a:prstGeom>
          <a:solidFill>
            <a:srgbClr val="CCEC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  String word = “Java";</a:t>
            </a:r>
            <a:endParaRPr/>
          </a:p>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  char ch = Character.toUpperCase(word.charAt (0));</a:t>
            </a:r>
            <a:endParaRPr/>
          </a:p>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  word =  ch + word.substring (1); </a:t>
            </a:r>
            <a:endParaRPr/>
          </a:p>
        </p:txBody>
      </p:sp>
      <p:sp>
        <p:nvSpPr>
          <p:cNvPr id="265" name="Google Shape;265;p30"/>
          <p:cNvSpPr txBox="1"/>
          <p:nvPr/>
        </p:nvSpPr>
        <p:spPr>
          <a:xfrm>
            <a:off x="1689100" y="3517106"/>
            <a:ext cx="865187" cy="35004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word</a:t>
            </a:r>
            <a:endParaRPr/>
          </a:p>
        </p:txBody>
      </p:sp>
      <p:cxnSp>
        <p:nvCxnSpPr>
          <p:cNvPr id="266" name="Google Shape;266;p30"/>
          <p:cNvCxnSpPr/>
          <p:nvPr/>
        </p:nvCxnSpPr>
        <p:spPr>
          <a:xfrm>
            <a:off x="2570162" y="3699272"/>
            <a:ext cx="508000" cy="1190"/>
          </a:xfrm>
          <a:prstGeom prst="straightConnector1">
            <a:avLst/>
          </a:prstGeom>
          <a:noFill/>
          <a:ln cap="flat" cmpd="sng" w="9525">
            <a:solidFill>
              <a:schemeClr val="dk1"/>
            </a:solidFill>
            <a:prstDash val="solid"/>
            <a:miter lim="800000"/>
            <a:headEnd len="med" w="med" type="none"/>
            <a:tailEnd len="med" w="med" type="none"/>
          </a:ln>
        </p:spPr>
      </p:cxnSp>
      <p:grpSp>
        <p:nvGrpSpPr>
          <p:cNvPr id="267" name="Google Shape;267;p30"/>
          <p:cNvGrpSpPr/>
          <p:nvPr/>
        </p:nvGrpSpPr>
        <p:grpSpPr>
          <a:xfrm>
            <a:off x="3151187" y="3584972"/>
            <a:ext cx="304800" cy="228600"/>
            <a:chOff x="1536" y="3696"/>
            <a:chExt cx="192" cy="192"/>
          </a:xfrm>
        </p:grpSpPr>
        <p:cxnSp>
          <p:nvCxnSpPr>
            <p:cNvPr id="268" name="Google Shape;268;p30"/>
            <p:cNvCxnSpPr/>
            <p:nvPr/>
          </p:nvCxnSpPr>
          <p:spPr>
            <a:xfrm flipH="1" rot="10800000">
              <a:off x="1536" y="3696"/>
              <a:ext cx="192" cy="192"/>
            </a:xfrm>
            <a:prstGeom prst="straightConnector1">
              <a:avLst/>
            </a:prstGeom>
            <a:noFill/>
            <a:ln cap="flat" cmpd="sng" w="9525">
              <a:solidFill>
                <a:srgbClr val="FF3300"/>
              </a:solidFill>
              <a:prstDash val="solid"/>
              <a:miter lim="800000"/>
              <a:headEnd len="med" w="med" type="none"/>
              <a:tailEnd len="med" w="med" type="none"/>
            </a:ln>
          </p:spPr>
        </p:cxnSp>
        <p:cxnSp>
          <p:nvCxnSpPr>
            <p:cNvPr id="269" name="Google Shape;269;p30"/>
            <p:cNvCxnSpPr/>
            <p:nvPr/>
          </p:nvCxnSpPr>
          <p:spPr>
            <a:xfrm>
              <a:off x="1536" y="3696"/>
              <a:ext cx="192" cy="192"/>
            </a:xfrm>
            <a:prstGeom prst="straightConnector1">
              <a:avLst/>
            </a:prstGeom>
            <a:noFill/>
            <a:ln cap="flat" cmpd="sng" w="9525">
              <a:solidFill>
                <a:srgbClr val="FF3300"/>
              </a:solidFill>
              <a:prstDash val="solid"/>
              <a:miter lim="800000"/>
              <a:headEnd len="med" w="med" type="none"/>
              <a:tailEnd len="med" w="med" type="none"/>
            </a:ln>
          </p:spPr>
        </p:cxnSp>
      </p:grpSp>
      <p:cxnSp>
        <p:nvCxnSpPr>
          <p:cNvPr id="270" name="Google Shape;270;p30"/>
          <p:cNvCxnSpPr/>
          <p:nvPr/>
        </p:nvCxnSpPr>
        <p:spPr>
          <a:xfrm>
            <a:off x="2922587" y="4270772"/>
            <a:ext cx="871537" cy="0"/>
          </a:xfrm>
          <a:prstGeom prst="straightConnector1">
            <a:avLst/>
          </a:prstGeom>
          <a:noFill/>
          <a:ln cap="flat" cmpd="sng" w="9525">
            <a:solidFill>
              <a:schemeClr val="dk1"/>
            </a:solidFill>
            <a:prstDash val="solid"/>
            <a:miter lim="800000"/>
            <a:headEnd len="med" w="med" type="none"/>
            <a:tailEnd len="med" w="med" type="triangle"/>
          </a:ln>
        </p:spPr>
      </p:cxnSp>
      <p:cxnSp>
        <p:nvCxnSpPr>
          <p:cNvPr id="271" name="Google Shape;271;p30"/>
          <p:cNvCxnSpPr/>
          <p:nvPr/>
        </p:nvCxnSpPr>
        <p:spPr>
          <a:xfrm>
            <a:off x="2922587" y="3699272"/>
            <a:ext cx="0" cy="571500"/>
          </a:xfrm>
          <a:prstGeom prst="straightConnector1">
            <a:avLst/>
          </a:prstGeom>
          <a:noFill/>
          <a:ln cap="flat" cmpd="sng" w="9525">
            <a:solidFill>
              <a:schemeClr val="dk1"/>
            </a:solidFill>
            <a:prstDash val="solid"/>
            <a:miter lim="800000"/>
            <a:headEnd len="med" w="med" type="none"/>
            <a:tailEnd len="med" w="med" type="none"/>
          </a:ln>
        </p:spPr>
      </p:cxnSp>
      <p:grpSp>
        <p:nvGrpSpPr>
          <p:cNvPr id="272" name="Google Shape;272;p30"/>
          <p:cNvGrpSpPr/>
          <p:nvPr/>
        </p:nvGrpSpPr>
        <p:grpSpPr>
          <a:xfrm>
            <a:off x="5888037" y="4057650"/>
            <a:ext cx="1087437" cy="503634"/>
            <a:chOff x="0" y="0"/>
            <a:chExt cx="20000" cy="20002"/>
          </a:xfrm>
        </p:grpSpPr>
        <p:sp>
          <p:nvSpPr>
            <p:cNvPr id="273" name="Google Shape;273;p30"/>
            <p:cNvSpPr/>
            <p:nvPr/>
          </p:nvSpPr>
          <p:spPr>
            <a:xfrm>
              <a:off x="0" y="227"/>
              <a:ext cx="19930" cy="6150"/>
            </a:xfrm>
            <a:custGeom>
              <a:rect b="b" l="l" r="r" t="t"/>
              <a:pathLst>
                <a:path extrusionOk="0" h="20000" w="20000">
                  <a:moveTo>
                    <a:pt x="0" y="19938"/>
                  </a:moveTo>
                  <a:lnTo>
                    <a:pt x="5490" y="0"/>
                  </a:lnTo>
                  <a:lnTo>
                    <a:pt x="5349" y="0"/>
                  </a:lnTo>
                  <a:lnTo>
                    <a:pt x="19988" y="0"/>
                  </a:lnTo>
                  <a:lnTo>
                    <a:pt x="16188" y="19938"/>
                  </a:lnTo>
                  <a:lnTo>
                    <a:pt x="0" y="19938"/>
                  </a:lnTo>
                  <a:close/>
                </a:path>
              </a:pathLst>
            </a:custGeom>
            <a:solidFill>
              <a:srgbClr val="DFDFD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4" name="Google Shape;274;p30"/>
            <p:cNvSpPr/>
            <p:nvPr/>
          </p:nvSpPr>
          <p:spPr>
            <a:xfrm>
              <a:off x="13957" y="0"/>
              <a:ext cx="6043" cy="20002"/>
            </a:xfrm>
            <a:custGeom>
              <a:rect b="b" l="l" r="r" t="t"/>
              <a:pathLst>
                <a:path extrusionOk="0" h="20000" w="20000">
                  <a:moveTo>
                    <a:pt x="19497" y="568"/>
                  </a:moveTo>
                  <a:lnTo>
                    <a:pt x="19961" y="0"/>
                  </a:lnTo>
                  <a:lnTo>
                    <a:pt x="11141" y="15667"/>
                  </a:lnTo>
                  <a:lnTo>
                    <a:pt x="0" y="19981"/>
                  </a:lnTo>
                  <a:lnTo>
                    <a:pt x="6963" y="7039"/>
                  </a:lnTo>
                  <a:lnTo>
                    <a:pt x="7427" y="6358"/>
                  </a:lnTo>
                </a:path>
              </a:pathLst>
            </a:custGeom>
            <a:solidFill>
              <a:srgbClr val="9F9F9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5" name="Google Shape;275;p30"/>
            <p:cNvSpPr/>
            <p:nvPr/>
          </p:nvSpPr>
          <p:spPr>
            <a:xfrm>
              <a:off x="140" y="6358"/>
              <a:ext cx="13899" cy="13644"/>
            </a:xfrm>
            <a:custGeom>
              <a:rect b="b" l="l" r="r" t="t"/>
              <a:pathLst>
                <a:path extrusionOk="0" h="20000" w="20000">
                  <a:moveTo>
                    <a:pt x="0" y="0"/>
                  </a:moveTo>
                  <a:lnTo>
                    <a:pt x="4037" y="19972"/>
                  </a:lnTo>
                  <a:lnTo>
                    <a:pt x="19983" y="19972"/>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6" name="Google Shape;276;p30"/>
            <p:cNvSpPr/>
            <p:nvPr/>
          </p:nvSpPr>
          <p:spPr>
            <a:xfrm>
              <a:off x="210" y="114"/>
              <a:ext cx="19650" cy="6944"/>
            </a:xfrm>
            <a:custGeom>
              <a:rect b="b" l="l" r="r" t="t"/>
              <a:pathLst>
                <a:path extrusionOk="0" h="20000" w="20000">
                  <a:moveTo>
                    <a:pt x="0" y="19619"/>
                  </a:moveTo>
                  <a:lnTo>
                    <a:pt x="16133" y="19946"/>
                  </a:lnTo>
                  <a:lnTo>
                    <a:pt x="19917" y="2616"/>
                  </a:lnTo>
                  <a:lnTo>
                    <a:pt x="19988" y="0"/>
                  </a:lnTo>
                  <a:lnTo>
                    <a:pt x="16133" y="17657"/>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7" name="Google Shape;277;p30"/>
            <p:cNvSpPr/>
            <p:nvPr/>
          </p:nvSpPr>
          <p:spPr>
            <a:xfrm>
              <a:off x="5400" y="341"/>
              <a:ext cx="82" cy="5923"/>
            </a:xfrm>
            <a:custGeom>
              <a:rect b="b" l="l" r="r" t="t"/>
              <a:pathLst>
                <a:path extrusionOk="0" h="20000" w="20000">
                  <a:moveTo>
                    <a:pt x="17143" y="0"/>
                  </a:moveTo>
                  <a:lnTo>
                    <a:pt x="0" y="0"/>
                  </a:lnTo>
                  <a:lnTo>
                    <a:pt x="17143" y="0"/>
                  </a:lnTo>
                  <a:lnTo>
                    <a:pt x="0" y="0"/>
                  </a:lnTo>
                  <a:lnTo>
                    <a:pt x="17143" y="0"/>
                  </a:lnTo>
                  <a:lnTo>
                    <a:pt x="17143" y="19936"/>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8" name="Google Shape;278;p30"/>
            <p:cNvSpPr/>
            <p:nvPr/>
          </p:nvSpPr>
          <p:spPr>
            <a:xfrm>
              <a:off x="5470" y="908"/>
              <a:ext cx="13829" cy="19"/>
            </a:xfrm>
            <a:custGeom>
              <a:rect b="b" l="l" r="r" t="t"/>
              <a:pathLst>
                <a:path extrusionOk="0" h="20000" w="20000">
                  <a:moveTo>
                    <a:pt x="0" y="0"/>
                  </a:moveTo>
                  <a:lnTo>
                    <a:pt x="19983" y="0"/>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9" name="Google Shape;279;p30"/>
            <p:cNvSpPr/>
            <p:nvPr/>
          </p:nvSpPr>
          <p:spPr>
            <a:xfrm>
              <a:off x="631" y="908"/>
              <a:ext cx="4921" cy="5583"/>
            </a:xfrm>
            <a:custGeom>
              <a:rect b="b" l="l" r="r" t="t"/>
              <a:pathLst>
                <a:path extrusionOk="0" h="20000" w="20000">
                  <a:moveTo>
                    <a:pt x="0" y="19932"/>
                  </a:moveTo>
                  <a:lnTo>
                    <a:pt x="19952" y="0"/>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280" name="Google Shape;280;p30"/>
          <p:cNvCxnSpPr/>
          <p:nvPr/>
        </p:nvCxnSpPr>
        <p:spPr>
          <a:xfrm>
            <a:off x="5595937" y="3699272"/>
            <a:ext cx="792162" cy="0"/>
          </a:xfrm>
          <a:prstGeom prst="straightConnector1">
            <a:avLst/>
          </a:prstGeom>
          <a:noFill/>
          <a:ln cap="flat" cmpd="sng" w="9525">
            <a:solidFill>
              <a:schemeClr val="dk1"/>
            </a:solidFill>
            <a:prstDash val="solid"/>
            <a:miter lim="800000"/>
            <a:headEnd len="med" w="med" type="none"/>
            <a:tailEnd len="med" w="med" type="none"/>
          </a:ln>
        </p:spPr>
      </p:cxnSp>
      <p:cxnSp>
        <p:nvCxnSpPr>
          <p:cNvPr id="281" name="Google Shape;281;p30"/>
          <p:cNvCxnSpPr/>
          <p:nvPr/>
        </p:nvCxnSpPr>
        <p:spPr>
          <a:xfrm>
            <a:off x="6388100" y="3699272"/>
            <a:ext cx="0" cy="342900"/>
          </a:xfrm>
          <a:prstGeom prst="straightConnector1">
            <a:avLst/>
          </a:prstGeom>
          <a:noFill/>
          <a:ln cap="flat" cmpd="sng" w="9525">
            <a:solidFill>
              <a:schemeClr val="dk1"/>
            </a:solidFill>
            <a:prstDash val="solid"/>
            <a:miter lim="800000"/>
            <a:headEnd len="med" w="med" type="none"/>
            <a:tailEnd len="med" w="med" type="triangle"/>
          </a:ln>
        </p:spPr>
      </p:cxnSp>
      <p:pic>
        <p:nvPicPr>
          <p:cNvPr id="282" name="Google Shape;282;p30"/>
          <p:cNvPicPr preferRelativeResize="0"/>
          <p:nvPr/>
        </p:nvPicPr>
        <p:blipFill rotWithShape="1">
          <a:blip r:embed="rId3">
            <a:alphaModFix/>
          </a:blip>
          <a:srcRect b="0" l="0" r="0" t="0"/>
          <a:stretch/>
        </p:blipFill>
        <p:spPr>
          <a:xfrm>
            <a:off x="6142037" y="4248150"/>
            <a:ext cx="323850" cy="323850"/>
          </a:xfrm>
          <a:prstGeom prst="rect">
            <a:avLst/>
          </a:prstGeom>
          <a:noFill/>
          <a:ln>
            <a:noFill/>
          </a:ln>
        </p:spPr>
      </p:pic>
      <p:cxnSp>
        <p:nvCxnSpPr>
          <p:cNvPr id="283" name="Google Shape;283;p30"/>
          <p:cNvCxnSpPr/>
          <p:nvPr/>
        </p:nvCxnSpPr>
        <p:spPr>
          <a:xfrm>
            <a:off x="3497262" y="3695700"/>
            <a:ext cx="268287" cy="0"/>
          </a:xfrm>
          <a:prstGeom prst="straightConnector1">
            <a:avLst/>
          </a:prstGeom>
          <a:noFill/>
          <a:ln cap="flat" cmpd="sng" w="9525">
            <a:solidFill>
              <a:schemeClr val="dk1"/>
            </a:solidFill>
            <a:prstDash val="solid"/>
            <a:miter lim="800000"/>
            <a:headEnd len="med" w="med" type="none"/>
            <a:tailEnd len="med" w="med" type="triangle"/>
          </a:ln>
        </p:spPr>
      </p:cxnSp>
      <p:sp>
        <p:nvSpPr>
          <p:cNvPr id="284" name="Google Shape;284;p30"/>
          <p:cNvSpPr/>
          <p:nvPr/>
        </p:nvSpPr>
        <p:spPr>
          <a:xfrm>
            <a:off x="3789362" y="3543300"/>
            <a:ext cx="1425575" cy="294084"/>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85" name="Google Shape;285;p30"/>
          <p:cNvGrpSpPr/>
          <p:nvPr/>
        </p:nvGrpSpPr>
        <p:grpSpPr>
          <a:xfrm>
            <a:off x="3646487" y="3518297"/>
            <a:ext cx="1673225" cy="342900"/>
            <a:chOff x="1408" y="2838"/>
            <a:chExt cx="1054" cy="288"/>
          </a:xfrm>
        </p:grpSpPr>
        <p:sp>
          <p:nvSpPr>
            <p:cNvPr id="286" name="Google Shape;286;p30"/>
            <p:cNvSpPr txBox="1"/>
            <p:nvPr/>
          </p:nvSpPr>
          <p:spPr>
            <a:xfrm>
              <a:off x="1408" y="2838"/>
              <a:ext cx="1054"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“java"</a:t>
              </a:r>
              <a:endParaRPr/>
            </a:p>
          </p:txBody>
        </p:sp>
        <p:sp>
          <p:nvSpPr>
            <p:cNvPr id="287" name="Google Shape;287;p30"/>
            <p:cNvSpPr/>
            <p:nvPr/>
          </p:nvSpPr>
          <p:spPr>
            <a:xfrm>
              <a:off x="1500" y="2866"/>
              <a:ext cx="898" cy="247"/>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88" name="Google Shape;288;p30"/>
          <p:cNvGrpSpPr/>
          <p:nvPr/>
        </p:nvGrpSpPr>
        <p:grpSpPr>
          <a:xfrm>
            <a:off x="3648075" y="4096940"/>
            <a:ext cx="1673225" cy="342900"/>
            <a:chOff x="1408" y="2838"/>
            <a:chExt cx="1054" cy="288"/>
          </a:xfrm>
        </p:grpSpPr>
        <p:sp>
          <p:nvSpPr>
            <p:cNvPr id="289" name="Google Shape;289;p30"/>
            <p:cNvSpPr txBox="1"/>
            <p:nvPr/>
          </p:nvSpPr>
          <p:spPr>
            <a:xfrm>
              <a:off x="1408" y="2838"/>
              <a:ext cx="1054"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“Java"</a:t>
              </a:r>
              <a:endParaRPr/>
            </a:p>
          </p:txBody>
        </p:sp>
        <p:sp>
          <p:nvSpPr>
            <p:cNvPr id="290" name="Google Shape;290;p30"/>
            <p:cNvSpPr/>
            <p:nvPr/>
          </p:nvSpPr>
          <p:spPr>
            <a:xfrm>
              <a:off x="1500" y="2866"/>
              <a:ext cx="898" cy="247"/>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1"/>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Empty Strings</a:t>
            </a:r>
            <a:endParaRPr/>
          </a:p>
        </p:txBody>
      </p:sp>
      <p:sp>
        <p:nvSpPr>
          <p:cNvPr id="296" name="Google Shape;296;p31"/>
          <p:cNvSpPr txBox="1"/>
          <p:nvPr>
            <p:ph idx="1" type="body"/>
          </p:nvPr>
        </p:nvSpPr>
        <p:spPr>
          <a:xfrm>
            <a:off x="949325" y="1314450"/>
            <a:ext cx="7661275" cy="32575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2800"/>
              <a:buFont typeface="Noto Sans Symbols"/>
              <a:buChar char="🠶"/>
            </a:pPr>
            <a:r>
              <a:rPr b="0" i="0" lang="en" sz="2800" u="none" cap="none" strike="noStrike">
                <a:solidFill>
                  <a:srgbClr val="404040"/>
                </a:solidFill>
                <a:latin typeface="Century Gothic"/>
                <a:ea typeface="Century Gothic"/>
                <a:cs typeface="Century Gothic"/>
                <a:sym typeface="Century Gothic"/>
              </a:rPr>
              <a:t>An empty String has no characters.  It’s length is 0.</a:t>
            </a:r>
            <a:endParaRPr/>
          </a:p>
          <a:p>
            <a:pPr indent="-165100" lvl="0" marL="342900" marR="0" rtl="0" algn="l">
              <a:lnSpc>
                <a:spcPct val="100000"/>
              </a:lnSpc>
              <a:spcBef>
                <a:spcPts val="1000"/>
              </a:spcBef>
              <a:spcAft>
                <a:spcPts val="0"/>
              </a:spcAft>
              <a:buClr>
                <a:schemeClr val="accent1"/>
              </a:buClr>
              <a:buSzPts val="2800"/>
              <a:buFont typeface="Noto Sans Symbols"/>
              <a:buNone/>
            </a:pPr>
            <a:r>
              <a:t/>
            </a:r>
            <a:endParaRPr b="0" i="0" sz="2800" u="none" cap="none" strike="noStrike">
              <a:solidFill>
                <a:srgbClr val="404040"/>
              </a:solidFill>
              <a:latin typeface="Century Gothic"/>
              <a:ea typeface="Century Gothic"/>
              <a:cs typeface="Century Gothic"/>
              <a:sym typeface="Century Gothic"/>
            </a:endParaRPr>
          </a:p>
          <a:p>
            <a:pPr indent="-165100" lvl="0" marL="342900" marR="0" rtl="0" algn="l">
              <a:lnSpc>
                <a:spcPct val="100000"/>
              </a:lnSpc>
              <a:spcBef>
                <a:spcPts val="1000"/>
              </a:spcBef>
              <a:spcAft>
                <a:spcPts val="0"/>
              </a:spcAft>
              <a:buClr>
                <a:schemeClr val="accent1"/>
              </a:buClr>
              <a:buSzPts val="2800"/>
              <a:buFont typeface="Noto Sans Symbols"/>
              <a:buNone/>
            </a:pPr>
            <a:r>
              <a:t/>
            </a:r>
            <a:endParaRPr b="0" i="0" sz="2800" u="none" cap="none" strike="noStrike">
              <a:solidFill>
                <a:srgbClr val="404040"/>
              </a:solidFill>
              <a:latin typeface="Century Gothic"/>
              <a:ea typeface="Century Gothic"/>
              <a:cs typeface="Century Gothic"/>
              <a:sym typeface="Century Gothic"/>
            </a:endParaRPr>
          </a:p>
          <a:p>
            <a:pPr indent="-165100" lvl="0" marL="342900" marR="0" rtl="0" algn="l">
              <a:lnSpc>
                <a:spcPct val="100000"/>
              </a:lnSpc>
              <a:spcBef>
                <a:spcPts val="1000"/>
              </a:spcBef>
              <a:spcAft>
                <a:spcPts val="0"/>
              </a:spcAft>
              <a:buClr>
                <a:schemeClr val="accent1"/>
              </a:buClr>
              <a:buSzPts val="2800"/>
              <a:buFont typeface="Noto Sans Symbols"/>
              <a:buNone/>
            </a:pPr>
            <a:r>
              <a:t/>
            </a:r>
            <a:endParaRPr b="0" i="0" sz="2800" u="none" cap="none" strike="noStrike">
              <a:solidFill>
                <a:srgbClr val="404040"/>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2800"/>
              <a:buFont typeface="Noto Sans Symbols"/>
              <a:buChar char="🠶"/>
            </a:pPr>
            <a:r>
              <a:rPr b="0" i="0" lang="en" sz="2800" u="none" cap="none" strike="noStrike">
                <a:solidFill>
                  <a:srgbClr val="404040"/>
                </a:solidFill>
                <a:latin typeface="Century Gothic"/>
                <a:ea typeface="Century Gothic"/>
                <a:cs typeface="Century Gothic"/>
                <a:sym typeface="Century Gothic"/>
              </a:rPr>
              <a:t>Not the same as an uninitialized String.</a:t>
            </a:r>
            <a:endParaRPr/>
          </a:p>
        </p:txBody>
      </p:sp>
      <p:sp>
        <p:nvSpPr>
          <p:cNvPr id="297" name="Google Shape;297;p31"/>
          <p:cNvSpPr txBox="1"/>
          <p:nvPr/>
        </p:nvSpPr>
        <p:spPr>
          <a:xfrm>
            <a:off x="1490662" y="2033588"/>
            <a:ext cx="4148137" cy="616744"/>
          </a:xfrm>
          <a:prstGeom prst="rect">
            <a:avLst/>
          </a:prstGeom>
          <a:solidFill>
            <a:srgbClr val="CCEC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  String word1 = "";</a:t>
            </a:r>
            <a:endParaRPr/>
          </a:p>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  String word2 = new String();</a:t>
            </a:r>
            <a:endParaRPr/>
          </a:p>
        </p:txBody>
      </p:sp>
      <p:cxnSp>
        <p:nvCxnSpPr>
          <p:cNvPr id="298" name="Google Shape;298;p31"/>
          <p:cNvCxnSpPr/>
          <p:nvPr/>
        </p:nvCxnSpPr>
        <p:spPr>
          <a:xfrm>
            <a:off x="4749800" y="2184797"/>
            <a:ext cx="1600200" cy="0"/>
          </a:xfrm>
          <a:prstGeom prst="straightConnector1">
            <a:avLst/>
          </a:prstGeom>
          <a:noFill/>
          <a:ln cap="flat" cmpd="sng" w="9525">
            <a:solidFill>
              <a:srgbClr val="FF0000"/>
            </a:solidFill>
            <a:prstDash val="solid"/>
            <a:miter lim="800000"/>
            <a:headEnd len="med" w="med" type="triangle"/>
            <a:tailEnd len="med" w="med" type="none"/>
          </a:ln>
        </p:spPr>
      </p:cxnSp>
      <p:cxnSp>
        <p:nvCxnSpPr>
          <p:cNvPr id="299" name="Google Shape;299;p31"/>
          <p:cNvCxnSpPr/>
          <p:nvPr/>
        </p:nvCxnSpPr>
        <p:spPr>
          <a:xfrm flipH="1" rot="10800000">
            <a:off x="5588000" y="2184796"/>
            <a:ext cx="762000" cy="285750"/>
          </a:xfrm>
          <a:prstGeom prst="straightConnector1">
            <a:avLst/>
          </a:prstGeom>
          <a:noFill/>
          <a:ln cap="flat" cmpd="sng" w="9525">
            <a:solidFill>
              <a:srgbClr val="FF0000"/>
            </a:solidFill>
            <a:prstDash val="solid"/>
            <a:miter lim="800000"/>
            <a:headEnd len="med" w="med" type="triangle"/>
            <a:tailEnd len="med" w="med" type="none"/>
          </a:ln>
        </p:spPr>
      </p:cxnSp>
      <p:sp>
        <p:nvSpPr>
          <p:cNvPr id="300" name="Google Shape;300;p31"/>
          <p:cNvSpPr txBox="1"/>
          <p:nvPr/>
        </p:nvSpPr>
        <p:spPr>
          <a:xfrm>
            <a:off x="1600200" y="3651647"/>
            <a:ext cx="4038600" cy="342900"/>
          </a:xfrm>
          <a:prstGeom prst="rect">
            <a:avLst/>
          </a:prstGeom>
          <a:solidFill>
            <a:srgbClr val="CCEC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  private String errorMsg;</a:t>
            </a:r>
            <a:endParaRPr/>
          </a:p>
        </p:txBody>
      </p:sp>
      <p:sp>
        <p:nvSpPr>
          <p:cNvPr id="301" name="Google Shape;301;p31"/>
          <p:cNvSpPr txBox="1"/>
          <p:nvPr/>
        </p:nvSpPr>
        <p:spPr>
          <a:xfrm>
            <a:off x="6096000" y="3639740"/>
            <a:ext cx="1524000" cy="616744"/>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 sz="2400" u="none">
                <a:solidFill>
                  <a:schemeClr val="dk1"/>
                </a:solidFill>
                <a:latin typeface="Arial"/>
                <a:ea typeface="Arial"/>
                <a:cs typeface="Arial"/>
                <a:sym typeface="Arial"/>
              </a:rPr>
              <a:t>errorMsg</a:t>
            </a:r>
            <a:r>
              <a:rPr b="0" i="0" lang="en" sz="2400" u="none">
                <a:solidFill>
                  <a:schemeClr val="dk1"/>
                </a:solidFill>
                <a:latin typeface="Arial"/>
                <a:ea typeface="Arial"/>
                <a:cs typeface="Arial"/>
                <a:sym typeface="Arial"/>
              </a:rPr>
              <a:t> is </a:t>
            </a:r>
            <a:r>
              <a:rPr b="1" i="0" lang="en" sz="2400" u="none">
                <a:solidFill>
                  <a:schemeClr val="dk1"/>
                </a:solidFill>
                <a:latin typeface="Arial"/>
                <a:ea typeface="Arial"/>
                <a:cs typeface="Arial"/>
                <a:sym typeface="Arial"/>
              </a:rPr>
              <a:t>null</a:t>
            </a:r>
            <a:endParaRPr/>
          </a:p>
        </p:txBody>
      </p:sp>
      <p:cxnSp>
        <p:nvCxnSpPr>
          <p:cNvPr id="302" name="Google Shape;302;p31"/>
          <p:cNvCxnSpPr/>
          <p:nvPr/>
        </p:nvCxnSpPr>
        <p:spPr>
          <a:xfrm>
            <a:off x="5237162" y="3868340"/>
            <a:ext cx="858837" cy="0"/>
          </a:xfrm>
          <a:prstGeom prst="straightConnector1">
            <a:avLst/>
          </a:prstGeom>
          <a:noFill/>
          <a:ln cap="flat" cmpd="sng" w="9525">
            <a:solidFill>
              <a:srgbClr val="FF0000"/>
            </a:solidFill>
            <a:prstDash val="solid"/>
            <a:miter lim="800000"/>
            <a:headEnd len="med" w="med" type="triangle"/>
            <a:tailEnd len="med" w="med" type="none"/>
          </a:ln>
        </p:spPr>
      </p:cxnSp>
      <p:sp>
        <p:nvSpPr>
          <p:cNvPr id="303" name="Google Shape;303;p31"/>
          <p:cNvSpPr txBox="1"/>
          <p:nvPr/>
        </p:nvSpPr>
        <p:spPr>
          <a:xfrm>
            <a:off x="6307137" y="2020490"/>
            <a:ext cx="2133600" cy="3429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Empty strings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2"/>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No Argument Constructors</a:t>
            </a:r>
            <a:endParaRPr/>
          </a:p>
        </p:txBody>
      </p:sp>
      <p:sp>
        <p:nvSpPr>
          <p:cNvPr id="309" name="Google Shape;309;p32"/>
          <p:cNvSpPr txBox="1"/>
          <p:nvPr>
            <p:ph idx="1" type="body"/>
          </p:nvPr>
        </p:nvSpPr>
        <p:spPr>
          <a:xfrm>
            <a:off x="1524000" y="1108471"/>
            <a:ext cx="7010400" cy="332541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00"/>
              <a:buFont typeface="Noto Sans Symbols"/>
              <a:buChar char="🠶"/>
            </a:pPr>
            <a:r>
              <a:rPr b="0" i="0" lang="en" sz="1800" u="none" cap="none" strike="noStrike">
                <a:solidFill>
                  <a:srgbClr val="404040"/>
                </a:solidFill>
                <a:latin typeface="Century Gothic"/>
                <a:ea typeface="Century Gothic"/>
                <a:cs typeface="Century Gothic"/>
                <a:sym typeface="Century Gothic"/>
              </a:rPr>
              <a:t>No-argument constructor creates an empty String.  Rarely used.</a:t>
            </a:r>
            <a:br>
              <a:rPr b="0" i="0" lang="en" sz="1800" u="none" cap="none" strike="noStrike">
                <a:solidFill>
                  <a:srgbClr val="404040"/>
                </a:solidFill>
                <a:latin typeface="Century Gothic"/>
                <a:ea typeface="Century Gothic"/>
                <a:cs typeface="Century Gothic"/>
                <a:sym typeface="Century Gothic"/>
              </a:rPr>
            </a:br>
            <a:endParaRPr/>
          </a:p>
          <a:p>
            <a:pPr indent="-228600" lvl="0" marL="342900" marR="0" rtl="0" algn="l">
              <a:lnSpc>
                <a:spcPct val="100000"/>
              </a:lnSpc>
              <a:spcBef>
                <a:spcPts val="1000"/>
              </a:spcBef>
              <a:spcAft>
                <a:spcPts val="0"/>
              </a:spcAft>
              <a:buClr>
                <a:schemeClr val="accent1"/>
              </a:buClr>
              <a:buSzPts val="1800"/>
              <a:buFont typeface="Noto Sans Symbols"/>
              <a:buNone/>
            </a:pPr>
            <a:r>
              <a:t/>
            </a:r>
            <a:endParaRPr b="0" i="0" sz="1800" u="none" cap="none" strike="noStrike">
              <a:solidFill>
                <a:srgbClr val="404040"/>
              </a:solidFill>
              <a:latin typeface="Droid Sans Mono"/>
              <a:ea typeface="Droid Sans Mono"/>
              <a:cs typeface="Droid Sans Mono"/>
              <a:sym typeface="Droid Sans Mono"/>
            </a:endParaRPr>
          </a:p>
          <a:p>
            <a:pPr indent="-228600" lvl="0" marL="342900" marR="0" rtl="0" algn="l">
              <a:lnSpc>
                <a:spcPct val="100000"/>
              </a:lnSpc>
              <a:spcBef>
                <a:spcPts val="1000"/>
              </a:spcBef>
              <a:spcAft>
                <a:spcPts val="0"/>
              </a:spcAft>
              <a:buClr>
                <a:schemeClr val="accent1"/>
              </a:buClr>
              <a:buSzPts val="1800"/>
              <a:buFont typeface="Noto Sans Symbols"/>
              <a:buNone/>
            </a:pPr>
            <a:r>
              <a:t/>
            </a:r>
            <a:endParaRPr b="0" i="0" sz="1800" u="none" cap="none" strike="noStrike">
              <a:solidFill>
                <a:srgbClr val="404040"/>
              </a:solidFill>
              <a:latin typeface="Droid Sans Mono"/>
              <a:ea typeface="Droid Sans Mono"/>
              <a:cs typeface="Droid Sans Mono"/>
              <a:sym typeface="Droid Sans Mono"/>
            </a:endParaRPr>
          </a:p>
          <a:p>
            <a:pPr indent="-228600" lvl="0" marL="342900" marR="0" rtl="0" algn="l">
              <a:lnSpc>
                <a:spcPct val="100000"/>
              </a:lnSpc>
              <a:spcBef>
                <a:spcPts val="1000"/>
              </a:spcBef>
              <a:spcAft>
                <a:spcPts val="0"/>
              </a:spcAft>
              <a:buClr>
                <a:schemeClr val="accent1"/>
              </a:buClr>
              <a:buSzPts val="1800"/>
              <a:buFont typeface="Noto Sans Symbols"/>
              <a:buNone/>
            </a:pPr>
            <a:r>
              <a:t/>
            </a:r>
            <a:endParaRPr b="0" i="0" sz="1800" u="none" cap="none" strike="noStrike">
              <a:solidFill>
                <a:srgbClr val="404040"/>
              </a:solidFill>
              <a:latin typeface="Droid Sans Mono"/>
              <a:ea typeface="Droid Sans Mono"/>
              <a:cs typeface="Droid Sans Mono"/>
              <a:sym typeface="Droid Sans Mono"/>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cap="none" strike="noStrike">
                <a:solidFill>
                  <a:srgbClr val="404040"/>
                </a:solidFill>
                <a:latin typeface="Century Gothic"/>
                <a:ea typeface="Century Gothic"/>
                <a:cs typeface="Century Gothic"/>
                <a:sym typeface="Century Gothic"/>
              </a:rPr>
              <a:t>A more common approach is to reassign the variable to an empty literal String.  </a:t>
            </a:r>
            <a:r>
              <a:rPr b="0" i="0" lang="en" sz="2000" u="none" cap="none" strike="noStrike">
                <a:solidFill>
                  <a:srgbClr val="404040"/>
                </a:solidFill>
                <a:latin typeface="Century Gothic"/>
                <a:ea typeface="Century Gothic"/>
                <a:cs typeface="Century Gothic"/>
                <a:sym typeface="Century Gothic"/>
              </a:rPr>
              <a:t>(Often done to reinitialize a variable used to store input.)</a:t>
            </a:r>
            <a:endParaRPr/>
          </a:p>
        </p:txBody>
      </p:sp>
      <p:sp>
        <p:nvSpPr>
          <p:cNvPr id="310" name="Google Shape;310;p32"/>
          <p:cNvSpPr txBox="1"/>
          <p:nvPr/>
        </p:nvSpPr>
        <p:spPr>
          <a:xfrm>
            <a:off x="1524000" y="4152900"/>
            <a:ext cx="6080125" cy="342900"/>
          </a:xfrm>
          <a:prstGeom prst="rect">
            <a:avLst/>
          </a:prstGeom>
          <a:solidFill>
            <a:srgbClr val="CCEC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String empty = “”;//nothing between quotes </a:t>
            </a:r>
            <a:endParaRPr/>
          </a:p>
        </p:txBody>
      </p:sp>
      <p:sp>
        <p:nvSpPr>
          <p:cNvPr id="311" name="Google Shape;311;p32"/>
          <p:cNvSpPr txBox="1"/>
          <p:nvPr/>
        </p:nvSpPr>
        <p:spPr>
          <a:xfrm>
            <a:off x="3219450" y="1977628"/>
            <a:ext cx="4038600" cy="342900"/>
          </a:xfrm>
          <a:prstGeom prst="rect">
            <a:avLst/>
          </a:prstGeom>
          <a:solidFill>
            <a:srgbClr val="CCEC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String empty = new String();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3"/>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Copy Constructors</a:t>
            </a:r>
            <a:endParaRPr/>
          </a:p>
        </p:txBody>
      </p:sp>
      <p:sp>
        <p:nvSpPr>
          <p:cNvPr id="317" name="Google Shape;317;p33"/>
          <p:cNvSpPr txBox="1"/>
          <p:nvPr>
            <p:ph idx="1" type="body"/>
          </p:nvPr>
        </p:nvSpPr>
        <p:spPr>
          <a:xfrm>
            <a:off x="949325" y="1291828"/>
            <a:ext cx="7661275" cy="328017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2400"/>
              <a:buFont typeface="Noto Sans Symbols"/>
              <a:buChar char="🠶"/>
            </a:pPr>
            <a:r>
              <a:rPr b="0" i="0" lang="en" sz="2400" u="none" cap="none" strike="noStrike">
                <a:solidFill>
                  <a:srgbClr val="404040"/>
                </a:solidFill>
                <a:latin typeface="Century Gothic"/>
                <a:ea typeface="Century Gothic"/>
                <a:cs typeface="Century Gothic"/>
                <a:sym typeface="Century Gothic"/>
              </a:rPr>
              <a:t>Copy constructor creates a copy of an existing String.  Also rarely used.</a:t>
            </a:r>
            <a:endParaRPr/>
          </a:p>
          <a:p>
            <a:pPr indent="-342900" lvl="0" marL="342900" marR="0" rtl="0" algn="l">
              <a:lnSpc>
                <a:spcPct val="100000"/>
              </a:lnSpc>
              <a:spcBef>
                <a:spcPts val="1000"/>
              </a:spcBef>
              <a:spcAft>
                <a:spcPts val="0"/>
              </a:spcAft>
              <a:buClr>
                <a:schemeClr val="accent1"/>
              </a:buClr>
              <a:buSzPts val="2400"/>
              <a:buFont typeface="Noto Sans Symbols"/>
              <a:buChar char="🠶"/>
            </a:pPr>
            <a:r>
              <a:rPr b="0" i="0" lang="en" sz="2400" u="none" cap="none" strike="noStrike">
                <a:solidFill>
                  <a:srgbClr val="404040"/>
                </a:solidFill>
                <a:latin typeface="Century Gothic"/>
                <a:ea typeface="Century Gothic"/>
                <a:cs typeface="Century Gothic"/>
                <a:sym typeface="Century Gothic"/>
              </a:rPr>
              <a:t>Not the same as an assignment.</a:t>
            </a:r>
            <a:endParaRPr/>
          </a:p>
        </p:txBody>
      </p:sp>
      <p:sp>
        <p:nvSpPr>
          <p:cNvPr id="318" name="Google Shape;318;p33"/>
          <p:cNvSpPr txBox="1"/>
          <p:nvPr/>
        </p:nvSpPr>
        <p:spPr>
          <a:xfrm>
            <a:off x="1489075" y="2767013"/>
            <a:ext cx="3657600" cy="481013"/>
          </a:xfrm>
          <a:prstGeom prst="rect">
            <a:avLst/>
          </a:prstGeom>
          <a:solidFill>
            <a:srgbClr val="CCEC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 sz="1800" u="none">
                <a:solidFill>
                  <a:schemeClr val="dk1"/>
                </a:solidFill>
                <a:latin typeface="Arial"/>
                <a:ea typeface="Arial"/>
                <a:cs typeface="Arial"/>
                <a:sym typeface="Arial"/>
              </a:rPr>
              <a:t>String word = new String(“Java”);</a:t>
            </a:r>
            <a:br>
              <a:rPr b="0" i="0" lang="en" sz="1800" u="none">
                <a:solidFill>
                  <a:schemeClr val="dk1"/>
                </a:solidFill>
                <a:latin typeface="Arial"/>
                <a:ea typeface="Arial"/>
                <a:cs typeface="Arial"/>
                <a:sym typeface="Arial"/>
              </a:rPr>
            </a:br>
            <a:r>
              <a:rPr b="0" i="0" lang="en" sz="1800" u="none">
                <a:solidFill>
                  <a:schemeClr val="dk1"/>
                </a:solidFill>
                <a:latin typeface="Arial"/>
                <a:ea typeface="Arial"/>
                <a:cs typeface="Arial"/>
                <a:sym typeface="Arial"/>
              </a:rPr>
              <a:t>String word2 = new String(word);</a:t>
            </a:r>
            <a:endParaRPr/>
          </a:p>
        </p:txBody>
      </p:sp>
      <p:sp>
        <p:nvSpPr>
          <p:cNvPr id="319" name="Google Shape;319;p33"/>
          <p:cNvSpPr txBox="1"/>
          <p:nvPr/>
        </p:nvSpPr>
        <p:spPr>
          <a:xfrm>
            <a:off x="5551487" y="2728913"/>
            <a:ext cx="890587" cy="259556"/>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 sz="1600" u="none">
                <a:solidFill>
                  <a:schemeClr val="dk1"/>
                </a:solidFill>
                <a:latin typeface="Arial"/>
                <a:ea typeface="Arial"/>
                <a:cs typeface="Arial"/>
                <a:sym typeface="Arial"/>
              </a:rPr>
              <a:t>word</a:t>
            </a:r>
            <a:endParaRPr/>
          </a:p>
        </p:txBody>
      </p:sp>
      <p:cxnSp>
        <p:nvCxnSpPr>
          <p:cNvPr id="320" name="Google Shape;320;p33"/>
          <p:cNvCxnSpPr/>
          <p:nvPr/>
        </p:nvCxnSpPr>
        <p:spPr>
          <a:xfrm>
            <a:off x="6442075" y="2856309"/>
            <a:ext cx="587375" cy="7144"/>
          </a:xfrm>
          <a:prstGeom prst="straightConnector1">
            <a:avLst/>
          </a:prstGeom>
          <a:noFill/>
          <a:ln cap="flat" cmpd="sng" w="9525">
            <a:solidFill>
              <a:schemeClr val="dk1"/>
            </a:solidFill>
            <a:prstDash val="solid"/>
            <a:miter lim="800000"/>
            <a:headEnd len="med" w="med" type="none"/>
            <a:tailEnd len="med" w="med" type="triangle"/>
          </a:ln>
        </p:spPr>
      </p:cxnSp>
      <p:sp>
        <p:nvSpPr>
          <p:cNvPr id="321" name="Google Shape;321;p33"/>
          <p:cNvSpPr txBox="1"/>
          <p:nvPr/>
        </p:nvSpPr>
        <p:spPr>
          <a:xfrm>
            <a:off x="5551487" y="3053953"/>
            <a:ext cx="890587" cy="259556"/>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 sz="1600" u="none">
                <a:solidFill>
                  <a:schemeClr val="dk1"/>
                </a:solidFill>
                <a:latin typeface="Arial"/>
                <a:ea typeface="Arial"/>
                <a:cs typeface="Arial"/>
                <a:sym typeface="Arial"/>
              </a:rPr>
              <a:t>word2</a:t>
            </a:r>
            <a:endParaRPr/>
          </a:p>
        </p:txBody>
      </p:sp>
      <p:cxnSp>
        <p:nvCxnSpPr>
          <p:cNvPr id="322" name="Google Shape;322;p33"/>
          <p:cNvCxnSpPr/>
          <p:nvPr/>
        </p:nvCxnSpPr>
        <p:spPr>
          <a:xfrm>
            <a:off x="6438900" y="3178969"/>
            <a:ext cx="587375" cy="7144"/>
          </a:xfrm>
          <a:prstGeom prst="straightConnector1">
            <a:avLst/>
          </a:prstGeom>
          <a:noFill/>
          <a:ln cap="flat" cmpd="sng" w="9525">
            <a:solidFill>
              <a:schemeClr val="dk1"/>
            </a:solidFill>
            <a:prstDash val="solid"/>
            <a:miter lim="800000"/>
            <a:headEnd len="med" w="med" type="none"/>
            <a:tailEnd len="med" w="med" type="triangle"/>
          </a:ln>
        </p:spPr>
      </p:cxnSp>
      <p:grpSp>
        <p:nvGrpSpPr>
          <p:cNvPr id="323" name="Google Shape;323;p33"/>
          <p:cNvGrpSpPr/>
          <p:nvPr/>
        </p:nvGrpSpPr>
        <p:grpSpPr>
          <a:xfrm>
            <a:off x="6899275" y="2687240"/>
            <a:ext cx="1673225" cy="342900"/>
            <a:chOff x="1408" y="2838"/>
            <a:chExt cx="1054" cy="288"/>
          </a:xfrm>
        </p:grpSpPr>
        <p:sp>
          <p:nvSpPr>
            <p:cNvPr id="324" name="Google Shape;324;p33"/>
            <p:cNvSpPr txBox="1"/>
            <p:nvPr/>
          </p:nvSpPr>
          <p:spPr>
            <a:xfrm>
              <a:off x="1408" y="2838"/>
              <a:ext cx="1054"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“Java"</a:t>
              </a:r>
              <a:endParaRPr/>
            </a:p>
          </p:txBody>
        </p:sp>
        <p:sp>
          <p:nvSpPr>
            <p:cNvPr id="325" name="Google Shape;325;p33"/>
            <p:cNvSpPr/>
            <p:nvPr/>
          </p:nvSpPr>
          <p:spPr>
            <a:xfrm>
              <a:off x="1500" y="2866"/>
              <a:ext cx="898" cy="247"/>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26" name="Google Shape;326;p33"/>
          <p:cNvGrpSpPr/>
          <p:nvPr/>
        </p:nvGrpSpPr>
        <p:grpSpPr>
          <a:xfrm>
            <a:off x="6899275" y="3003947"/>
            <a:ext cx="1673225" cy="342900"/>
            <a:chOff x="1408" y="2838"/>
            <a:chExt cx="1054" cy="288"/>
          </a:xfrm>
        </p:grpSpPr>
        <p:sp>
          <p:nvSpPr>
            <p:cNvPr id="327" name="Google Shape;327;p33"/>
            <p:cNvSpPr txBox="1"/>
            <p:nvPr/>
          </p:nvSpPr>
          <p:spPr>
            <a:xfrm>
              <a:off x="1408" y="2838"/>
              <a:ext cx="1054"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“Java"</a:t>
              </a:r>
              <a:endParaRPr/>
            </a:p>
          </p:txBody>
        </p:sp>
        <p:sp>
          <p:nvSpPr>
            <p:cNvPr id="328" name="Google Shape;328;p33"/>
            <p:cNvSpPr/>
            <p:nvPr/>
          </p:nvSpPr>
          <p:spPr>
            <a:xfrm>
              <a:off x="1500" y="2866"/>
              <a:ext cx="898" cy="247"/>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29" name="Google Shape;329;p33"/>
          <p:cNvSpPr txBox="1"/>
          <p:nvPr/>
        </p:nvSpPr>
        <p:spPr>
          <a:xfrm>
            <a:off x="1498600" y="2409825"/>
            <a:ext cx="6959600" cy="2524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 sz="1600" u="none">
                <a:solidFill>
                  <a:schemeClr val="dk1"/>
                </a:solidFill>
                <a:latin typeface="Arial"/>
                <a:ea typeface="Arial"/>
                <a:cs typeface="Arial"/>
                <a:sym typeface="Arial"/>
              </a:rPr>
              <a:t>Copy Constructor: Each variable points to a different copy of the String.</a:t>
            </a:r>
            <a:endParaRPr/>
          </a:p>
        </p:txBody>
      </p:sp>
      <p:sp>
        <p:nvSpPr>
          <p:cNvPr id="330" name="Google Shape;330;p33"/>
          <p:cNvSpPr txBox="1"/>
          <p:nvPr/>
        </p:nvSpPr>
        <p:spPr>
          <a:xfrm>
            <a:off x="1477962" y="3917156"/>
            <a:ext cx="3657600" cy="481013"/>
          </a:xfrm>
          <a:prstGeom prst="rect">
            <a:avLst/>
          </a:prstGeom>
          <a:solidFill>
            <a:srgbClr val="CCEC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 sz="1800" u="none">
                <a:solidFill>
                  <a:schemeClr val="dk1"/>
                </a:solidFill>
                <a:latin typeface="Arial"/>
                <a:ea typeface="Arial"/>
                <a:cs typeface="Arial"/>
                <a:sym typeface="Arial"/>
              </a:rPr>
              <a:t>String word = “Java”;</a:t>
            </a:r>
            <a:br>
              <a:rPr b="0" i="0" lang="en" sz="1800" u="none">
                <a:solidFill>
                  <a:schemeClr val="dk1"/>
                </a:solidFill>
                <a:latin typeface="Arial"/>
                <a:ea typeface="Arial"/>
                <a:cs typeface="Arial"/>
                <a:sym typeface="Arial"/>
              </a:rPr>
            </a:br>
            <a:r>
              <a:rPr b="0" i="0" lang="en" sz="1800" u="none">
                <a:solidFill>
                  <a:schemeClr val="dk1"/>
                </a:solidFill>
                <a:latin typeface="Arial"/>
                <a:ea typeface="Arial"/>
                <a:cs typeface="Arial"/>
                <a:sym typeface="Arial"/>
              </a:rPr>
              <a:t>String word2 = word;</a:t>
            </a:r>
            <a:endParaRPr/>
          </a:p>
        </p:txBody>
      </p:sp>
      <p:sp>
        <p:nvSpPr>
          <p:cNvPr id="331" name="Google Shape;331;p33"/>
          <p:cNvSpPr txBox="1"/>
          <p:nvPr/>
        </p:nvSpPr>
        <p:spPr>
          <a:xfrm>
            <a:off x="5540375" y="3868340"/>
            <a:ext cx="890587" cy="259556"/>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 sz="1600" u="none">
                <a:solidFill>
                  <a:schemeClr val="dk1"/>
                </a:solidFill>
                <a:latin typeface="Arial"/>
                <a:ea typeface="Arial"/>
                <a:cs typeface="Arial"/>
                <a:sym typeface="Arial"/>
              </a:rPr>
              <a:t>word</a:t>
            </a:r>
            <a:endParaRPr/>
          </a:p>
        </p:txBody>
      </p:sp>
      <p:cxnSp>
        <p:nvCxnSpPr>
          <p:cNvPr id="332" name="Google Shape;332;p33"/>
          <p:cNvCxnSpPr/>
          <p:nvPr/>
        </p:nvCxnSpPr>
        <p:spPr>
          <a:xfrm>
            <a:off x="6430962" y="4013597"/>
            <a:ext cx="609600" cy="114300"/>
          </a:xfrm>
          <a:prstGeom prst="straightConnector1">
            <a:avLst/>
          </a:prstGeom>
          <a:noFill/>
          <a:ln cap="flat" cmpd="sng" w="9525">
            <a:solidFill>
              <a:schemeClr val="dk1"/>
            </a:solidFill>
            <a:prstDash val="solid"/>
            <a:miter lim="800000"/>
            <a:headEnd len="med" w="med" type="none"/>
            <a:tailEnd len="med" w="med" type="triangle"/>
          </a:ln>
        </p:spPr>
      </p:cxnSp>
      <p:cxnSp>
        <p:nvCxnSpPr>
          <p:cNvPr id="333" name="Google Shape;333;p33"/>
          <p:cNvCxnSpPr/>
          <p:nvPr/>
        </p:nvCxnSpPr>
        <p:spPr>
          <a:xfrm flipH="1" rot="10800000">
            <a:off x="6430962" y="4185047"/>
            <a:ext cx="609600" cy="114300"/>
          </a:xfrm>
          <a:prstGeom prst="straightConnector1">
            <a:avLst/>
          </a:prstGeom>
          <a:noFill/>
          <a:ln cap="flat" cmpd="sng" w="9525">
            <a:solidFill>
              <a:schemeClr val="dk1"/>
            </a:solidFill>
            <a:prstDash val="solid"/>
            <a:miter lim="800000"/>
            <a:headEnd len="med" w="med" type="none"/>
            <a:tailEnd len="med" w="med" type="triangle"/>
          </a:ln>
        </p:spPr>
      </p:cxnSp>
      <p:grpSp>
        <p:nvGrpSpPr>
          <p:cNvPr id="334" name="Google Shape;334;p33"/>
          <p:cNvGrpSpPr/>
          <p:nvPr/>
        </p:nvGrpSpPr>
        <p:grpSpPr>
          <a:xfrm>
            <a:off x="6891337" y="3956447"/>
            <a:ext cx="1673225" cy="342900"/>
            <a:chOff x="1408" y="2838"/>
            <a:chExt cx="1054" cy="288"/>
          </a:xfrm>
        </p:grpSpPr>
        <p:sp>
          <p:nvSpPr>
            <p:cNvPr id="335" name="Google Shape;335;p33"/>
            <p:cNvSpPr txBox="1"/>
            <p:nvPr/>
          </p:nvSpPr>
          <p:spPr>
            <a:xfrm>
              <a:off x="1408" y="2838"/>
              <a:ext cx="1054"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“Java"</a:t>
              </a:r>
              <a:endParaRPr/>
            </a:p>
          </p:txBody>
        </p:sp>
        <p:sp>
          <p:nvSpPr>
            <p:cNvPr id="336" name="Google Shape;336;p33"/>
            <p:cNvSpPr/>
            <p:nvPr/>
          </p:nvSpPr>
          <p:spPr>
            <a:xfrm>
              <a:off x="1500" y="2866"/>
              <a:ext cx="898" cy="247"/>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37" name="Google Shape;337;p33"/>
          <p:cNvSpPr txBox="1"/>
          <p:nvPr/>
        </p:nvSpPr>
        <p:spPr>
          <a:xfrm>
            <a:off x="5540375" y="4185047"/>
            <a:ext cx="890587" cy="259556"/>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 sz="1600" u="none">
                <a:solidFill>
                  <a:schemeClr val="dk1"/>
                </a:solidFill>
                <a:latin typeface="Arial"/>
                <a:ea typeface="Arial"/>
                <a:cs typeface="Arial"/>
                <a:sym typeface="Arial"/>
              </a:rPr>
              <a:t>word2</a:t>
            </a:r>
            <a:endParaRPr/>
          </a:p>
        </p:txBody>
      </p:sp>
      <p:sp>
        <p:nvSpPr>
          <p:cNvPr id="338" name="Google Shape;338;p33"/>
          <p:cNvSpPr txBox="1"/>
          <p:nvPr/>
        </p:nvSpPr>
        <p:spPr>
          <a:xfrm>
            <a:off x="1506537" y="3499247"/>
            <a:ext cx="5538787" cy="27503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 sz="1800" u="none">
                <a:solidFill>
                  <a:schemeClr val="dk1"/>
                </a:solidFill>
                <a:latin typeface="Arial"/>
                <a:ea typeface="Arial"/>
                <a:cs typeface="Arial"/>
                <a:sym typeface="Arial"/>
              </a:rPr>
              <a:t>Assignment: Both variables point to the same String.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4"/>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Other Constructors</a:t>
            </a:r>
            <a:endParaRPr/>
          </a:p>
        </p:txBody>
      </p:sp>
      <p:sp>
        <p:nvSpPr>
          <p:cNvPr id="344" name="Google Shape;344;p34"/>
          <p:cNvSpPr txBox="1"/>
          <p:nvPr>
            <p:ph idx="1" type="body"/>
          </p:nvPr>
        </p:nvSpPr>
        <p:spPr>
          <a:xfrm>
            <a:off x="1943100" y="1600200"/>
            <a:ext cx="6591300" cy="28336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00"/>
              <a:buFont typeface="Noto Sans Symbols"/>
              <a:buNone/>
            </a:pPr>
            <a:r>
              <a:rPr b="0" i="0" lang="en" sz="1800" u="none" cap="none" strike="noStrike">
                <a:solidFill>
                  <a:srgbClr val="404040"/>
                </a:solidFill>
                <a:latin typeface="Century Gothic"/>
                <a:ea typeface="Century Gothic"/>
                <a:cs typeface="Century Gothic"/>
                <a:sym typeface="Century Gothic"/>
              </a:rPr>
              <a:t>Most other constructors take an array as a parameter to create a String.</a:t>
            </a:r>
            <a:endParaRPr/>
          </a:p>
        </p:txBody>
      </p:sp>
      <p:sp>
        <p:nvSpPr>
          <p:cNvPr id="345" name="Google Shape;345;p34"/>
          <p:cNvSpPr txBox="1"/>
          <p:nvPr/>
        </p:nvSpPr>
        <p:spPr>
          <a:xfrm>
            <a:off x="1058862" y="2452688"/>
            <a:ext cx="6883400" cy="526256"/>
          </a:xfrm>
          <a:prstGeom prst="rect">
            <a:avLst/>
          </a:prstGeom>
          <a:solidFill>
            <a:srgbClr val="CCEC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char[] letters = {‘J’, ‘a’, ‘v’, ‘a’};</a:t>
            </a:r>
            <a:br>
              <a:rPr b="1" i="0" lang="en" sz="2000" u="none">
                <a:solidFill>
                  <a:schemeClr val="dk1"/>
                </a:solidFill>
                <a:latin typeface="Droid Sans Mono"/>
                <a:ea typeface="Droid Sans Mono"/>
                <a:cs typeface="Droid Sans Mono"/>
                <a:sym typeface="Droid Sans Mono"/>
              </a:rPr>
            </a:br>
            <a:r>
              <a:rPr b="1" i="0" lang="en" sz="2000" u="none">
                <a:solidFill>
                  <a:schemeClr val="dk1"/>
                </a:solidFill>
                <a:latin typeface="Droid Sans Mono"/>
                <a:ea typeface="Droid Sans Mono"/>
                <a:cs typeface="Droid Sans Mono"/>
                <a:sym typeface="Droid Sans Mono"/>
              </a:rPr>
              <a:t>String word = new String(letters);//”Java”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5"/>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Methods — </a:t>
            </a:r>
            <a:r>
              <a:rPr b="0" i="0" lang="en" sz="3600" u="none">
                <a:solidFill>
                  <a:schemeClr val="dk1"/>
                </a:solidFill>
                <a:latin typeface="Century Gothic"/>
                <a:ea typeface="Century Gothic"/>
                <a:cs typeface="Century Gothic"/>
                <a:sym typeface="Century Gothic"/>
              </a:rPr>
              <a:t>length</a:t>
            </a:r>
            <a:r>
              <a:rPr b="0" i="0" lang="en" sz="3600" u="none">
                <a:solidFill>
                  <a:srgbClr val="262626"/>
                </a:solidFill>
                <a:latin typeface="Century Gothic"/>
                <a:ea typeface="Century Gothic"/>
                <a:cs typeface="Century Gothic"/>
                <a:sym typeface="Century Gothic"/>
              </a:rPr>
              <a:t>, </a:t>
            </a:r>
            <a:r>
              <a:rPr b="0" i="0" lang="en" sz="3600" u="none">
                <a:solidFill>
                  <a:schemeClr val="dk1"/>
                </a:solidFill>
                <a:latin typeface="Century Gothic"/>
                <a:ea typeface="Century Gothic"/>
                <a:cs typeface="Century Gothic"/>
                <a:sym typeface="Century Gothic"/>
              </a:rPr>
              <a:t>charAt</a:t>
            </a:r>
            <a:endParaRPr/>
          </a:p>
        </p:txBody>
      </p:sp>
      <p:sp>
        <p:nvSpPr>
          <p:cNvPr id="351" name="Google Shape;351;p35"/>
          <p:cNvSpPr txBox="1"/>
          <p:nvPr>
            <p:ph idx="1" type="body"/>
          </p:nvPr>
        </p:nvSpPr>
        <p:spPr>
          <a:xfrm>
            <a:off x="1165225" y="1379934"/>
            <a:ext cx="2178050" cy="1004888"/>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accent1"/>
              </a:buClr>
              <a:buSzPts val="2200"/>
              <a:buFont typeface="Noto Sans Symbols"/>
              <a:buNone/>
            </a:pPr>
            <a:r>
              <a:rPr b="0" i="0" lang="en" sz="2200" u="none" cap="none" strike="noStrike">
                <a:solidFill>
                  <a:srgbClr val="404040"/>
                </a:solidFill>
                <a:latin typeface="Century Gothic"/>
                <a:ea typeface="Century Gothic"/>
                <a:cs typeface="Century Gothic"/>
                <a:sym typeface="Century Gothic"/>
              </a:rPr>
              <a:t>int length();</a:t>
            </a:r>
            <a:endParaRPr/>
          </a:p>
          <a:p>
            <a:pPr indent="-203200" lvl="0" marL="342900" marR="0" rtl="0" algn="l">
              <a:lnSpc>
                <a:spcPct val="90000"/>
              </a:lnSpc>
              <a:spcBef>
                <a:spcPts val="1000"/>
              </a:spcBef>
              <a:spcAft>
                <a:spcPts val="0"/>
              </a:spcAft>
              <a:buClr>
                <a:schemeClr val="accent1"/>
              </a:buClr>
              <a:buSzPts val="2200"/>
              <a:buFont typeface="Noto Sans Symbols"/>
              <a:buNone/>
            </a:pPr>
            <a:r>
              <a:t/>
            </a:r>
            <a:endParaRPr b="0" i="0" sz="2200" u="none" cap="none" strike="noStrike">
              <a:solidFill>
                <a:srgbClr val="404040"/>
              </a:solidFill>
              <a:latin typeface="Century Gothic"/>
              <a:ea typeface="Century Gothic"/>
              <a:cs typeface="Century Gothic"/>
              <a:sym typeface="Century Gothic"/>
            </a:endParaRPr>
          </a:p>
          <a:p>
            <a:pPr indent="-342900" lvl="0" marL="342900" marR="0" rtl="0" algn="l">
              <a:lnSpc>
                <a:spcPct val="90000"/>
              </a:lnSpc>
              <a:spcBef>
                <a:spcPts val="1000"/>
              </a:spcBef>
              <a:spcAft>
                <a:spcPts val="0"/>
              </a:spcAft>
              <a:buClr>
                <a:schemeClr val="accent1"/>
              </a:buClr>
              <a:buSzPts val="2200"/>
              <a:buFont typeface="Noto Sans Symbols"/>
              <a:buNone/>
            </a:pPr>
            <a:r>
              <a:rPr b="0" i="0" lang="en" sz="2200" u="none" cap="none" strike="noStrike">
                <a:solidFill>
                  <a:srgbClr val="404040"/>
                </a:solidFill>
                <a:latin typeface="Century Gothic"/>
                <a:ea typeface="Century Gothic"/>
                <a:cs typeface="Century Gothic"/>
                <a:sym typeface="Century Gothic"/>
              </a:rPr>
              <a:t>char charAt(i);</a:t>
            </a:r>
            <a:endParaRPr/>
          </a:p>
          <a:p>
            <a:pPr indent="-203200" lvl="0" marL="342900" marR="0" rtl="0" algn="l">
              <a:spcBef>
                <a:spcPts val="1000"/>
              </a:spcBef>
              <a:spcAft>
                <a:spcPts val="0"/>
              </a:spcAft>
              <a:buClr>
                <a:schemeClr val="accent1"/>
              </a:buClr>
              <a:buSzPts val="2200"/>
              <a:buFont typeface="Noto Sans Symbols"/>
              <a:buNone/>
            </a:pPr>
            <a:r>
              <a:t/>
            </a:r>
            <a:endParaRPr b="0" i="0" sz="2200" u="none">
              <a:solidFill>
                <a:srgbClr val="404040"/>
              </a:solidFill>
              <a:latin typeface="Century Gothic"/>
              <a:ea typeface="Century Gothic"/>
              <a:cs typeface="Century Gothic"/>
              <a:sym typeface="Century Gothic"/>
            </a:endParaRPr>
          </a:p>
        </p:txBody>
      </p:sp>
      <p:sp>
        <p:nvSpPr>
          <p:cNvPr id="352" name="Google Shape;352;p35"/>
          <p:cNvSpPr txBox="1"/>
          <p:nvPr/>
        </p:nvSpPr>
        <p:spPr>
          <a:xfrm>
            <a:off x="3668712" y="1379934"/>
            <a:ext cx="4713287" cy="104655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00"/>
              <a:buFont typeface="Noto Sans Symbols"/>
              <a:buChar char="■"/>
            </a:pPr>
            <a:r>
              <a:rPr b="0" i="0" lang="en" sz="2000" u="none">
                <a:solidFill>
                  <a:schemeClr val="dk1"/>
                </a:solidFill>
                <a:latin typeface="Arial"/>
                <a:ea typeface="Arial"/>
                <a:cs typeface="Arial"/>
                <a:sym typeface="Arial"/>
              </a:rPr>
              <a:t>Returns the number of characters in the string</a:t>
            </a:r>
            <a:br>
              <a:rPr b="0" i="0" lang="en" sz="2000" u="none">
                <a:solidFill>
                  <a:schemeClr val="dk1"/>
                </a:solidFill>
                <a:latin typeface="Arial"/>
                <a:ea typeface="Arial"/>
                <a:cs typeface="Arial"/>
                <a:sym typeface="Arial"/>
              </a:rPr>
            </a:br>
            <a:endParaRPr/>
          </a:p>
          <a:p>
            <a:pPr indent="-342900" lvl="0" marL="342900" marR="0" rtl="0" algn="l">
              <a:lnSpc>
                <a:spcPct val="100000"/>
              </a:lnSpc>
              <a:spcBef>
                <a:spcPts val="0"/>
              </a:spcBef>
              <a:spcAft>
                <a:spcPts val="0"/>
              </a:spcAft>
              <a:buClr>
                <a:schemeClr val="accent1"/>
              </a:buClr>
              <a:buSzPts val="1400"/>
              <a:buFont typeface="Noto Sans Symbols"/>
              <a:buChar char="■"/>
            </a:pPr>
            <a:r>
              <a:rPr b="0" i="0" lang="en" sz="2000" u="none">
                <a:solidFill>
                  <a:schemeClr val="dk1"/>
                </a:solidFill>
                <a:latin typeface="Arial"/>
                <a:ea typeface="Arial"/>
                <a:cs typeface="Arial"/>
                <a:sym typeface="Arial"/>
              </a:rPr>
              <a:t>Returns the char at position i.</a:t>
            </a:r>
            <a:endParaRPr/>
          </a:p>
        </p:txBody>
      </p:sp>
      <p:sp>
        <p:nvSpPr>
          <p:cNvPr id="353" name="Google Shape;353;p35"/>
          <p:cNvSpPr txBox="1"/>
          <p:nvPr/>
        </p:nvSpPr>
        <p:spPr>
          <a:xfrm>
            <a:off x="6521450" y="3742134"/>
            <a:ext cx="1111250" cy="753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 sz="1600" u="none">
                <a:solidFill>
                  <a:schemeClr val="dk1"/>
                </a:solidFill>
                <a:latin typeface="Arial"/>
                <a:ea typeface="Arial"/>
                <a:cs typeface="Arial"/>
                <a:sym typeface="Arial"/>
              </a:rPr>
              <a:t> </a:t>
            </a:r>
            <a:r>
              <a:rPr b="0" i="0" lang="en" sz="2400" u="none">
                <a:solidFill>
                  <a:schemeClr val="dk1"/>
                </a:solidFill>
                <a:latin typeface="Arial"/>
                <a:ea typeface="Arial"/>
                <a:cs typeface="Arial"/>
                <a:sym typeface="Arial"/>
              </a:rPr>
              <a:t>7</a:t>
            </a:r>
            <a:endParaRPr/>
          </a:p>
          <a:p>
            <a:pPr indent="0" lvl="0" marL="0" marR="0" rtl="0" algn="l">
              <a:lnSpc>
                <a:spcPct val="100000"/>
              </a:lnSpc>
              <a:spcBef>
                <a:spcPts val="120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’n'</a:t>
            </a:r>
            <a:endParaRPr/>
          </a:p>
        </p:txBody>
      </p:sp>
      <p:sp>
        <p:nvSpPr>
          <p:cNvPr id="354" name="Google Shape;354;p35"/>
          <p:cNvSpPr txBox="1"/>
          <p:nvPr/>
        </p:nvSpPr>
        <p:spPr>
          <a:xfrm>
            <a:off x="1368425" y="3727846"/>
            <a:ext cx="3962400" cy="753665"/>
          </a:xfrm>
          <a:prstGeom prst="rect">
            <a:avLst/>
          </a:prstGeom>
          <a:solidFill>
            <a:srgbClr val="CCEC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”Problem".length();</a:t>
            </a:r>
            <a:endParaRPr/>
          </a:p>
          <a:p>
            <a:pPr indent="0" lvl="0" marL="0" marR="0" rtl="0" algn="l">
              <a:lnSpc>
                <a:spcPct val="100000"/>
              </a:lnSpc>
              <a:spcBef>
                <a:spcPts val="120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”Window".charAt (2);</a:t>
            </a:r>
            <a:endParaRPr/>
          </a:p>
        </p:txBody>
      </p:sp>
      <p:sp>
        <p:nvSpPr>
          <p:cNvPr id="355" name="Google Shape;355;p35"/>
          <p:cNvSpPr txBox="1"/>
          <p:nvPr/>
        </p:nvSpPr>
        <p:spPr>
          <a:xfrm>
            <a:off x="6092825" y="3370659"/>
            <a:ext cx="1447800" cy="342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2400"/>
              <a:buFont typeface="Arial"/>
              <a:buNone/>
            </a:pPr>
            <a:r>
              <a:rPr b="0" i="0" lang="en" sz="2400" u="none">
                <a:solidFill>
                  <a:schemeClr val="dk2"/>
                </a:solidFill>
                <a:latin typeface="Arial"/>
                <a:ea typeface="Arial"/>
                <a:cs typeface="Arial"/>
                <a:sym typeface="Arial"/>
              </a:rPr>
              <a:t>Returns:</a:t>
            </a:r>
            <a:endParaRPr/>
          </a:p>
        </p:txBody>
      </p:sp>
      <p:cxnSp>
        <p:nvCxnSpPr>
          <p:cNvPr id="356" name="Google Shape;356;p35"/>
          <p:cNvCxnSpPr/>
          <p:nvPr/>
        </p:nvCxnSpPr>
        <p:spPr>
          <a:xfrm>
            <a:off x="4368800" y="4323159"/>
            <a:ext cx="1895475" cy="10715"/>
          </a:xfrm>
          <a:prstGeom prst="straightConnector1">
            <a:avLst/>
          </a:prstGeom>
          <a:noFill/>
          <a:ln cap="flat" cmpd="sng" w="9525">
            <a:solidFill>
              <a:srgbClr val="FF0000"/>
            </a:solidFill>
            <a:prstDash val="solid"/>
            <a:miter lim="800000"/>
            <a:headEnd len="med" w="med" type="none"/>
            <a:tailEnd len="med" w="med" type="triangle"/>
          </a:ln>
        </p:spPr>
      </p:cxnSp>
      <p:cxnSp>
        <p:nvCxnSpPr>
          <p:cNvPr id="357" name="Google Shape;357;p35"/>
          <p:cNvCxnSpPr/>
          <p:nvPr/>
        </p:nvCxnSpPr>
        <p:spPr>
          <a:xfrm>
            <a:off x="4957762" y="3935015"/>
            <a:ext cx="1312862" cy="0"/>
          </a:xfrm>
          <a:prstGeom prst="straightConnector1">
            <a:avLst/>
          </a:prstGeom>
          <a:noFill/>
          <a:ln cap="flat" cmpd="sng" w="9525">
            <a:solidFill>
              <a:srgbClr val="FF0000"/>
            </a:solidFill>
            <a:prstDash val="solid"/>
            <a:miter lim="800000"/>
            <a:headEnd len="med" w="med" type="none"/>
            <a:tailEnd len="med" w="med" type="triangle"/>
          </a:ln>
        </p:spPr>
      </p:cxnSp>
      <p:sp>
        <p:nvSpPr>
          <p:cNvPr id="358" name="Google Shape;358;p35"/>
          <p:cNvSpPr txBox="1"/>
          <p:nvPr/>
        </p:nvSpPr>
        <p:spPr>
          <a:xfrm>
            <a:off x="1222375" y="2652713"/>
            <a:ext cx="6962775" cy="616744"/>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Character positions in strings are numbered starting from 0 – just like arrays.</a:t>
            </a:r>
            <a:endParaRPr/>
          </a:p>
        </p:txBody>
      </p:sp>
      <p:cxnSp>
        <p:nvCxnSpPr>
          <p:cNvPr id="359" name="Google Shape;359;p35"/>
          <p:cNvCxnSpPr/>
          <p:nvPr/>
        </p:nvCxnSpPr>
        <p:spPr>
          <a:xfrm rot="10800000">
            <a:off x="2946400" y="2370534"/>
            <a:ext cx="0" cy="280988"/>
          </a:xfrm>
          <a:prstGeom prst="straightConnector1">
            <a:avLst/>
          </a:prstGeom>
          <a:noFill/>
          <a:ln cap="flat" cmpd="sng" w="9525">
            <a:solidFill>
              <a:srgbClr val="FF0000"/>
            </a:solidFill>
            <a:prstDash val="solid"/>
            <a:miter lim="800000"/>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6"/>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Methods — </a:t>
            </a:r>
            <a:r>
              <a:rPr b="0" i="0" lang="en" sz="3600" u="none">
                <a:solidFill>
                  <a:schemeClr val="dk1"/>
                </a:solidFill>
                <a:latin typeface="Century Gothic"/>
                <a:ea typeface="Century Gothic"/>
                <a:cs typeface="Century Gothic"/>
                <a:sym typeface="Century Gothic"/>
              </a:rPr>
              <a:t>substring</a:t>
            </a:r>
            <a:endParaRPr/>
          </a:p>
        </p:txBody>
      </p:sp>
      <p:sp>
        <p:nvSpPr>
          <p:cNvPr id="365" name="Google Shape;365;p36"/>
          <p:cNvSpPr txBox="1"/>
          <p:nvPr>
            <p:ph idx="1" type="body"/>
          </p:nvPr>
        </p:nvSpPr>
        <p:spPr>
          <a:xfrm>
            <a:off x="1020762" y="1693069"/>
            <a:ext cx="5584825" cy="1931194"/>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accent1"/>
              </a:buClr>
              <a:buSzPts val="2400"/>
              <a:buFont typeface="Noto Sans Symbols"/>
              <a:buChar char="🠶"/>
            </a:pPr>
            <a:r>
              <a:rPr b="0" i="0" lang="en" sz="2400" u="none">
                <a:solidFill>
                  <a:srgbClr val="404040"/>
                </a:solidFill>
                <a:latin typeface="Century Gothic"/>
                <a:ea typeface="Century Gothic"/>
                <a:cs typeface="Century Gothic"/>
                <a:sym typeface="Century Gothic"/>
              </a:rPr>
              <a:t>String subs = word.</a:t>
            </a:r>
            <a:r>
              <a:rPr b="1" i="0" lang="en" sz="2400" u="none">
                <a:solidFill>
                  <a:srgbClr val="404040"/>
                </a:solidFill>
                <a:latin typeface="Century Gothic"/>
                <a:ea typeface="Century Gothic"/>
                <a:cs typeface="Century Gothic"/>
                <a:sym typeface="Century Gothic"/>
              </a:rPr>
              <a:t>substring</a:t>
            </a:r>
            <a:r>
              <a:rPr b="0" i="0" lang="en" sz="2400" u="none">
                <a:solidFill>
                  <a:srgbClr val="404040"/>
                </a:solidFill>
                <a:latin typeface="Century Gothic"/>
                <a:ea typeface="Century Gothic"/>
                <a:cs typeface="Century Gothic"/>
                <a:sym typeface="Century Gothic"/>
              </a:rPr>
              <a:t> (i, k);</a:t>
            </a:r>
            <a:endParaRPr/>
          </a:p>
          <a:p>
            <a:pPr indent="-285750" lvl="1" marL="742950" marR="0" rtl="0" algn="l">
              <a:lnSpc>
                <a:spcPct val="90000"/>
              </a:lnSpc>
              <a:spcBef>
                <a:spcPts val="1000"/>
              </a:spcBef>
              <a:spcAft>
                <a:spcPts val="0"/>
              </a:spcAft>
              <a:buClr>
                <a:schemeClr val="accent1"/>
              </a:buClr>
              <a:buSzPts val="2400"/>
              <a:buFont typeface="Noto Sans Symbols"/>
              <a:buChar char="🠶"/>
            </a:pPr>
            <a:r>
              <a:rPr b="0" i="0" lang="en" sz="2400" u="none" cap="none" strike="noStrike">
                <a:solidFill>
                  <a:srgbClr val="404040"/>
                </a:solidFill>
                <a:latin typeface="Century Gothic"/>
                <a:ea typeface="Century Gothic"/>
                <a:cs typeface="Century Gothic"/>
                <a:sym typeface="Century Gothic"/>
              </a:rPr>
              <a:t>returns the substring of chars in positions from </a:t>
            </a:r>
            <a:r>
              <a:rPr b="1" i="0" lang="en" sz="2400" u="none" cap="none" strike="noStrike">
                <a:solidFill>
                  <a:srgbClr val="404040"/>
                </a:solidFill>
                <a:latin typeface="Century Gothic"/>
                <a:ea typeface="Century Gothic"/>
                <a:cs typeface="Century Gothic"/>
                <a:sym typeface="Century Gothic"/>
              </a:rPr>
              <a:t>i</a:t>
            </a:r>
            <a:r>
              <a:rPr b="0" i="0" lang="en" sz="2400" u="none" cap="none" strike="noStrike">
                <a:solidFill>
                  <a:srgbClr val="404040"/>
                </a:solidFill>
                <a:latin typeface="Century Gothic"/>
                <a:ea typeface="Century Gothic"/>
                <a:cs typeface="Century Gothic"/>
                <a:sym typeface="Century Gothic"/>
              </a:rPr>
              <a:t> to </a:t>
            </a:r>
            <a:r>
              <a:rPr b="1" i="0" lang="en" sz="2400" u="none" cap="none" strike="noStrike">
                <a:solidFill>
                  <a:srgbClr val="404040"/>
                </a:solidFill>
                <a:latin typeface="Century Gothic"/>
                <a:ea typeface="Century Gothic"/>
                <a:cs typeface="Century Gothic"/>
                <a:sym typeface="Century Gothic"/>
              </a:rPr>
              <a:t>k</a:t>
            </a:r>
            <a:r>
              <a:rPr b="1" i="1" lang="en" sz="2400" u="none" cap="none" strike="noStrike">
                <a:solidFill>
                  <a:srgbClr val="404040"/>
                </a:solidFill>
                <a:latin typeface="Century Gothic"/>
                <a:ea typeface="Century Gothic"/>
                <a:cs typeface="Century Gothic"/>
                <a:sym typeface="Century Gothic"/>
              </a:rPr>
              <a:t>-</a:t>
            </a:r>
            <a:r>
              <a:rPr b="1" i="0" lang="en" sz="2400" u="none" cap="none" strike="noStrike">
                <a:solidFill>
                  <a:srgbClr val="404040"/>
                </a:solidFill>
                <a:latin typeface="Century Gothic"/>
                <a:ea typeface="Century Gothic"/>
                <a:cs typeface="Century Gothic"/>
                <a:sym typeface="Century Gothic"/>
              </a:rPr>
              <a:t>1</a:t>
            </a:r>
            <a:endParaRPr/>
          </a:p>
          <a:p>
            <a:pPr indent="-342900" lvl="0" marL="342900" marR="0" rtl="0" algn="l">
              <a:lnSpc>
                <a:spcPct val="90000"/>
              </a:lnSpc>
              <a:spcBef>
                <a:spcPts val="1000"/>
              </a:spcBef>
              <a:spcAft>
                <a:spcPts val="0"/>
              </a:spcAft>
              <a:buClr>
                <a:schemeClr val="accent1"/>
              </a:buClr>
              <a:buSzPts val="2400"/>
              <a:buFont typeface="Noto Sans Symbols"/>
              <a:buChar char="🠶"/>
            </a:pPr>
            <a:r>
              <a:rPr b="0" i="0" lang="en" sz="2400" u="none">
                <a:solidFill>
                  <a:srgbClr val="404040"/>
                </a:solidFill>
                <a:latin typeface="Century Gothic"/>
                <a:ea typeface="Century Gothic"/>
                <a:cs typeface="Century Gothic"/>
                <a:sym typeface="Century Gothic"/>
              </a:rPr>
              <a:t>String subs = word.</a:t>
            </a:r>
            <a:r>
              <a:rPr b="1" i="0" lang="en" sz="2400" u="none">
                <a:solidFill>
                  <a:srgbClr val="404040"/>
                </a:solidFill>
                <a:latin typeface="Century Gothic"/>
                <a:ea typeface="Century Gothic"/>
                <a:cs typeface="Century Gothic"/>
                <a:sym typeface="Century Gothic"/>
              </a:rPr>
              <a:t>substring </a:t>
            </a:r>
            <a:r>
              <a:rPr b="0" i="0" lang="en" sz="2400" u="none">
                <a:solidFill>
                  <a:srgbClr val="404040"/>
                </a:solidFill>
                <a:latin typeface="Century Gothic"/>
                <a:ea typeface="Century Gothic"/>
                <a:cs typeface="Century Gothic"/>
                <a:sym typeface="Century Gothic"/>
              </a:rPr>
              <a:t>(i);</a:t>
            </a:r>
            <a:endParaRPr/>
          </a:p>
          <a:p>
            <a:pPr indent="-285750" lvl="1" marL="742950" marR="0" rtl="0" algn="l">
              <a:lnSpc>
                <a:spcPct val="90000"/>
              </a:lnSpc>
              <a:spcBef>
                <a:spcPts val="1000"/>
              </a:spcBef>
              <a:spcAft>
                <a:spcPts val="0"/>
              </a:spcAft>
              <a:buClr>
                <a:schemeClr val="accent1"/>
              </a:buClr>
              <a:buSzPts val="2400"/>
              <a:buFont typeface="Noto Sans Symbols"/>
              <a:buChar char="🠶"/>
            </a:pPr>
            <a:r>
              <a:rPr b="0" i="0" lang="en" sz="2400" u="none" cap="none" strike="noStrike">
                <a:solidFill>
                  <a:srgbClr val="404040"/>
                </a:solidFill>
                <a:latin typeface="Century Gothic"/>
                <a:ea typeface="Century Gothic"/>
                <a:cs typeface="Century Gothic"/>
                <a:sym typeface="Century Gothic"/>
              </a:rPr>
              <a:t>returns the substring from the </a:t>
            </a:r>
            <a:r>
              <a:rPr b="1" i="0" lang="en" sz="2400" u="none" cap="none" strike="noStrike">
                <a:solidFill>
                  <a:srgbClr val="404040"/>
                </a:solidFill>
                <a:latin typeface="Century Gothic"/>
                <a:ea typeface="Century Gothic"/>
                <a:cs typeface="Century Gothic"/>
                <a:sym typeface="Century Gothic"/>
              </a:rPr>
              <a:t>i</a:t>
            </a:r>
            <a:r>
              <a:rPr b="0" i="0" lang="en" sz="2400" u="none" cap="none" strike="noStrike">
                <a:solidFill>
                  <a:srgbClr val="404040"/>
                </a:solidFill>
                <a:latin typeface="Century Gothic"/>
                <a:ea typeface="Century Gothic"/>
                <a:cs typeface="Century Gothic"/>
                <a:sym typeface="Century Gothic"/>
              </a:rPr>
              <a:t>-th char to the end</a:t>
            </a:r>
            <a:endParaRPr/>
          </a:p>
        </p:txBody>
      </p:sp>
      <p:sp>
        <p:nvSpPr>
          <p:cNvPr id="366" name="Google Shape;366;p36"/>
          <p:cNvSpPr txBox="1"/>
          <p:nvPr/>
        </p:nvSpPr>
        <p:spPr>
          <a:xfrm>
            <a:off x="6148387" y="3805238"/>
            <a:ext cx="2486025" cy="8905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“lev"</a:t>
            </a:r>
            <a:endParaRPr/>
          </a:p>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“mutable"</a:t>
            </a:r>
            <a:endParaRPr/>
          </a:p>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 (empty string)</a:t>
            </a:r>
            <a:endParaRPr/>
          </a:p>
        </p:txBody>
      </p:sp>
      <p:sp>
        <p:nvSpPr>
          <p:cNvPr id="367" name="Google Shape;367;p36"/>
          <p:cNvSpPr txBox="1"/>
          <p:nvPr/>
        </p:nvSpPr>
        <p:spPr>
          <a:xfrm>
            <a:off x="1039812" y="3820715"/>
            <a:ext cx="4083050" cy="890588"/>
          </a:xfrm>
          <a:prstGeom prst="rect">
            <a:avLst/>
          </a:prstGeom>
          <a:solidFill>
            <a:srgbClr val="CCEC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”television".substring (2,5); </a:t>
            </a:r>
            <a:endParaRPr/>
          </a:p>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“immutable".substring (2);</a:t>
            </a:r>
            <a:endParaRPr/>
          </a:p>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“bob".substring (9);</a:t>
            </a:r>
            <a:endParaRPr/>
          </a:p>
        </p:txBody>
      </p:sp>
      <p:sp>
        <p:nvSpPr>
          <p:cNvPr id="368" name="Google Shape;368;p36"/>
          <p:cNvSpPr txBox="1"/>
          <p:nvPr/>
        </p:nvSpPr>
        <p:spPr>
          <a:xfrm>
            <a:off x="6003925" y="3575447"/>
            <a:ext cx="1447800" cy="342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2400"/>
              <a:buFont typeface="Arial"/>
              <a:buNone/>
            </a:pPr>
            <a:r>
              <a:rPr b="0" i="0" lang="en" sz="2400" u="none">
                <a:solidFill>
                  <a:schemeClr val="dk2"/>
                </a:solidFill>
                <a:latin typeface="Arial"/>
                <a:ea typeface="Arial"/>
                <a:cs typeface="Arial"/>
                <a:sym typeface="Arial"/>
              </a:rPr>
              <a:t>Returns:</a:t>
            </a:r>
            <a:endParaRPr/>
          </a:p>
        </p:txBody>
      </p:sp>
      <p:cxnSp>
        <p:nvCxnSpPr>
          <p:cNvPr id="369" name="Google Shape;369;p36"/>
          <p:cNvCxnSpPr/>
          <p:nvPr/>
        </p:nvCxnSpPr>
        <p:spPr>
          <a:xfrm>
            <a:off x="5332412" y="4280297"/>
            <a:ext cx="685800" cy="0"/>
          </a:xfrm>
          <a:prstGeom prst="straightConnector1">
            <a:avLst/>
          </a:prstGeom>
          <a:noFill/>
          <a:ln cap="flat" cmpd="sng" w="9525">
            <a:solidFill>
              <a:srgbClr val="FF0000"/>
            </a:solidFill>
            <a:prstDash val="solid"/>
            <a:miter lim="800000"/>
            <a:headEnd len="med" w="med" type="none"/>
            <a:tailEnd len="med" w="med" type="triangle"/>
          </a:ln>
        </p:spPr>
      </p:cxnSp>
      <p:cxnSp>
        <p:nvCxnSpPr>
          <p:cNvPr id="370" name="Google Shape;370;p36"/>
          <p:cNvCxnSpPr/>
          <p:nvPr/>
        </p:nvCxnSpPr>
        <p:spPr>
          <a:xfrm>
            <a:off x="5332412" y="3980259"/>
            <a:ext cx="685800" cy="0"/>
          </a:xfrm>
          <a:prstGeom prst="straightConnector1">
            <a:avLst/>
          </a:prstGeom>
          <a:noFill/>
          <a:ln cap="flat" cmpd="sng" w="9525">
            <a:solidFill>
              <a:srgbClr val="FF0000"/>
            </a:solidFill>
            <a:prstDash val="solid"/>
            <a:miter lim="800000"/>
            <a:headEnd len="med" w="med" type="none"/>
            <a:tailEnd len="med" w="med" type="triangle"/>
          </a:ln>
        </p:spPr>
      </p:cxnSp>
      <p:cxnSp>
        <p:nvCxnSpPr>
          <p:cNvPr id="371" name="Google Shape;371;p36"/>
          <p:cNvCxnSpPr/>
          <p:nvPr/>
        </p:nvCxnSpPr>
        <p:spPr>
          <a:xfrm>
            <a:off x="5332412" y="4562475"/>
            <a:ext cx="685800" cy="0"/>
          </a:xfrm>
          <a:prstGeom prst="straightConnector1">
            <a:avLst/>
          </a:prstGeom>
          <a:noFill/>
          <a:ln cap="flat" cmpd="sng" w="9525">
            <a:solidFill>
              <a:srgbClr val="FF0000"/>
            </a:solidFill>
            <a:prstDash val="solid"/>
            <a:miter lim="800000"/>
            <a:headEnd len="med" w="med" type="none"/>
            <a:tailEnd len="med" w="med" type="triangle"/>
          </a:ln>
        </p:spPr>
      </p:cxnSp>
      <p:sp>
        <p:nvSpPr>
          <p:cNvPr id="372" name="Google Shape;372;p36"/>
          <p:cNvSpPr txBox="1"/>
          <p:nvPr/>
        </p:nvSpPr>
        <p:spPr>
          <a:xfrm>
            <a:off x="6477000" y="1683544"/>
            <a:ext cx="2216150" cy="8905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ourier New"/>
              <a:buNone/>
            </a:pPr>
            <a:r>
              <a:rPr b="1" i="0" lang="en" sz="2400" u="none">
                <a:solidFill>
                  <a:schemeClr val="dk1"/>
                </a:solidFill>
                <a:latin typeface="Courier New"/>
                <a:ea typeface="Courier New"/>
                <a:cs typeface="Courier New"/>
                <a:sym typeface="Courier New"/>
              </a:rPr>
              <a:t> television</a:t>
            </a:r>
            <a:endParaRPr/>
          </a:p>
          <a:p>
            <a:pPr indent="0" lvl="0" marL="0" marR="0" rtl="0" algn="l">
              <a:lnSpc>
                <a:spcPct val="100000"/>
              </a:lnSpc>
              <a:spcBef>
                <a:spcPts val="0"/>
              </a:spcBef>
              <a:spcAft>
                <a:spcPts val="0"/>
              </a:spcAft>
              <a:buClr>
                <a:schemeClr val="dk1"/>
              </a:buClr>
              <a:buSzPts val="2400"/>
              <a:buFont typeface="Arial"/>
              <a:buNone/>
            </a:pPr>
            <a:r>
              <a:t/>
            </a:r>
            <a:endParaRPr b="1" i="1" sz="2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400"/>
              <a:buFont typeface="Courier New"/>
              <a:buNone/>
            </a:pPr>
            <a:r>
              <a:rPr b="1" i="1" lang="en" sz="2400" u="none">
                <a:solidFill>
                  <a:schemeClr val="dk1"/>
                </a:solidFill>
                <a:latin typeface="Courier New"/>
                <a:ea typeface="Courier New"/>
                <a:cs typeface="Courier New"/>
                <a:sym typeface="Courier New"/>
              </a:rPr>
              <a:t>   i  k</a:t>
            </a:r>
            <a:endParaRPr/>
          </a:p>
        </p:txBody>
      </p:sp>
      <p:sp>
        <p:nvSpPr>
          <p:cNvPr id="373" name="Google Shape;373;p36"/>
          <p:cNvSpPr txBox="1"/>
          <p:nvPr/>
        </p:nvSpPr>
        <p:spPr>
          <a:xfrm>
            <a:off x="7115175" y="1715690"/>
            <a:ext cx="542925" cy="264319"/>
          </a:xfrm>
          <a:prstGeom prst="rect">
            <a:avLst/>
          </a:prstGeom>
          <a:noFill/>
          <a:ln cap="flat" cmpd="sng" w="9525">
            <a:solidFill>
              <a:srgbClr val="FF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74" name="Google Shape;374;p36"/>
          <p:cNvCxnSpPr/>
          <p:nvPr/>
        </p:nvCxnSpPr>
        <p:spPr>
          <a:xfrm rot="10800000">
            <a:off x="7205662" y="1999059"/>
            <a:ext cx="0" cy="236934"/>
          </a:xfrm>
          <a:prstGeom prst="straightConnector1">
            <a:avLst/>
          </a:prstGeom>
          <a:noFill/>
          <a:ln cap="flat" cmpd="sng" w="9525">
            <a:solidFill>
              <a:srgbClr val="FF0000"/>
            </a:solidFill>
            <a:prstDash val="solid"/>
            <a:miter lim="800000"/>
            <a:headEnd len="med" w="med" type="none"/>
            <a:tailEnd len="med" w="med" type="triangle"/>
          </a:ln>
        </p:spPr>
      </p:cxnSp>
      <p:cxnSp>
        <p:nvCxnSpPr>
          <p:cNvPr id="375" name="Google Shape;375;p36"/>
          <p:cNvCxnSpPr/>
          <p:nvPr/>
        </p:nvCxnSpPr>
        <p:spPr>
          <a:xfrm rot="10800000">
            <a:off x="7761287" y="1999059"/>
            <a:ext cx="0" cy="236934"/>
          </a:xfrm>
          <a:prstGeom prst="straightConnector1">
            <a:avLst/>
          </a:prstGeom>
          <a:noFill/>
          <a:ln cap="flat" cmpd="sng" w="9525">
            <a:solidFill>
              <a:srgbClr val="FF0000"/>
            </a:solidFill>
            <a:prstDash val="solid"/>
            <a:miter lim="800000"/>
            <a:headEnd len="med" w="med" type="none"/>
            <a:tailEnd len="med" w="med" type="triangle"/>
          </a:ln>
        </p:spPr>
      </p:cxnSp>
      <p:sp>
        <p:nvSpPr>
          <p:cNvPr id="376" name="Google Shape;376;p36"/>
          <p:cNvSpPr txBox="1"/>
          <p:nvPr/>
        </p:nvSpPr>
        <p:spPr>
          <a:xfrm>
            <a:off x="6473825" y="2675334"/>
            <a:ext cx="2216150" cy="8905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ourier New"/>
              <a:buNone/>
            </a:pPr>
            <a:r>
              <a:rPr b="1" i="0" lang="en" sz="2400" u="none">
                <a:solidFill>
                  <a:schemeClr val="dk1"/>
                </a:solidFill>
                <a:latin typeface="Courier New"/>
                <a:ea typeface="Courier New"/>
                <a:cs typeface="Courier New"/>
                <a:sym typeface="Courier New"/>
              </a:rPr>
              <a:t> television</a:t>
            </a:r>
            <a:endParaRPr/>
          </a:p>
          <a:p>
            <a:pPr indent="0" lvl="0" marL="0" marR="0" rtl="0" algn="l">
              <a:lnSpc>
                <a:spcPct val="100000"/>
              </a:lnSpc>
              <a:spcBef>
                <a:spcPts val="0"/>
              </a:spcBef>
              <a:spcAft>
                <a:spcPts val="0"/>
              </a:spcAft>
              <a:buClr>
                <a:schemeClr val="dk1"/>
              </a:buClr>
              <a:buSzPts val="2400"/>
              <a:buFont typeface="Arial"/>
              <a:buNone/>
            </a:pPr>
            <a:r>
              <a:t/>
            </a:r>
            <a:endParaRPr b="1" i="1" sz="2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400"/>
              <a:buFont typeface="Courier New"/>
              <a:buNone/>
            </a:pPr>
            <a:r>
              <a:rPr b="1" i="1" lang="en" sz="2400" u="none">
                <a:solidFill>
                  <a:schemeClr val="dk1"/>
                </a:solidFill>
                <a:latin typeface="Courier New"/>
                <a:ea typeface="Courier New"/>
                <a:cs typeface="Courier New"/>
                <a:sym typeface="Courier New"/>
              </a:rPr>
              <a:t>   i</a:t>
            </a:r>
            <a:endParaRPr/>
          </a:p>
        </p:txBody>
      </p:sp>
      <p:sp>
        <p:nvSpPr>
          <p:cNvPr id="377" name="Google Shape;377;p36"/>
          <p:cNvSpPr txBox="1"/>
          <p:nvPr/>
        </p:nvSpPr>
        <p:spPr>
          <a:xfrm>
            <a:off x="7112000" y="2707481"/>
            <a:ext cx="1490662" cy="264319"/>
          </a:xfrm>
          <a:prstGeom prst="rect">
            <a:avLst/>
          </a:prstGeom>
          <a:noFill/>
          <a:ln cap="flat" cmpd="sng" w="9525">
            <a:solidFill>
              <a:srgbClr val="FF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78" name="Google Shape;378;p36"/>
          <p:cNvCxnSpPr/>
          <p:nvPr/>
        </p:nvCxnSpPr>
        <p:spPr>
          <a:xfrm rot="10800000">
            <a:off x="7202487" y="2990850"/>
            <a:ext cx="0" cy="236934"/>
          </a:xfrm>
          <a:prstGeom prst="straightConnector1">
            <a:avLst/>
          </a:prstGeom>
          <a:noFill/>
          <a:ln cap="flat" cmpd="sng" w="9525">
            <a:solidFill>
              <a:srgbClr val="FF0000"/>
            </a:solidFill>
            <a:prstDash val="solid"/>
            <a:miter lim="800000"/>
            <a:headEnd len="med" w="med" type="none"/>
            <a:tailEnd len="med" w="med" type="triangle"/>
          </a:ln>
        </p:spPr>
      </p:cxnSp>
      <p:sp>
        <p:nvSpPr>
          <p:cNvPr id="379" name="Google Shape;379;p36"/>
          <p:cNvSpPr txBox="1"/>
          <p:nvPr/>
        </p:nvSpPr>
        <p:spPr>
          <a:xfrm>
            <a:off x="765175" y="1306115"/>
            <a:ext cx="7835900" cy="2976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Returns a new String by copying characters from an existing String.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7"/>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Methods — Concatenation</a:t>
            </a:r>
            <a:endParaRPr/>
          </a:p>
        </p:txBody>
      </p:sp>
      <p:sp>
        <p:nvSpPr>
          <p:cNvPr id="385" name="Google Shape;385;p37"/>
          <p:cNvSpPr txBox="1"/>
          <p:nvPr>
            <p:ph idx="1" type="body"/>
          </p:nvPr>
        </p:nvSpPr>
        <p:spPr>
          <a:xfrm>
            <a:off x="949325" y="1323975"/>
            <a:ext cx="7661275" cy="338494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2000"/>
              <a:buFont typeface="Noto Sans Symbols"/>
              <a:buNone/>
            </a:pPr>
            <a:r>
              <a:rPr b="0" i="0" lang="en" sz="2000" u="none">
                <a:solidFill>
                  <a:srgbClr val="404040"/>
                </a:solidFill>
                <a:latin typeface="Century Gothic"/>
                <a:ea typeface="Century Gothic"/>
                <a:cs typeface="Century Gothic"/>
                <a:sym typeface="Century Gothic"/>
              </a:rPr>
              <a:t>String word1 = “re”, word2 = “think”; word3 = “ing”;</a:t>
            </a:r>
            <a:endParaRPr/>
          </a:p>
          <a:p>
            <a:pPr indent="-342900" lvl="0" marL="342900" marR="0" rtl="0" algn="l">
              <a:lnSpc>
                <a:spcPct val="100000"/>
              </a:lnSpc>
              <a:spcBef>
                <a:spcPts val="1000"/>
              </a:spcBef>
              <a:spcAft>
                <a:spcPts val="0"/>
              </a:spcAft>
              <a:buClr>
                <a:schemeClr val="accent1"/>
              </a:buClr>
              <a:buSzPts val="2000"/>
              <a:buFont typeface="Noto Sans Symbols"/>
              <a:buNone/>
            </a:pPr>
            <a:r>
              <a:rPr b="0" i="0" lang="en" sz="2000" u="none">
                <a:solidFill>
                  <a:srgbClr val="404040"/>
                </a:solidFill>
                <a:latin typeface="Century Gothic"/>
                <a:ea typeface="Century Gothic"/>
                <a:cs typeface="Century Gothic"/>
                <a:sym typeface="Century Gothic"/>
              </a:rPr>
              <a:t>int num = 2;</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String result = word1 </a:t>
            </a:r>
            <a:r>
              <a:rPr b="1" i="0" lang="en" sz="1800" u="none">
                <a:solidFill>
                  <a:srgbClr val="404040"/>
                </a:solidFill>
                <a:latin typeface="Century Gothic"/>
                <a:ea typeface="Century Gothic"/>
                <a:cs typeface="Century Gothic"/>
                <a:sym typeface="Century Gothic"/>
              </a:rPr>
              <a:t>+</a:t>
            </a:r>
            <a:r>
              <a:rPr b="0" i="0" lang="en" sz="1800" u="none">
                <a:solidFill>
                  <a:srgbClr val="404040"/>
                </a:solidFill>
                <a:latin typeface="Century Gothic"/>
                <a:ea typeface="Century Gothic"/>
                <a:cs typeface="Century Gothic"/>
                <a:sym typeface="Century Gothic"/>
              </a:rPr>
              <a:t> word2;</a:t>
            </a:r>
            <a:endParaRPr/>
          </a:p>
          <a:p>
            <a:pPr indent="-285750" lvl="1" marL="742950" marR="0" rtl="0" algn="l">
              <a:lnSpc>
                <a:spcPct val="100000"/>
              </a:lnSpc>
              <a:spcBef>
                <a:spcPts val="1000"/>
              </a:spcBef>
              <a:spcAft>
                <a:spcPts val="0"/>
              </a:spcAft>
              <a:buClr>
                <a:schemeClr val="accent1"/>
              </a:buClr>
              <a:buSzPts val="2000"/>
              <a:buFont typeface="Noto Sans Symbols"/>
              <a:buNone/>
            </a:pPr>
            <a:r>
              <a:rPr b="0" i="0" lang="en" sz="2000" u="none" cap="none" strike="noStrike">
                <a:solidFill>
                  <a:srgbClr val="404040"/>
                </a:solidFill>
                <a:latin typeface="Century Gothic"/>
                <a:ea typeface="Century Gothic"/>
                <a:cs typeface="Century Gothic"/>
                <a:sym typeface="Century Gothic"/>
              </a:rPr>
              <a:t>//concatenates word1 and word2   “rethink“</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String result = word1.</a:t>
            </a:r>
            <a:r>
              <a:rPr b="1" i="0" lang="en" sz="1800" u="none">
                <a:solidFill>
                  <a:srgbClr val="404040"/>
                </a:solidFill>
                <a:latin typeface="Century Gothic"/>
                <a:ea typeface="Century Gothic"/>
                <a:cs typeface="Century Gothic"/>
                <a:sym typeface="Century Gothic"/>
              </a:rPr>
              <a:t>concat</a:t>
            </a:r>
            <a:r>
              <a:rPr b="0" i="0" lang="en" sz="1800" u="none">
                <a:solidFill>
                  <a:srgbClr val="404040"/>
                </a:solidFill>
                <a:latin typeface="Century Gothic"/>
                <a:ea typeface="Century Gothic"/>
                <a:cs typeface="Century Gothic"/>
                <a:sym typeface="Century Gothic"/>
              </a:rPr>
              <a:t> (word2);</a:t>
            </a:r>
            <a:endParaRPr/>
          </a:p>
          <a:p>
            <a:pPr indent="-285750" lvl="1" marL="742950" marR="0" rtl="0" algn="l">
              <a:lnSpc>
                <a:spcPct val="100000"/>
              </a:lnSpc>
              <a:spcBef>
                <a:spcPts val="1000"/>
              </a:spcBef>
              <a:spcAft>
                <a:spcPts val="0"/>
              </a:spcAft>
              <a:buClr>
                <a:schemeClr val="accent1"/>
              </a:buClr>
              <a:buSzPts val="2000"/>
              <a:buFont typeface="Noto Sans Symbols"/>
              <a:buNone/>
            </a:pPr>
            <a:r>
              <a:rPr b="0" i="0" lang="en" sz="2000" u="none" cap="none" strike="noStrike">
                <a:solidFill>
                  <a:srgbClr val="404040"/>
                </a:solidFill>
                <a:latin typeface="Century Gothic"/>
                <a:ea typeface="Century Gothic"/>
                <a:cs typeface="Century Gothic"/>
                <a:sym typeface="Century Gothic"/>
              </a:rPr>
              <a:t>//the same as word1 + word2  “rethink“</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1" i="0" lang="en" sz="1800" u="none">
                <a:solidFill>
                  <a:srgbClr val="404040"/>
                </a:solidFill>
                <a:latin typeface="Century Gothic"/>
                <a:ea typeface="Century Gothic"/>
                <a:cs typeface="Century Gothic"/>
                <a:sym typeface="Century Gothic"/>
              </a:rPr>
              <a:t>result</a:t>
            </a:r>
            <a:r>
              <a:rPr b="0" i="0" lang="en" sz="1800" u="none">
                <a:solidFill>
                  <a:srgbClr val="404040"/>
                </a:solidFill>
                <a:latin typeface="Century Gothic"/>
                <a:ea typeface="Century Gothic"/>
                <a:cs typeface="Century Gothic"/>
                <a:sym typeface="Century Gothic"/>
              </a:rPr>
              <a:t> </a:t>
            </a:r>
            <a:r>
              <a:rPr b="1" i="0" lang="en" sz="1800" u="none">
                <a:solidFill>
                  <a:srgbClr val="404040"/>
                </a:solidFill>
                <a:latin typeface="Century Gothic"/>
                <a:ea typeface="Century Gothic"/>
                <a:cs typeface="Century Gothic"/>
                <a:sym typeface="Century Gothic"/>
              </a:rPr>
              <a:t>+=</a:t>
            </a:r>
            <a:r>
              <a:rPr b="0" i="0" lang="en" sz="1800" u="none">
                <a:solidFill>
                  <a:srgbClr val="404040"/>
                </a:solidFill>
                <a:latin typeface="Century Gothic"/>
                <a:ea typeface="Century Gothic"/>
                <a:cs typeface="Century Gothic"/>
                <a:sym typeface="Century Gothic"/>
              </a:rPr>
              <a:t> word3;</a:t>
            </a:r>
            <a:endParaRPr/>
          </a:p>
          <a:p>
            <a:pPr indent="-285750" lvl="1" marL="742950" marR="0" rtl="0" algn="l">
              <a:lnSpc>
                <a:spcPct val="100000"/>
              </a:lnSpc>
              <a:spcBef>
                <a:spcPts val="1000"/>
              </a:spcBef>
              <a:spcAft>
                <a:spcPts val="0"/>
              </a:spcAft>
              <a:buClr>
                <a:schemeClr val="accent1"/>
              </a:buClr>
              <a:buSzPts val="2000"/>
              <a:buFont typeface="Noto Sans Symbols"/>
              <a:buNone/>
            </a:pPr>
            <a:r>
              <a:rPr b="0" i="0" lang="en" sz="2000" u="none" cap="none" strike="noStrike">
                <a:solidFill>
                  <a:srgbClr val="404040"/>
                </a:solidFill>
                <a:latin typeface="Century Gothic"/>
                <a:ea typeface="Century Gothic"/>
                <a:cs typeface="Century Gothic"/>
                <a:sym typeface="Century Gothic"/>
              </a:rPr>
              <a:t>//concatenates word3 to result  “rethinking”</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r</a:t>
            </a:r>
            <a:r>
              <a:rPr b="1" i="0" lang="en" sz="1800" u="none">
                <a:solidFill>
                  <a:srgbClr val="404040"/>
                </a:solidFill>
                <a:latin typeface="Century Gothic"/>
                <a:ea typeface="Century Gothic"/>
                <a:cs typeface="Century Gothic"/>
                <a:sym typeface="Century Gothic"/>
              </a:rPr>
              <a:t>esult</a:t>
            </a:r>
            <a:r>
              <a:rPr b="0" i="0" lang="en" sz="1800" u="none">
                <a:solidFill>
                  <a:srgbClr val="404040"/>
                </a:solidFill>
                <a:latin typeface="Century Gothic"/>
                <a:ea typeface="Century Gothic"/>
                <a:cs typeface="Century Gothic"/>
                <a:sym typeface="Century Gothic"/>
              </a:rPr>
              <a:t> += num; </a:t>
            </a:r>
            <a:r>
              <a:rPr b="0" i="0" lang="en" sz="2000" u="none">
                <a:solidFill>
                  <a:srgbClr val="404040"/>
                </a:solidFill>
                <a:latin typeface="Century Gothic"/>
                <a:ea typeface="Century Gothic"/>
                <a:cs typeface="Century Gothic"/>
                <a:sym typeface="Century Gothic"/>
              </a:rPr>
              <a:t>//converts num to String</a:t>
            </a:r>
            <a:br>
              <a:rPr b="0" i="0" lang="en" sz="2000" u="none">
                <a:solidFill>
                  <a:srgbClr val="404040"/>
                </a:solidFill>
                <a:latin typeface="Century Gothic"/>
                <a:ea typeface="Century Gothic"/>
                <a:cs typeface="Century Gothic"/>
                <a:sym typeface="Century Gothic"/>
              </a:rPr>
            </a:br>
            <a:r>
              <a:rPr b="0" i="0" lang="en" sz="2000" u="none">
                <a:solidFill>
                  <a:srgbClr val="404040"/>
                </a:solidFill>
                <a:latin typeface="Century Gothic"/>
                <a:ea typeface="Century Gothic"/>
                <a:cs typeface="Century Gothic"/>
                <a:sym typeface="Century Gothic"/>
              </a:rPr>
              <a:t>//and concatenates it to result  “rethinking2”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ctrTitle"/>
          </p:nvPr>
        </p:nvSpPr>
        <p:spPr>
          <a:xfrm>
            <a:off x="1943100" y="1885950"/>
            <a:ext cx="6599237" cy="169664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Century Gothic"/>
              <a:buNone/>
            </a:pPr>
            <a:r>
              <a:rPr b="0" i="0" lang="en" sz="5400" u="none">
                <a:solidFill>
                  <a:srgbClr val="262626"/>
                </a:solidFill>
                <a:latin typeface="Century Gothic"/>
                <a:ea typeface="Century Gothic"/>
                <a:cs typeface="Century Gothic"/>
                <a:sym typeface="Century Gothic"/>
              </a:rPr>
              <a:t>The String Class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8"/>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Methods — Find (</a:t>
            </a:r>
            <a:r>
              <a:rPr b="0" i="0" lang="en" sz="3600" u="none">
                <a:solidFill>
                  <a:schemeClr val="dk1"/>
                </a:solidFill>
                <a:latin typeface="Century Gothic"/>
                <a:ea typeface="Century Gothic"/>
                <a:cs typeface="Century Gothic"/>
                <a:sym typeface="Century Gothic"/>
              </a:rPr>
              <a:t>indexOf</a:t>
            </a:r>
            <a:r>
              <a:rPr b="0" i="0" lang="en" sz="3600" u="none">
                <a:solidFill>
                  <a:srgbClr val="262626"/>
                </a:solidFill>
                <a:latin typeface="Century Gothic"/>
                <a:ea typeface="Century Gothic"/>
                <a:cs typeface="Century Gothic"/>
                <a:sym typeface="Century Gothic"/>
              </a:rPr>
              <a:t>)</a:t>
            </a:r>
            <a:endParaRPr/>
          </a:p>
        </p:txBody>
      </p:sp>
      <p:sp>
        <p:nvSpPr>
          <p:cNvPr id="392" name="Google Shape;392;p38"/>
          <p:cNvSpPr txBox="1"/>
          <p:nvPr>
            <p:ph idx="1" type="body"/>
          </p:nvPr>
        </p:nvSpPr>
        <p:spPr>
          <a:xfrm>
            <a:off x="804862" y="1522809"/>
            <a:ext cx="7772400" cy="360164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2400"/>
              <a:buFont typeface="Noto Sans Symbols"/>
              <a:buNone/>
            </a:pPr>
            <a:r>
              <a:rPr b="0" i="0" lang="en" sz="2400" u="none">
                <a:solidFill>
                  <a:srgbClr val="404040"/>
                </a:solidFill>
                <a:latin typeface="Century Gothic"/>
                <a:ea typeface="Century Gothic"/>
                <a:cs typeface="Century Gothic"/>
                <a:sym typeface="Century Gothic"/>
              </a:rPr>
              <a:t>String name =“President George Washington";</a:t>
            </a:r>
            <a:endParaRPr/>
          </a:p>
          <a:p>
            <a:pPr indent="-342900" lvl="0" marL="342900" marR="0" rtl="0" algn="l">
              <a:lnSpc>
                <a:spcPct val="100000"/>
              </a:lnSpc>
              <a:spcBef>
                <a:spcPts val="1000"/>
              </a:spcBef>
              <a:spcAft>
                <a:spcPts val="0"/>
              </a:spcAft>
              <a:buClr>
                <a:schemeClr val="accent1"/>
              </a:buClr>
              <a:buSzPts val="2400"/>
              <a:buFont typeface="Noto Sans Symbols"/>
              <a:buNone/>
            </a:pPr>
            <a:r>
              <a:t/>
            </a:r>
            <a:endParaRPr b="0" i="0" sz="2400" u="none">
              <a:solidFill>
                <a:srgbClr val="404040"/>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2400"/>
              <a:buFont typeface="Noto Sans Symbols"/>
              <a:buNone/>
            </a:pPr>
            <a:r>
              <a:rPr b="0" i="0" lang="en" sz="2400" u="none">
                <a:solidFill>
                  <a:srgbClr val="404040"/>
                </a:solidFill>
                <a:latin typeface="Century Gothic"/>
                <a:ea typeface="Century Gothic"/>
                <a:cs typeface="Century Gothic"/>
                <a:sym typeface="Century Gothic"/>
              </a:rPr>
              <a:t>date.indexOf (‘P');		      0</a:t>
            </a:r>
            <a:endParaRPr/>
          </a:p>
          <a:p>
            <a:pPr indent="-342900" lvl="0" marL="342900" marR="0" rtl="0" algn="l">
              <a:lnSpc>
                <a:spcPct val="100000"/>
              </a:lnSpc>
              <a:spcBef>
                <a:spcPts val="1000"/>
              </a:spcBef>
              <a:spcAft>
                <a:spcPts val="0"/>
              </a:spcAft>
              <a:buClr>
                <a:schemeClr val="accent1"/>
              </a:buClr>
              <a:buSzPts val="2400"/>
              <a:buFont typeface="Noto Sans Symbols"/>
              <a:buNone/>
            </a:pPr>
            <a:r>
              <a:rPr b="0" i="0" lang="en" sz="2400" u="none">
                <a:solidFill>
                  <a:srgbClr val="404040"/>
                </a:solidFill>
                <a:latin typeface="Century Gothic"/>
                <a:ea typeface="Century Gothic"/>
                <a:cs typeface="Century Gothic"/>
                <a:sym typeface="Century Gothic"/>
              </a:rPr>
              <a:t>date.indexOf (‘e');		      2</a:t>
            </a:r>
            <a:endParaRPr/>
          </a:p>
          <a:p>
            <a:pPr indent="-342900" lvl="0" marL="342900" marR="0" rtl="0" algn="l">
              <a:lnSpc>
                <a:spcPct val="100000"/>
              </a:lnSpc>
              <a:spcBef>
                <a:spcPts val="1000"/>
              </a:spcBef>
              <a:spcAft>
                <a:spcPts val="0"/>
              </a:spcAft>
              <a:buClr>
                <a:schemeClr val="accent1"/>
              </a:buClr>
              <a:buSzPts val="2400"/>
              <a:buFont typeface="Noto Sans Symbols"/>
              <a:buNone/>
            </a:pPr>
            <a:r>
              <a:rPr b="0" i="0" lang="en" sz="2400" u="none">
                <a:solidFill>
                  <a:srgbClr val="404040"/>
                </a:solidFill>
                <a:latin typeface="Century Gothic"/>
                <a:ea typeface="Century Gothic"/>
                <a:cs typeface="Century Gothic"/>
                <a:sym typeface="Century Gothic"/>
              </a:rPr>
              <a:t>date.indexOf (“George");	    10</a:t>
            </a:r>
            <a:endParaRPr/>
          </a:p>
          <a:p>
            <a:pPr indent="-342900" lvl="0" marL="342900" marR="0" rtl="0" algn="l">
              <a:lnSpc>
                <a:spcPct val="100000"/>
              </a:lnSpc>
              <a:spcBef>
                <a:spcPts val="1000"/>
              </a:spcBef>
              <a:spcAft>
                <a:spcPts val="0"/>
              </a:spcAft>
              <a:buClr>
                <a:schemeClr val="accent1"/>
              </a:buClr>
              <a:buSzPts val="2400"/>
              <a:buFont typeface="Noto Sans Symbols"/>
              <a:buNone/>
            </a:pPr>
            <a:r>
              <a:rPr b="0" i="0" lang="en" sz="2400" u="none">
                <a:solidFill>
                  <a:srgbClr val="404040"/>
                </a:solidFill>
                <a:latin typeface="Century Gothic"/>
                <a:ea typeface="Century Gothic"/>
                <a:cs typeface="Century Gothic"/>
                <a:sym typeface="Century Gothic"/>
              </a:rPr>
              <a:t>date.indexOf (‘e', 3);		      6   </a:t>
            </a:r>
            <a:endParaRPr/>
          </a:p>
          <a:p>
            <a:pPr indent="-342900" lvl="0" marL="342900" marR="0" rtl="0" algn="l">
              <a:lnSpc>
                <a:spcPct val="100000"/>
              </a:lnSpc>
              <a:spcBef>
                <a:spcPts val="1000"/>
              </a:spcBef>
              <a:spcAft>
                <a:spcPts val="0"/>
              </a:spcAft>
              <a:buClr>
                <a:schemeClr val="accent1"/>
              </a:buClr>
              <a:buSzPts val="2400"/>
              <a:buFont typeface="Noto Sans Symbols"/>
              <a:buNone/>
            </a:pPr>
            <a:r>
              <a:t/>
            </a:r>
            <a:endParaRPr b="0" i="0" sz="2400" u="none">
              <a:solidFill>
                <a:srgbClr val="404040"/>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2400"/>
              <a:buFont typeface="Noto Sans Symbols"/>
              <a:buNone/>
            </a:pPr>
            <a:r>
              <a:rPr b="0" i="0" lang="en" sz="2400" u="none">
                <a:solidFill>
                  <a:srgbClr val="404040"/>
                </a:solidFill>
                <a:latin typeface="Century Gothic"/>
                <a:ea typeface="Century Gothic"/>
                <a:cs typeface="Century Gothic"/>
                <a:sym typeface="Century Gothic"/>
              </a:rPr>
              <a:t>date.indexOf (“Bob");	    </a:t>
            </a:r>
            <a:r>
              <a:rPr b="0" i="0" lang="en" sz="2400" u="none">
                <a:solidFill>
                  <a:srgbClr val="404040"/>
                </a:solidFill>
                <a:latin typeface="Courier New"/>
                <a:ea typeface="Courier New"/>
                <a:cs typeface="Courier New"/>
                <a:sym typeface="Courier New"/>
              </a:rPr>
              <a:t>-</a:t>
            </a:r>
            <a:r>
              <a:rPr b="0" i="0" lang="en" sz="2400" u="none">
                <a:solidFill>
                  <a:srgbClr val="404040"/>
                </a:solidFill>
                <a:latin typeface="Century Gothic"/>
                <a:ea typeface="Century Gothic"/>
                <a:cs typeface="Century Gothic"/>
                <a:sym typeface="Century Gothic"/>
              </a:rPr>
              <a:t>1</a:t>
            </a:r>
            <a:endParaRPr/>
          </a:p>
          <a:p>
            <a:pPr indent="-342900" lvl="0" marL="342900" marR="0" rtl="0" algn="l">
              <a:lnSpc>
                <a:spcPct val="100000"/>
              </a:lnSpc>
              <a:spcBef>
                <a:spcPts val="1000"/>
              </a:spcBef>
              <a:spcAft>
                <a:spcPts val="0"/>
              </a:spcAft>
              <a:buClr>
                <a:schemeClr val="accent1"/>
              </a:buClr>
              <a:buSzPts val="2400"/>
              <a:buFont typeface="Noto Sans Symbols"/>
              <a:buNone/>
            </a:pPr>
            <a:r>
              <a:rPr b="0" i="0" lang="en" sz="2400" u="none">
                <a:solidFill>
                  <a:srgbClr val="404040"/>
                </a:solidFill>
                <a:latin typeface="Century Gothic"/>
                <a:ea typeface="Century Gothic"/>
                <a:cs typeface="Century Gothic"/>
                <a:sym typeface="Century Gothic"/>
              </a:rPr>
              <a:t>date.lastIndexOf (‘e');	    15</a:t>
            </a:r>
            <a:endParaRPr/>
          </a:p>
        </p:txBody>
      </p:sp>
      <p:cxnSp>
        <p:nvCxnSpPr>
          <p:cNvPr id="393" name="Google Shape;393;p38"/>
          <p:cNvCxnSpPr/>
          <p:nvPr/>
        </p:nvCxnSpPr>
        <p:spPr>
          <a:xfrm rot="10800000">
            <a:off x="4419600" y="1362075"/>
            <a:ext cx="0" cy="234553"/>
          </a:xfrm>
          <a:prstGeom prst="straightConnector1">
            <a:avLst/>
          </a:prstGeom>
          <a:noFill/>
          <a:ln cap="flat" cmpd="sng" w="9525">
            <a:solidFill>
              <a:srgbClr val="FF3300"/>
            </a:solidFill>
            <a:prstDash val="solid"/>
            <a:miter lim="800000"/>
            <a:headEnd len="med" w="med" type="triangle"/>
            <a:tailEnd len="med" w="med" type="none"/>
          </a:ln>
        </p:spPr>
      </p:cxnSp>
      <p:cxnSp>
        <p:nvCxnSpPr>
          <p:cNvPr id="394" name="Google Shape;394;p38"/>
          <p:cNvCxnSpPr/>
          <p:nvPr/>
        </p:nvCxnSpPr>
        <p:spPr>
          <a:xfrm rot="10800000">
            <a:off x="5214937" y="1358503"/>
            <a:ext cx="0" cy="234553"/>
          </a:xfrm>
          <a:prstGeom prst="straightConnector1">
            <a:avLst/>
          </a:prstGeom>
          <a:noFill/>
          <a:ln cap="flat" cmpd="sng" w="9525">
            <a:solidFill>
              <a:srgbClr val="FF3300"/>
            </a:solidFill>
            <a:prstDash val="solid"/>
            <a:miter lim="800000"/>
            <a:headEnd len="med" w="med" type="triangle"/>
            <a:tailEnd len="med" w="med" type="none"/>
          </a:ln>
        </p:spPr>
      </p:cxnSp>
      <p:cxnSp>
        <p:nvCxnSpPr>
          <p:cNvPr id="395" name="Google Shape;395;p38"/>
          <p:cNvCxnSpPr/>
          <p:nvPr/>
        </p:nvCxnSpPr>
        <p:spPr>
          <a:xfrm rot="10800000">
            <a:off x="3886200" y="1358503"/>
            <a:ext cx="0" cy="234553"/>
          </a:xfrm>
          <a:prstGeom prst="straightConnector1">
            <a:avLst/>
          </a:prstGeom>
          <a:noFill/>
          <a:ln cap="flat" cmpd="sng" w="9525">
            <a:solidFill>
              <a:srgbClr val="FF3300"/>
            </a:solidFill>
            <a:prstDash val="solid"/>
            <a:miter lim="800000"/>
            <a:headEnd len="med" w="med" type="triangle"/>
            <a:tailEnd len="med" w="med" type="none"/>
          </a:ln>
        </p:spPr>
      </p:cxnSp>
      <p:sp>
        <p:nvSpPr>
          <p:cNvPr id="396" name="Google Shape;396;p38"/>
          <p:cNvSpPr txBox="1"/>
          <p:nvPr/>
        </p:nvSpPr>
        <p:spPr>
          <a:xfrm>
            <a:off x="4652962" y="1943100"/>
            <a:ext cx="1479550" cy="34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400"/>
              <a:buFont typeface="Arial"/>
              <a:buNone/>
            </a:pPr>
            <a:r>
              <a:rPr b="0" i="0" lang="en" sz="2400" u="none">
                <a:solidFill>
                  <a:schemeClr val="dk2"/>
                </a:solidFill>
                <a:latin typeface="Arial"/>
                <a:ea typeface="Arial"/>
                <a:cs typeface="Arial"/>
                <a:sym typeface="Arial"/>
              </a:rPr>
              <a:t>Returns:</a:t>
            </a:r>
            <a:endParaRPr/>
          </a:p>
        </p:txBody>
      </p:sp>
      <p:cxnSp>
        <p:nvCxnSpPr>
          <p:cNvPr id="397" name="Google Shape;397;p38"/>
          <p:cNvCxnSpPr/>
          <p:nvPr/>
        </p:nvCxnSpPr>
        <p:spPr>
          <a:xfrm rot="10800000">
            <a:off x="3063875" y="1358503"/>
            <a:ext cx="0" cy="234553"/>
          </a:xfrm>
          <a:prstGeom prst="straightConnector1">
            <a:avLst/>
          </a:prstGeom>
          <a:noFill/>
          <a:ln cap="flat" cmpd="sng" w="9525">
            <a:solidFill>
              <a:srgbClr val="FF3300"/>
            </a:solidFill>
            <a:prstDash val="solid"/>
            <a:miter lim="800000"/>
            <a:headEnd len="med" w="med" type="triangle"/>
            <a:tailEnd len="med" w="med" type="none"/>
          </a:ln>
        </p:spPr>
      </p:cxnSp>
      <p:sp>
        <p:nvSpPr>
          <p:cNvPr id="398" name="Google Shape;398;p38"/>
          <p:cNvSpPr txBox="1"/>
          <p:nvPr/>
        </p:nvSpPr>
        <p:spPr>
          <a:xfrm>
            <a:off x="5903912" y="3824288"/>
            <a:ext cx="2466975" cy="3429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   (not found)</a:t>
            </a:r>
            <a:endParaRPr/>
          </a:p>
        </p:txBody>
      </p:sp>
      <p:sp>
        <p:nvSpPr>
          <p:cNvPr id="399" name="Google Shape;399;p38"/>
          <p:cNvSpPr txBox="1"/>
          <p:nvPr/>
        </p:nvSpPr>
        <p:spPr>
          <a:xfrm>
            <a:off x="5891212" y="3048000"/>
            <a:ext cx="2463800" cy="616744"/>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(starts searching at position 3)</a:t>
            </a:r>
            <a:endParaRPr/>
          </a:p>
        </p:txBody>
      </p:sp>
      <p:cxnSp>
        <p:nvCxnSpPr>
          <p:cNvPr id="400" name="Google Shape;400;p38"/>
          <p:cNvCxnSpPr/>
          <p:nvPr/>
        </p:nvCxnSpPr>
        <p:spPr>
          <a:xfrm>
            <a:off x="5270500" y="3946922"/>
            <a:ext cx="633412" cy="0"/>
          </a:xfrm>
          <a:prstGeom prst="straightConnector1">
            <a:avLst/>
          </a:prstGeom>
          <a:noFill/>
          <a:ln cap="flat" cmpd="sng" w="9525">
            <a:solidFill>
              <a:srgbClr val="FF0000"/>
            </a:solidFill>
            <a:prstDash val="solid"/>
            <a:miter lim="800000"/>
            <a:headEnd len="med" w="med" type="none"/>
            <a:tailEnd len="med" w="med" type="none"/>
          </a:ln>
        </p:spPr>
      </p:cxnSp>
      <p:grpSp>
        <p:nvGrpSpPr>
          <p:cNvPr id="401" name="Google Shape;401;p38"/>
          <p:cNvGrpSpPr/>
          <p:nvPr/>
        </p:nvGrpSpPr>
        <p:grpSpPr>
          <a:xfrm>
            <a:off x="3376612" y="3454003"/>
            <a:ext cx="2506662" cy="111919"/>
            <a:chOff x="2343" y="3049"/>
            <a:chExt cx="1469" cy="94"/>
          </a:xfrm>
        </p:grpSpPr>
        <p:cxnSp>
          <p:nvCxnSpPr>
            <p:cNvPr id="402" name="Google Shape;402;p38"/>
            <p:cNvCxnSpPr/>
            <p:nvPr/>
          </p:nvCxnSpPr>
          <p:spPr>
            <a:xfrm>
              <a:off x="2343" y="3143"/>
              <a:ext cx="1469" cy="0"/>
            </a:xfrm>
            <a:prstGeom prst="straightConnector1">
              <a:avLst/>
            </a:prstGeom>
            <a:noFill/>
            <a:ln cap="flat" cmpd="sng" w="9525">
              <a:solidFill>
                <a:srgbClr val="FF0000"/>
              </a:solidFill>
              <a:prstDash val="solid"/>
              <a:miter lim="800000"/>
              <a:headEnd len="med" w="med" type="none"/>
              <a:tailEnd len="med" w="med" type="none"/>
            </a:ln>
          </p:spPr>
        </p:cxnSp>
        <p:cxnSp>
          <p:nvCxnSpPr>
            <p:cNvPr id="403" name="Google Shape;403;p38"/>
            <p:cNvCxnSpPr/>
            <p:nvPr/>
          </p:nvCxnSpPr>
          <p:spPr>
            <a:xfrm rot="10800000">
              <a:off x="2343" y="3049"/>
              <a:ext cx="0" cy="94"/>
            </a:xfrm>
            <a:prstGeom prst="straightConnector1">
              <a:avLst/>
            </a:prstGeom>
            <a:noFill/>
            <a:ln cap="flat" cmpd="sng" w="9525">
              <a:solidFill>
                <a:srgbClr val="FF0000"/>
              </a:solidFill>
              <a:prstDash val="solid"/>
              <a:miter lim="800000"/>
              <a:headEnd len="med" w="med" type="none"/>
              <a:tailEnd len="med" w="med" type="none"/>
            </a:ln>
          </p:spPr>
        </p:cxnSp>
      </p:grpSp>
      <p:sp>
        <p:nvSpPr>
          <p:cNvPr id="404" name="Google Shape;404;p38"/>
          <p:cNvSpPr txBox="1"/>
          <p:nvPr/>
        </p:nvSpPr>
        <p:spPr>
          <a:xfrm>
            <a:off x="2816225" y="1123950"/>
            <a:ext cx="3711575" cy="297656"/>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 0  2      6    10       15</a:t>
            </a:r>
            <a:endParaRPr/>
          </a:p>
        </p:txBody>
      </p:sp>
      <p:cxnSp>
        <p:nvCxnSpPr>
          <p:cNvPr id="405" name="Google Shape;405;p38"/>
          <p:cNvCxnSpPr/>
          <p:nvPr/>
        </p:nvCxnSpPr>
        <p:spPr>
          <a:xfrm rot="10800000">
            <a:off x="3330575" y="1368028"/>
            <a:ext cx="0" cy="234553"/>
          </a:xfrm>
          <a:prstGeom prst="straightConnector1">
            <a:avLst/>
          </a:prstGeom>
          <a:noFill/>
          <a:ln cap="flat" cmpd="sng" w="9525">
            <a:solidFill>
              <a:srgbClr val="FF3300"/>
            </a:solidFill>
            <a:prstDash val="solid"/>
            <a:miter lim="800000"/>
            <a:headEnd len="med" w="med" type="triangl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9"/>
          <p:cNvSpPr txBox="1"/>
          <p:nvPr>
            <p:ph type="title"/>
          </p:nvPr>
        </p:nvSpPr>
        <p:spPr>
          <a:xfrm>
            <a:off x="1295400" y="467915"/>
            <a:ext cx="7239000" cy="75485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Methods — Equality</a:t>
            </a:r>
            <a:endParaRPr/>
          </a:p>
        </p:txBody>
      </p:sp>
      <p:sp>
        <p:nvSpPr>
          <p:cNvPr id="412" name="Google Shape;412;p39"/>
          <p:cNvSpPr txBox="1"/>
          <p:nvPr>
            <p:ph idx="1" type="body"/>
          </p:nvPr>
        </p:nvSpPr>
        <p:spPr>
          <a:xfrm>
            <a:off x="625475" y="1222771"/>
            <a:ext cx="7908925" cy="339923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2400"/>
              <a:buFont typeface="Noto Sans Symbols"/>
              <a:buNone/>
            </a:pPr>
            <a:r>
              <a:rPr b="0" i="0" lang="en" sz="2400" u="none">
                <a:solidFill>
                  <a:srgbClr val="404040"/>
                </a:solidFill>
                <a:latin typeface="Century Gothic"/>
                <a:ea typeface="Century Gothic"/>
                <a:cs typeface="Century Gothic"/>
                <a:sym typeface="Century Gothic"/>
              </a:rPr>
              <a:t>boolean b = word1.</a:t>
            </a:r>
            <a:r>
              <a:rPr b="1" i="0" lang="en" sz="2400" u="none">
                <a:solidFill>
                  <a:srgbClr val="404040"/>
                </a:solidFill>
                <a:latin typeface="Century Gothic"/>
                <a:ea typeface="Century Gothic"/>
                <a:cs typeface="Century Gothic"/>
                <a:sym typeface="Century Gothic"/>
              </a:rPr>
              <a:t>equals</a:t>
            </a:r>
            <a:r>
              <a:rPr b="0" i="0" lang="en" sz="2400" u="none">
                <a:solidFill>
                  <a:srgbClr val="404040"/>
                </a:solidFill>
                <a:latin typeface="Century Gothic"/>
                <a:ea typeface="Century Gothic"/>
                <a:cs typeface="Century Gothic"/>
                <a:sym typeface="Century Gothic"/>
              </a:rPr>
              <a:t>(word2);</a:t>
            </a:r>
            <a:endParaRPr/>
          </a:p>
          <a:p>
            <a:pPr indent="-285750" lvl="1" marL="742950" marR="0" rtl="0" algn="l">
              <a:lnSpc>
                <a:spcPct val="100000"/>
              </a:lnSpc>
              <a:spcBef>
                <a:spcPts val="0"/>
              </a:spcBef>
              <a:spcAft>
                <a:spcPts val="0"/>
              </a:spcAft>
              <a:buClr>
                <a:schemeClr val="accent1"/>
              </a:buClr>
              <a:buSzPts val="2400"/>
              <a:buFont typeface="Noto Sans Symbols"/>
              <a:buNone/>
            </a:pPr>
            <a:r>
              <a:rPr b="0" i="0" lang="en" sz="2400" u="none" cap="none" strike="noStrike">
                <a:solidFill>
                  <a:srgbClr val="404040"/>
                </a:solidFill>
                <a:latin typeface="Century Gothic"/>
                <a:ea typeface="Century Gothic"/>
                <a:cs typeface="Century Gothic"/>
                <a:sym typeface="Century Gothic"/>
              </a:rPr>
              <a:t>	returns </a:t>
            </a:r>
            <a:r>
              <a:rPr b="1" i="0" lang="en" sz="2400" u="none" cap="none" strike="noStrike">
                <a:solidFill>
                  <a:srgbClr val="404040"/>
                </a:solidFill>
                <a:latin typeface="Century Gothic"/>
                <a:ea typeface="Century Gothic"/>
                <a:cs typeface="Century Gothic"/>
                <a:sym typeface="Century Gothic"/>
              </a:rPr>
              <a:t>true</a:t>
            </a:r>
            <a:r>
              <a:rPr b="0" i="0" lang="en" sz="2400" u="none" cap="none" strike="noStrike">
                <a:solidFill>
                  <a:srgbClr val="404040"/>
                </a:solidFill>
                <a:latin typeface="Century Gothic"/>
                <a:ea typeface="Century Gothic"/>
                <a:cs typeface="Century Gothic"/>
                <a:sym typeface="Century Gothic"/>
              </a:rPr>
              <a:t> if the string </a:t>
            </a:r>
            <a:r>
              <a:rPr b="1" i="0" lang="en" sz="2400" u="none" cap="none" strike="noStrike">
                <a:solidFill>
                  <a:srgbClr val="404040"/>
                </a:solidFill>
                <a:latin typeface="Century Gothic"/>
                <a:ea typeface="Century Gothic"/>
                <a:cs typeface="Century Gothic"/>
                <a:sym typeface="Century Gothic"/>
              </a:rPr>
              <a:t>word1</a:t>
            </a:r>
            <a:r>
              <a:rPr b="0" i="0" lang="en" sz="2400" u="none" cap="none" strike="noStrike">
                <a:solidFill>
                  <a:srgbClr val="404040"/>
                </a:solidFill>
                <a:latin typeface="Century Gothic"/>
                <a:ea typeface="Century Gothic"/>
                <a:cs typeface="Century Gothic"/>
                <a:sym typeface="Century Gothic"/>
              </a:rPr>
              <a:t> is equal to </a:t>
            </a:r>
            <a:r>
              <a:rPr b="1" i="0" lang="en" sz="2400" u="none" cap="none" strike="noStrike">
                <a:solidFill>
                  <a:srgbClr val="404040"/>
                </a:solidFill>
                <a:latin typeface="Century Gothic"/>
                <a:ea typeface="Century Gothic"/>
                <a:cs typeface="Century Gothic"/>
                <a:sym typeface="Century Gothic"/>
              </a:rPr>
              <a:t>word2</a:t>
            </a:r>
            <a:endParaRPr/>
          </a:p>
          <a:p>
            <a:pPr indent="-342900" lvl="0" marL="342900" marR="0" rtl="0" algn="l">
              <a:lnSpc>
                <a:spcPct val="100000"/>
              </a:lnSpc>
              <a:spcBef>
                <a:spcPts val="1200"/>
              </a:spcBef>
              <a:spcAft>
                <a:spcPts val="0"/>
              </a:spcAft>
              <a:buClr>
                <a:schemeClr val="accent1"/>
              </a:buClr>
              <a:buSzPts val="2400"/>
              <a:buFont typeface="Noto Sans Symbols"/>
              <a:buNone/>
            </a:pPr>
            <a:r>
              <a:rPr b="0" i="0" lang="en" sz="2400" u="none">
                <a:solidFill>
                  <a:srgbClr val="404040"/>
                </a:solidFill>
                <a:latin typeface="Century Gothic"/>
                <a:ea typeface="Century Gothic"/>
                <a:cs typeface="Century Gothic"/>
                <a:sym typeface="Century Gothic"/>
              </a:rPr>
              <a:t>boolean b = word1.</a:t>
            </a:r>
            <a:r>
              <a:rPr b="1" i="0" lang="en" sz="2400" u="none">
                <a:solidFill>
                  <a:srgbClr val="404040"/>
                </a:solidFill>
                <a:latin typeface="Century Gothic"/>
                <a:ea typeface="Century Gothic"/>
                <a:cs typeface="Century Gothic"/>
                <a:sym typeface="Century Gothic"/>
              </a:rPr>
              <a:t>equalsIgnoreCase</a:t>
            </a:r>
            <a:r>
              <a:rPr b="0" i="0" lang="en" sz="2400" u="none">
                <a:solidFill>
                  <a:srgbClr val="404040"/>
                </a:solidFill>
                <a:latin typeface="Century Gothic"/>
                <a:ea typeface="Century Gothic"/>
                <a:cs typeface="Century Gothic"/>
                <a:sym typeface="Century Gothic"/>
              </a:rPr>
              <a:t>(word2);</a:t>
            </a:r>
            <a:endParaRPr/>
          </a:p>
          <a:p>
            <a:pPr indent="-285750" lvl="1" marL="742950" marR="0" rtl="0" algn="l">
              <a:lnSpc>
                <a:spcPct val="100000"/>
              </a:lnSpc>
              <a:spcBef>
                <a:spcPts val="0"/>
              </a:spcBef>
              <a:spcAft>
                <a:spcPts val="0"/>
              </a:spcAft>
              <a:buClr>
                <a:schemeClr val="accent1"/>
              </a:buClr>
              <a:buSzPts val="2400"/>
              <a:buFont typeface="Noto Sans Symbols"/>
              <a:buNone/>
            </a:pPr>
            <a:r>
              <a:rPr b="0" i="0" lang="en" sz="2400" u="none" cap="none" strike="noStrike">
                <a:solidFill>
                  <a:srgbClr val="404040"/>
                </a:solidFill>
                <a:latin typeface="Century Gothic"/>
                <a:ea typeface="Century Gothic"/>
                <a:cs typeface="Century Gothic"/>
                <a:sym typeface="Century Gothic"/>
              </a:rPr>
              <a:t>	returns </a:t>
            </a:r>
            <a:r>
              <a:rPr b="1" i="0" lang="en" sz="2400" u="none" cap="none" strike="noStrike">
                <a:solidFill>
                  <a:srgbClr val="404040"/>
                </a:solidFill>
                <a:latin typeface="Century Gothic"/>
                <a:ea typeface="Century Gothic"/>
                <a:cs typeface="Century Gothic"/>
                <a:sym typeface="Century Gothic"/>
              </a:rPr>
              <a:t>true</a:t>
            </a:r>
            <a:r>
              <a:rPr b="0" i="0" lang="en" sz="2400" u="none" cap="none" strike="noStrike">
                <a:solidFill>
                  <a:srgbClr val="404040"/>
                </a:solidFill>
                <a:latin typeface="Century Gothic"/>
                <a:ea typeface="Century Gothic"/>
                <a:cs typeface="Century Gothic"/>
                <a:sym typeface="Century Gothic"/>
              </a:rPr>
              <a:t> if the string </a:t>
            </a:r>
            <a:r>
              <a:rPr b="1" i="0" lang="en" sz="2400" u="none" cap="none" strike="noStrike">
                <a:solidFill>
                  <a:srgbClr val="404040"/>
                </a:solidFill>
                <a:latin typeface="Century Gothic"/>
                <a:ea typeface="Century Gothic"/>
                <a:cs typeface="Century Gothic"/>
                <a:sym typeface="Century Gothic"/>
              </a:rPr>
              <a:t>word1</a:t>
            </a:r>
            <a:r>
              <a:rPr b="0" i="0" lang="en" sz="2400" u="none" cap="none" strike="noStrike">
                <a:solidFill>
                  <a:srgbClr val="404040"/>
                </a:solidFill>
                <a:latin typeface="Century Gothic"/>
                <a:ea typeface="Century Gothic"/>
                <a:cs typeface="Century Gothic"/>
                <a:sym typeface="Century Gothic"/>
              </a:rPr>
              <a:t> matches </a:t>
            </a:r>
            <a:r>
              <a:rPr b="1" i="0" lang="en" sz="2400" u="none" cap="none" strike="noStrike">
                <a:solidFill>
                  <a:srgbClr val="404040"/>
                </a:solidFill>
                <a:latin typeface="Century Gothic"/>
                <a:ea typeface="Century Gothic"/>
                <a:cs typeface="Century Gothic"/>
                <a:sym typeface="Century Gothic"/>
              </a:rPr>
              <a:t>word2</a:t>
            </a:r>
            <a:r>
              <a:rPr b="0" i="0" lang="en" sz="2400" u="none" cap="none" strike="noStrike">
                <a:solidFill>
                  <a:srgbClr val="404040"/>
                </a:solidFill>
                <a:latin typeface="Century Gothic"/>
                <a:ea typeface="Century Gothic"/>
                <a:cs typeface="Century Gothic"/>
                <a:sym typeface="Century Gothic"/>
              </a:rPr>
              <a:t>, case-blind</a:t>
            </a:r>
            <a:endParaRPr/>
          </a:p>
        </p:txBody>
      </p:sp>
      <p:sp>
        <p:nvSpPr>
          <p:cNvPr id="413" name="Google Shape;413;p39"/>
          <p:cNvSpPr txBox="1"/>
          <p:nvPr/>
        </p:nvSpPr>
        <p:spPr>
          <a:xfrm>
            <a:off x="928687" y="2997994"/>
            <a:ext cx="7605712" cy="754856"/>
          </a:xfrm>
          <a:prstGeom prst="rect">
            <a:avLst/>
          </a:prstGeom>
          <a:solidFill>
            <a:srgbClr val="CCEC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b = “Raiders”.equals(“Raiders”);//true</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b = “Raiders”.equals(“raiders”);//false</a:t>
            </a:r>
            <a:br>
              <a:rPr b="1" i="0" lang="en" sz="2000" u="none">
                <a:solidFill>
                  <a:schemeClr val="dk1"/>
                </a:solidFill>
                <a:latin typeface="Droid Sans Mono"/>
                <a:ea typeface="Droid Sans Mono"/>
                <a:cs typeface="Droid Sans Mono"/>
                <a:sym typeface="Droid Sans Mono"/>
              </a:rPr>
            </a:br>
            <a:r>
              <a:rPr b="1" i="0" lang="en" sz="2000" u="none">
                <a:solidFill>
                  <a:schemeClr val="dk1"/>
                </a:solidFill>
                <a:latin typeface="Droid Sans Mono"/>
                <a:ea typeface="Droid Sans Mono"/>
                <a:cs typeface="Droid Sans Mono"/>
                <a:sym typeface="Droid Sans Mono"/>
              </a:rPr>
              <a:t>b = “Raiders”.equalsIgnoreCase(“raiders”);//true</a:t>
            </a:r>
            <a:endParaRPr/>
          </a:p>
        </p:txBody>
      </p:sp>
      <p:sp>
        <p:nvSpPr>
          <p:cNvPr id="414" name="Google Shape;414;p39"/>
          <p:cNvSpPr txBox="1"/>
          <p:nvPr/>
        </p:nvSpPr>
        <p:spPr>
          <a:xfrm>
            <a:off x="942975" y="4273153"/>
            <a:ext cx="7605712" cy="526256"/>
          </a:xfrm>
          <a:prstGeom prst="rect">
            <a:avLst/>
          </a:prstGeom>
          <a:solidFill>
            <a:srgbClr val="CCEC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if(team.equalsIgnoreCase(“raiders”))</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System.out.println(“Go You “ + team);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0"/>
          <p:cNvSpPr txBox="1"/>
          <p:nvPr>
            <p:ph type="title"/>
          </p:nvPr>
        </p:nvSpPr>
        <p:spPr>
          <a:xfrm>
            <a:off x="1265237" y="211931"/>
            <a:ext cx="6948487"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Methods — Comparisons</a:t>
            </a:r>
            <a:endParaRPr/>
          </a:p>
        </p:txBody>
      </p:sp>
      <p:sp>
        <p:nvSpPr>
          <p:cNvPr id="421" name="Google Shape;421;p40"/>
          <p:cNvSpPr txBox="1"/>
          <p:nvPr>
            <p:ph idx="1" type="body"/>
          </p:nvPr>
        </p:nvSpPr>
        <p:spPr>
          <a:xfrm>
            <a:off x="873125" y="1172765"/>
            <a:ext cx="7661275" cy="179903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2400"/>
              <a:buFont typeface="Noto Sans Symbols"/>
              <a:buNone/>
            </a:pPr>
            <a:r>
              <a:rPr b="0" i="0" lang="en" sz="2400" u="none">
                <a:solidFill>
                  <a:srgbClr val="404040"/>
                </a:solidFill>
                <a:latin typeface="Century Gothic"/>
                <a:ea typeface="Century Gothic"/>
                <a:cs typeface="Century Gothic"/>
                <a:sym typeface="Century Gothic"/>
              </a:rPr>
              <a:t>int diff = word1.</a:t>
            </a:r>
            <a:r>
              <a:rPr b="1" i="0" lang="en" sz="2400" u="none">
                <a:solidFill>
                  <a:srgbClr val="404040"/>
                </a:solidFill>
                <a:latin typeface="Century Gothic"/>
                <a:ea typeface="Century Gothic"/>
                <a:cs typeface="Century Gothic"/>
                <a:sym typeface="Century Gothic"/>
              </a:rPr>
              <a:t>compareTo</a:t>
            </a:r>
            <a:r>
              <a:rPr b="0" i="0" lang="en" sz="2400" u="none">
                <a:solidFill>
                  <a:srgbClr val="404040"/>
                </a:solidFill>
                <a:latin typeface="Century Gothic"/>
                <a:ea typeface="Century Gothic"/>
                <a:cs typeface="Century Gothic"/>
                <a:sym typeface="Century Gothic"/>
              </a:rPr>
              <a:t>(word2);</a:t>
            </a:r>
            <a:endParaRPr/>
          </a:p>
          <a:p>
            <a:pPr indent="-285750" lvl="1" marL="742950" marR="0" rtl="0" algn="l">
              <a:lnSpc>
                <a:spcPct val="100000"/>
              </a:lnSpc>
              <a:spcBef>
                <a:spcPts val="0"/>
              </a:spcBef>
              <a:spcAft>
                <a:spcPts val="0"/>
              </a:spcAft>
              <a:buClr>
                <a:schemeClr val="accent1"/>
              </a:buClr>
              <a:buSzPts val="2400"/>
              <a:buFont typeface="Noto Sans Symbols"/>
              <a:buNone/>
            </a:pPr>
            <a:r>
              <a:rPr b="0" i="0" lang="en" sz="2400" u="none" cap="none" strike="noStrike">
                <a:solidFill>
                  <a:srgbClr val="404040"/>
                </a:solidFill>
                <a:latin typeface="Century Gothic"/>
                <a:ea typeface="Century Gothic"/>
                <a:cs typeface="Century Gothic"/>
                <a:sym typeface="Century Gothic"/>
              </a:rPr>
              <a:t>	returns the “difference” </a:t>
            </a:r>
            <a:r>
              <a:rPr b="1" i="0" lang="en" sz="2400" u="none" cap="none" strike="noStrike">
                <a:solidFill>
                  <a:srgbClr val="404040"/>
                </a:solidFill>
                <a:latin typeface="Century Gothic"/>
                <a:ea typeface="Century Gothic"/>
                <a:cs typeface="Century Gothic"/>
                <a:sym typeface="Century Gothic"/>
              </a:rPr>
              <a:t>word1</a:t>
            </a:r>
            <a:r>
              <a:rPr b="0" i="0" lang="en" sz="2400" u="none" cap="none" strike="noStrike">
                <a:solidFill>
                  <a:srgbClr val="404040"/>
                </a:solidFill>
                <a:latin typeface="Century Gothic"/>
                <a:ea typeface="Century Gothic"/>
                <a:cs typeface="Century Gothic"/>
                <a:sym typeface="Century Gothic"/>
              </a:rPr>
              <a:t> </a:t>
            </a:r>
            <a:r>
              <a:rPr b="1" i="0" lang="en" sz="2400" u="none" cap="none" strike="noStrike">
                <a:solidFill>
                  <a:srgbClr val="404040"/>
                </a:solidFill>
                <a:latin typeface="Courier New"/>
                <a:ea typeface="Courier New"/>
                <a:cs typeface="Courier New"/>
                <a:sym typeface="Courier New"/>
              </a:rPr>
              <a:t>-</a:t>
            </a:r>
            <a:r>
              <a:rPr b="0" i="0" lang="en" sz="2400" u="none" cap="none" strike="noStrike">
                <a:solidFill>
                  <a:srgbClr val="404040"/>
                </a:solidFill>
                <a:latin typeface="Century Gothic"/>
                <a:ea typeface="Century Gothic"/>
                <a:cs typeface="Century Gothic"/>
                <a:sym typeface="Century Gothic"/>
              </a:rPr>
              <a:t> </a:t>
            </a:r>
            <a:r>
              <a:rPr b="1" i="0" lang="en" sz="2400" u="none" cap="none" strike="noStrike">
                <a:solidFill>
                  <a:srgbClr val="404040"/>
                </a:solidFill>
                <a:latin typeface="Century Gothic"/>
                <a:ea typeface="Century Gothic"/>
                <a:cs typeface="Century Gothic"/>
                <a:sym typeface="Century Gothic"/>
              </a:rPr>
              <a:t>word2</a:t>
            </a:r>
            <a:endParaRPr/>
          </a:p>
          <a:p>
            <a:pPr indent="-342900" lvl="0" marL="342900" marR="0" rtl="0" algn="l">
              <a:lnSpc>
                <a:spcPct val="100000"/>
              </a:lnSpc>
              <a:spcBef>
                <a:spcPts val="1200"/>
              </a:spcBef>
              <a:spcAft>
                <a:spcPts val="0"/>
              </a:spcAft>
              <a:buClr>
                <a:schemeClr val="accent1"/>
              </a:buClr>
              <a:buSzPts val="2400"/>
              <a:buFont typeface="Noto Sans Symbols"/>
              <a:buNone/>
            </a:pPr>
            <a:r>
              <a:rPr b="0" i="0" lang="en" sz="2400" u="none">
                <a:solidFill>
                  <a:srgbClr val="404040"/>
                </a:solidFill>
                <a:latin typeface="Century Gothic"/>
                <a:ea typeface="Century Gothic"/>
                <a:cs typeface="Century Gothic"/>
                <a:sym typeface="Century Gothic"/>
              </a:rPr>
              <a:t>int diff = word1.</a:t>
            </a:r>
            <a:r>
              <a:rPr b="1" i="0" lang="en" sz="2400" u="none">
                <a:solidFill>
                  <a:srgbClr val="404040"/>
                </a:solidFill>
                <a:latin typeface="Century Gothic"/>
                <a:ea typeface="Century Gothic"/>
                <a:cs typeface="Century Gothic"/>
                <a:sym typeface="Century Gothic"/>
              </a:rPr>
              <a:t>compareToIgnoreCase</a:t>
            </a:r>
            <a:r>
              <a:rPr b="0" i="0" lang="en" sz="2400" u="none">
                <a:solidFill>
                  <a:srgbClr val="404040"/>
                </a:solidFill>
                <a:latin typeface="Century Gothic"/>
                <a:ea typeface="Century Gothic"/>
                <a:cs typeface="Century Gothic"/>
                <a:sym typeface="Century Gothic"/>
              </a:rPr>
              <a:t>(word2);</a:t>
            </a:r>
            <a:endParaRPr/>
          </a:p>
          <a:p>
            <a:pPr indent="-285750" lvl="1" marL="742950" marR="0" rtl="0" algn="l">
              <a:lnSpc>
                <a:spcPct val="100000"/>
              </a:lnSpc>
              <a:spcBef>
                <a:spcPts val="0"/>
              </a:spcBef>
              <a:spcAft>
                <a:spcPts val="0"/>
              </a:spcAft>
              <a:buClr>
                <a:schemeClr val="accent1"/>
              </a:buClr>
              <a:buSzPts val="2400"/>
              <a:buFont typeface="Noto Sans Symbols"/>
              <a:buNone/>
            </a:pPr>
            <a:r>
              <a:rPr b="0" i="0" lang="en" sz="2400" u="none" cap="none" strike="noStrike">
                <a:solidFill>
                  <a:srgbClr val="404040"/>
                </a:solidFill>
                <a:latin typeface="Century Gothic"/>
                <a:ea typeface="Century Gothic"/>
                <a:cs typeface="Century Gothic"/>
                <a:sym typeface="Century Gothic"/>
              </a:rPr>
              <a:t>	returns the “difference” </a:t>
            </a:r>
            <a:r>
              <a:rPr b="1" i="0" lang="en" sz="2400" u="none" cap="none" strike="noStrike">
                <a:solidFill>
                  <a:srgbClr val="404040"/>
                </a:solidFill>
                <a:latin typeface="Century Gothic"/>
                <a:ea typeface="Century Gothic"/>
                <a:cs typeface="Century Gothic"/>
                <a:sym typeface="Century Gothic"/>
              </a:rPr>
              <a:t>word1 </a:t>
            </a:r>
            <a:r>
              <a:rPr b="1" i="0" lang="en" sz="2400" u="none" cap="none" strike="noStrike">
                <a:solidFill>
                  <a:srgbClr val="404040"/>
                </a:solidFill>
                <a:latin typeface="Courier New"/>
                <a:ea typeface="Courier New"/>
                <a:cs typeface="Courier New"/>
                <a:sym typeface="Courier New"/>
              </a:rPr>
              <a:t>-</a:t>
            </a:r>
            <a:r>
              <a:rPr b="1" i="0" lang="en" sz="2400" u="none" cap="none" strike="noStrike">
                <a:solidFill>
                  <a:srgbClr val="404040"/>
                </a:solidFill>
                <a:latin typeface="Century Gothic"/>
                <a:ea typeface="Century Gothic"/>
                <a:cs typeface="Century Gothic"/>
                <a:sym typeface="Century Gothic"/>
              </a:rPr>
              <a:t> word2</a:t>
            </a:r>
            <a:r>
              <a:rPr b="0" i="0" lang="en" sz="2400" u="none" cap="none" strike="noStrike">
                <a:solidFill>
                  <a:srgbClr val="404040"/>
                </a:solidFill>
                <a:latin typeface="Century Gothic"/>
                <a:ea typeface="Century Gothic"/>
                <a:cs typeface="Century Gothic"/>
                <a:sym typeface="Century Gothic"/>
              </a:rPr>
              <a:t>, </a:t>
            </a:r>
            <a:br>
              <a:rPr b="0" i="0" lang="en" sz="2400" u="none" cap="none" strike="noStrike">
                <a:solidFill>
                  <a:srgbClr val="404040"/>
                </a:solidFill>
                <a:latin typeface="Century Gothic"/>
                <a:ea typeface="Century Gothic"/>
                <a:cs typeface="Century Gothic"/>
                <a:sym typeface="Century Gothic"/>
              </a:rPr>
            </a:br>
            <a:r>
              <a:rPr b="0" i="0" lang="en" sz="2400" u="none" cap="none" strike="noStrike">
                <a:solidFill>
                  <a:srgbClr val="404040"/>
                </a:solidFill>
                <a:latin typeface="Century Gothic"/>
                <a:ea typeface="Century Gothic"/>
                <a:cs typeface="Century Gothic"/>
                <a:sym typeface="Century Gothic"/>
              </a:rPr>
              <a:t>case-blind</a:t>
            </a:r>
            <a:endParaRPr/>
          </a:p>
        </p:txBody>
      </p:sp>
      <p:sp>
        <p:nvSpPr>
          <p:cNvPr id="422" name="Google Shape;422;p40"/>
          <p:cNvSpPr txBox="1"/>
          <p:nvPr/>
        </p:nvSpPr>
        <p:spPr>
          <a:xfrm>
            <a:off x="962025" y="3017044"/>
            <a:ext cx="7038975" cy="892969"/>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 sz="1800" u="none">
                <a:solidFill>
                  <a:schemeClr val="dk1"/>
                </a:solidFill>
                <a:latin typeface="Arial"/>
                <a:ea typeface="Arial"/>
                <a:cs typeface="Arial"/>
                <a:sym typeface="Arial"/>
              </a:rPr>
              <a:t>Usually programmers don’t care what the numerical “difference” of </a:t>
            </a:r>
            <a:r>
              <a:rPr b="1" i="0" lang="en" sz="1800" u="none">
                <a:solidFill>
                  <a:schemeClr val="dk1"/>
                </a:solidFill>
                <a:latin typeface="Arial"/>
                <a:ea typeface="Arial"/>
                <a:cs typeface="Arial"/>
                <a:sym typeface="Arial"/>
              </a:rPr>
              <a:t>word1 - word2</a:t>
            </a:r>
            <a:r>
              <a:rPr b="0" i="0" lang="en" sz="1800" u="none">
                <a:solidFill>
                  <a:schemeClr val="dk1"/>
                </a:solidFill>
                <a:latin typeface="Arial"/>
                <a:ea typeface="Arial"/>
                <a:cs typeface="Arial"/>
                <a:sym typeface="Arial"/>
              </a:rPr>
              <a:t> is, just whether the difference is negative (word1 comes before word2), zero (word1 and word2 are equal) or positive (word1 comes after word2).  Often used in conditional statements.</a:t>
            </a:r>
            <a:endParaRPr/>
          </a:p>
        </p:txBody>
      </p:sp>
      <p:sp>
        <p:nvSpPr>
          <p:cNvPr id="423" name="Google Shape;423;p40"/>
          <p:cNvSpPr txBox="1"/>
          <p:nvPr/>
        </p:nvSpPr>
        <p:spPr>
          <a:xfrm>
            <a:off x="1035050" y="4094559"/>
            <a:ext cx="5788025" cy="754856"/>
          </a:xfrm>
          <a:prstGeom prst="rect">
            <a:avLst/>
          </a:prstGeom>
          <a:solidFill>
            <a:srgbClr val="CCEC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if(word1.compareTo(word2) &gt; 0){</a:t>
            </a:r>
            <a:endParaRPr/>
          </a:p>
          <a:p>
            <a:pPr indent="0" lvl="0" marL="0" marR="0" rtl="0" algn="l">
              <a:lnSpc>
                <a:spcPct val="100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	//word1 comes after word2…</a:t>
            </a:r>
            <a:endParaRPr/>
          </a:p>
          <a:p>
            <a:pPr indent="0" lvl="0" marL="0" marR="0" rtl="0" algn="l">
              <a:lnSpc>
                <a:spcPct val="100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1"/>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Comparison Examples</a:t>
            </a:r>
            <a:endParaRPr/>
          </a:p>
        </p:txBody>
      </p:sp>
      <p:sp>
        <p:nvSpPr>
          <p:cNvPr id="429" name="Google Shape;429;p41"/>
          <p:cNvSpPr txBox="1"/>
          <p:nvPr/>
        </p:nvSpPr>
        <p:spPr>
          <a:xfrm>
            <a:off x="919162" y="1357313"/>
            <a:ext cx="7605712" cy="1212056"/>
          </a:xfrm>
          <a:prstGeom prst="rect">
            <a:avLst/>
          </a:prstGeom>
          <a:solidFill>
            <a:srgbClr val="CCEC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//negative differences</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diff = “apple”.compareTo(“berry”);//a before b</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diff = “Zebra”.compareTo(“apple”);//Z before a</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diff = “dig”.compareTo(“dug”);//i before u</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diff = “dig”.compareTo(“digs”);//dig is shorter</a:t>
            </a:r>
            <a:endParaRPr/>
          </a:p>
        </p:txBody>
      </p:sp>
      <p:sp>
        <p:nvSpPr>
          <p:cNvPr id="430" name="Google Shape;430;p41"/>
          <p:cNvSpPr txBox="1"/>
          <p:nvPr/>
        </p:nvSpPr>
        <p:spPr>
          <a:xfrm>
            <a:off x="957262" y="2681288"/>
            <a:ext cx="7605712" cy="754856"/>
          </a:xfrm>
          <a:prstGeom prst="rect">
            <a:avLst/>
          </a:prstGeom>
          <a:solidFill>
            <a:srgbClr val="CCEC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//zero differences</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diff = “apple”.compareTo(“apple”);//equal</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diff = “dig”.compareToIgnoreCase(“DIG”);//equal</a:t>
            </a:r>
            <a:endParaRPr/>
          </a:p>
        </p:txBody>
      </p:sp>
      <p:sp>
        <p:nvSpPr>
          <p:cNvPr id="431" name="Google Shape;431;p41"/>
          <p:cNvSpPr txBox="1"/>
          <p:nvPr/>
        </p:nvSpPr>
        <p:spPr>
          <a:xfrm>
            <a:off x="957262" y="3576638"/>
            <a:ext cx="7605712" cy="1212056"/>
          </a:xfrm>
          <a:prstGeom prst="rect">
            <a:avLst/>
          </a:prstGeom>
          <a:solidFill>
            <a:srgbClr val="CCEC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//positive differences</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diff = “berry”.compareTo(“apple”);//b after a</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diff = “apple”.compareTo(“Apple”);//a after A</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diff = “BIT”.compareTo(“BIG”);//T after G</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diff = “huge”.compareTo(“hug”);//huge is longer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2"/>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Methods — trim</a:t>
            </a:r>
            <a:endParaRPr/>
          </a:p>
        </p:txBody>
      </p:sp>
      <p:sp>
        <p:nvSpPr>
          <p:cNvPr id="438" name="Google Shape;438;p42"/>
          <p:cNvSpPr txBox="1"/>
          <p:nvPr>
            <p:ph idx="1" type="body"/>
          </p:nvPr>
        </p:nvSpPr>
        <p:spPr>
          <a:xfrm>
            <a:off x="893762" y="1314450"/>
            <a:ext cx="7397750" cy="348972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2400"/>
              <a:buFont typeface="Noto Sans Symbols"/>
              <a:buNone/>
            </a:pPr>
            <a:r>
              <a:rPr b="0" i="0" lang="en" sz="2400" u="none">
                <a:solidFill>
                  <a:srgbClr val="404040"/>
                </a:solidFill>
                <a:latin typeface="Century Gothic"/>
                <a:ea typeface="Century Gothic"/>
                <a:cs typeface="Century Gothic"/>
                <a:sym typeface="Century Gothic"/>
              </a:rPr>
              <a:t>String word2 = </a:t>
            </a:r>
            <a:r>
              <a:rPr b="1" i="0" lang="en" sz="2400" u="none">
                <a:solidFill>
                  <a:srgbClr val="404040"/>
                </a:solidFill>
                <a:latin typeface="Century Gothic"/>
                <a:ea typeface="Century Gothic"/>
                <a:cs typeface="Century Gothic"/>
                <a:sym typeface="Century Gothic"/>
              </a:rPr>
              <a:t>word1.trim</a:t>
            </a:r>
            <a:r>
              <a:rPr b="0" i="0" lang="en" sz="2400" u="none">
                <a:solidFill>
                  <a:srgbClr val="404040"/>
                </a:solidFill>
                <a:latin typeface="Century Gothic"/>
                <a:ea typeface="Century Gothic"/>
                <a:cs typeface="Century Gothic"/>
                <a:sym typeface="Century Gothic"/>
              </a:rPr>
              <a:t> ();</a:t>
            </a:r>
            <a:endParaRPr/>
          </a:p>
          <a:p>
            <a:pPr indent="-285750" lvl="1" marL="742950" marR="0" rtl="0" algn="l">
              <a:lnSpc>
                <a:spcPct val="100000"/>
              </a:lnSpc>
              <a:spcBef>
                <a:spcPts val="0"/>
              </a:spcBef>
              <a:spcAft>
                <a:spcPts val="0"/>
              </a:spcAft>
              <a:buClr>
                <a:schemeClr val="accent1"/>
              </a:buClr>
              <a:buSzPts val="2400"/>
              <a:buFont typeface="Noto Sans Symbols"/>
              <a:buNone/>
            </a:pPr>
            <a:r>
              <a:rPr b="0" i="0" lang="en" sz="2400" u="none" cap="none" strike="noStrike">
                <a:solidFill>
                  <a:srgbClr val="404040"/>
                </a:solidFill>
                <a:latin typeface="Century Gothic"/>
                <a:ea typeface="Century Gothic"/>
                <a:cs typeface="Century Gothic"/>
                <a:sym typeface="Century Gothic"/>
              </a:rPr>
              <a:t>	returns a new string formed from </a:t>
            </a:r>
            <a:r>
              <a:rPr b="1" i="0" lang="en" sz="2400" u="none" cap="none" strike="noStrike">
                <a:solidFill>
                  <a:srgbClr val="404040"/>
                </a:solidFill>
                <a:latin typeface="Century Gothic"/>
                <a:ea typeface="Century Gothic"/>
                <a:cs typeface="Century Gothic"/>
                <a:sym typeface="Century Gothic"/>
              </a:rPr>
              <a:t>word1</a:t>
            </a:r>
            <a:r>
              <a:rPr b="0" i="0" lang="en" sz="2400" u="none" cap="none" strike="noStrike">
                <a:solidFill>
                  <a:srgbClr val="404040"/>
                </a:solidFill>
                <a:latin typeface="Century Gothic"/>
                <a:ea typeface="Century Gothic"/>
                <a:cs typeface="Century Gothic"/>
                <a:sym typeface="Century Gothic"/>
              </a:rPr>
              <a:t> by removing white space at both ends</a:t>
            </a:r>
            <a:br>
              <a:rPr b="0" i="0" lang="en" sz="2400" u="none" cap="none" strike="noStrike">
                <a:solidFill>
                  <a:srgbClr val="404040"/>
                </a:solidFill>
                <a:latin typeface="Century Gothic"/>
                <a:ea typeface="Century Gothic"/>
                <a:cs typeface="Century Gothic"/>
                <a:sym typeface="Century Gothic"/>
              </a:rPr>
            </a:br>
            <a:r>
              <a:rPr b="0" i="0" lang="en" sz="2400" u="none" cap="none" strike="noStrike">
                <a:solidFill>
                  <a:srgbClr val="404040"/>
                </a:solidFill>
                <a:latin typeface="Century Gothic"/>
                <a:ea typeface="Century Gothic"/>
                <a:cs typeface="Century Gothic"/>
                <a:sym typeface="Century Gothic"/>
              </a:rPr>
              <a:t>does not affect whites space in  the middle</a:t>
            </a:r>
            <a:endParaRPr/>
          </a:p>
          <a:p>
            <a:pPr indent="-285750" lvl="1" marL="742950" marR="0" rtl="0" algn="l">
              <a:lnSpc>
                <a:spcPct val="100000"/>
              </a:lnSpc>
              <a:spcBef>
                <a:spcPts val="0"/>
              </a:spcBef>
              <a:spcAft>
                <a:spcPts val="0"/>
              </a:spcAft>
              <a:buClr>
                <a:schemeClr val="accent1"/>
              </a:buClr>
              <a:buSzPts val="2400"/>
              <a:buFont typeface="Noto Sans Symbols"/>
              <a:buNone/>
            </a:pPr>
            <a:r>
              <a:t/>
            </a:r>
            <a:endParaRPr b="0" i="0" sz="2400" u="none" cap="none" strike="noStrike">
              <a:solidFill>
                <a:srgbClr val="404040"/>
              </a:solidFill>
              <a:latin typeface="Century Gothic"/>
              <a:ea typeface="Century Gothic"/>
              <a:cs typeface="Century Gothic"/>
              <a:sym typeface="Century Gothic"/>
            </a:endParaRPr>
          </a:p>
          <a:p>
            <a:pPr indent="-285750" lvl="1" marL="742950" marR="0" rtl="0" algn="l">
              <a:lnSpc>
                <a:spcPct val="100000"/>
              </a:lnSpc>
              <a:spcBef>
                <a:spcPts val="0"/>
              </a:spcBef>
              <a:spcAft>
                <a:spcPts val="0"/>
              </a:spcAft>
              <a:buClr>
                <a:schemeClr val="accent1"/>
              </a:buClr>
              <a:buSzPts val="2400"/>
              <a:buFont typeface="Noto Sans Symbols"/>
              <a:buNone/>
            </a:pPr>
            <a:r>
              <a:t/>
            </a:r>
            <a:endParaRPr b="0" i="0" sz="2400" u="none" cap="none" strike="noStrike">
              <a:solidFill>
                <a:srgbClr val="404040"/>
              </a:solidFill>
              <a:latin typeface="Century Gothic"/>
              <a:ea typeface="Century Gothic"/>
              <a:cs typeface="Century Gothic"/>
              <a:sym typeface="Century Gothic"/>
            </a:endParaRPr>
          </a:p>
          <a:p>
            <a:pPr indent="-190500" lvl="0" marL="342900" marR="0" rtl="0" algn="l">
              <a:spcBef>
                <a:spcPts val="1000"/>
              </a:spcBef>
              <a:spcAft>
                <a:spcPts val="0"/>
              </a:spcAft>
              <a:buClr>
                <a:schemeClr val="accent1"/>
              </a:buClr>
              <a:buSzPts val="2400"/>
              <a:buFont typeface="Noto Sans Symbols"/>
              <a:buNone/>
            </a:pPr>
            <a:r>
              <a:t/>
            </a:r>
            <a:endParaRPr b="0" i="0" sz="2400" u="none" cap="none" strike="noStrike">
              <a:solidFill>
                <a:srgbClr val="404040"/>
              </a:solidFill>
              <a:latin typeface="Century Gothic"/>
              <a:ea typeface="Century Gothic"/>
              <a:cs typeface="Century Gothic"/>
              <a:sym typeface="Century Gothic"/>
            </a:endParaRPr>
          </a:p>
        </p:txBody>
      </p:sp>
      <p:sp>
        <p:nvSpPr>
          <p:cNvPr id="439" name="Google Shape;439;p42"/>
          <p:cNvSpPr txBox="1"/>
          <p:nvPr/>
        </p:nvSpPr>
        <p:spPr>
          <a:xfrm>
            <a:off x="893762" y="2758678"/>
            <a:ext cx="7378700" cy="1164431"/>
          </a:xfrm>
          <a:prstGeom prst="rect">
            <a:avLst/>
          </a:prstGeom>
          <a:solidFill>
            <a:srgbClr val="CCEC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String word1 = “ Hi Bob “;</a:t>
            </a:r>
            <a:endParaRPr/>
          </a:p>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String word2 = word1.trim();</a:t>
            </a:r>
            <a:endParaRPr/>
          </a:p>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//word2 is “Hi Bob” – no spaces on either end</a:t>
            </a:r>
            <a:endParaRPr/>
          </a:p>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//word1 is still “ Hi Bob “ – with spaces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3"/>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Methods — replace</a:t>
            </a:r>
            <a:endParaRPr/>
          </a:p>
        </p:txBody>
      </p:sp>
      <p:sp>
        <p:nvSpPr>
          <p:cNvPr id="446" name="Google Shape;446;p43"/>
          <p:cNvSpPr txBox="1"/>
          <p:nvPr>
            <p:ph idx="1" type="body"/>
          </p:nvPr>
        </p:nvSpPr>
        <p:spPr>
          <a:xfrm>
            <a:off x="893762" y="1314450"/>
            <a:ext cx="7397750" cy="348972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2400"/>
              <a:buFont typeface="Noto Sans Symbols"/>
              <a:buNone/>
            </a:pPr>
            <a:r>
              <a:rPr b="0" i="0" lang="en" sz="2400" u="none">
                <a:solidFill>
                  <a:srgbClr val="404040"/>
                </a:solidFill>
                <a:latin typeface="Century Gothic"/>
                <a:ea typeface="Century Gothic"/>
                <a:cs typeface="Century Gothic"/>
                <a:sym typeface="Century Gothic"/>
              </a:rPr>
              <a:t>String word2 = word1.</a:t>
            </a:r>
            <a:r>
              <a:rPr b="1" i="0" lang="en" sz="2400" u="none">
                <a:solidFill>
                  <a:srgbClr val="404040"/>
                </a:solidFill>
                <a:latin typeface="Century Gothic"/>
                <a:ea typeface="Century Gothic"/>
                <a:cs typeface="Century Gothic"/>
                <a:sym typeface="Century Gothic"/>
              </a:rPr>
              <a:t>replace</a:t>
            </a:r>
            <a:r>
              <a:rPr b="0" i="0" lang="en" sz="2400" u="none">
                <a:solidFill>
                  <a:srgbClr val="404040"/>
                </a:solidFill>
                <a:latin typeface="Century Gothic"/>
                <a:ea typeface="Century Gothic"/>
                <a:cs typeface="Century Gothic"/>
                <a:sym typeface="Century Gothic"/>
              </a:rPr>
              <a:t>(oldCh, newCh);</a:t>
            </a:r>
            <a:endParaRPr/>
          </a:p>
          <a:p>
            <a:pPr indent="-285750" lvl="1" marL="742950" marR="0" rtl="0" algn="l">
              <a:lnSpc>
                <a:spcPct val="100000"/>
              </a:lnSpc>
              <a:spcBef>
                <a:spcPts val="0"/>
              </a:spcBef>
              <a:spcAft>
                <a:spcPts val="0"/>
              </a:spcAft>
              <a:buClr>
                <a:schemeClr val="accent1"/>
              </a:buClr>
              <a:buSzPts val="2400"/>
              <a:buFont typeface="Noto Sans Symbols"/>
              <a:buNone/>
            </a:pPr>
            <a:r>
              <a:rPr b="0" i="0" lang="en" sz="2400" u="none" cap="none" strike="noStrike">
                <a:solidFill>
                  <a:srgbClr val="404040"/>
                </a:solidFill>
                <a:latin typeface="Century Gothic"/>
                <a:ea typeface="Century Gothic"/>
                <a:cs typeface="Century Gothic"/>
                <a:sym typeface="Century Gothic"/>
              </a:rPr>
              <a:t>	returns a new string formed from </a:t>
            </a:r>
            <a:r>
              <a:rPr b="1" i="0" lang="en" sz="2400" u="none" cap="none" strike="noStrike">
                <a:solidFill>
                  <a:srgbClr val="404040"/>
                </a:solidFill>
                <a:latin typeface="Century Gothic"/>
                <a:ea typeface="Century Gothic"/>
                <a:cs typeface="Century Gothic"/>
                <a:sym typeface="Century Gothic"/>
              </a:rPr>
              <a:t>word1</a:t>
            </a:r>
            <a:r>
              <a:rPr b="0" i="0" lang="en" sz="2400" u="none" cap="none" strike="noStrike">
                <a:solidFill>
                  <a:srgbClr val="404040"/>
                </a:solidFill>
                <a:latin typeface="Century Gothic"/>
                <a:ea typeface="Century Gothic"/>
                <a:cs typeface="Century Gothic"/>
                <a:sym typeface="Century Gothic"/>
              </a:rPr>
              <a:t> by replacing all occurrences of </a:t>
            </a:r>
            <a:r>
              <a:rPr b="1" i="0" lang="en" sz="2400" u="none" cap="none" strike="noStrike">
                <a:solidFill>
                  <a:srgbClr val="404040"/>
                </a:solidFill>
                <a:latin typeface="Century Gothic"/>
                <a:ea typeface="Century Gothic"/>
                <a:cs typeface="Century Gothic"/>
                <a:sym typeface="Century Gothic"/>
              </a:rPr>
              <a:t>oldCh</a:t>
            </a:r>
            <a:r>
              <a:rPr b="0" i="0" lang="en" sz="2400" u="none" cap="none" strike="noStrike">
                <a:solidFill>
                  <a:srgbClr val="404040"/>
                </a:solidFill>
                <a:latin typeface="Century Gothic"/>
                <a:ea typeface="Century Gothic"/>
                <a:cs typeface="Century Gothic"/>
                <a:sym typeface="Century Gothic"/>
              </a:rPr>
              <a:t> with </a:t>
            </a:r>
            <a:r>
              <a:rPr b="1" i="0" lang="en" sz="2400" u="none" cap="none" strike="noStrike">
                <a:solidFill>
                  <a:srgbClr val="404040"/>
                </a:solidFill>
                <a:latin typeface="Century Gothic"/>
                <a:ea typeface="Century Gothic"/>
                <a:cs typeface="Century Gothic"/>
                <a:sym typeface="Century Gothic"/>
              </a:rPr>
              <a:t>newCh</a:t>
            </a:r>
            <a:endParaRPr/>
          </a:p>
        </p:txBody>
      </p:sp>
      <p:sp>
        <p:nvSpPr>
          <p:cNvPr id="447" name="Google Shape;447;p43"/>
          <p:cNvSpPr txBox="1"/>
          <p:nvPr/>
        </p:nvSpPr>
        <p:spPr>
          <a:xfrm>
            <a:off x="1173162" y="2905125"/>
            <a:ext cx="6838950" cy="890588"/>
          </a:xfrm>
          <a:prstGeom prst="rect">
            <a:avLst/>
          </a:prstGeom>
          <a:solidFill>
            <a:srgbClr val="CCEC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String word1 = “rare“;</a:t>
            </a:r>
            <a:endParaRPr/>
          </a:p>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String word2 = “rare“.replace(‘r’, ‘d’); </a:t>
            </a:r>
            <a:endParaRPr/>
          </a:p>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//word2 is “dade”, but word1 is still “rare“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4"/>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Methods — Changing Case</a:t>
            </a:r>
            <a:endParaRPr/>
          </a:p>
        </p:txBody>
      </p:sp>
      <p:sp>
        <p:nvSpPr>
          <p:cNvPr id="454" name="Google Shape;454;p44"/>
          <p:cNvSpPr txBox="1"/>
          <p:nvPr>
            <p:ph idx="1" type="body"/>
          </p:nvPr>
        </p:nvSpPr>
        <p:spPr>
          <a:xfrm>
            <a:off x="893762" y="1314450"/>
            <a:ext cx="7397750" cy="348972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2400"/>
              <a:buFont typeface="Noto Sans Symbols"/>
              <a:buNone/>
            </a:pPr>
            <a:r>
              <a:rPr b="0" i="0" lang="en" sz="2400" u="none">
                <a:solidFill>
                  <a:srgbClr val="404040"/>
                </a:solidFill>
                <a:latin typeface="Century Gothic"/>
                <a:ea typeface="Century Gothic"/>
                <a:cs typeface="Century Gothic"/>
                <a:sym typeface="Century Gothic"/>
              </a:rPr>
              <a:t>String word2 = word1.</a:t>
            </a:r>
            <a:r>
              <a:rPr b="1" i="0" lang="en" sz="2400" u="none">
                <a:solidFill>
                  <a:srgbClr val="404040"/>
                </a:solidFill>
                <a:latin typeface="Century Gothic"/>
                <a:ea typeface="Century Gothic"/>
                <a:cs typeface="Century Gothic"/>
                <a:sym typeface="Century Gothic"/>
              </a:rPr>
              <a:t>toUpperCase</a:t>
            </a:r>
            <a:r>
              <a:rPr b="0" i="0" lang="en" sz="2400" u="none">
                <a:solidFill>
                  <a:srgbClr val="404040"/>
                </a:solidFill>
                <a:latin typeface="Century Gothic"/>
                <a:ea typeface="Century Gothic"/>
                <a:cs typeface="Century Gothic"/>
                <a:sym typeface="Century Gothic"/>
              </a:rPr>
              <a:t>();</a:t>
            </a:r>
            <a:endParaRPr/>
          </a:p>
          <a:p>
            <a:pPr indent="-342900" lvl="0" marL="342900" marR="0" rtl="0" algn="l">
              <a:lnSpc>
                <a:spcPct val="100000"/>
              </a:lnSpc>
              <a:spcBef>
                <a:spcPts val="0"/>
              </a:spcBef>
              <a:spcAft>
                <a:spcPts val="0"/>
              </a:spcAft>
              <a:buClr>
                <a:schemeClr val="accent1"/>
              </a:buClr>
              <a:buSzPts val="2400"/>
              <a:buFont typeface="Noto Sans Symbols"/>
              <a:buNone/>
            </a:pPr>
            <a:r>
              <a:rPr b="0" i="0" lang="en" sz="2400" u="none">
                <a:solidFill>
                  <a:srgbClr val="404040"/>
                </a:solidFill>
                <a:latin typeface="Century Gothic"/>
                <a:ea typeface="Century Gothic"/>
                <a:cs typeface="Century Gothic"/>
                <a:sym typeface="Century Gothic"/>
              </a:rPr>
              <a:t>String word3 = word1.</a:t>
            </a:r>
            <a:r>
              <a:rPr b="1" i="0" lang="en" sz="2400" u="none">
                <a:solidFill>
                  <a:srgbClr val="404040"/>
                </a:solidFill>
                <a:latin typeface="Century Gothic"/>
                <a:ea typeface="Century Gothic"/>
                <a:cs typeface="Century Gothic"/>
                <a:sym typeface="Century Gothic"/>
              </a:rPr>
              <a:t>toLowerCase</a:t>
            </a:r>
            <a:r>
              <a:rPr b="0" i="0" lang="en" sz="2400" u="none">
                <a:solidFill>
                  <a:srgbClr val="404040"/>
                </a:solidFill>
                <a:latin typeface="Century Gothic"/>
                <a:ea typeface="Century Gothic"/>
                <a:cs typeface="Century Gothic"/>
                <a:sym typeface="Century Gothic"/>
              </a:rPr>
              <a:t>();</a:t>
            </a:r>
            <a:endParaRPr/>
          </a:p>
          <a:p>
            <a:pPr indent="-285750" lvl="1" marL="742950" marR="0" rtl="0" algn="l">
              <a:lnSpc>
                <a:spcPct val="100000"/>
              </a:lnSpc>
              <a:spcBef>
                <a:spcPts val="0"/>
              </a:spcBef>
              <a:spcAft>
                <a:spcPts val="0"/>
              </a:spcAft>
              <a:buClr>
                <a:schemeClr val="accent1"/>
              </a:buClr>
              <a:buSzPts val="2400"/>
              <a:buFont typeface="Noto Sans Symbols"/>
              <a:buNone/>
            </a:pPr>
            <a:r>
              <a:rPr b="0" i="0" lang="en" sz="2400" u="none" cap="none" strike="noStrike">
                <a:solidFill>
                  <a:srgbClr val="404040"/>
                </a:solidFill>
                <a:latin typeface="Century Gothic"/>
                <a:ea typeface="Century Gothic"/>
                <a:cs typeface="Century Gothic"/>
                <a:sym typeface="Century Gothic"/>
              </a:rPr>
              <a:t>	returns a new string formed from </a:t>
            </a:r>
            <a:r>
              <a:rPr b="1" i="0" lang="en" sz="2400" u="none" cap="none" strike="noStrike">
                <a:solidFill>
                  <a:srgbClr val="404040"/>
                </a:solidFill>
                <a:latin typeface="Century Gothic"/>
                <a:ea typeface="Century Gothic"/>
                <a:cs typeface="Century Gothic"/>
                <a:sym typeface="Century Gothic"/>
              </a:rPr>
              <a:t>word1</a:t>
            </a:r>
            <a:r>
              <a:rPr b="0" i="0" lang="en" sz="2400" u="none" cap="none" strike="noStrike">
                <a:solidFill>
                  <a:srgbClr val="404040"/>
                </a:solidFill>
                <a:latin typeface="Century Gothic"/>
                <a:ea typeface="Century Gothic"/>
                <a:cs typeface="Century Gothic"/>
                <a:sym typeface="Century Gothic"/>
              </a:rPr>
              <a:t> by converting its characters to upper (lower) case</a:t>
            </a:r>
            <a:endParaRPr/>
          </a:p>
        </p:txBody>
      </p:sp>
      <p:sp>
        <p:nvSpPr>
          <p:cNvPr id="455" name="Google Shape;455;p44"/>
          <p:cNvSpPr txBox="1"/>
          <p:nvPr/>
        </p:nvSpPr>
        <p:spPr>
          <a:xfrm>
            <a:off x="1062037" y="2717006"/>
            <a:ext cx="6838950" cy="1164431"/>
          </a:xfrm>
          <a:prstGeom prst="rect">
            <a:avLst/>
          </a:prstGeom>
          <a:solidFill>
            <a:srgbClr val="CCEC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String word1 = “HeLLo“;</a:t>
            </a:r>
            <a:endParaRPr/>
          </a:p>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String word2 = word1.toUpperCase();//”HELLO”</a:t>
            </a:r>
            <a:endParaRPr/>
          </a:p>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String word3 = word1.toLowerCase();//”hello”</a:t>
            </a:r>
            <a:endParaRPr/>
          </a:p>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//word1 is still “HeLLo“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5"/>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Replacements </a:t>
            </a:r>
            <a:endParaRPr/>
          </a:p>
        </p:txBody>
      </p:sp>
      <p:sp>
        <p:nvSpPr>
          <p:cNvPr id="462" name="Google Shape;462;p45"/>
          <p:cNvSpPr txBox="1"/>
          <p:nvPr>
            <p:ph idx="1" type="body"/>
          </p:nvPr>
        </p:nvSpPr>
        <p:spPr>
          <a:xfrm>
            <a:off x="1943100" y="1600200"/>
            <a:ext cx="6591300" cy="28336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2400"/>
              <a:buFont typeface="Noto Sans Symbols"/>
              <a:buChar char="🠶"/>
            </a:pPr>
            <a:r>
              <a:rPr b="0" i="0" lang="en" sz="2400" u="none">
                <a:solidFill>
                  <a:srgbClr val="404040"/>
                </a:solidFill>
                <a:latin typeface="Century Gothic"/>
                <a:ea typeface="Century Gothic"/>
                <a:cs typeface="Century Gothic"/>
                <a:sym typeface="Century Gothic"/>
              </a:rPr>
              <a:t>Example: to “convert” word1 to upper case, replace the reference with a new reference.	</a:t>
            </a:r>
            <a:endParaRPr/>
          </a:p>
          <a:p>
            <a:pPr indent="-190500" lvl="0" marL="342900" marR="0" rtl="0" algn="l">
              <a:lnSpc>
                <a:spcPct val="100000"/>
              </a:lnSpc>
              <a:spcBef>
                <a:spcPts val="1000"/>
              </a:spcBef>
              <a:spcAft>
                <a:spcPts val="0"/>
              </a:spcAft>
              <a:buClr>
                <a:schemeClr val="accent1"/>
              </a:buClr>
              <a:buSzPts val="2400"/>
              <a:buFont typeface="Noto Sans Symbols"/>
              <a:buNone/>
            </a:pPr>
            <a:r>
              <a:t/>
            </a:r>
            <a:endParaRPr b="0" i="0" sz="2400" u="none">
              <a:solidFill>
                <a:srgbClr val="404040"/>
              </a:solidFill>
              <a:latin typeface="Century Gothic"/>
              <a:ea typeface="Century Gothic"/>
              <a:cs typeface="Century Gothic"/>
              <a:sym typeface="Century Gothic"/>
            </a:endParaRPr>
          </a:p>
          <a:p>
            <a:pPr indent="-190500" lvl="0" marL="342900" marR="0" rtl="0" algn="l">
              <a:lnSpc>
                <a:spcPct val="100000"/>
              </a:lnSpc>
              <a:spcBef>
                <a:spcPts val="1000"/>
              </a:spcBef>
              <a:spcAft>
                <a:spcPts val="0"/>
              </a:spcAft>
              <a:buClr>
                <a:schemeClr val="accent1"/>
              </a:buClr>
              <a:buSzPts val="2400"/>
              <a:buFont typeface="Noto Sans Symbols"/>
              <a:buNone/>
            </a:pPr>
            <a:r>
              <a:t/>
            </a:r>
            <a:endParaRPr b="0" i="0" sz="2400" u="none">
              <a:solidFill>
                <a:srgbClr val="404040"/>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2400"/>
              <a:buFont typeface="Noto Sans Symbols"/>
              <a:buChar char="🠶"/>
            </a:pPr>
            <a:r>
              <a:rPr b="0" i="0" lang="en" sz="2400" u="none">
                <a:solidFill>
                  <a:srgbClr val="404040"/>
                </a:solidFill>
                <a:latin typeface="Century Gothic"/>
                <a:ea typeface="Century Gothic"/>
                <a:cs typeface="Century Gothic"/>
                <a:sym typeface="Century Gothic"/>
              </a:rPr>
              <a:t>A common bug:</a:t>
            </a:r>
            <a:endParaRPr/>
          </a:p>
          <a:p>
            <a:pPr indent="-190500" lvl="0" marL="342900" marR="0" rtl="0" algn="l">
              <a:spcBef>
                <a:spcPts val="1000"/>
              </a:spcBef>
              <a:spcAft>
                <a:spcPts val="0"/>
              </a:spcAft>
              <a:buClr>
                <a:schemeClr val="accent1"/>
              </a:buClr>
              <a:buSzPts val="2400"/>
              <a:buFont typeface="Noto Sans Symbols"/>
              <a:buNone/>
            </a:pPr>
            <a:r>
              <a:t/>
            </a:r>
            <a:endParaRPr b="0" i="0" sz="2400" u="none">
              <a:solidFill>
                <a:srgbClr val="404040"/>
              </a:solidFill>
              <a:latin typeface="Century Gothic"/>
              <a:ea typeface="Century Gothic"/>
              <a:cs typeface="Century Gothic"/>
              <a:sym typeface="Century Gothic"/>
            </a:endParaRPr>
          </a:p>
        </p:txBody>
      </p:sp>
      <p:sp>
        <p:nvSpPr>
          <p:cNvPr id="463" name="Google Shape;463;p45"/>
          <p:cNvSpPr txBox="1"/>
          <p:nvPr/>
        </p:nvSpPr>
        <p:spPr>
          <a:xfrm>
            <a:off x="1468437" y="2145506"/>
            <a:ext cx="4841875" cy="342900"/>
          </a:xfrm>
          <a:prstGeom prst="rect">
            <a:avLst/>
          </a:prstGeom>
          <a:solidFill>
            <a:srgbClr val="CCEC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   word1 = word1.toUpperCase();</a:t>
            </a:r>
            <a:endParaRPr/>
          </a:p>
        </p:txBody>
      </p:sp>
      <p:sp>
        <p:nvSpPr>
          <p:cNvPr id="464" name="Google Shape;464;p45"/>
          <p:cNvSpPr txBox="1"/>
          <p:nvPr/>
        </p:nvSpPr>
        <p:spPr>
          <a:xfrm>
            <a:off x="1638300" y="2872978"/>
            <a:ext cx="3600450" cy="342900"/>
          </a:xfrm>
          <a:prstGeom prst="rect">
            <a:avLst/>
          </a:prstGeom>
          <a:solidFill>
            <a:srgbClr val="CCEC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   word1.toUpperCase();</a:t>
            </a:r>
            <a:endParaRPr/>
          </a:p>
        </p:txBody>
      </p:sp>
      <p:sp>
        <p:nvSpPr>
          <p:cNvPr id="465" name="Google Shape;465;p45"/>
          <p:cNvSpPr txBox="1"/>
          <p:nvPr/>
        </p:nvSpPr>
        <p:spPr>
          <a:xfrm>
            <a:off x="6118225" y="2984897"/>
            <a:ext cx="1958975" cy="890588"/>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0" lang="en" sz="2400" u="none">
                <a:solidFill>
                  <a:schemeClr val="dk1"/>
                </a:solidFill>
                <a:latin typeface="Arial"/>
                <a:ea typeface="Arial"/>
                <a:cs typeface="Arial"/>
                <a:sym typeface="Arial"/>
              </a:rPr>
              <a:t> word1</a:t>
            </a:r>
            <a:r>
              <a:rPr b="0" i="0" lang="en" sz="2400" u="none">
                <a:solidFill>
                  <a:schemeClr val="dk1"/>
                </a:solidFill>
                <a:latin typeface="Arial"/>
                <a:ea typeface="Arial"/>
                <a:cs typeface="Arial"/>
                <a:sym typeface="Arial"/>
              </a:rPr>
              <a:t> remains unchanged</a:t>
            </a:r>
            <a:endParaRPr/>
          </a:p>
        </p:txBody>
      </p:sp>
      <p:cxnSp>
        <p:nvCxnSpPr>
          <p:cNvPr id="466" name="Google Shape;466;p45"/>
          <p:cNvCxnSpPr/>
          <p:nvPr/>
        </p:nvCxnSpPr>
        <p:spPr>
          <a:xfrm>
            <a:off x="5029200" y="3320653"/>
            <a:ext cx="1104900" cy="0"/>
          </a:xfrm>
          <a:prstGeom prst="straightConnector1">
            <a:avLst/>
          </a:prstGeom>
          <a:noFill/>
          <a:ln cap="flat" cmpd="sng" w="9525">
            <a:solidFill>
              <a:srgbClr val="FF0000"/>
            </a:solidFill>
            <a:prstDash val="solid"/>
            <a:miter lim="800000"/>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6"/>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Numbers to Strings</a:t>
            </a:r>
            <a:endParaRPr/>
          </a:p>
        </p:txBody>
      </p:sp>
      <p:sp>
        <p:nvSpPr>
          <p:cNvPr id="473" name="Google Shape;473;p46"/>
          <p:cNvSpPr txBox="1"/>
          <p:nvPr>
            <p:ph idx="1" type="body"/>
          </p:nvPr>
        </p:nvSpPr>
        <p:spPr>
          <a:xfrm>
            <a:off x="847725" y="1438275"/>
            <a:ext cx="7188200" cy="32575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2400"/>
              <a:buFont typeface="Noto Sans Symbols"/>
              <a:buNone/>
            </a:pPr>
            <a:r>
              <a:rPr b="0" i="0" lang="en" sz="2400" u="none">
                <a:solidFill>
                  <a:srgbClr val="404040"/>
                </a:solidFill>
                <a:latin typeface="Century Gothic"/>
                <a:ea typeface="Century Gothic"/>
                <a:cs typeface="Century Gothic"/>
                <a:sym typeface="Century Gothic"/>
              </a:rPr>
              <a:t>Three ways to convert a number into a string:</a:t>
            </a:r>
            <a:endParaRPr/>
          </a:p>
          <a:p>
            <a:pPr indent="-285750" lvl="1" marL="742950" marR="0" rtl="0" algn="l">
              <a:lnSpc>
                <a:spcPct val="100000"/>
              </a:lnSpc>
              <a:spcBef>
                <a:spcPts val="1000"/>
              </a:spcBef>
              <a:spcAft>
                <a:spcPts val="0"/>
              </a:spcAft>
              <a:buClr>
                <a:schemeClr val="accent1"/>
              </a:buClr>
              <a:buSzPts val="2400"/>
              <a:buFont typeface="Noto Sans Symbols"/>
              <a:buNone/>
            </a:pPr>
            <a:r>
              <a:rPr b="0" i="0" lang="en" sz="2400" u="none" cap="none" strike="noStrike">
                <a:solidFill>
                  <a:srgbClr val="404040"/>
                </a:solidFill>
                <a:latin typeface="Century Gothic"/>
                <a:ea typeface="Century Gothic"/>
                <a:cs typeface="Century Gothic"/>
                <a:sym typeface="Century Gothic"/>
              </a:rPr>
              <a:t>1.   String s = "" + num;</a:t>
            </a:r>
            <a:br>
              <a:rPr b="0" i="0" lang="en" sz="2400" u="none" cap="none" strike="noStrike">
                <a:solidFill>
                  <a:srgbClr val="404040"/>
                </a:solidFill>
                <a:latin typeface="Century Gothic"/>
                <a:ea typeface="Century Gothic"/>
                <a:cs typeface="Century Gothic"/>
                <a:sym typeface="Century Gothic"/>
              </a:rPr>
            </a:br>
            <a:endParaRPr/>
          </a:p>
          <a:p>
            <a:pPr indent="-285750" lvl="1" marL="742950" marR="0" rtl="0" algn="l">
              <a:lnSpc>
                <a:spcPct val="100000"/>
              </a:lnSpc>
              <a:spcBef>
                <a:spcPts val="1000"/>
              </a:spcBef>
              <a:spcAft>
                <a:spcPts val="0"/>
              </a:spcAft>
              <a:buClr>
                <a:schemeClr val="accent1"/>
              </a:buClr>
              <a:buSzPts val="2400"/>
              <a:buFont typeface="Noto Sans Symbols"/>
              <a:buNone/>
            </a:pPr>
            <a:r>
              <a:rPr b="0" i="0" lang="en" sz="2400" u="none" cap="none" strike="noStrike">
                <a:solidFill>
                  <a:srgbClr val="404040"/>
                </a:solidFill>
                <a:latin typeface="Century Gothic"/>
                <a:ea typeface="Century Gothic"/>
                <a:cs typeface="Century Gothic"/>
                <a:sym typeface="Century Gothic"/>
              </a:rPr>
              <a:t>2.   String s = Integer.toString (i);</a:t>
            </a:r>
            <a:endParaRPr/>
          </a:p>
          <a:p>
            <a:pPr indent="-285750" lvl="1" marL="742950" marR="0" rtl="0" algn="l">
              <a:lnSpc>
                <a:spcPct val="100000"/>
              </a:lnSpc>
              <a:spcBef>
                <a:spcPts val="1000"/>
              </a:spcBef>
              <a:spcAft>
                <a:spcPts val="0"/>
              </a:spcAft>
              <a:buClr>
                <a:schemeClr val="accent1"/>
              </a:buClr>
              <a:buSzPts val="2400"/>
              <a:buFont typeface="Noto Sans Symbols"/>
              <a:buNone/>
            </a:pPr>
            <a:r>
              <a:rPr b="0" i="0" lang="en" sz="2400" u="none" cap="none" strike="noStrike">
                <a:solidFill>
                  <a:srgbClr val="404040"/>
                </a:solidFill>
                <a:latin typeface="Century Gothic"/>
                <a:ea typeface="Century Gothic"/>
                <a:cs typeface="Century Gothic"/>
                <a:sym typeface="Century Gothic"/>
              </a:rPr>
              <a:t>      String s = Double.toString (d);</a:t>
            </a:r>
            <a:br>
              <a:rPr b="0" i="0" lang="en" sz="2400" u="none" cap="none" strike="noStrike">
                <a:solidFill>
                  <a:srgbClr val="404040"/>
                </a:solidFill>
                <a:latin typeface="Century Gothic"/>
                <a:ea typeface="Century Gothic"/>
                <a:cs typeface="Century Gothic"/>
                <a:sym typeface="Century Gothic"/>
              </a:rPr>
            </a:br>
            <a:br>
              <a:rPr b="0" i="0" lang="en" sz="2400" u="none" cap="none" strike="noStrike">
                <a:solidFill>
                  <a:srgbClr val="404040"/>
                </a:solidFill>
                <a:latin typeface="Century Gothic"/>
                <a:ea typeface="Century Gothic"/>
                <a:cs typeface="Century Gothic"/>
                <a:sym typeface="Century Gothic"/>
              </a:rPr>
            </a:br>
            <a:endParaRPr/>
          </a:p>
          <a:p>
            <a:pPr indent="-285750" lvl="1" marL="742950" marR="0" rtl="0" algn="l">
              <a:lnSpc>
                <a:spcPct val="100000"/>
              </a:lnSpc>
              <a:spcBef>
                <a:spcPts val="1000"/>
              </a:spcBef>
              <a:spcAft>
                <a:spcPts val="0"/>
              </a:spcAft>
              <a:buClr>
                <a:schemeClr val="accent1"/>
              </a:buClr>
              <a:buSzPts val="2400"/>
              <a:buFont typeface="Noto Sans Symbols"/>
              <a:buNone/>
            </a:pPr>
            <a:r>
              <a:rPr b="0" i="0" lang="en" sz="2400" u="none" cap="none" strike="noStrike">
                <a:solidFill>
                  <a:srgbClr val="404040"/>
                </a:solidFill>
                <a:latin typeface="Century Gothic"/>
                <a:ea typeface="Century Gothic"/>
                <a:cs typeface="Century Gothic"/>
                <a:sym typeface="Century Gothic"/>
              </a:rPr>
              <a:t>3.   String s = String.valueOf (num);</a:t>
            </a:r>
            <a:endParaRPr/>
          </a:p>
        </p:txBody>
      </p:sp>
      <p:sp>
        <p:nvSpPr>
          <p:cNvPr id="474" name="Google Shape;474;p46"/>
          <p:cNvSpPr txBox="1"/>
          <p:nvPr/>
        </p:nvSpPr>
        <p:spPr>
          <a:xfrm>
            <a:off x="6078537" y="1858565"/>
            <a:ext cx="2776537" cy="1669256"/>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 sz="2000" u="none">
                <a:solidFill>
                  <a:schemeClr val="dk1"/>
                </a:solidFill>
                <a:latin typeface="Arial"/>
                <a:ea typeface="Arial"/>
                <a:cs typeface="Arial"/>
                <a:sym typeface="Arial"/>
              </a:rPr>
              <a:t>Integer</a:t>
            </a:r>
            <a:r>
              <a:rPr b="0" i="0" lang="en" sz="2000" u="none">
                <a:solidFill>
                  <a:schemeClr val="dk1"/>
                </a:solidFill>
                <a:latin typeface="Arial"/>
                <a:ea typeface="Arial"/>
                <a:cs typeface="Arial"/>
                <a:sym typeface="Arial"/>
              </a:rPr>
              <a:t> and </a:t>
            </a:r>
            <a:r>
              <a:rPr b="1" i="0" lang="en" sz="2000" u="none">
                <a:solidFill>
                  <a:schemeClr val="dk1"/>
                </a:solidFill>
                <a:latin typeface="Arial"/>
                <a:ea typeface="Arial"/>
                <a:cs typeface="Arial"/>
                <a:sym typeface="Arial"/>
              </a:rPr>
              <a:t>Double</a:t>
            </a:r>
            <a:r>
              <a:rPr b="0" i="0" lang="en" sz="2000" u="none">
                <a:solidFill>
                  <a:schemeClr val="dk1"/>
                </a:solidFill>
                <a:latin typeface="Arial"/>
                <a:ea typeface="Arial"/>
                <a:cs typeface="Arial"/>
                <a:sym typeface="Arial"/>
              </a:rPr>
              <a:t> are “wrapper” classes from </a:t>
            </a:r>
            <a:r>
              <a:rPr b="1" i="0" lang="en" sz="2000" u="none">
                <a:solidFill>
                  <a:schemeClr val="dk1"/>
                </a:solidFill>
                <a:latin typeface="Arial"/>
                <a:ea typeface="Arial"/>
                <a:cs typeface="Arial"/>
                <a:sym typeface="Arial"/>
              </a:rPr>
              <a:t>java.lang</a:t>
            </a:r>
            <a:r>
              <a:rPr b="0" i="0" lang="en" sz="2000" u="none">
                <a:solidFill>
                  <a:schemeClr val="dk1"/>
                </a:solidFill>
                <a:latin typeface="Arial"/>
                <a:ea typeface="Arial"/>
                <a:cs typeface="Arial"/>
                <a:sym typeface="Arial"/>
              </a:rPr>
              <a:t> that represent numbers as objects.  They also provide useful static methods.</a:t>
            </a:r>
            <a:endParaRPr/>
          </a:p>
        </p:txBody>
      </p:sp>
      <p:cxnSp>
        <p:nvCxnSpPr>
          <p:cNvPr id="475" name="Google Shape;475;p46"/>
          <p:cNvCxnSpPr/>
          <p:nvPr/>
        </p:nvCxnSpPr>
        <p:spPr>
          <a:xfrm rot="10800000">
            <a:off x="5853112" y="2568178"/>
            <a:ext cx="282575" cy="0"/>
          </a:xfrm>
          <a:prstGeom prst="straightConnector1">
            <a:avLst/>
          </a:prstGeom>
          <a:noFill/>
          <a:ln cap="flat" cmpd="sng" w="9525">
            <a:solidFill>
              <a:srgbClr val="FF0000"/>
            </a:solidFill>
            <a:prstDash val="solid"/>
            <a:miter lim="800000"/>
            <a:headEnd len="med" w="med" type="none"/>
            <a:tailEnd len="med" w="med" type="triangle"/>
          </a:ln>
        </p:spPr>
      </p:cxnSp>
      <p:cxnSp>
        <p:nvCxnSpPr>
          <p:cNvPr id="476" name="Google Shape;476;p46"/>
          <p:cNvCxnSpPr/>
          <p:nvPr/>
        </p:nvCxnSpPr>
        <p:spPr>
          <a:xfrm rot="10800000">
            <a:off x="5853112" y="2894409"/>
            <a:ext cx="282575" cy="0"/>
          </a:xfrm>
          <a:prstGeom prst="straightConnector1">
            <a:avLst/>
          </a:prstGeom>
          <a:noFill/>
          <a:ln cap="flat" cmpd="sng" w="9525">
            <a:solidFill>
              <a:srgbClr val="FF0000"/>
            </a:solidFill>
            <a:prstDash val="solid"/>
            <a:miter lim="800000"/>
            <a:headEnd len="med" w="med" type="none"/>
            <a:tailEnd len="med" w="med" type="triangle"/>
          </a:ln>
        </p:spPr>
      </p:cxnSp>
      <p:sp>
        <p:nvSpPr>
          <p:cNvPr id="477" name="Google Shape;477;p46"/>
          <p:cNvSpPr txBox="1"/>
          <p:nvPr/>
        </p:nvSpPr>
        <p:spPr>
          <a:xfrm>
            <a:off x="1912937" y="4151709"/>
            <a:ext cx="3327400" cy="275034"/>
          </a:xfrm>
          <a:prstGeom prst="rect">
            <a:avLst/>
          </a:prstGeom>
          <a:solidFill>
            <a:srgbClr val="CCEC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 sz="1800" u="none">
                <a:solidFill>
                  <a:schemeClr val="dk1"/>
                </a:solidFill>
                <a:latin typeface="Arial"/>
                <a:ea typeface="Arial"/>
                <a:cs typeface="Arial"/>
                <a:sym typeface="Arial"/>
              </a:rPr>
              <a:t>s = String.valueOf(123);//”123”</a:t>
            </a:r>
            <a:endParaRPr/>
          </a:p>
        </p:txBody>
      </p:sp>
      <p:sp>
        <p:nvSpPr>
          <p:cNvPr id="478" name="Google Shape;478;p46"/>
          <p:cNvSpPr txBox="1"/>
          <p:nvPr/>
        </p:nvSpPr>
        <p:spPr>
          <a:xfrm>
            <a:off x="1836737" y="2078831"/>
            <a:ext cx="2157412" cy="275034"/>
          </a:xfrm>
          <a:prstGeom prst="rect">
            <a:avLst/>
          </a:prstGeom>
          <a:solidFill>
            <a:srgbClr val="CCEC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 sz="1800" u="none">
                <a:solidFill>
                  <a:schemeClr val="dk1"/>
                </a:solidFill>
                <a:latin typeface="Arial"/>
                <a:ea typeface="Arial"/>
                <a:cs typeface="Arial"/>
                <a:sym typeface="Arial"/>
              </a:rPr>
              <a:t>s = “” + 123;//”123”</a:t>
            </a:r>
            <a:endParaRPr/>
          </a:p>
        </p:txBody>
      </p:sp>
      <p:sp>
        <p:nvSpPr>
          <p:cNvPr id="479" name="Google Shape;479;p46"/>
          <p:cNvSpPr txBox="1"/>
          <p:nvPr/>
        </p:nvSpPr>
        <p:spPr>
          <a:xfrm>
            <a:off x="1770062" y="3226594"/>
            <a:ext cx="3613150" cy="481013"/>
          </a:xfrm>
          <a:prstGeom prst="rect">
            <a:avLst/>
          </a:prstGeom>
          <a:solidFill>
            <a:srgbClr val="CCEC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 sz="1800" u="none">
                <a:solidFill>
                  <a:schemeClr val="dk1"/>
                </a:solidFill>
                <a:latin typeface="Arial"/>
                <a:ea typeface="Arial"/>
                <a:cs typeface="Arial"/>
                <a:sym typeface="Arial"/>
              </a:rPr>
              <a:t>s = Integer.toString(123);//”123”</a:t>
            </a:r>
            <a:endParaRPr/>
          </a:p>
          <a:p>
            <a:pPr indent="0" lvl="0" marL="0" marR="0" rtl="0" algn="l">
              <a:lnSpc>
                <a:spcPct val="100000"/>
              </a:lnSpc>
              <a:spcBef>
                <a:spcPts val="0"/>
              </a:spcBef>
              <a:spcAft>
                <a:spcPts val="0"/>
              </a:spcAft>
              <a:buClr>
                <a:schemeClr val="dk1"/>
              </a:buClr>
              <a:buSzPts val="1800"/>
              <a:buFont typeface="Arial"/>
              <a:buNone/>
            </a:pPr>
            <a:r>
              <a:rPr b="0" i="0" lang="en" sz="1800" u="none">
                <a:solidFill>
                  <a:schemeClr val="dk1"/>
                </a:solidFill>
                <a:latin typeface="Arial"/>
                <a:ea typeface="Arial"/>
                <a:cs typeface="Arial"/>
                <a:sym typeface="Arial"/>
              </a:rPr>
              <a:t>s = Double.toString(3.14); //”3.14”</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7"/>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3600">
              <a:solidFill>
                <a:srgbClr val="262626"/>
              </a:solidFill>
              <a:latin typeface="Century Gothic"/>
              <a:ea typeface="Century Gothic"/>
              <a:cs typeface="Century Gothic"/>
              <a:sym typeface="Century Gothic"/>
            </a:endParaRPr>
          </a:p>
        </p:txBody>
      </p:sp>
      <p:sp>
        <p:nvSpPr>
          <p:cNvPr id="485" name="Google Shape;485;p47"/>
          <p:cNvSpPr txBox="1"/>
          <p:nvPr>
            <p:ph idx="1" type="body"/>
          </p:nvPr>
        </p:nvSpPr>
        <p:spPr>
          <a:xfrm>
            <a:off x="1943100" y="1600200"/>
            <a:ext cx="6591300" cy="28336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00"/>
              <a:buFont typeface="Noto Sans Symbols"/>
              <a:buChar char="🠶"/>
            </a:pPr>
            <a:r>
              <a:rPr b="1" i="0" lang="en" sz="1800" u="none">
                <a:solidFill>
                  <a:srgbClr val="404040"/>
                </a:solidFill>
                <a:latin typeface="Century Gothic"/>
                <a:ea typeface="Century Gothic"/>
                <a:cs typeface="Century Gothic"/>
                <a:sym typeface="Century Gothic"/>
              </a:rPr>
              <a:t>How is it possible for two String objects with identical values not to be equal under the ==</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1" i="0" lang="en" sz="1800" u="none">
                <a:solidFill>
                  <a:srgbClr val="404040"/>
                </a:solidFill>
                <a:latin typeface="Century Gothic"/>
                <a:ea typeface="Century Gothic"/>
                <a:cs typeface="Century Gothic"/>
                <a:sym typeface="Century Gothic"/>
              </a:rPr>
              <a:t>operator?</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The == operator compares two objects to determine if they are the same object in memory. </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It is possible for two String objects to have the same value, but located indifferent areas of memory.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idx="1" type="body"/>
          </p:nvPr>
        </p:nvSpPr>
        <p:spPr>
          <a:xfrm>
            <a:off x="868362" y="895350"/>
            <a:ext cx="7620000" cy="3948113"/>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2800"/>
              <a:buFont typeface="Noto Sans Symbols"/>
              <a:buNone/>
            </a:pPr>
            <a:r>
              <a:rPr b="0" i="0" lang="en" sz="2800" u="none" cap="none" strike="noStrike">
                <a:solidFill>
                  <a:srgbClr val="000000"/>
                </a:solidFill>
                <a:latin typeface="Arial"/>
                <a:ea typeface="Arial"/>
                <a:cs typeface="Arial"/>
                <a:sym typeface="Arial"/>
              </a:rPr>
              <a:t>Strings are used for storing text.</a:t>
            </a:r>
            <a:endParaRPr/>
          </a:p>
          <a:p>
            <a:pPr indent="0" lvl="0" marL="0" marR="0" rtl="0" algn="l">
              <a:lnSpc>
                <a:spcPct val="100000"/>
              </a:lnSpc>
              <a:spcBef>
                <a:spcPts val="0"/>
              </a:spcBef>
              <a:spcAft>
                <a:spcPts val="0"/>
              </a:spcAft>
              <a:buClr>
                <a:schemeClr val="accent1"/>
              </a:buClr>
              <a:buSzPts val="2800"/>
              <a:buFont typeface="Noto Sans Symbols"/>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2800"/>
              <a:buFont typeface="Noto Sans Symbols"/>
              <a:buNone/>
            </a:pPr>
            <a:r>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2800"/>
              <a:buFont typeface="Noto Sans Symbols"/>
              <a:buNone/>
            </a:pPr>
            <a:r>
              <a:rPr b="0" i="0" lang="en" sz="2800" u="none" cap="none" strike="noStrike">
                <a:solidFill>
                  <a:srgbClr val="000000"/>
                </a:solidFill>
                <a:latin typeface="Arial"/>
                <a:ea typeface="Arial"/>
                <a:cs typeface="Arial"/>
                <a:sym typeface="Arial"/>
              </a:rPr>
              <a:t>A </a:t>
            </a:r>
            <a:r>
              <a:rPr b="0" i="0" lang="en" sz="2800" u="none" cap="none" strike="noStrike">
                <a:solidFill>
                  <a:srgbClr val="DC143C"/>
                </a:solidFill>
                <a:latin typeface="Arial"/>
                <a:ea typeface="Arial"/>
                <a:cs typeface="Arial"/>
                <a:sym typeface="Arial"/>
              </a:rPr>
              <a:t>String</a:t>
            </a:r>
            <a:r>
              <a:rPr b="0" i="0" lang="en" sz="2800" u="none" cap="none" strike="noStrike">
                <a:solidFill>
                  <a:srgbClr val="000000"/>
                </a:solidFill>
                <a:latin typeface="Arial"/>
                <a:ea typeface="Arial"/>
                <a:cs typeface="Arial"/>
                <a:sym typeface="Arial"/>
              </a:rPr>
              <a:t> variable contains a collection of characters surrounded by double quotes:</a:t>
            </a:r>
            <a:endParaRPr/>
          </a:p>
          <a:p>
            <a:pPr indent="0" lvl="0" marL="0" marR="0" rtl="0" algn="l">
              <a:lnSpc>
                <a:spcPct val="100000"/>
              </a:lnSpc>
              <a:spcBef>
                <a:spcPts val="0"/>
              </a:spcBef>
              <a:spcAft>
                <a:spcPts val="0"/>
              </a:spcAft>
              <a:buClr>
                <a:schemeClr val="accent1"/>
              </a:buClr>
              <a:buSzPts val="2800"/>
              <a:buFont typeface="Noto Sans Symbols"/>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2800"/>
              <a:buFont typeface="Noto Sans Symbols"/>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2800"/>
              <a:buFont typeface="Noto Sans Symbols"/>
              <a:buNone/>
            </a:pPr>
            <a:r>
              <a:rPr b="0" i="0" lang="en" sz="2800" u="none" cap="none" strike="noStrike">
                <a:solidFill>
                  <a:schemeClr val="dk1"/>
                </a:solidFill>
                <a:latin typeface="Arial"/>
                <a:ea typeface="Arial"/>
                <a:cs typeface="Arial"/>
                <a:sym typeface="Arial"/>
              </a:rPr>
              <a:t>String is a sequence of characters.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2800"/>
              <a:buFont typeface="Noto Sans Symbols"/>
              <a:buNone/>
            </a:pPr>
            <a:r>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2800"/>
              <a:buFont typeface="Noto Sans Symbols"/>
              <a:buNone/>
            </a:pPr>
            <a:r>
              <a:rPr b="0" i="0" lang="en" sz="2800" u="none" cap="none" strike="noStrike">
                <a:solidFill>
                  <a:schemeClr val="dk1"/>
                </a:solidFill>
                <a:latin typeface="Arial"/>
                <a:ea typeface="Arial"/>
                <a:cs typeface="Arial"/>
                <a:sym typeface="Arial"/>
              </a:rPr>
              <a:t>In java, objects of String are immutable which means a constant and cannot be changed once created.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8"/>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StringBuffer </a:t>
            </a:r>
            <a:endParaRPr/>
          </a:p>
        </p:txBody>
      </p:sp>
      <p:sp>
        <p:nvSpPr>
          <p:cNvPr id="491" name="Google Shape;491;p48"/>
          <p:cNvSpPr txBox="1"/>
          <p:nvPr>
            <p:ph idx="1" type="body"/>
          </p:nvPr>
        </p:nvSpPr>
        <p:spPr>
          <a:xfrm>
            <a:off x="701675" y="1200150"/>
            <a:ext cx="7832725" cy="28336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2400"/>
              <a:buFont typeface="Noto Sans Symbols"/>
              <a:buChar char="🠶"/>
            </a:pPr>
            <a:r>
              <a:rPr b="0" i="0" lang="en" sz="2400" u="none">
                <a:solidFill>
                  <a:srgbClr val="404040"/>
                </a:solidFill>
                <a:latin typeface="Century Gothic"/>
                <a:ea typeface="Century Gothic"/>
                <a:cs typeface="Century Gothic"/>
                <a:sym typeface="Century Gothic"/>
              </a:rPr>
              <a:t>The StringBuffer class is used to represent characters that can be modified. This is simply used for concatenation or manipulation of the strings. </a:t>
            </a:r>
            <a:endParaRPr/>
          </a:p>
          <a:p>
            <a:pPr indent="-190500" lvl="0" marL="342900" marR="0" rtl="0" algn="l">
              <a:lnSpc>
                <a:spcPct val="100000"/>
              </a:lnSpc>
              <a:spcBef>
                <a:spcPts val="1000"/>
              </a:spcBef>
              <a:spcAft>
                <a:spcPts val="0"/>
              </a:spcAft>
              <a:buClr>
                <a:schemeClr val="accent1"/>
              </a:buClr>
              <a:buSzPts val="2400"/>
              <a:buFont typeface="Noto Sans Symbols"/>
              <a:buNone/>
            </a:pPr>
            <a:r>
              <a:t/>
            </a:r>
            <a:endParaRPr b="0" i="0" sz="2400" u="none">
              <a:solidFill>
                <a:srgbClr val="404040"/>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2400"/>
              <a:buFont typeface="Noto Sans Symbols"/>
              <a:buChar char="🠶"/>
            </a:pPr>
            <a:r>
              <a:rPr b="0" i="1" lang="en" sz="2400" u="none">
                <a:solidFill>
                  <a:srgbClr val="404040"/>
                </a:solidFill>
                <a:latin typeface="Century Gothic"/>
                <a:ea typeface="Century Gothic"/>
                <a:cs typeface="Century Gothic"/>
                <a:sym typeface="Century Gothic"/>
              </a:rPr>
              <a:t>StringBuffer</a:t>
            </a:r>
            <a:r>
              <a:rPr b="0" i="0" lang="en" sz="2400" u="none">
                <a:solidFill>
                  <a:srgbClr val="404040"/>
                </a:solidFill>
                <a:latin typeface="Century Gothic"/>
                <a:ea typeface="Century Gothic"/>
                <a:cs typeface="Century Gothic"/>
                <a:sym typeface="Century Gothic"/>
              </a:rPr>
              <a:t> is mainly used for the dynamic string concatenation which enhances the performance. </a:t>
            </a:r>
            <a:endParaRPr/>
          </a:p>
          <a:p>
            <a:pPr indent="-342900" lvl="0" marL="342900" marR="0" rtl="0" algn="l">
              <a:lnSpc>
                <a:spcPct val="100000"/>
              </a:lnSpc>
              <a:spcBef>
                <a:spcPts val="1000"/>
              </a:spcBef>
              <a:spcAft>
                <a:spcPts val="0"/>
              </a:spcAft>
              <a:buClr>
                <a:schemeClr val="accent1"/>
              </a:buClr>
              <a:buSzPts val="2400"/>
              <a:buFont typeface="Noto Sans Symbols"/>
              <a:buChar char="🠶"/>
            </a:pPr>
            <a:r>
              <a:rPr b="0" i="0" lang="en" sz="2400" u="none">
                <a:solidFill>
                  <a:srgbClr val="404040"/>
                </a:solidFill>
                <a:latin typeface="Century Gothic"/>
                <a:ea typeface="Century Gothic"/>
                <a:cs typeface="Century Gothic"/>
                <a:sym typeface="Century Gothic"/>
              </a:rPr>
              <a:t>A string buffer implements a mutable sequence of characters. </a:t>
            </a:r>
            <a:endParaRPr/>
          </a:p>
          <a:p>
            <a:pPr indent="-342900" lvl="0" marL="342900" marR="0" rtl="0" algn="l">
              <a:lnSpc>
                <a:spcPct val="100000"/>
              </a:lnSpc>
              <a:spcBef>
                <a:spcPts val="1000"/>
              </a:spcBef>
              <a:spcAft>
                <a:spcPts val="0"/>
              </a:spcAft>
              <a:buClr>
                <a:schemeClr val="accent1"/>
              </a:buClr>
              <a:buSzPts val="2400"/>
              <a:buFont typeface="Noto Sans Symbols"/>
              <a:buChar char="🠶"/>
            </a:pPr>
            <a:r>
              <a:rPr b="0" i="0" lang="en" sz="2400" u="none">
                <a:solidFill>
                  <a:srgbClr val="404040"/>
                </a:solidFill>
                <a:latin typeface="Century Gothic"/>
                <a:ea typeface="Century Gothic"/>
                <a:cs typeface="Century Gothic"/>
                <a:sym typeface="Century Gothic"/>
              </a:rPr>
              <a:t>A string buffer is like a String, but can be modified.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9"/>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3600">
              <a:solidFill>
                <a:srgbClr val="262626"/>
              </a:solidFill>
              <a:latin typeface="Century Gothic"/>
              <a:ea typeface="Century Gothic"/>
              <a:cs typeface="Century Gothic"/>
              <a:sym typeface="Century Gothic"/>
            </a:endParaRPr>
          </a:p>
        </p:txBody>
      </p:sp>
      <p:sp>
        <p:nvSpPr>
          <p:cNvPr id="497" name="Google Shape;497;p49"/>
          <p:cNvSpPr txBox="1"/>
          <p:nvPr>
            <p:ph idx="1" type="body"/>
          </p:nvPr>
        </p:nvSpPr>
        <p:spPr>
          <a:xfrm>
            <a:off x="1539875" y="1600200"/>
            <a:ext cx="6994525" cy="28336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00"/>
              <a:buFont typeface="Noto Sans Symbols"/>
              <a:buChar char="🠶"/>
            </a:pPr>
            <a:r>
              <a:rPr b="0" i="1" lang="en" sz="1800" u="none">
                <a:solidFill>
                  <a:srgbClr val="404040"/>
                </a:solidFill>
                <a:latin typeface="Century Gothic"/>
                <a:ea typeface="Century Gothic"/>
                <a:cs typeface="Century Gothic"/>
                <a:sym typeface="Century Gothic"/>
              </a:rPr>
              <a:t>append()</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This is the append() function used for the concatenate the string in string buffer. This is better to use for dynamic string concatenation. This function works like a simple string concatenation such as : String str = str + "added string";.</a:t>
            </a:r>
            <a:endParaRPr/>
          </a:p>
          <a:p>
            <a:pPr indent="-228600" lvl="0" marL="342900" marR="0" rtl="0" algn="l">
              <a:spcBef>
                <a:spcPts val="1000"/>
              </a:spcBef>
              <a:spcAft>
                <a:spcPts val="0"/>
              </a:spcAft>
              <a:buClr>
                <a:schemeClr val="accent1"/>
              </a:buClr>
              <a:buSzPts val="1800"/>
              <a:buFont typeface="Noto Sans Symbols"/>
              <a:buNone/>
            </a:pPr>
            <a:r>
              <a:t/>
            </a:r>
            <a:endParaRPr b="0" i="0" sz="1800" u="none">
              <a:solidFill>
                <a:srgbClr val="404040"/>
              </a:solidFill>
              <a:latin typeface="Century Gothic"/>
              <a:ea typeface="Century Gothic"/>
              <a:cs typeface="Century Gothic"/>
              <a:sym typeface="Century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0"/>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3600">
              <a:solidFill>
                <a:srgbClr val="262626"/>
              </a:solidFill>
              <a:latin typeface="Century Gothic"/>
              <a:ea typeface="Century Gothic"/>
              <a:cs typeface="Century Gothic"/>
              <a:sym typeface="Century Gothic"/>
            </a:endParaRPr>
          </a:p>
        </p:txBody>
      </p:sp>
      <p:sp>
        <p:nvSpPr>
          <p:cNvPr id="503" name="Google Shape;503;p50"/>
          <p:cNvSpPr txBox="1"/>
          <p:nvPr>
            <p:ph idx="1" type="body"/>
          </p:nvPr>
        </p:nvSpPr>
        <p:spPr>
          <a:xfrm>
            <a:off x="1943100" y="1600200"/>
            <a:ext cx="6591300" cy="28336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00"/>
              <a:buFont typeface="Noto Sans Symbols"/>
              <a:buChar char="🠶"/>
            </a:pPr>
            <a:r>
              <a:rPr b="0" i="1" lang="en" sz="1800" u="none">
                <a:solidFill>
                  <a:srgbClr val="404040"/>
                </a:solidFill>
                <a:latin typeface="Century Gothic"/>
                <a:ea typeface="Century Gothic"/>
                <a:cs typeface="Century Gothic"/>
                <a:sym typeface="Century Gothic"/>
              </a:rPr>
              <a:t>insert()</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This is the insert() function used to insert any string or character at the specified position in the given string.</a:t>
            </a:r>
            <a:endParaRPr/>
          </a:p>
          <a:p>
            <a:pPr indent="-228600" lvl="0" marL="342900" marR="0" rtl="0" algn="l">
              <a:spcBef>
                <a:spcPts val="1000"/>
              </a:spcBef>
              <a:spcAft>
                <a:spcPts val="0"/>
              </a:spcAft>
              <a:buClr>
                <a:schemeClr val="accent1"/>
              </a:buClr>
              <a:buSzPts val="1800"/>
              <a:buFont typeface="Noto Sans Symbols"/>
              <a:buNone/>
            </a:pPr>
            <a:r>
              <a:t/>
            </a:r>
            <a:endParaRPr b="0" i="0" sz="1800" u="none">
              <a:solidFill>
                <a:srgbClr val="404040"/>
              </a:solidFill>
              <a:latin typeface="Century Gothic"/>
              <a:ea typeface="Century Gothic"/>
              <a:cs typeface="Century Gothic"/>
              <a:sym typeface="Century Gothic"/>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1"/>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3600">
              <a:solidFill>
                <a:srgbClr val="262626"/>
              </a:solidFill>
              <a:latin typeface="Century Gothic"/>
              <a:ea typeface="Century Gothic"/>
              <a:cs typeface="Century Gothic"/>
              <a:sym typeface="Century Gothic"/>
            </a:endParaRPr>
          </a:p>
        </p:txBody>
      </p:sp>
      <p:sp>
        <p:nvSpPr>
          <p:cNvPr id="509" name="Google Shape;509;p51"/>
          <p:cNvSpPr txBox="1"/>
          <p:nvPr>
            <p:ph idx="1" type="body"/>
          </p:nvPr>
        </p:nvSpPr>
        <p:spPr>
          <a:xfrm>
            <a:off x="1943100" y="1600200"/>
            <a:ext cx="6591300" cy="28336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00"/>
              <a:buFont typeface="Noto Sans Symbols"/>
              <a:buChar char="🠶"/>
            </a:pPr>
            <a:r>
              <a:rPr b="0" i="1" lang="en" sz="1800" u="none">
                <a:solidFill>
                  <a:srgbClr val="404040"/>
                </a:solidFill>
                <a:latin typeface="Century Gothic"/>
                <a:ea typeface="Century Gothic"/>
                <a:cs typeface="Century Gothic"/>
                <a:sym typeface="Century Gothic"/>
              </a:rPr>
              <a:t>reverse()</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This is the reverse() function used to reverse the string present in string buffer.</a:t>
            </a:r>
            <a:endParaRPr/>
          </a:p>
          <a:p>
            <a:pPr indent="-228600" lvl="0" marL="342900" marR="0" rtl="0" algn="l">
              <a:spcBef>
                <a:spcPts val="1000"/>
              </a:spcBef>
              <a:spcAft>
                <a:spcPts val="0"/>
              </a:spcAft>
              <a:buClr>
                <a:schemeClr val="accent1"/>
              </a:buClr>
              <a:buSzPts val="1800"/>
              <a:buFont typeface="Noto Sans Symbols"/>
              <a:buNone/>
            </a:pPr>
            <a:r>
              <a:t/>
            </a:r>
            <a:endParaRPr b="0" i="0" sz="1800" u="none">
              <a:solidFill>
                <a:srgbClr val="404040"/>
              </a:solidFill>
              <a:latin typeface="Century Gothic"/>
              <a:ea typeface="Century Gothic"/>
              <a:cs typeface="Century Gothic"/>
              <a:sym typeface="Century Gothic"/>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2"/>
          <p:cNvSpPr txBox="1"/>
          <p:nvPr>
            <p:ph idx="1" type="body"/>
          </p:nvPr>
        </p:nvSpPr>
        <p:spPr>
          <a:xfrm>
            <a:off x="990600" y="857250"/>
            <a:ext cx="7543800" cy="357663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00"/>
              <a:buFont typeface="Noto Sans Symbols"/>
              <a:buChar char="🠶"/>
            </a:pPr>
            <a:r>
              <a:rPr b="1" i="1" lang="en" sz="1800" u="none">
                <a:solidFill>
                  <a:srgbClr val="404040"/>
                </a:solidFill>
                <a:latin typeface="Century Gothic"/>
                <a:ea typeface="Century Gothic"/>
                <a:cs typeface="Century Gothic"/>
                <a:sym typeface="Century Gothic"/>
              </a:rPr>
              <a:t>setCharAt()</a:t>
            </a:r>
            <a:endParaRPr b="1" i="0" sz="1800" u="none">
              <a:solidFill>
                <a:srgbClr val="404040"/>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     This is the setCharAt() function which is used to set the specified character in buffered string at the specified position of the string in which you have to set the given character.</a:t>
            </a:r>
            <a:endParaRPr/>
          </a:p>
          <a:p>
            <a:pPr indent="-228600" lvl="0" marL="342900" marR="0" rtl="0" algn="l">
              <a:lnSpc>
                <a:spcPct val="100000"/>
              </a:lnSpc>
              <a:spcBef>
                <a:spcPts val="1000"/>
              </a:spcBef>
              <a:spcAft>
                <a:spcPts val="0"/>
              </a:spcAft>
              <a:buClr>
                <a:schemeClr val="accent1"/>
              </a:buClr>
              <a:buSzPts val="1800"/>
              <a:buFont typeface="Noto Sans Symbols"/>
              <a:buNone/>
            </a:pPr>
            <a:r>
              <a:t/>
            </a:r>
            <a:endParaRPr b="0" i="0" sz="1800" u="none">
              <a:solidFill>
                <a:srgbClr val="404040"/>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1800"/>
              <a:buFont typeface="Noto Sans Symbols"/>
              <a:buChar char="🠶"/>
            </a:pPr>
            <a:r>
              <a:rPr b="1" i="1" lang="en" sz="1800" u="none">
                <a:solidFill>
                  <a:srgbClr val="404040"/>
                </a:solidFill>
                <a:latin typeface="Century Gothic"/>
                <a:ea typeface="Century Gothic"/>
                <a:cs typeface="Century Gothic"/>
                <a:sym typeface="Century Gothic"/>
              </a:rPr>
              <a:t>charAt()</a:t>
            </a:r>
            <a:endParaRPr/>
          </a:p>
          <a:p>
            <a:pPr indent="-228600" lvl="0" marL="342900" marR="0" rtl="0" algn="l">
              <a:lnSpc>
                <a:spcPct val="100000"/>
              </a:lnSpc>
              <a:spcBef>
                <a:spcPts val="1000"/>
              </a:spcBef>
              <a:spcAft>
                <a:spcPts val="0"/>
              </a:spcAft>
              <a:buClr>
                <a:schemeClr val="accent1"/>
              </a:buClr>
              <a:buSzPts val="1800"/>
              <a:buFont typeface="Noto Sans Symbols"/>
              <a:buNone/>
            </a:pPr>
            <a:r>
              <a:t/>
            </a:r>
            <a:endParaRPr b="1" i="0" sz="1800" u="none">
              <a:solidFill>
                <a:srgbClr val="404040"/>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    This is the charAt() function which is used to get the character at the specified position of the given string.</a:t>
            </a:r>
            <a:endParaRPr/>
          </a:p>
          <a:p>
            <a:pPr indent="-228600" lvl="0" marL="342900" marR="0" rtl="0" algn="l">
              <a:lnSpc>
                <a:spcPct val="100000"/>
              </a:lnSpc>
              <a:spcBef>
                <a:spcPts val="1000"/>
              </a:spcBef>
              <a:spcAft>
                <a:spcPts val="0"/>
              </a:spcAft>
              <a:buClr>
                <a:schemeClr val="accent1"/>
              </a:buClr>
              <a:buSzPts val="1800"/>
              <a:buFont typeface="Noto Sans Symbols"/>
              <a:buNone/>
            </a:pPr>
            <a:r>
              <a:t/>
            </a:r>
            <a:endParaRPr b="0" i="0" sz="1800" u="none">
              <a:solidFill>
                <a:srgbClr val="404040"/>
              </a:solidFill>
              <a:latin typeface="Century Gothic"/>
              <a:ea typeface="Century Gothic"/>
              <a:cs typeface="Century Gothic"/>
              <a:sym typeface="Century Gothic"/>
            </a:endParaRPr>
          </a:p>
          <a:p>
            <a:pPr indent="-228600" lvl="0" marL="342900" marR="0" rtl="0" algn="l">
              <a:spcBef>
                <a:spcPts val="1000"/>
              </a:spcBef>
              <a:spcAft>
                <a:spcPts val="0"/>
              </a:spcAft>
              <a:buClr>
                <a:schemeClr val="accent1"/>
              </a:buClr>
              <a:buSzPts val="1800"/>
              <a:buFont typeface="Noto Sans Symbols"/>
              <a:buNone/>
            </a:pPr>
            <a:r>
              <a:t/>
            </a:r>
            <a:endParaRPr b="0" i="0" sz="1800" u="none">
              <a:solidFill>
                <a:srgbClr val="404040"/>
              </a:solidFill>
              <a:latin typeface="Century Gothic"/>
              <a:ea typeface="Century Gothic"/>
              <a:cs typeface="Century Gothic"/>
              <a:sym typeface="Century Gothic"/>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3"/>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3600">
              <a:solidFill>
                <a:srgbClr val="262626"/>
              </a:solidFill>
              <a:latin typeface="Century Gothic"/>
              <a:ea typeface="Century Gothic"/>
              <a:cs typeface="Century Gothic"/>
              <a:sym typeface="Century Gothic"/>
            </a:endParaRPr>
          </a:p>
        </p:txBody>
      </p:sp>
      <p:sp>
        <p:nvSpPr>
          <p:cNvPr id="520" name="Google Shape;520;p53"/>
          <p:cNvSpPr txBox="1"/>
          <p:nvPr>
            <p:ph idx="1" type="body"/>
          </p:nvPr>
        </p:nvSpPr>
        <p:spPr>
          <a:xfrm>
            <a:off x="1096962" y="1600200"/>
            <a:ext cx="7437437" cy="28336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00"/>
              <a:buFont typeface="Noto Sans Symbols"/>
              <a:buChar char="🠶"/>
            </a:pPr>
            <a:r>
              <a:rPr b="1" i="1" lang="en" sz="1800" u="none">
                <a:solidFill>
                  <a:srgbClr val="404040"/>
                </a:solidFill>
                <a:latin typeface="Century Gothic"/>
                <a:ea typeface="Century Gothic"/>
                <a:cs typeface="Century Gothic"/>
                <a:sym typeface="Century Gothic"/>
              </a:rPr>
              <a:t>substring</a:t>
            </a:r>
            <a:r>
              <a:rPr b="0" i="1" lang="en" sz="1800" u="none">
                <a:solidFill>
                  <a:srgbClr val="404040"/>
                </a:solidFill>
                <a:latin typeface="Century Gothic"/>
                <a:ea typeface="Century Gothic"/>
                <a:cs typeface="Century Gothic"/>
                <a:sym typeface="Century Gothic"/>
              </a:rPr>
              <a:t>()</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This is the substring() function which is used to get the sub string from the buffered string from the initial position to end position (these are fixed by you in the program).</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1" i="1" lang="en" sz="1800" u="none">
                <a:solidFill>
                  <a:srgbClr val="404040"/>
                </a:solidFill>
                <a:latin typeface="Century Gothic"/>
                <a:ea typeface="Century Gothic"/>
                <a:cs typeface="Century Gothic"/>
                <a:sym typeface="Century Gothic"/>
              </a:rPr>
              <a:t>deleteCharAt</a:t>
            </a:r>
            <a:r>
              <a:rPr b="0" i="1" lang="en" sz="1800" u="none">
                <a:solidFill>
                  <a:srgbClr val="404040"/>
                </a:solidFill>
                <a:latin typeface="Century Gothic"/>
                <a:ea typeface="Century Gothic"/>
                <a:cs typeface="Century Gothic"/>
                <a:sym typeface="Century Gothic"/>
              </a:rPr>
              <a:t>()</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This is the deleteCharAt() function which is used to delete the specific character from the buffered string by mentioning that's position in the string.</a:t>
            </a:r>
            <a:endParaRPr/>
          </a:p>
          <a:p>
            <a:pPr indent="-228600" lvl="0" marL="342900" marR="0" rtl="0" algn="l">
              <a:spcBef>
                <a:spcPts val="1000"/>
              </a:spcBef>
              <a:spcAft>
                <a:spcPts val="0"/>
              </a:spcAft>
              <a:buClr>
                <a:schemeClr val="accent1"/>
              </a:buClr>
              <a:buSzPts val="1800"/>
              <a:buFont typeface="Noto Sans Symbols"/>
              <a:buNone/>
            </a:pPr>
            <a:r>
              <a:t/>
            </a:r>
            <a:endParaRPr b="0" i="0" sz="1800" u="none">
              <a:solidFill>
                <a:srgbClr val="404040"/>
              </a:solidFill>
              <a:latin typeface="Century Gothic"/>
              <a:ea typeface="Century Gothic"/>
              <a:cs typeface="Century Gothic"/>
              <a:sym typeface="Century Gothic"/>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4"/>
          <p:cNvSpPr txBox="1"/>
          <p:nvPr>
            <p:ph type="title"/>
          </p:nvPr>
        </p:nvSpPr>
        <p:spPr>
          <a:xfrm>
            <a:off x="457200" y="205978"/>
            <a:ext cx="8229600" cy="47982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sz="3600">
              <a:solidFill>
                <a:srgbClr val="262626"/>
              </a:solidFill>
              <a:latin typeface="Century Gothic"/>
              <a:ea typeface="Century Gothic"/>
              <a:cs typeface="Century Gothic"/>
              <a:sym typeface="Century Gothic"/>
            </a:endParaRPr>
          </a:p>
        </p:txBody>
      </p:sp>
      <p:sp>
        <p:nvSpPr>
          <p:cNvPr id="526" name="Google Shape;526;p54"/>
          <p:cNvSpPr txBox="1"/>
          <p:nvPr>
            <p:ph idx="1" type="body"/>
          </p:nvPr>
        </p:nvSpPr>
        <p:spPr>
          <a:xfrm>
            <a:off x="854075" y="1120378"/>
            <a:ext cx="7680325" cy="331350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2000"/>
              <a:buFont typeface="Noto Sans Symbols"/>
              <a:buChar char="🠶"/>
            </a:pPr>
            <a:r>
              <a:rPr b="1" i="1" lang="en" sz="2000" u="none">
                <a:solidFill>
                  <a:srgbClr val="404040"/>
                </a:solidFill>
                <a:latin typeface="Century Gothic"/>
                <a:ea typeface="Century Gothic"/>
                <a:cs typeface="Century Gothic"/>
                <a:sym typeface="Century Gothic"/>
              </a:rPr>
              <a:t>length()</a:t>
            </a:r>
            <a:endParaRPr b="1" i="0" sz="2000" u="none">
              <a:solidFill>
                <a:srgbClr val="404040"/>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2000"/>
              <a:buFont typeface="Noto Sans Symbols"/>
              <a:buChar char="🠶"/>
            </a:pPr>
            <a:r>
              <a:rPr b="0" i="0" lang="en" sz="2000" u="none">
                <a:solidFill>
                  <a:srgbClr val="404040"/>
                </a:solidFill>
                <a:latin typeface="Century Gothic"/>
                <a:ea typeface="Century Gothic"/>
                <a:cs typeface="Century Gothic"/>
                <a:sym typeface="Century Gothic"/>
              </a:rPr>
              <a:t>This is the length() function is used to finding the length of the buffered string.</a:t>
            </a:r>
            <a:endParaRPr/>
          </a:p>
          <a:p>
            <a:pPr indent="-342900" lvl="0" marL="342900" marR="0" rtl="0" algn="l">
              <a:lnSpc>
                <a:spcPct val="100000"/>
              </a:lnSpc>
              <a:spcBef>
                <a:spcPts val="1000"/>
              </a:spcBef>
              <a:spcAft>
                <a:spcPts val="0"/>
              </a:spcAft>
              <a:buClr>
                <a:schemeClr val="accent1"/>
              </a:buClr>
              <a:buSzPts val="2000"/>
              <a:buFont typeface="Noto Sans Symbols"/>
              <a:buChar char="🠶"/>
            </a:pPr>
            <a:r>
              <a:rPr b="1" i="1" lang="en" sz="2000" u="none">
                <a:solidFill>
                  <a:srgbClr val="404040"/>
                </a:solidFill>
                <a:latin typeface="Century Gothic"/>
                <a:ea typeface="Century Gothic"/>
                <a:cs typeface="Century Gothic"/>
                <a:sym typeface="Century Gothic"/>
              </a:rPr>
              <a:t>delete()</a:t>
            </a:r>
            <a:endParaRPr b="1" i="0" sz="2000" u="none">
              <a:solidFill>
                <a:srgbClr val="404040"/>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2000"/>
              <a:buFont typeface="Noto Sans Symbols"/>
              <a:buChar char="🠶"/>
            </a:pPr>
            <a:r>
              <a:rPr b="0" i="0" lang="en" sz="2000" u="none">
                <a:solidFill>
                  <a:srgbClr val="404040"/>
                </a:solidFill>
                <a:latin typeface="Century Gothic"/>
                <a:ea typeface="Century Gothic"/>
                <a:cs typeface="Century Gothic"/>
                <a:sym typeface="Century Gothic"/>
              </a:rPr>
              <a:t>This is the delete() function is used to delete multiple character at once from </a:t>
            </a:r>
            <a:r>
              <a:rPr b="0" i="1" lang="en" sz="2000" u="none">
                <a:solidFill>
                  <a:srgbClr val="404040"/>
                </a:solidFill>
                <a:latin typeface="Century Gothic"/>
                <a:ea typeface="Century Gothic"/>
                <a:cs typeface="Century Gothic"/>
                <a:sym typeface="Century Gothic"/>
              </a:rPr>
              <a:t>n </a:t>
            </a:r>
            <a:r>
              <a:rPr b="0" i="0" lang="en" sz="2000" u="none">
                <a:solidFill>
                  <a:srgbClr val="404040"/>
                </a:solidFill>
                <a:latin typeface="Century Gothic"/>
                <a:ea typeface="Century Gothic"/>
                <a:cs typeface="Century Gothic"/>
                <a:sym typeface="Century Gothic"/>
              </a:rPr>
              <a:t>position to </a:t>
            </a:r>
            <a:r>
              <a:rPr b="0" i="1" lang="en" sz="2000" u="none">
                <a:solidFill>
                  <a:srgbClr val="404040"/>
                </a:solidFill>
                <a:latin typeface="Century Gothic"/>
                <a:ea typeface="Century Gothic"/>
                <a:cs typeface="Century Gothic"/>
                <a:sym typeface="Century Gothic"/>
              </a:rPr>
              <a:t>m </a:t>
            </a:r>
            <a:r>
              <a:rPr b="0" i="0" lang="en" sz="2000" u="none">
                <a:solidFill>
                  <a:srgbClr val="404040"/>
                </a:solidFill>
                <a:latin typeface="Century Gothic"/>
                <a:ea typeface="Century Gothic"/>
                <a:cs typeface="Century Gothic"/>
                <a:sym typeface="Century Gothic"/>
              </a:rPr>
              <a:t>position (n and m are will be fixed by you.) in the buffered string.</a:t>
            </a:r>
            <a:endParaRPr/>
          </a:p>
          <a:p>
            <a:pPr indent="-342900" lvl="0" marL="342900" marR="0" rtl="0" algn="l">
              <a:lnSpc>
                <a:spcPct val="100000"/>
              </a:lnSpc>
              <a:spcBef>
                <a:spcPts val="1000"/>
              </a:spcBef>
              <a:spcAft>
                <a:spcPts val="0"/>
              </a:spcAft>
              <a:buClr>
                <a:schemeClr val="accent1"/>
              </a:buClr>
              <a:buSzPts val="2000"/>
              <a:buFont typeface="Noto Sans Symbols"/>
              <a:buChar char="🠶"/>
            </a:pPr>
            <a:r>
              <a:rPr b="1" i="1" lang="en" sz="2000" u="none">
                <a:solidFill>
                  <a:srgbClr val="404040"/>
                </a:solidFill>
                <a:latin typeface="Century Gothic"/>
                <a:ea typeface="Century Gothic"/>
                <a:cs typeface="Century Gothic"/>
                <a:sym typeface="Century Gothic"/>
              </a:rPr>
              <a:t>capacity()</a:t>
            </a:r>
            <a:endParaRPr b="1" i="0" sz="2000" u="none">
              <a:solidFill>
                <a:srgbClr val="404040"/>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2000"/>
              <a:buFont typeface="Noto Sans Symbols"/>
              <a:buChar char="🠶"/>
            </a:pPr>
            <a:r>
              <a:rPr b="0" i="0" lang="en" sz="2000" u="none">
                <a:solidFill>
                  <a:srgbClr val="404040"/>
                </a:solidFill>
                <a:latin typeface="Century Gothic"/>
                <a:ea typeface="Century Gothic"/>
                <a:cs typeface="Century Gothic"/>
                <a:sym typeface="Century Gothic"/>
              </a:rPr>
              <a:t>This is the capacity() function is used to know about the current characters kept which is displayed like : number of characters + 6.</a:t>
            </a:r>
            <a:endParaRPr/>
          </a:p>
          <a:p>
            <a:pPr indent="-215900" lvl="0" marL="342900" marR="0" rtl="0" algn="l">
              <a:lnSpc>
                <a:spcPct val="100000"/>
              </a:lnSpc>
              <a:spcBef>
                <a:spcPts val="1000"/>
              </a:spcBef>
              <a:spcAft>
                <a:spcPts val="0"/>
              </a:spcAft>
              <a:buClr>
                <a:schemeClr val="accent1"/>
              </a:buClr>
              <a:buSzPts val="2000"/>
              <a:buFont typeface="Noto Sans Symbols"/>
              <a:buNone/>
            </a:pPr>
            <a:r>
              <a:t/>
            </a:r>
            <a:endParaRPr b="0" i="0" sz="2000" u="none">
              <a:solidFill>
                <a:srgbClr val="404040"/>
              </a:solidFill>
              <a:latin typeface="Century Gothic"/>
              <a:ea typeface="Century Gothic"/>
              <a:cs typeface="Century Gothic"/>
              <a:sym typeface="Century Gothic"/>
            </a:endParaRPr>
          </a:p>
          <a:p>
            <a:pPr indent="-215900" lvl="0" marL="342900" marR="0" rtl="0" algn="l">
              <a:spcBef>
                <a:spcPts val="1000"/>
              </a:spcBef>
              <a:spcAft>
                <a:spcPts val="0"/>
              </a:spcAft>
              <a:buClr>
                <a:schemeClr val="accent1"/>
              </a:buClr>
              <a:buSzPts val="2000"/>
              <a:buFont typeface="Noto Sans Symbols"/>
              <a:buNone/>
            </a:pPr>
            <a:r>
              <a:t/>
            </a:r>
            <a:endParaRPr b="0" i="0" sz="2000" u="none">
              <a:solidFill>
                <a:srgbClr val="404040"/>
              </a:solidFill>
              <a:latin typeface="Century Gothic"/>
              <a:ea typeface="Century Gothic"/>
              <a:cs typeface="Century Gothic"/>
              <a:sym typeface="Century Gothic"/>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5"/>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Example</a:t>
            </a:r>
            <a:endParaRPr/>
          </a:p>
        </p:txBody>
      </p:sp>
      <p:sp>
        <p:nvSpPr>
          <p:cNvPr id="532" name="Google Shape;532;p55"/>
          <p:cNvSpPr txBox="1"/>
          <p:nvPr>
            <p:ph idx="1" type="body"/>
          </p:nvPr>
        </p:nvSpPr>
        <p:spPr>
          <a:xfrm>
            <a:off x="517525" y="971550"/>
            <a:ext cx="8474075" cy="362307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00"/>
              <a:buFont typeface="Noto Sans Symbols"/>
              <a:buNone/>
            </a:pPr>
            <a:r>
              <a:rPr b="0" i="0" lang="en" sz="1800" u="none">
                <a:solidFill>
                  <a:srgbClr val="404040"/>
                </a:solidFill>
                <a:latin typeface="Century Gothic"/>
                <a:ea typeface="Century Gothic"/>
                <a:cs typeface="Century Gothic"/>
                <a:sym typeface="Century Gothic"/>
              </a:rPr>
              <a:t>StringBuffer strBuf1 = new StringBuffer("Bob"); </a:t>
            </a:r>
            <a:endParaRPr/>
          </a:p>
          <a:p>
            <a:pPr indent="-342900" lvl="0" marL="342900" marR="0" rtl="0" algn="l">
              <a:lnSpc>
                <a:spcPct val="100000"/>
              </a:lnSpc>
              <a:spcBef>
                <a:spcPts val="1000"/>
              </a:spcBef>
              <a:spcAft>
                <a:spcPts val="0"/>
              </a:spcAft>
              <a:buClr>
                <a:schemeClr val="accent1"/>
              </a:buClr>
              <a:buSzPts val="1800"/>
              <a:buFont typeface="Noto Sans Symbols"/>
              <a:buNone/>
            </a:pPr>
            <a:r>
              <a:rPr b="0" i="0" lang="en" sz="1800" u="none">
                <a:solidFill>
                  <a:srgbClr val="404040"/>
                </a:solidFill>
                <a:latin typeface="Century Gothic"/>
                <a:ea typeface="Century Gothic"/>
                <a:cs typeface="Century Gothic"/>
                <a:sym typeface="Century Gothic"/>
              </a:rPr>
              <a:t>StringBuffer strBuf2 = new StringBuffer(100); //With capacity 100 </a:t>
            </a:r>
            <a:endParaRPr/>
          </a:p>
          <a:p>
            <a:pPr indent="-342900" lvl="0" marL="342900" marR="0" rtl="0" algn="l">
              <a:lnSpc>
                <a:spcPct val="100000"/>
              </a:lnSpc>
              <a:spcBef>
                <a:spcPts val="1000"/>
              </a:spcBef>
              <a:spcAft>
                <a:spcPts val="0"/>
              </a:spcAft>
              <a:buClr>
                <a:schemeClr val="accent1"/>
              </a:buClr>
              <a:buSzPts val="1800"/>
              <a:buFont typeface="Noto Sans Symbols"/>
              <a:buNone/>
            </a:pPr>
            <a:r>
              <a:t/>
            </a:r>
            <a:endParaRPr b="0" i="0" sz="1800" u="none">
              <a:solidFill>
                <a:srgbClr val="404040"/>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1800"/>
              <a:buFont typeface="Noto Sans Symbols"/>
              <a:buNone/>
            </a:pPr>
            <a:r>
              <a:rPr b="0" i="0" lang="en" sz="1800" u="none">
                <a:solidFill>
                  <a:srgbClr val="404040"/>
                </a:solidFill>
                <a:latin typeface="Century Gothic"/>
                <a:ea typeface="Century Gothic"/>
                <a:cs typeface="Century Gothic"/>
                <a:sym typeface="Century Gothic"/>
              </a:rPr>
              <a:t>StringBuffer strBuf3 = new StringBuffer(); //Default Capacity 16 </a:t>
            </a:r>
            <a:endParaRPr/>
          </a:p>
          <a:p>
            <a:pPr indent="-342900" lvl="0" marL="342900" marR="0" rtl="0" algn="l">
              <a:lnSpc>
                <a:spcPct val="100000"/>
              </a:lnSpc>
              <a:spcBef>
                <a:spcPts val="1000"/>
              </a:spcBef>
              <a:spcAft>
                <a:spcPts val="0"/>
              </a:spcAft>
              <a:buClr>
                <a:schemeClr val="accent1"/>
              </a:buClr>
              <a:buSzPts val="1800"/>
              <a:buFont typeface="Noto Sans Symbols"/>
              <a:buNone/>
            </a:pPr>
            <a:r>
              <a:t/>
            </a:r>
            <a:endParaRPr b="0" i="0" sz="1800" u="none">
              <a:solidFill>
                <a:srgbClr val="404040"/>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1800"/>
              <a:buFont typeface="Noto Sans Symbols"/>
              <a:buNone/>
            </a:pPr>
            <a:r>
              <a:rPr b="0" i="0" lang="en" sz="1800" u="none">
                <a:solidFill>
                  <a:srgbClr val="404040"/>
                </a:solidFill>
                <a:latin typeface="Century Gothic"/>
                <a:ea typeface="Century Gothic"/>
                <a:cs typeface="Century Gothic"/>
                <a:sym typeface="Century Gothic"/>
              </a:rPr>
              <a:t>System.out.println("strBuf1 : " + strBuf1);</a:t>
            </a:r>
            <a:endParaRPr/>
          </a:p>
          <a:p>
            <a:pPr indent="-342900" lvl="0" marL="342900" marR="0" rtl="0" algn="l">
              <a:lnSpc>
                <a:spcPct val="100000"/>
              </a:lnSpc>
              <a:spcBef>
                <a:spcPts val="1000"/>
              </a:spcBef>
              <a:spcAft>
                <a:spcPts val="0"/>
              </a:spcAft>
              <a:buClr>
                <a:schemeClr val="accent1"/>
              </a:buClr>
              <a:buSzPts val="1800"/>
              <a:buFont typeface="Noto Sans Symbols"/>
              <a:buNone/>
            </a:pPr>
            <a:r>
              <a:t/>
            </a:r>
            <a:endParaRPr b="0" i="0" sz="1800" u="none">
              <a:solidFill>
                <a:srgbClr val="404040"/>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1800"/>
              <a:buFont typeface="Noto Sans Symbols"/>
              <a:buNone/>
            </a:pPr>
            <a:r>
              <a:rPr b="0" i="0" lang="en" sz="1800" u="none">
                <a:solidFill>
                  <a:srgbClr val="404040"/>
                </a:solidFill>
                <a:latin typeface="Century Gothic"/>
                <a:ea typeface="Century Gothic"/>
                <a:cs typeface="Century Gothic"/>
                <a:sym typeface="Century Gothic"/>
              </a:rPr>
              <a:t>System.out.println("strBuf2 capacity : " + strBuf2.capacity()); </a:t>
            </a:r>
            <a:endParaRPr/>
          </a:p>
          <a:p>
            <a:pPr indent="-342900" lvl="0" marL="342900" marR="0" rtl="0" algn="l">
              <a:lnSpc>
                <a:spcPct val="100000"/>
              </a:lnSpc>
              <a:spcBef>
                <a:spcPts val="1000"/>
              </a:spcBef>
              <a:spcAft>
                <a:spcPts val="0"/>
              </a:spcAft>
              <a:buClr>
                <a:schemeClr val="accent1"/>
              </a:buClr>
              <a:buSzPts val="1800"/>
              <a:buFont typeface="Noto Sans Symbols"/>
              <a:buNone/>
            </a:pPr>
            <a:r>
              <a:t/>
            </a:r>
            <a:endParaRPr b="0" i="0" sz="1800" u="none">
              <a:solidFill>
                <a:srgbClr val="404040"/>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1800"/>
              <a:buFont typeface="Noto Sans Symbols"/>
              <a:buNone/>
            </a:pPr>
            <a:r>
              <a:rPr b="0" i="0" lang="en" sz="1800" u="none">
                <a:solidFill>
                  <a:srgbClr val="404040"/>
                </a:solidFill>
                <a:latin typeface="Century Gothic"/>
                <a:ea typeface="Century Gothic"/>
                <a:cs typeface="Century Gothic"/>
                <a:sym typeface="Century Gothic"/>
              </a:rPr>
              <a:t>System.out.println("strBuf3 capacity : " + strBuf3.capacity());</a:t>
            </a:r>
            <a:endParaRPr/>
          </a:p>
          <a:p>
            <a:pPr indent="-228600" lvl="0" marL="342900" marR="0" rtl="0" algn="l">
              <a:spcBef>
                <a:spcPts val="1000"/>
              </a:spcBef>
              <a:spcAft>
                <a:spcPts val="0"/>
              </a:spcAft>
              <a:buClr>
                <a:schemeClr val="accent1"/>
              </a:buClr>
              <a:buSzPts val="1800"/>
              <a:buFont typeface="Noto Sans Symbols"/>
              <a:buNone/>
            </a:pPr>
            <a:r>
              <a:t/>
            </a:r>
            <a:endParaRPr b="0" i="0" sz="1800" u="none">
              <a:solidFill>
                <a:srgbClr val="404040"/>
              </a:solidFill>
              <a:latin typeface="Century Gothic"/>
              <a:ea typeface="Century Gothic"/>
              <a:cs typeface="Century Gothic"/>
              <a:sym typeface="Century Gothic"/>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6"/>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StringBuffer Capacity</a:t>
            </a:r>
            <a:endParaRPr/>
          </a:p>
        </p:txBody>
      </p:sp>
      <p:sp>
        <p:nvSpPr>
          <p:cNvPr id="538" name="Google Shape;538;p56"/>
          <p:cNvSpPr txBox="1"/>
          <p:nvPr>
            <p:ph idx="1" type="body"/>
          </p:nvPr>
        </p:nvSpPr>
        <p:spPr>
          <a:xfrm>
            <a:off x="1943100" y="1600200"/>
            <a:ext cx="6591300" cy="28336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00"/>
              <a:buFont typeface="Noto Sans Symbols"/>
              <a:buChar char="🠶"/>
            </a:pPr>
            <a:br>
              <a:rPr b="0" i="0" lang="en" sz="1800" u="none">
                <a:solidFill>
                  <a:srgbClr val="404040"/>
                </a:solidFill>
                <a:latin typeface="Century Gothic"/>
                <a:ea typeface="Century Gothic"/>
                <a:cs typeface="Century Gothic"/>
                <a:sym typeface="Century Gothic"/>
              </a:rPr>
            </a:br>
            <a:r>
              <a:rPr b="0" i="0" lang="en" sz="1800" u="none">
                <a:solidFill>
                  <a:srgbClr val="404040"/>
                </a:solidFill>
                <a:latin typeface="Century Gothic"/>
                <a:ea typeface="Century Gothic"/>
                <a:cs typeface="Century Gothic"/>
                <a:sym typeface="Century Gothic"/>
              </a:rPr>
              <a:t>Every StringBuffer object has a capacity associated with it. </a:t>
            </a:r>
            <a:endParaRPr/>
          </a:p>
          <a:p>
            <a:pPr indent="-228600" lvl="0" marL="342900" marR="0" rtl="0" algn="l">
              <a:lnSpc>
                <a:spcPct val="100000"/>
              </a:lnSpc>
              <a:spcBef>
                <a:spcPts val="1000"/>
              </a:spcBef>
              <a:spcAft>
                <a:spcPts val="0"/>
              </a:spcAft>
              <a:buClr>
                <a:schemeClr val="accent1"/>
              </a:buClr>
              <a:buSzPts val="1800"/>
              <a:buFont typeface="Noto Sans Symbols"/>
              <a:buNone/>
            </a:pPr>
            <a:r>
              <a:t/>
            </a:r>
            <a:endParaRPr b="0" i="0" sz="1800" u="none">
              <a:solidFill>
                <a:srgbClr val="404040"/>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The capacity of the StringBuffer is the number of characters it can hold. </a:t>
            </a:r>
            <a:endParaRPr/>
          </a:p>
          <a:p>
            <a:pPr indent="-228600" lvl="0" marL="342900" marR="0" rtl="0" algn="l">
              <a:lnSpc>
                <a:spcPct val="100000"/>
              </a:lnSpc>
              <a:spcBef>
                <a:spcPts val="1000"/>
              </a:spcBef>
              <a:spcAft>
                <a:spcPts val="0"/>
              </a:spcAft>
              <a:buClr>
                <a:schemeClr val="accent1"/>
              </a:buClr>
              <a:buSzPts val="1800"/>
              <a:buFont typeface="Noto Sans Symbols"/>
              <a:buNone/>
            </a:pPr>
            <a:r>
              <a:t/>
            </a:r>
            <a:endParaRPr b="0" i="0" sz="1800" u="none">
              <a:solidFill>
                <a:srgbClr val="404040"/>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It increases automatically as more contents added to it.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7"/>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For example,</a:t>
            </a:r>
            <a:endParaRPr/>
          </a:p>
        </p:txBody>
      </p:sp>
      <p:sp>
        <p:nvSpPr>
          <p:cNvPr id="544" name="Google Shape;544;p57"/>
          <p:cNvSpPr txBox="1"/>
          <p:nvPr>
            <p:ph idx="1" type="body"/>
          </p:nvPr>
        </p:nvSpPr>
        <p:spPr>
          <a:xfrm>
            <a:off x="701675" y="1600200"/>
            <a:ext cx="7832725" cy="28336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2000"/>
              <a:buFont typeface="Noto Sans Symbols"/>
              <a:buChar char="🠶"/>
            </a:pPr>
            <a:br>
              <a:rPr b="0" i="0" lang="en" sz="2000" u="none">
                <a:solidFill>
                  <a:srgbClr val="404040"/>
                </a:solidFill>
                <a:latin typeface="Century Gothic"/>
                <a:ea typeface="Century Gothic"/>
                <a:cs typeface="Century Gothic"/>
                <a:sym typeface="Century Gothic"/>
              </a:rPr>
            </a:br>
            <a:endParaRPr/>
          </a:p>
          <a:p>
            <a:pPr indent="-342900" lvl="0" marL="342900" marR="0" rtl="0" algn="l">
              <a:lnSpc>
                <a:spcPct val="100000"/>
              </a:lnSpc>
              <a:spcBef>
                <a:spcPts val="1000"/>
              </a:spcBef>
              <a:spcAft>
                <a:spcPts val="0"/>
              </a:spcAft>
              <a:buClr>
                <a:schemeClr val="accent1"/>
              </a:buClr>
              <a:buSzPts val="2000"/>
              <a:buFont typeface="Noto Sans Symbols"/>
              <a:buChar char="🠶"/>
            </a:pPr>
            <a:r>
              <a:rPr b="0" i="0" lang="en" sz="2000" u="none">
                <a:solidFill>
                  <a:srgbClr val="404040"/>
                </a:solidFill>
                <a:latin typeface="Century Gothic"/>
                <a:ea typeface="Century Gothic"/>
                <a:cs typeface="Century Gothic"/>
                <a:sym typeface="Century Gothic"/>
              </a:rPr>
              <a:t>StringBuffer stringBuffer = new StringBuffer(“Hello World”);</a:t>
            </a:r>
            <a:endParaRPr/>
          </a:p>
          <a:p>
            <a:pPr indent="-342900" lvl="0" marL="342900" marR="0" rtl="0" algn="l">
              <a:lnSpc>
                <a:spcPct val="100000"/>
              </a:lnSpc>
              <a:spcBef>
                <a:spcPts val="1000"/>
              </a:spcBef>
              <a:spcAft>
                <a:spcPts val="0"/>
              </a:spcAft>
              <a:buClr>
                <a:schemeClr val="accent1"/>
              </a:buClr>
              <a:buSzPts val="2000"/>
              <a:buFont typeface="Noto Sans Symbols"/>
              <a:buChar char="🠶"/>
            </a:pPr>
            <a:r>
              <a:rPr b="0" i="0" lang="en" sz="2000" u="none">
                <a:solidFill>
                  <a:srgbClr val="404040"/>
                </a:solidFill>
                <a:latin typeface="Century Gothic"/>
                <a:ea typeface="Century Gothic"/>
                <a:cs typeface="Century Gothic"/>
                <a:sym typeface="Century Gothic"/>
              </a:rPr>
              <a:t>System.out.println(stringBuffer.capacity());</a:t>
            </a:r>
            <a:endParaRPr/>
          </a:p>
          <a:p>
            <a:pPr indent="-342900" lvl="0" marL="342900" marR="0" rtl="0" algn="l">
              <a:lnSpc>
                <a:spcPct val="100000"/>
              </a:lnSpc>
              <a:spcBef>
                <a:spcPts val="1000"/>
              </a:spcBef>
              <a:spcAft>
                <a:spcPts val="0"/>
              </a:spcAft>
              <a:buClr>
                <a:schemeClr val="accent1"/>
              </a:buClr>
              <a:buSzPts val="2000"/>
              <a:buFont typeface="Noto Sans Symbols"/>
              <a:buChar char="🠶"/>
            </a:pPr>
            <a:br>
              <a:rPr b="0" i="0" lang="en" sz="2000" u="none">
                <a:solidFill>
                  <a:srgbClr val="404040"/>
                </a:solidFill>
                <a:latin typeface="Century Gothic"/>
                <a:ea typeface="Century Gothic"/>
                <a:cs typeface="Century Gothic"/>
                <a:sym typeface="Century Gothic"/>
              </a:rPr>
            </a:br>
            <a:r>
              <a:rPr b="0" i="0" lang="en" sz="2000" u="none">
                <a:solidFill>
                  <a:srgbClr val="404040"/>
                </a:solidFill>
                <a:latin typeface="Century Gothic"/>
                <a:ea typeface="Century Gothic"/>
                <a:cs typeface="Century Gothic"/>
                <a:sym typeface="Century Gothic"/>
              </a:rPr>
              <a:t>This will print 27 (11 + 16) on console when executed.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73239"/>
              </a:buClr>
              <a:buSzPts val="3600"/>
              <a:buFont typeface="Arial"/>
              <a:buNone/>
            </a:pPr>
            <a:r>
              <a:rPr b="1" i="0" lang="en" sz="3600" u="none">
                <a:solidFill>
                  <a:srgbClr val="273239"/>
                </a:solidFill>
                <a:latin typeface="Arial"/>
                <a:ea typeface="Arial"/>
                <a:cs typeface="Arial"/>
                <a:sym typeface="Arial"/>
              </a:rPr>
              <a:t>Creating a String</a:t>
            </a:r>
            <a:br>
              <a:rPr b="0" i="0" lang="en" sz="1800" u="none">
                <a:solidFill>
                  <a:schemeClr val="dk1"/>
                </a:solidFill>
                <a:latin typeface="Arial"/>
                <a:ea typeface="Arial"/>
                <a:cs typeface="Arial"/>
                <a:sym typeface="Arial"/>
              </a:rPr>
            </a:br>
            <a:endParaRPr/>
          </a:p>
        </p:txBody>
      </p:sp>
      <p:sp>
        <p:nvSpPr>
          <p:cNvPr id="190" name="Google Shape;190;p22"/>
          <p:cNvSpPr txBox="1"/>
          <p:nvPr>
            <p:ph idx="1" type="body"/>
          </p:nvPr>
        </p:nvSpPr>
        <p:spPr>
          <a:xfrm>
            <a:off x="684212" y="2026444"/>
            <a:ext cx="8459787" cy="1683544"/>
          </a:xfrm>
          <a:prstGeom prst="rect">
            <a:avLst/>
          </a:prstGeom>
          <a:solidFill>
            <a:srgbClr val="FFFFFF"/>
          </a:solidFill>
          <a:ln>
            <a:noFill/>
          </a:ln>
        </p:spPr>
        <p:txBody>
          <a:bodyPr anchorCtr="0" anchor="ctr" bIns="88850" lIns="0" spcFirstLastPara="1" rIns="0" wrap="square" tIns="0">
            <a:spAutoFit/>
          </a:bodyPr>
          <a:lstStyle/>
          <a:p>
            <a:pPr indent="-177800" lvl="0" marL="0" marR="0" rtl="0" algn="l">
              <a:lnSpc>
                <a:spcPct val="100000"/>
              </a:lnSpc>
              <a:spcBef>
                <a:spcPts val="0"/>
              </a:spcBef>
              <a:spcAft>
                <a:spcPts val="0"/>
              </a:spcAft>
              <a:buClr>
                <a:schemeClr val="accent1"/>
              </a:buClr>
              <a:buSzPts val="2800"/>
              <a:buFont typeface="Noto Sans Symbols"/>
              <a:buChar char="●"/>
            </a:pPr>
            <a:r>
              <a:rPr b="0" i="0" lang="en" sz="2800" u="none" cap="none" strike="noStrike">
                <a:solidFill>
                  <a:srgbClr val="273239"/>
                </a:solidFill>
                <a:latin typeface="Arial"/>
                <a:ea typeface="Arial"/>
                <a:cs typeface="Arial"/>
                <a:sym typeface="Arial"/>
              </a:rPr>
              <a:t>There are two ways to create a string in Java: </a:t>
            </a:r>
            <a:endParaRPr b="0" i="0" sz="2800" u="none" cap="none" strike="noStrike">
              <a:solidFill>
                <a:srgbClr val="273239"/>
              </a:solidFill>
              <a:latin typeface="Arial"/>
              <a:ea typeface="Arial"/>
              <a:cs typeface="Arial"/>
              <a:sym typeface="Arial"/>
            </a:endParaRPr>
          </a:p>
          <a:p>
            <a:pPr indent="-177800" lvl="1" marL="457200" marR="0" rtl="0" algn="l">
              <a:lnSpc>
                <a:spcPct val="100000"/>
              </a:lnSpc>
              <a:spcBef>
                <a:spcPts val="0"/>
              </a:spcBef>
              <a:spcAft>
                <a:spcPts val="0"/>
              </a:spcAft>
              <a:buClr>
                <a:schemeClr val="accent1"/>
              </a:buClr>
              <a:buSzPts val="2800"/>
              <a:buFont typeface="Noto Sans Symbols"/>
              <a:buChar char="●"/>
            </a:pPr>
            <a:r>
              <a:rPr b="1" i="1" lang="en" sz="2800" u="none" cap="none" strike="noStrike">
                <a:solidFill>
                  <a:srgbClr val="273239"/>
                </a:solidFill>
                <a:latin typeface="Arial"/>
                <a:ea typeface="Arial"/>
                <a:cs typeface="Arial"/>
                <a:sym typeface="Arial"/>
              </a:rPr>
              <a:t>String literal</a:t>
            </a:r>
            <a:endParaRPr b="0" i="0" sz="2800" u="none" cap="none" strike="noStrike">
              <a:solidFill>
                <a:srgbClr val="273239"/>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2800"/>
              <a:buFont typeface="Noto Sans Symbols"/>
              <a:buNone/>
            </a:pPr>
            <a:r>
              <a:rPr b="0" i="0" lang="en" sz="2800" u="none" cap="none" strike="noStrike">
                <a:solidFill>
                  <a:srgbClr val="273239"/>
                </a:solidFill>
                <a:latin typeface="Consolas"/>
                <a:ea typeface="Consolas"/>
                <a:cs typeface="Consolas"/>
                <a:sym typeface="Consolas"/>
              </a:rPr>
              <a:t>String s = </a:t>
            </a:r>
            <a:r>
              <a:rPr b="0" i="0" lang="en" sz="2800" u="none" cap="none" strike="noStrike">
                <a:solidFill>
                  <a:srgbClr val="273239"/>
                </a:solidFill>
                <a:latin typeface="Arial"/>
                <a:ea typeface="Arial"/>
                <a:cs typeface="Arial"/>
                <a:sym typeface="Arial"/>
              </a:rPr>
              <a:t>“</a:t>
            </a:r>
            <a:r>
              <a:rPr b="0" i="0" lang="en" sz="2800" u="none" cap="none" strike="noStrike">
                <a:solidFill>
                  <a:srgbClr val="273239"/>
                </a:solidFill>
                <a:latin typeface="Consolas"/>
                <a:ea typeface="Consolas"/>
                <a:cs typeface="Consolas"/>
                <a:sym typeface="Consolas"/>
              </a:rPr>
              <a:t>hello</a:t>
            </a:r>
            <a:r>
              <a:rPr b="0" i="0" lang="en" sz="2800" u="none" cap="none" strike="noStrike">
                <a:solidFill>
                  <a:srgbClr val="273239"/>
                </a:solidFill>
                <a:latin typeface="Arial"/>
                <a:ea typeface="Arial"/>
                <a:cs typeface="Arial"/>
                <a:sym typeface="Arial"/>
              </a:rPr>
              <a:t>”</a:t>
            </a:r>
            <a:r>
              <a:rPr b="0" i="0" lang="en" sz="2800" u="none" cap="none" strike="noStrike">
                <a:solidFill>
                  <a:srgbClr val="273239"/>
                </a:solidFill>
                <a:latin typeface="Consolas"/>
                <a:ea typeface="Consolas"/>
                <a:cs typeface="Consolas"/>
                <a:sym typeface="Consolas"/>
              </a:rPr>
              <a:t>;</a:t>
            </a:r>
            <a:endParaRPr b="0" i="0" sz="1400" u="none" cap="none" strike="noStrike">
              <a:solidFill>
                <a:schemeClr val="dk1"/>
              </a:solidFill>
              <a:latin typeface="Arial"/>
              <a:ea typeface="Arial"/>
              <a:cs typeface="Arial"/>
              <a:sym typeface="Arial"/>
            </a:endParaRPr>
          </a:p>
          <a:p>
            <a:pPr indent="-177800" lvl="0" marL="0" marR="0" rtl="0" algn="l">
              <a:lnSpc>
                <a:spcPct val="100000"/>
              </a:lnSpc>
              <a:spcBef>
                <a:spcPts val="0"/>
              </a:spcBef>
              <a:spcAft>
                <a:spcPts val="0"/>
              </a:spcAft>
              <a:buClr>
                <a:schemeClr val="accent1"/>
              </a:buClr>
              <a:buSzPts val="2800"/>
              <a:buFont typeface="Noto Sans Symbols"/>
              <a:buChar char="●"/>
            </a:pPr>
            <a:r>
              <a:rPr b="1" i="0" lang="en" sz="2800" u="none" cap="none" strike="noStrike">
                <a:solidFill>
                  <a:srgbClr val="273239"/>
                </a:solidFill>
                <a:latin typeface="Arial"/>
                <a:ea typeface="Arial"/>
                <a:cs typeface="Arial"/>
                <a:sym typeface="Arial"/>
              </a:rPr>
              <a:t>Using </a:t>
            </a:r>
            <a:r>
              <a:rPr b="1" i="1" lang="en" sz="2800" u="none" cap="none" strike="noStrike">
                <a:solidFill>
                  <a:srgbClr val="273239"/>
                </a:solidFill>
                <a:latin typeface="Arial"/>
                <a:ea typeface="Arial"/>
                <a:cs typeface="Arial"/>
                <a:sym typeface="Arial"/>
              </a:rPr>
              <a:t>new</a:t>
            </a:r>
            <a:r>
              <a:rPr b="1" i="0" lang="en" sz="2800" u="none" cap="none" strike="noStrike">
                <a:solidFill>
                  <a:srgbClr val="273239"/>
                </a:solidFill>
                <a:latin typeface="Arial"/>
                <a:ea typeface="Arial"/>
                <a:cs typeface="Arial"/>
                <a:sym typeface="Arial"/>
              </a:rPr>
              <a:t> keyword</a:t>
            </a:r>
            <a:endParaRPr b="0" i="0" sz="2800" u="none" cap="none" strike="noStrike">
              <a:solidFill>
                <a:srgbClr val="273239"/>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2800"/>
              <a:buFont typeface="Noto Sans Symbols"/>
              <a:buNone/>
            </a:pPr>
            <a:r>
              <a:rPr b="0" i="0" lang="en" sz="2800" u="none" cap="none" strike="noStrike">
                <a:solidFill>
                  <a:srgbClr val="273239"/>
                </a:solidFill>
                <a:latin typeface="Consolas"/>
                <a:ea typeface="Consolas"/>
                <a:cs typeface="Consolas"/>
                <a:sym typeface="Consolas"/>
              </a:rPr>
              <a:t>String s = new String (</a:t>
            </a:r>
            <a:r>
              <a:rPr b="0" i="0" lang="en" sz="2800" u="none" cap="none" strike="noStrike">
                <a:solidFill>
                  <a:srgbClr val="273239"/>
                </a:solidFill>
                <a:latin typeface="Arial"/>
                <a:ea typeface="Arial"/>
                <a:cs typeface="Arial"/>
                <a:sym typeface="Arial"/>
              </a:rPr>
              <a:t>“</a:t>
            </a:r>
            <a:r>
              <a:rPr b="0" i="0" lang="en" sz="2800" u="none" cap="none" strike="noStrike">
                <a:solidFill>
                  <a:srgbClr val="273239"/>
                </a:solidFill>
                <a:latin typeface="Consolas"/>
                <a:ea typeface="Consolas"/>
                <a:cs typeface="Consolas"/>
                <a:sym typeface="Consolas"/>
              </a:rPr>
              <a:t>hello</a:t>
            </a:r>
            <a:r>
              <a:rPr b="0" i="0" lang="en" sz="2800" u="none" cap="none" strike="noStrike">
                <a:solidFill>
                  <a:srgbClr val="273239"/>
                </a:solidFill>
                <a:latin typeface="Arial"/>
                <a:ea typeface="Arial"/>
                <a:cs typeface="Arial"/>
                <a:sym typeface="Arial"/>
              </a:rPr>
              <a:t>”</a:t>
            </a:r>
            <a:r>
              <a:rPr b="0" i="0" lang="en" sz="2800" u="none" cap="none" strike="noStrike">
                <a:solidFill>
                  <a:srgbClr val="273239"/>
                </a:solidFill>
                <a:latin typeface="Consolas"/>
                <a:ea typeface="Consolas"/>
                <a:cs typeface="Consolas"/>
                <a:sym typeface="Consolas"/>
              </a:rPr>
              <a:t>);</a:t>
            </a:r>
            <a:r>
              <a:rPr b="0" i="0" lang="en" sz="1400" u="none" cap="none" strike="noStrike">
                <a:solidFill>
                  <a:schemeClr val="dk1"/>
                </a:solidFill>
                <a:latin typeface="Arial"/>
                <a:ea typeface="Arial"/>
                <a:cs typeface="Arial"/>
                <a:sym typeface="Arial"/>
              </a:rPr>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8"/>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3600">
              <a:solidFill>
                <a:srgbClr val="262626"/>
              </a:solidFill>
              <a:latin typeface="Century Gothic"/>
              <a:ea typeface="Century Gothic"/>
              <a:cs typeface="Century Gothic"/>
              <a:sym typeface="Century Gothic"/>
            </a:endParaRPr>
          </a:p>
        </p:txBody>
      </p:sp>
      <p:sp>
        <p:nvSpPr>
          <p:cNvPr id="550" name="Google Shape;550;p58"/>
          <p:cNvSpPr txBox="1"/>
          <p:nvPr>
            <p:ph idx="1" type="body"/>
          </p:nvPr>
        </p:nvSpPr>
        <p:spPr>
          <a:xfrm>
            <a:off x="1943100" y="1600200"/>
            <a:ext cx="6591300" cy="28336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The actual number of characters in StringBuffer can be obtained by following method.</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   int length()</a:t>
            </a:r>
            <a:endParaRPr/>
          </a:p>
          <a:p>
            <a:pPr indent="-228600" lvl="0" marL="342900" marR="0" rtl="0" algn="l">
              <a:spcBef>
                <a:spcPts val="1000"/>
              </a:spcBef>
              <a:spcAft>
                <a:spcPts val="0"/>
              </a:spcAft>
              <a:buClr>
                <a:schemeClr val="accent1"/>
              </a:buClr>
              <a:buSzPts val="1800"/>
              <a:buFont typeface="Noto Sans Symbols"/>
              <a:buNone/>
            </a:pPr>
            <a:r>
              <a:t/>
            </a:r>
            <a:endParaRPr b="0" i="0" sz="1800" u="none">
              <a:solidFill>
                <a:srgbClr val="404040"/>
              </a:solidFill>
              <a:latin typeface="Century Gothic"/>
              <a:ea typeface="Century Gothic"/>
              <a:cs typeface="Century Gothic"/>
              <a:sym typeface="Century Gothic"/>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9"/>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For example,</a:t>
            </a:r>
            <a:endParaRPr/>
          </a:p>
        </p:txBody>
      </p:sp>
      <p:sp>
        <p:nvSpPr>
          <p:cNvPr id="556" name="Google Shape;556;p59"/>
          <p:cNvSpPr txBox="1"/>
          <p:nvPr>
            <p:ph idx="1" type="body"/>
          </p:nvPr>
        </p:nvSpPr>
        <p:spPr>
          <a:xfrm>
            <a:off x="1943100" y="1600200"/>
            <a:ext cx="6591300" cy="28336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00"/>
              <a:buFont typeface="Noto Sans Symbols"/>
              <a:buChar char="🠶"/>
            </a:pPr>
            <a:br>
              <a:rPr b="0" i="0" lang="en" sz="1800" u="none">
                <a:solidFill>
                  <a:srgbClr val="404040"/>
                </a:solidFill>
                <a:latin typeface="Century Gothic"/>
                <a:ea typeface="Century Gothic"/>
                <a:cs typeface="Century Gothic"/>
                <a:sym typeface="Century Gothic"/>
              </a:rPr>
            </a:b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String str = “Hello”;</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StringBuffer stringBuffer = new StringBuffer(str); </a:t>
            </a:r>
            <a:endParaRPr/>
          </a:p>
          <a:p>
            <a:pPr indent="-342900" lvl="0" marL="342900" marR="0" rtl="0" algn="l">
              <a:lnSpc>
                <a:spcPct val="100000"/>
              </a:lnSpc>
              <a:spcBef>
                <a:spcPts val="1000"/>
              </a:spcBef>
              <a:spcAft>
                <a:spcPts val="0"/>
              </a:spcAft>
              <a:buClr>
                <a:schemeClr val="accent1"/>
              </a:buClr>
              <a:buSzPts val="1800"/>
              <a:buFont typeface="Noto Sans Symbols"/>
              <a:buChar char="🠶"/>
            </a:pPr>
            <a:br>
              <a:rPr b="0" i="0" lang="en" sz="1800" u="none">
                <a:solidFill>
                  <a:srgbClr val="404040"/>
                </a:solidFill>
                <a:latin typeface="Century Gothic"/>
                <a:ea typeface="Century Gothic"/>
                <a:cs typeface="Century Gothic"/>
                <a:sym typeface="Century Gothic"/>
              </a:rPr>
            </a:br>
            <a:r>
              <a:rPr b="0" i="0" lang="en" sz="1800" u="none">
                <a:solidFill>
                  <a:srgbClr val="404040"/>
                </a:solidFill>
                <a:latin typeface="Century Gothic"/>
                <a:ea typeface="Century Gothic"/>
                <a:cs typeface="Century Gothic"/>
                <a:sym typeface="Century Gothic"/>
              </a:rPr>
              <a:t>Here, capacity of stringBuffer object would be 5 + 16 = 21.</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0"/>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Review Questions:</a:t>
            </a:r>
            <a:endParaRPr/>
          </a:p>
        </p:txBody>
      </p:sp>
      <p:sp>
        <p:nvSpPr>
          <p:cNvPr id="563" name="Google Shape;563;p60"/>
          <p:cNvSpPr txBox="1"/>
          <p:nvPr>
            <p:ph idx="1" type="body"/>
          </p:nvPr>
        </p:nvSpPr>
        <p:spPr>
          <a:xfrm>
            <a:off x="885825" y="1400175"/>
            <a:ext cx="7661275" cy="3086100"/>
          </a:xfrm>
          <a:prstGeom prst="rect">
            <a:avLst/>
          </a:prstGeom>
          <a:noFill/>
          <a:ln>
            <a:noFill/>
          </a:ln>
        </p:spPr>
        <p:txBody>
          <a:bodyPr anchorCtr="0" anchor="t" bIns="45700" lIns="91425" spcFirstLastPara="1" rIns="91425" wrap="square" tIns="45700">
            <a:noAutofit/>
          </a:bodyPr>
          <a:lstStyle/>
          <a:p>
            <a:pPr indent="-609600" lvl="0" marL="609600" marR="0" rtl="0" algn="l">
              <a:lnSpc>
                <a:spcPct val="90000"/>
              </a:lnSpc>
              <a:spcBef>
                <a:spcPts val="0"/>
              </a:spcBef>
              <a:spcAft>
                <a:spcPts val="0"/>
              </a:spcAft>
              <a:buClr>
                <a:schemeClr val="accent1"/>
              </a:buClr>
              <a:buSzPts val="1800"/>
              <a:buFont typeface="Noto Sans Symbols"/>
              <a:buAutoNum type="arabicPeriod"/>
            </a:pPr>
            <a:r>
              <a:rPr b="0" i="0" lang="en" sz="1800" u="none">
                <a:solidFill>
                  <a:srgbClr val="404040"/>
                </a:solidFill>
                <a:latin typeface="Century Gothic"/>
                <a:ea typeface="Century Gothic"/>
                <a:cs typeface="Century Gothic"/>
                <a:sym typeface="Century Gothic"/>
              </a:rPr>
              <a:t>The String class is part of what package?</a:t>
            </a:r>
            <a:endParaRPr/>
          </a:p>
          <a:p>
            <a:pPr indent="-609600" lvl="0" marL="609600" marR="0" rtl="0" algn="l">
              <a:lnSpc>
                <a:spcPct val="90000"/>
              </a:lnSpc>
              <a:spcBef>
                <a:spcPts val="1000"/>
              </a:spcBef>
              <a:spcAft>
                <a:spcPts val="0"/>
              </a:spcAft>
              <a:buClr>
                <a:schemeClr val="accent1"/>
              </a:buClr>
              <a:buSzPts val="1800"/>
              <a:buFont typeface="Noto Sans Symbols"/>
              <a:buAutoNum type="arabicPeriod"/>
            </a:pPr>
            <a:r>
              <a:rPr b="0" i="0" lang="en" sz="1800" u="none">
                <a:solidFill>
                  <a:srgbClr val="404040"/>
                </a:solidFill>
                <a:latin typeface="Century Gothic"/>
                <a:ea typeface="Century Gothic"/>
                <a:cs typeface="Century Gothic"/>
                <a:sym typeface="Century Gothic"/>
              </a:rPr>
              <a:t>What does the String class have that other classes do not have?</a:t>
            </a:r>
            <a:endParaRPr/>
          </a:p>
          <a:p>
            <a:pPr indent="-609600" lvl="0" marL="609600" marR="0" rtl="0" algn="l">
              <a:lnSpc>
                <a:spcPct val="90000"/>
              </a:lnSpc>
              <a:spcBef>
                <a:spcPts val="1000"/>
              </a:spcBef>
              <a:spcAft>
                <a:spcPts val="0"/>
              </a:spcAft>
              <a:buClr>
                <a:schemeClr val="accent1"/>
              </a:buClr>
              <a:buSzPts val="1800"/>
              <a:buFont typeface="Noto Sans Symbols"/>
              <a:buAutoNum type="arabicPeriod"/>
            </a:pPr>
            <a:r>
              <a:rPr b="0" i="0" lang="en" sz="1800" u="none">
                <a:solidFill>
                  <a:srgbClr val="404040"/>
                </a:solidFill>
                <a:latin typeface="Century Gothic"/>
                <a:ea typeface="Century Gothic"/>
                <a:cs typeface="Century Gothic"/>
                <a:sym typeface="Century Gothic"/>
              </a:rPr>
              <a:t>“Text enclosed in quotes is called ?”</a:t>
            </a:r>
            <a:endParaRPr/>
          </a:p>
          <a:p>
            <a:pPr indent="-609600" lvl="0" marL="609600" marR="0" rtl="0" algn="l">
              <a:lnSpc>
                <a:spcPct val="90000"/>
              </a:lnSpc>
              <a:spcBef>
                <a:spcPts val="1000"/>
              </a:spcBef>
              <a:spcAft>
                <a:spcPts val="0"/>
              </a:spcAft>
              <a:buClr>
                <a:schemeClr val="accent1"/>
              </a:buClr>
              <a:buSzPts val="1800"/>
              <a:buFont typeface="Noto Sans Symbols"/>
              <a:buAutoNum type="arabicPeriod"/>
            </a:pPr>
            <a:r>
              <a:rPr b="0" i="0" lang="en" sz="1800" u="none">
                <a:solidFill>
                  <a:srgbClr val="404040"/>
                </a:solidFill>
                <a:latin typeface="Century Gothic"/>
                <a:ea typeface="Century Gothic"/>
                <a:cs typeface="Century Gothic"/>
                <a:sym typeface="Century Gothic"/>
              </a:rPr>
              <a:t>What is the returned value for “Rumplestiltskin”.length()?</a:t>
            </a:r>
            <a:endParaRPr/>
          </a:p>
          <a:p>
            <a:pPr indent="-609600" lvl="0" marL="609600" marR="0" rtl="0" algn="l">
              <a:lnSpc>
                <a:spcPct val="90000"/>
              </a:lnSpc>
              <a:spcBef>
                <a:spcPts val="1000"/>
              </a:spcBef>
              <a:spcAft>
                <a:spcPts val="0"/>
              </a:spcAft>
              <a:buClr>
                <a:schemeClr val="accent1"/>
              </a:buClr>
              <a:buSzPts val="1800"/>
              <a:buFont typeface="Noto Sans Symbols"/>
              <a:buAutoNum type="arabicPeriod"/>
            </a:pPr>
            <a:r>
              <a:rPr b="0" i="0" lang="en" sz="1800" u="none">
                <a:solidFill>
                  <a:srgbClr val="404040"/>
                </a:solidFill>
                <a:latin typeface="Century Gothic"/>
                <a:ea typeface="Century Gothic"/>
                <a:cs typeface="Century Gothic"/>
                <a:sym typeface="Century Gothic"/>
              </a:rPr>
              <a:t>Define immutable objects.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1"/>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Review (cont’d):</a:t>
            </a:r>
            <a:endParaRPr/>
          </a:p>
        </p:txBody>
      </p:sp>
      <p:sp>
        <p:nvSpPr>
          <p:cNvPr id="570" name="Google Shape;570;p61"/>
          <p:cNvSpPr txBox="1"/>
          <p:nvPr>
            <p:ph idx="1" type="body"/>
          </p:nvPr>
        </p:nvSpPr>
        <p:spPr>
          <a:xfrm>
            <a:off x="855662" y="1301353"/>
            <a:ext cx="7772400" cy="3601640"/>
          </a:xfrm>
          <a:prstGeom prst="rect">
            <a:avLst/>
          </a:prstGeom>
          <a:noFill/>
          <a:ln>
            <a:noFill/>
          </a:ln>
        </p:spPr>
        <p:txBody>
          <a:bodyPr anchorCtr="0" anchor="t" bIns="45700" lIns="91425" spcFirstLastPara="1" rIns="91425" wrap="square" tIns="45700">
            <a:noAutofit/>
          </a:bodyPr>
          <a:lstStyle/>
          <a:p>
            <a:pPr indent="-609600" lvl="0" marL="609600" marR="0" rtl="0" algn="l">
              <a:lnSpc>
                <a:spcPct val="100000"/>
              </a:lnSpc>
              <a:spcBef>
                <a:spcPts val="0"/>
              </a:spcBef>
              <a:spcAft>
                <a:spcPts val="0"/>
              </a:spcAft>
              <a:buClr>
                <a:schemeClr val="accent1"/>
              </a:buClr>
              <a:buSzPts val="1800"/>
              <a:buFont typeface="Noto Sans Symbols"/>
              <a:buAutoNum type="arabicPeriod" startAt="6"/>
            </a:pPr>
            <a:r>
              <a:rPr b="0" i="0" lang="en" sz="1800" u="none">
                <a:solidFill>
                  <a:srgbClr val="404040"/>
                </a:solidFill>
                <a:latin typeface="Century Gothic"/>
                <a:ea typeface="Century Gothic"/>
                <a:cs typeface="Century Gothic"/>
                <a:sym typeface="Century Gothic"/>
              </a:rPr>
              <a:t>How does immutability of Strings make Java more efficient? </a:t>
            </a:r>
            <a:endParaRPr/>
          </a:p>
          <a:p>
            <a:pPr indent="-609600" lvl="0" marL="609600" marR="0" rtl="0" algn="l">
              <a:lnSpc>
                <a:spcPct val="100000"/>
              </a:lnSpc>
              <a:spcBef>
                <a:spcPts val="1000"/>
              </a:spcBef>
              <a:spcAft>
                <a:spcPts val="0"/>
              </a:spcAft>
              <a:buClr>
                <a:schemeClr val="accent1"/>
              </a:buClr>
              <a:buSzPts val="1800"/>
              <a:buFont typeface="Noto Sans Symbols"/>
              <a:buAutoNum type="arabicPeriod" startAt="6"/>
            </a:pPr>
            <a:r>
              <a:rPr b="0" i="0" lang="en" sz="1800" u="none">
                <a:solidFill>
                  <a:srgbClr val="404040"/>
                </a:solidFill>
                <a:latin typeface="Century Gothic"/>
                <a:ea typeface="Century Gothic"/>
                <a:cs typeface="Century Gothic"/>
                <a:sym typeface="Century Gothic"/>
              </a:rPr>
              <a:t>How do you declare an empty string?</a:t>
            </a:r>
            <a:endParaRPr/>
          </a:p>
          <a:p>
            <a:pPr indent="-609600" lvl="0" marL="609600" marR="0" rtl="0" algn="l">
              <a:lnSpc>
                <a:spcPct val="100000"/>
              </a:lnSpc>
              <a:spcBef>
                <a:spcPts val="1000"/>
              </a:spcBef>
              <a:spcAft>
                <a:spcPts val="0"/>
              </a:spcAft>
              <a:buClr>
                <a:schemeClr val="accent1"/>
              </a:buClr>
              <a:buSzPts val="1800"/>
              <a:buFont typeface="Noto Sans Symbols"/>
              <a:buAutoNum type="arabicPeriod" startAt="6"/>
            </a:pPr>
            <a:r>
              <a:rPr b="0" i="0" lang="en" sz="1800" u="none">
                <a:solidFill>
                  <a:srgbClr val="404040"/>
                </a:solidFill>
                <a:latin typeface="Century Gothic"/>
                <a:ea typeface="Century Gothic"/>
                <a:cs typeface="Century Gothic"/>
                <a:sym typeface="Century Gothic"/>
              </a:rPr>
              <a:t>“Bob” + “ “ + “Smith” is called ____ ?</a:t>
            </a:r>
            <a:endParaRPr/>
          </a:p>
          <a:p>
            <a:pPr indent="-228600" lvl="0" marL="342900" marR="0" rtl="0" algn="l">
              <a:spcBef>
                <a:spcPts val="1000"/>
              </a:spcBef>
              <a:spcAft>
                <a:spcPts val="0"/>
              </a:spcAft>
              <a:buClr>
                <a:schemeClr val="accent1"/>
              </a:buClr>
              <a:buSzPts val="1800"/>
              <a:buFont typeface="Noto Sans Symbols"/>
              <a:buNone/>
            </a:pPr>
            <a:r>
              <a:t/>
            </a:r>
            <a:endParaRPr b="0" i="0" sz="1800" u="none">
              <a:solidFill>
                <a:srgbClr val="404040"/>
              </a:solidFill>
              <a:latin typeface="Century Gothic"/>
              <a:ea typeface="Century Gothic"/>
              <a:cs typeface="Century Gothic"/>
              <a:sym typeface="Century Gothic"/>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2"/>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Review (cont’d):</a:t>
            </a:r>
            <a:endParaRPr/>
          </a:p>
        </p:txBody>
      </p:sp>
      <p:sp>
        <p:nvSpPr>
          <p:cNvPr id="577" name="Google Shape;577;p62"/>
          <p:cNvSpPr txBox="1"/>
          <p:nvPr>
            <p:ph idx="1" type="body"/>
          </p:nvPr>
        </p:nvSpPr>
        <p:spPr>
          <a:xfrm>
            <a:off x="1943100" y="1600200"/>
            <a:ext cx="6591300" cy="2833688"/>
          </a:xfrm>
          <a:prstGeom prst="rect">
            <a:avLst/>
          </a:prstGeom>
          <a:noFill/>
          <a:ln>
            <a:noFill/>
          </a:ln>
        </p:spPr>
        <p:txBody>
          <a:bodyPr anchorCtr="0" anchor="t" bIns="45700" lIns="91425" spcFirstLastPara="1" rIns="91425" wrap="square" tIns="45700">
            <a:noAutofit/>
          </a:bodyPr>
          <a:lstStyle/>
          <a:p>
            <a:pPr indent="-609600" lvl="0" marL="609600" marR="0" rtl="0" algn="l">
              <a:lnSpc>
                <a:spcPct val="100000"/>
              </a:lnSpc>
              <a:spcBef>
                <a:spcPts val="0"/>
              </a:spcBef>
              <a:spcAft>
                <a:spcPts val="0"/>
              </a:spcAft>
              <a:buClr>
                <a:schemeClr val="accent1"/>
              </a:buClr>
              <a:buSzPts val="1800"/>
              <a:buFont typeface="Noto Sans Symbols"/>
              <a:buAutoNum type="arabicPeriod" startAt="11"/>
            </a:pPr>
            <a:r>
              <a:rPr b="0" i="0" lang="en" sz="1800" u="none">
                <a:solidFill>
                  <a:srgbClr val="404040"/>
                </a:solidFill>
                <a:latin typeface="Century Gothic"/>
                <a:ea typeface="Century Gothic"/>
                <a:cs typeface="Century Gothic"/>
                <a:sym typeface="Century Gothic"/>
              </a:rPr>
              <a:t>String city = "Bloomington“; </a:t>
            </a:r>
            <a:br>
              <a:rPr b="0" i="0" lang="en" sz="1800" u="none">
                <a:solidFill>
                  <a:srgbClr val="404040"/>
                </a:solidFill>
                <a:latin typeface="Century Gothic"/>
                <a:ea typeface="Century Gothic"/>
                <a:cs typeface="Century Gothic"/>
                <a:sym typeface="Century Gothic"/>
              </a:rPr>
            </a:br>
            <a:r>
              <a:rPr b="0" i="0" lang="en" sz="1800" u="none">
                <a:solidFill>
                  <a:srgbClr val="404040"/>
                </a:solidFill>
                <a:latin typeface="Century Gothic"/>
                <a:ea typeface="Century Gothic"/>
                <a:cs typeface="Century Gothic"/>
                <a:sym typeface="Century Gothic"/>
              </a:rPr>
              <a:t>What is returned by city.charAt (2)? </a:t>
            </a:r>
            <a:endParaRPr/>
          </a:p>
          <a:p>
            <a:pPr indent="-609600" lvl="0" marL="609600" marR="0" rtl="0" algn="l">
              <a:lnSpc>
                <a:spcPct val="100000"/>
              </a:lnSpc>
              <a:spcBef>
                <a:spcPts val="1000"/>
              </a:spcBef>
              <a:spcAft>
                <a:spcPts val="0"/>
              </a:spcAft>
              <a:buClr>
                <a:schemeClr val="accent1"/>
              </a:buClr>
              <a:buSzPts val="1800"/>
              <a:buFont typeface="Noto Sans Symbols"/>
              <a:buAutoNum type="arabicPeriod" startAt="11"/>
            </a:pPr>
            <a:r>
              <a:rPr b="0" i="0" lang="en" sz="1800" u="none">
                <a:solidFill>
                  <a:srgbClr val="404040"/>
                </a:solidFill>
                <a:latin typeface="Century Gothic"/>
                <a:ea typeface="Century Gothic"/>
                <a:cs typeface="Century Gothic"/>
                <a:sym typeface="Century Gothic"/>
              </a:rPr>
              <a:t>By city.substring(2, 4)?</a:t>
            </a:r>
            <a:endParaRPr/>
          </a:p>
          <a:p>
            <a:pPr indent="-609600" lvl="0" marL="609600" marR="0" rtl="0" algn="l">
              <a:lnSpc>
                <a:spcPct val="100000"/>
              </a:lnSpc>
              <a:spcBef>
                <a:spcPts val="1000"/>
              </a:spcBef>
              <a:spcAft>
                <a:spcPts val="0"/>
              </a:spcAft>
              <a:buClr>
                <a:schemeClr val="accent1"/>
              </a:buClr>
              <a:buSzPts val="1800"/>
              <a:buFont typeface="Noto Sans Symbols"/>
              <a:buAutoNum type="arabicPeriod" startAt="11"/>
            </a:pPr>
            <a:r>
              <a:rPr b="0" i="0" lang="en" sz="1800" u="none">
                <a:solidFill>
                  <a:srgbClr val="404040"/>
                </a:solidFill>
                <a:latin typeface="Century Gothic"/>
                <a:ea typeface="Century Gothic"/>
                <a:cs typeface="Century Gothic"/>
                <a:sym typeface="Century Gothic"/>
              </a:rPr>
              <a:t>By city.lastIndexOf(‘o’)?</a:t>
            </a:r>
            <a:endParaRPr/>
          </a:p>
          <a:p>
            <a:pPr indent="-609600" lvl="0" marL="609600" marR="0" rtl="0" algn="l">
              <a:lnSpc>
                <a:spcPct val="100000"/>
              </a:lnSpc>
              <a:spcBef>
                <a:spcPts val="1000"/>
              </a:spcBef>
              <a:spcAft>
                <a:spcPts val="0"/>
              </a:spcAft>
              <a:buClr>
                <a:schemeClr val="accent1"/>
              </a:buClr>
              <a:buSzPts val="1800"/>
              <a:buFont typeface="Noto Sans Symbols"/>
              <a:buAutoNum type="arabicPeriod" startAt="11"/>
            </a:pPr>
            <a:r>
              <a:rPr b="0" i="0" lang="en" sz="1800" u="none">
                <a:solidFill>
                  <a:srgbClr val="404040"/>
                </a:solidFill>
                <a:latin typeface="Century Gothic"/>
                <a:ea typeface="Century Gothic"/>
                <a:cs typeface="Century Gothic"/>
                <a:sym typeface="Century Gothic"/>
              </a:rPr>
              <a:t>By city.indexOf(3)? </a:t>
            </a:r>
            <a:endParaRPr/>
          </a:p>
          <a:p>
            <a:pPr indent="-609600" lvl="0" marL="609600" marR="0" rtl="0" algn="l">
              <a:lnSpc>
                <a:spcPct val="100000"/>
              </a:lnSpc>
              <a:spcBef>
                <a:spcPts val="1000"/>
              </a:spcBef>
              <a:spcAft>
                <a:spcPts val="0"/>
              </a:spcAft>
              <a:buClr>
                <a:schemeClr val="accent1"/>
              </a:buClr>
              <a:buSzPts val="1800"/>
              <a:buFont typeface="Noto Sans Symbols"/>
              <a:buAutoNum type="arabicPeriod" startAt="11"/>
            </a:pPr>
            <a:r>
              <a:rPr b="0" i="0" lang="en" sz="1800" u="none">
                <a:solidFill>
                  <a:srgbClr val="404040"/>
                </a:solidFill>
                <a:latin typeface="Century Gothic"/>
                <a:ea typeface="Century Gothic"/>
                <a:cs typeface="Century Gothic"/>
                <a:sym typeface="Century Gothic"/>
              </a:rPr>
              <a:t>What does the trim method do?</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3"/>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Review (cont’d):</a:t>
            </a:r>
            <a:endParaRPr/>
          </a:p>
        </p:txBody>
      </p:sp>
      <p:sp>
        <p:nvSpPr>
          <p:cNvPr id="584" name="Google Shape;584;p63"/>
          <p:cNvSpPr txBox="1"/>
          <p:nvPr>
            <p:ph idx="1" type="body"/>
          </p:nvPr>
        </p:nvSpPr>
        <p:spPr>
          <a:xfrm>
            <a:off x="1943100" y="1600200"/>
            <a:ext cx="6591300" cy="2833688"/>
          </a:xfrm>
          <a:prstGeom prst="rect">
            <a:avLst/>
          </a:prstGeom>
          <a:noFill/>
          <a:ln>
            <a:noFill/>
          </a:ln>
        </p:spPr>
        <p:txBody>
          <a:bodyPr anchorCtr="0" anchor="t" bIns="45700" lIns="91425" spcFirstLastPara="1" rIns="91425" wrap="square" tIns="45700">
            <a:noAutofit/>
          </a:bodyPr>
          <a:lstStyle/>
          <a:p>
            <a:pPr indent="-609600" lvl="0" marL="609600" marR="0" rtl="0" algn="l">
              <a:lnSpc>
                <a:spcPct val="90000"/>
              </a:lnSpc>
              <a:spcBef>
                <a:spcPts val="0"/>
              </a:spcBef>
              <a:spcAft>
                <a:spcPts val="0"/>
              </a:spcAft>
              <a:buClr>
                <a:schemeClr val="accent1"/>
              </a:buClr>
              <a:buSzPts val="1800"/>
              <a:buFont typeface="Noto Sans Symbols"/>
              <a:buAutoNum type="arabicPeriod" startAt="16"/>
            </a:pPr>
            <a:r>
              <a:rPr b="0" i="0" lang="en" sz="1800" u="none">
                <a:solidFill>
                  <a:srgbClr val="404040"/>
                </a:solidFill>
                <a:latin typeface="Century Gothic"/>
                <a:ea typeface="Century Gothic"/>
                <a:cs typeface="Century Gothic"/>
                <a:sym typeface="Century Gothic"/>
              </a:rPr>
              <a:t>“sam”.equals(“Sam”) returns ?</a:t>
            </a:r>
            <a:endParaRPr/>
          </a:p>
          <a:p>
            <a:pPr indent="-609600" lvl="0" marL="609600" marR="0" rtl="0" algn="l">
              <a:lnSpc>
                <a:spcPct val="90000"/>
              </a:lnSpc>
              <a:spcBef>
                <a:spcPts val="1000"/>
              </a:spcBef>
              <a:spcAft>
                <a:spcPts val="0"/>
              </a:spcAft>
              <a:buClr>
                <a:schemeClr val="accent1"/>
              </a:buClr>
              <a:buSzPts val="1800"/>
              <a:buFont typeface="Noto Sans Symbols"/>
              <a:buAutoNum type="arabicPeriod" startAt="16"/>
            </a:pPr>
            <a:r>
              <a:rPr b="0" i="0" lang="en" sz="1800" u="none">
                <a:solidFill>
                  <a:srgbClr val="404040"/>
                </a:solidFill>
                <a:latin typeface="Century Gothic"/>
                <a:ea typeface="Century Gothic"/>
                <a:cs typeface="Century Gothic"/>
                <a:sym typeface="Century Gothic"/>
              </a:rPr>
              <a:t>What kind of value does “sam”.compareTo(“Sam”) return?</a:t>
            </a:r>
            <a:endParaRPr/>
          </a:p>
          <a:p>
            <a:pPr indent="-609600" lvl="0" marL="609600" marR="0" rtl="0" algn="l">
              <a:lnSpc>
                <a:spcPct val="90000"/>
              </a:lnSpc>
              <a:spcBef>
                <a:spcPts val="1000"/>
              </a:spcBef>
              <a:spcAft>
                <a:spcPts val="0"/>
              </a:spcAft>
              <a:buClr>
                <a:schemeClr val="accent1"/>
              </a:buClr>
              <a:buSzPts val="1800"/>
              <a:buFont typeface="Noto Sans Symbols"/>
              <a:buAutoNum type="arabicPeriod" startAt="16"/>
            </a:pPr>
            <a:r>
              <a:rPr b="0" i="0" lang="en" sz="1800" u="none">
                <a:solidFill>
                  <a:srgbClr val="404040"/>
                </a:solidFill>
                <a:latin typeface="Century Gothic"/>
                <a:ea typeface="Century Gothic"/>
                <a:cs typeface="Century Gothic"/>
                <a:sym typeface="Century Gothic"/>
              </a:rPr>
              <a:t>What will be stored in s?</a:t>
            </a:r>
            <a:br>
              <a:rPr b="0" i="0" lang="en" sz="1800" u="none">
                <a:solidFill>
                  <a:srgbClr val="404040"/>
                </a:solidFill>
                <a:latin typeface="Century Gothic"/>
                <a:ea typeface="Century Gothic"/>
                <a:cs typeface="Century Gothic"/>
                <a:sym typeface="Century Gothic"/>
              </a:rPr>
            </a:br>
            <a:r>
              <a:rPr b="0" i="0" lang="en" sz="1800" u="none">
                <a:solidFill>
                  <a:srgbClr val="404040"/>
                </a:solidFill>
                <a:latin typeface="Century Gothic"/>
                <a:ea typeface="Century Gothic"/>
                <a:cs typeface="Century Gothic"/>
                <a:sym typeface="Century Gothic"/>
              </a:rPr>
              <a:t>s = “mint”.replace(‘t’, ‘e’);</a:t>
            </a:r>
            <a:endParaRPr/>
          </a:p>
          <a:p>
            <a:pPr indent="-609600" lvl="0" marL="609600" marR="0" rtl="0" algn="l">
              <a:lnSpc>
                <a:spcPct val="90000"/>
              </a:lnSpc>
              <a:spcBef>
                <a:spcPts val="1000"/>
              </a:spcBef>
              <a:spcAft>
                <a:spcPts val="0"/>
              </a:spcAft>
              <a:buClr>
                <a:schemeClr val="accent1"/>
              </a:buClr>
              <a:buSzPts val="1800"/>
              <a:buFont typeface="Noto Sans Symbols"/>
              <a:buAutoNum type="arabicPeriod" startAt="16"/>
            </a:pPr>
            <a:r>
              <a:rPr b="0" i="0" lang="en" sz="1800" u="none">
                <a:solidFill>
                  <a:srgbClr val="404040"/>
                </a:solidFill>
                <a:latin typeface="Century Gothic"/>
                <a:ea typeface="Century Gothic"/>
                <a:cs typeface="Century Gothic"/>
                <a:sym typeface="Century Gothic"/>
              </a:rPr>
              <a:t>What does s.toUpperCase() do to s?</a:t>
            </a:r>
            <a:endParaRPr/>
          </a:p>
          <a:p>
            <a:pPr indent="-609600" lvl="0" marL="609600" marR="0" rtl="0" algn="l">
              <a:lnSpc>
                <a:spcPct val="90000"/>
              </a:lnSpc>
              <a:spcBef>
                <a:spcPts val="1000"/>
              </a:spcBef>
              <a:spcAft>
                <a:spcPts val="0"/>
              </a:spcAft>
              <a:buClr>
                <a:schemeClr val="accent1"/>
              </a:buClr>
              <a:buSzPts val="1800"/>
              <a:buFont typeface="Noto Sans Symbols"/>
              <a:buAutoNum type="arabicPeriod" startAt="16"/>
            </a:pPr>
            <a:r>
              <a:rPr b="0" i="0" lang="en" sz="1800" u="none">
                <a:solidFill>
                  <a:srgbClr val="404040"/>
                </a:solidFill>
                <a:latin typeface="Century Gothic"/>
                <a:ea typeface="Century Gothic"/>
                <a:cs typeface="Century Gothic"/>
                <a:sym typeface="Century Gothic"/>
              </a:rPr>
              <a:t>Name a simple way to convert a number into a string.</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64"/>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Compare Strings Example</a:t>
            </a:r>
            <a:endParaRPr/>
          </a:p>
        </p:txBody>
      </p:sp>
      <p:sp>
        <p:nvSpPr>
          <p:cNvPr id="590" name="Google Shape;590;p64"/>
          <p:cNvSpPr txBox="1"/>
          <p:nvPr>
            <p:ph idx="1" type="body"/>
          </p:nvPr>
        </p:nvSpPr>
        <p:spPr>
          <a:xfrm>
            <a:off x="609600" y="1600200"/>
            <a:ext cx="8534400" cy="364569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public class CompareToExample {</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   public static void main(String args[]) {</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       String str1 = "String method tutorial";</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       String str2 = "compareTo method example";</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       String str3 = "String method tutorial";</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1" i="0" lang="en" sz="1800" u="none">
                <a:solidFill>
                  <a:srgbClr val="FF0000"/>
                </a:solidFill>
                <a:latin typeface="Century Gothic"/>
                <a:ea typeface="Century Gothic"/>
                <a:cs typeface="Century Gothic"/>
                <a:sym typeface="Century Gothic"/>
              </a:rPr>
              <a:t>       int var1 = str1.compareTo( str2 );</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       System.out.println("str1 &amp; str2 comparison: "+var1);</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       </a:t>
            </a:r>
            <a:r>
              <a:rPr b="1" i="0" lang="en" sz="1800" u="none">
                <a:solidFill>
                  <a:srgbClr val="FF0000"/>
                </a:solidFill>
                <a:latin typeface="Century Gothic"/>
                <a:ea typeface="Century Gothic"/>
                <a:cs typeface="Century Gothic"/>
                <a:sym typeface="Century Gothic"/>
              </a:rPr>
              <a:t>int var2 = str1.compareTo( str3 );</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       System.out.println("str1 &amp; str3 comparison: "+var2);</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       int var3 = str2.compareTo("compareTo method example");</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       System.out.println("str2 &amp; string argument comparison: "+var3);</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   }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pic>
        <p:nvPicPr>
          <p:cNvPr id="595" name="Google Shape;595;p65"/>
          <p:cNvPicPr preferRelativeResize="0"/>
          <p:nvPr/>
        </p:nvPicPr>
        <p:blipFill rotWithShape="1">
          <a:blip r:embed="rId3">
            <a:alphaModFix/>
          </a:blip>
          <a:srcRect b="0" l="0" r="0" t="0"/>
          <a:stretch/>
        </p:blipFill>
        <p:spPr>
          <a:xfrm>
            <a:off x="1452562" y="1485900"/>
            <a:ext cx="4679156" cy="2171700"/>
          </a:xfrm>
          <a:prstGeom prst="rect">
            <a:avLst/>
          </a:prstGeom>
          <a:noFill/>
          <a:ln>
            <a:noFill/>
          </a:ln>
        </p:spPr>
      </p:pic>
      <p:sp>
        <p:nvSpPr>
          <p:cNvPr id="596" name="Google Shape;596;p65"/>
          <p:cNvSpPr txBox="1"/>
          <p:nvPr>
            <p:ph type="title"/>
          </p:nvPr>
        </p:nvSpPr>
        <p:spPr>
          <a:xfrm>
            <a:off x="1452562" y="400050"/>
            <a:ext cx="6589712" cy="95964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Example 3 </a:t>
            </a:r>
            <a:br>
              <a:rPr b="0" i="0" lang="en" sz="3600" u="none">
                <a:solidFill>
                  <a:srgbClr val="262626"/>
                </a:solidFill>
                <a:latin typeface="Century Gothic"/>
                <a:ea typeface="Century Gothic"/>
                <a:cs typeface="Century Gothic"/>
                <a:sym typeface="Century Gothic"/>
              </a:rPr>
            </a:br>
            <a:r>
              <a:rPr b="0" i="0" lang="en" sz="3600" u="none">
                <a:solidFill>
                  <a:srgbClr val="262626"/>
                </a:solidFill>
                <a:latin typeface="Century Gothic"/>
                <a:ea typeface="Century Gothic"/>
                <a:cs typeface="Century Gothic"/>
                <a:sym typeface="Century Gothic"/>
              </a:rPr>
              <a:t>CompareTo()</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6"/>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Questions on String</a:t>
            </a:r>
            <a:endParaRPr/>
          </a:p>
        </p:txBody>
      </p:sp>
      <p:sp>
        <p:nvSpPr>
          <p:cNvPr id="602" name="Google Shape;602;p66"/>
          <p:cNvSpPr txBox="1"/>
          <p:nvPr>
            <p:ph idx="1" type="body"/>
          </p:nvPr>
        </p:nvSpPr>
        <p:spPr>
          <a:xfrm>
            <a:off x="1943100" y="1600200"/>
            <a:ext cx="6591300" cy="28336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00"/>
              <a:buFont typeface="Noto Sans Symbols"/>
              <a:buChar char="🠶"/>
            </a:pPr>
            <a:r>
              <a:rPr b="1" i="0" lang="en" sz="1800" u="none">
                <a:solidFill>
                  <a:srgbClr val="404040"/>
                </a:solidFill>
                <a:latin typeface="Century Gothic"/>
                <a:ea typeface="Century Gothic"/>
                <a:cs typeface="Century Gothic"/>
                <a:sym typeface="Century Gothic"/>
              </a:rPr>
              <a:t>What is String?</a:t>
            </a:r>
            <a:br>
              <a:rPr b="0" i="0" lang="en" sz="1800" u="none">
                <a:solidFill>
                  <a:srgbClr val="404040"/>
                </a:solidFill>
                <a:latin typeface="Century Gothic"/>
                <a:ea typeface="Century Gothic"/>
                <a:cs typeface="Century Gothic"/>
                <a:sym typeface="Century Gothic"/>
              </a:rPr>
            </a:br>
            <a:br>
              <a:rPr b="1" i="0" lang="en" sz="1800" u="none">
                <a:solidFill>
                  <a:srgbClr val="404040"/>
                </a:solidFill>
                <a:latin typeface="Century Gothic"/>
                <a:ea typeface="Century Gothic"/>
                <a:cs typeface="Century Gothic"/>
                <a:sym typeface="Century Gothic"/>
              </a:rPr>
            </a:br>
            <a:r>
              <a:rPr b="0" i="0" lang="en" sz="1800" u="none">
                <a:solidFill>
                  <a:srgbClr val="404040"/>
                </a:solidFill>
                <a:latin typeface="Century Gothic"/>
                <a:ea typeface="Century Gothic"/>
                <a:cs typeface="Century Gothic"/>
                <a:sym typeface="Century Gothic"/>
              </a:rPr>
              <a:t>String is a class in java which is present in java.lang package. According to </a:t>
            </a:r>
            <a:r>
              <a:rPr b="0" i="0" lang="en" sz="1800" u="sng">
                <a:solidFill>
                  <a:schemeClr val="hlink"/>
                </a:solidFill>
                <a:latin typeface="Century Gothic"/>
                <a:ea typeface="Century Gothic"/>
                <a:cs typeface="Century Gothic"/>
                <a:sym typeface="Century Gothic"/>
                <a:hlinkClick r:id="rId3"/>
              </a:rPr>
              <a:t>Oracle docs</a:t>
            </a:r>
            <a:r>
              <a:rPr b="0" i="0" lang="en" sz="1800" u="none">
                <a:solidFill>
                  <a:srgbClr val="404040"/>
                </a:solidFill>
                <a:latin typeface="Century Gothic"/>
                <a:ea typeface="Century Gothic"/>
                <a:cs typeface="Century Gothic"/>
                <a:sym typeface="Century Gothic"/>
              </a:rPr>
              <a:t>,</a:t>
            </a:r>
            <a:br>
              <a:rPr b="0" i="0" lang="en" sz="1800" u="none">
                <a:solidFill>
                  <a:srgbClr val="404040"/>
                </a:solidFill>
                <a:latin typeface="Century Gothic"/>
                <a:ea typeface="Century Gothic"/>
                <a:cs typeface="Century Gothic"/>
                <a:sym typeface="Century Gothic"/>
              </a:rPr>
            </a:br>
            <a:r>
              <a:rPr b="0" i="0" lang="en" sz="1800" u="none">
                <a:solidFill>
                  <a:srgbClr val="404040"/>
                </a:solidFill>
                <a:latin typeface="Century Gothic"/>
                <a:ea typeface="Century Gothic"/>
                <a:cs typeface="Century Gothic"/>
                <a:sym typeface="Century Gothic"/>
              </a:rPr>
              <a:t>The String class represents character strings. Strings are constant, their values can not be changed after they are created.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67"/>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3600">
              <a:solidFill>
                <a:srgbClr val="262626"/>
              </a:solidFill>
              <a:latin typeface="Century Gothic"/>
              <a:ea typeface="Century Gothic"/>
              <a:cs typeface="Century Gothic"/>
              <a:sym typeface="Century Gothic"/>
            </a:endParaRPr>
          </a:p>
        </p:txBody>
      </p:sp>
      <p:sp>
        <p:nvSpPr>
          <p:cNvPr id="608" name="Google Shape;608;p67"/>
          <p:cNvSpPr txBox="1"/>
          <p:nvPr>
            <p:ph idx="1" type="body"/>
          </p:nvPr>
        </p:nvSpPr>
        <p:spPr>
          <a:xfrm>
            <a:off x="1943100" y="1600200"/>
            <a:ext cx="6591300" cy="28336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00"/>
              <a:buFont typeface="Noto Sans Symbols"/>
              <a:buChar char="🠶"/>
            </a:pPr>
            <a:r>
              <a:rPr b="1" i="0" lang="en" sz="1800" u="none">
                <a:solidFill>
                  <a:srgbClr val="404040"/>
                </a:solidFill>
                <a:latin typeface="Century Gothic"/>
                <a:ea typeface="Century Gothic"/>
                <a:cs typeface="Century Gothic"/>
                <a:sym typeface="Century Gothic"/>
              </a:rPr>
              <a:t>Is String immutable in java?</a:t>
            </a:r>
            <a:br>
              <a:rPr b="0" i="0" lang="en" sz="1800" u="none">
                <a:solidFill>
                  <a:srgbClr val="404040"/>
                </a:solidFill>
                <a:latin typeface="Century Gothic"/>
                <a:ea typeface="Century Gothic"/>
                <a:cs typeface="Century Gothic"/>
                <a:sym typeface="Century Gothic"/>
              </a:rPr>
            </a:br>
            <a:br>
              <a:rPr b="0" i="0" lang="en" sz="1800" u="none">
                <a:solidFill>
                  <a:srgbClr val="404040"/>
                </a:solidFill>
                <a:latin typeface="Century Gothic"/>
                <a:ea typeface="Century Gothic"/>
                <a:cs typeface="Century Gothic"/>
                <a:sym typeface="Century Gothic"/>
              </a:rPr>
            </a:br>
            <a:r>
              <a:rPr b="0" i="0" lang="en" sz="1800" u="none">
                <a:solidFill>
                  <a:srgbClr val="404040"/>
                </a:solidFill>
                <a:latin typeface="Century Gothic"/>
                <a:ea typeface="Century Gothic"/>
                <a:cs typeface="Century Gothic"/>
                <a:sym typeface="Century Gothic"/>
              </a:rPr>
              <a:t>Yes, String class is immutable in java. Immutable means once the object is created, its value can not be changed.</a:t>
            </a:r>
            <a:br>
              <a:rPr b="0" i="0" lang="en" sz="1800" u="none">
                <a:solidFill>
                  <a:srgbClr val="404040"/>
                </a:solidFill>
                <a:latin typeface="Century Gothic"/>
                <a:ea typeface="Century Gothic"/>
                <a:cs typeface="Century Gothic"/>
                <a:sym typeface="Century Gothic"/>
              </a:rPr>
            </a:br>
            <a:br>
              <a:rPr b="1" i="0" lang="en" sz="1800" u="none">
                <a:solidFill>
                  <a:srgbClr val="404040"/>
                </a:solidFill>
                <a:latin typeface="Century Gothic"/>
                <a:ea typeface="Century Gothic"/>
                <a:cs typeface="Century Gothic"/>
                <a:sym typeface="Century Gothic"/>
              </a:rPr>
            </a:br>
            <a:r>
              <a:rPr b="1" i="0" lang="en" sz="1800" u="none">
                <a:solidFill>
                  <a:srgbClr val="404040"/>
                </a:solidFill>
                <a:latin typeface="Century Gothic"/>
                <a:ea typeface="Century Gothic"/>
                <a:cs typeface="Century Gothic"/>
                <a:sym typeface="Century Gothic"/>
              </a:rPr>
              <a:t>Q3 Is String a keyword in java ?</a:t>
            </a:r>
            <a:br>
              <a:rPr b="0" i="0" lang="en" sz="1800" u="none">
                <a:solidFill>
                  <a:srgbClr val="404040"/>
                </a:solidFill>
                <a:latin typeface="Century Gothic"/>
                <a:ea typeface="Century Gothic"/>
                <a:cs typeface="Century Gothic"/>
                <a:sym typeface="Century Gothic"/>
              </a:rPr>
            </a:br>
            <a:br>
              <a:rPr b="0" i="0" lang="en" sz="1800" u="none">
                <a:solidFill>
                  <a:srgbClr val="404040"/>
                </a:solidFill>
                <a:latin typeface="Century Gothic"/>
                <a:ea typeface="Century Gothic"/>
                <a:cs typeface="Century Gothic"/>
                <a:sym typeface="Century Gothic"/>
              </a:rPr>
            </a:br>
            <a:r>
              <a:rPr b="0" i="0" lang="en" sz="1800" u="none">
                <a:solidFill>
                  <a:srgbClr val="404040"/>
                </a:solidFill>
                <a:latin typeface="Century Gothic"/>
                <a:ea typeface="Century Gothic"/>
                <a:cs typeface="Century Gothic"/>
                <a:sym typeface="Century Gothic"/>
              </a:rPr>
              <a:t>No, String  is not a keyword in java.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Century Gothic"/>
              <a:buNone/>
            </a:pPr>
            <a:r>
              <a:rPr b="0" i="0" lang="en" sz="3600" u="none">
                <a:solidFill>
                  <a:schemeClr val="dk1"/>
                </a:solidFill>
                <a:latin typeface="Century Gothic"/>
                <a:ea typeface="Century Gothic"/>
                <a:cs typeface="Century Gothic"/>
                <a:sym typeface="Century Gothic"/>
              </a:rPr>
              <a:t>String</a:t>
            </a:r>
            <a:r>
              <a:rPr b="0" i="0" lang="en" sz="3600" u="none">
                <a:solidFill>
                  <a:srgbClr val="262626"/>
                </a:solidFill>
                <a:latin typeface="Century Gothic"/>
                <a:ea typeface="Century Gothic"/>
                <a:cs typeface="Century Gothic"/>
                <a:sym typeface="Century Gothic"/>
              </a:rPr>
              <a:t> class facts</a:t>
            </a:r>
            <a:endParaRPr/>
          </a:p>
        </p:txBody>
      </p:sp>
      <p:sp>
        <p:nvSpPr>
          <p:cNvPr id="197" name="Google Shape;197;p23"/>
          <p:cNvSpPr txBox="1"/>
          <p:nvPr>
            <p:ph idx="1" type="body"/>
          </p:nvPr>
        </p:nvSpPr>
        <p:spPr>
          <a:xfrm>
            <a:off x="701675" y="1188244"/>
            <a:ext cx="7832725" cy="3245644"/>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70000"/>
              </a:lnSpc>
              <a:spcBef>
                <a:spcPts val="0"/>
              </a:spcBef>
              <a:spcAft>
                <a:spcPts val="0"/>
              </a:spcAft>
              <a:buClr>
                <a:schemeClr val="accent1"/>
              </a:buClr>
              <a:buSzPts val="2400"/>
              <a:buFont typeface="Noto Sans Symbols"/>
              <a:buChar char="🠶"/>
            </a:pPr>
            <a:r>
              <a:rPr b="0" i="0" lang="en" sz="2400" u="none" cap="none" strike="noStrike">
                <a:solidFill>
                  <a:srgbClr val="404040"/>
                </a:solidFill>
                <a:latin typeface="Century Gothic"/>
                <a:ea typeface="Century Gothic"/>
                <a:cs typeface="Century Gothic"/>
                <a:sym typeface="Century Gothic"/>
              </a:rPr>
              <a:t>An object of the String class represents a string of characters.</a:t>
            </a:r>
            <a:endParaRPr/>
          </a:p>
          <a:p>
            <a:pPr indent="-190500" lvl="0" marL="342900" marR="0" rtl="0" algn="l">
              <a:lnSpc>
                <a:spcPct val="70000"/>
              </a:lnSpc>
              <a:spcBef>
                <a:spcPts val="1000"/>
              </a:spcBef>
              <a:spcAft>
                <a:spcPts val="0"/>
              </a:spcAft>
              <a:buClr>
                <a:schemeClr val="accent1"/>
              </a:buClr>
              <a:buSzPts val="2400"/>
              <a:buFont typeface="Noto Sans Symbols"/>
              <a:buNone/>
            </a:pPr>
            <a:r>
              <a:t/>
            </a:r>
            <a:endParaRPr b="0" i="0" sz="2400" u="none" cap="none" strike="noStrike">
              <a:solidFill>
                <a:srgbClr val="404040"/>
              </a:solidFill>
              <a:latin typeface="Century Gothic"/>
              <a:ea typeface="Century Gothic"/>
              <a:cs typeface="Century Gothic"/>
              <a:sym typeface="Century Gothic"/>
            </a:endParaRPr>
          </a:p>
          <a:p>
            <a:pPr indent="-342900" lvl="0" marL="342900" marR="0" rtl="0" algn="l">
              <a:lnSpc>
                <a:spcPct val="70000"/>
              </a:lnSpc>
              <a:spcBef>
                <a:spcPts val="1000"/>
              </a:spcBef>
              <a:spcAft>
                <a:spcPts val="0"/>
              </a:spcAft>
              <a:buClr>
                <a:schemeClr val="accent1"/>
              </a:buClr>
              <a:buSzPts val="2400"/>
              <a:buFont typeface="Noto Sans Symbols"/>
              <a:buChar char="🠶"/>
            </a:pPr>
            <a:r>
              <a:rPr b="0" i="0" lang="en" sz="2400" u="none" cap="none" strike="noStrike">
                <a:solidFill>
                  <a:srgbClr val="404040"/>
                </a:solidFill>
                <a:latin typeface="Century Gothic"/>
                <a:ea typeface="Century Gothic"/>
                <a:cs typeface="Century Gothic"/>
                <a:sym typeface="Century Gothic"/>
              </a:rPr>
              <a:t>The String class belongs to the java.lang package, which does not require an import statement.</a:t>
            </a:r>
            <a:endParaRPr/>
          </a:p>
          <a:p>
            <a:pPr indent="-190500" lvl="0" marL="342900" marR="0" rtl="0" algn="l">
              <a:lnSpc>
                <a:spcPct val="70000"/>
              </a:lnSpc>
              <a:spcBef>
                <a:spcPts val="1000"/>
              </a:spcBef>
              <a:spcAft>
                <a:spcPts val="0"/>
              </a:spcAft>
              <a:buClr>
                <a:schemeClr val="accent1"/>
              </a:buClr>
              <a:buSzPts val="2400"/>
              <a:buFont typeface="Noto Sans Symbols"/>
              <a:buNone/>
            </a:pPr>
            <a:r>
              <a:t/>
            </a:r>
            <a:endParaRPr b="0" i="0" sz="2400" u="none" cap="none" strike="noStrike">
              <a:solidFill>
                <a:srgbClr val="404040"/>
              </a:solidFill>
              <a:latin typeface="Century Gothic"/>
              <a:ea typeface="Century Gothic"/>
              <a:cs typeface="Century Gothic"/>
              <a:sym typeface="Century Gothic"/>
            </a:endParaRPr>
          </a:p>
          <a:p>
            <a:pPr indent="-342900" lvl="0" marL="342900" marR="0" rtl="0" algn="l">
              <a:lnSpc>
                <a:spcPct val="70000"/>
              </a:lnSpc>
              <a:spcBef>
                <a:spcPts val="1000"/>
              </a:spcBef>
              <a:spcAft>
                <a:spcPts val="0"/>
              </a:spcAft>
              <a:buClr>
                <a:schemeClr val="accent1"/>
              </a:buClr>
              <a:buSzPts val="2400"/>
              <a:buFont typeface="Noto Sans Symbols"/>
              <a:buChar char="🠶"/>
            </a:pPr>
            <a:r>
              <a:rPr b="0" i="0" lang="en" sz="2400" u="none" cap="none" strike="noStrike">
                <a:solidFill>
                  <a:srgbClr val="404040"/>
                </a:solidFill>
                <a:latin typeface="Century Gothic"/>
                <a:ea typeface="Century Gothic"/>
                <a:cs typeface="Century Gothic"/>
                <a:sym typeface="Century Gothic"/>
              </a:rPr>
              <a:t>Like other classes, String has constructors and methods.</a:t>
            </a:r>
            <a:endParaRPr/>
          </a:p>
          <a:p>
            <a:pPr indent="-190500" lvl="0" marL="342900" marR="0" rtl="0" algn="l">
              <a:lnSpc>
                <a:spcPct val="70000"/>
              </a:lnSpc>
              <a:spcBef>
                <a:spcPts val="1000"/>
              </a:spcBef>
              <a:spcAft>
                <a:spcPts val="0"/>
              </a:spcAft>
              <a:buClr>
                <a:schemeClr val="accent1"/>
              </a:buClr>
              <a:buSzPts val="2400"/>
              <a:buFont typeface="Noto Sans Symbols"/>
              <a:buNone/>
            </a:pPr>
            <a:r>
              <a:t/>
            </a:r>
            <a:endParaRPr b="0" i="0" sz="2400" u="none" cap="none" strike="noStrike">
              <a:solidFill>
                <a:srgbClr val="404040"/>
              </a:solidFill>
              <a:latin typeface="Century Gothic"/>
              <a:ea typeface="Century Gothic"/>
              <a:cs typeface="Century Gothic"/>
              <a:sym typeface="Century Gothic"/>
            </a:endParaRPr>
          </a:p>
          <a:p>
            <a:pPr indent="-342900" lvl="0" marL="342900" marR="0" rtl="0" algn="l">
              <a:lnSpc>
                <a:spcPct val="70000"/>
              </a:lnSpc>
              <a:spcBef>
                <a:spcPts val="1000"/>
              </a:spcBef>
              <a:spcAft>
                <a:spcPts val="0"/>
              </a:spcAft>
              <a:buClr>
                <a:schemeClr val="accent1"/>
              </a:buClr>
              <a:buSzPts val="2400"/>
              <a:buFont typeface="Noto Sans Symbols"/>
              <a:buChar char="🠶"/>
            </a:pPr>
            <a:r>
              <a:rPr b="0" i="0" lang="en" sz="2400" u="none" cap="none" strike="noStrike">
                <a:solidFill>
                  <a:srgbClr val="404040"/>
                </a:solidFill>
                <a:latin typeface="Century Gothic"/>
                <a:ea typeface="Century Gothic"/>
                <a:cs typeface="Century Gothic"/>
                <a:sym typeface="Century Gothic"/>
              </a:rPr>
              <a:t>Unlike other classes, String has two operators, + and += (used for concatenation).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68"/>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3600">
              <a:solidFill>
                <a:srgbClr val="262626"/>
              </a:solidFill>
              <a:latin typeface="Century Gothic"/>
              <a:ea typeface="Century Gothic"/>
              <a:cs typeface="Century Gothic"/>
              <a:sym typeface="Century Gothic"/>
            </a:endParaRPr>
          </a:p>
        </p:txBody>
      </p:sp>
      <p:sp>
        <p:nvSpPr>
          <p:cNvPr id="614" name="Google Shape;614;p68"/>
          <p:cNvSpPr txBox="1"/>
          <p:nvPr>
            <p:ph idx="1" type="body"/>
          </p:nvPr>
        </p:nvSpPr>
        <p:spPr>
          <a:xfrm>
            <a:off x="1943100" y="1600200"/>
            <a:ext cx="6591300" cy="28336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00"/>
              <a:buFont typeface="Noto Sans Symbols"/>
              <a:buChar char="🠶"/>
            </a:pPr>
            <a:r>
              <a:rPr b="1" i="0" lang="en" sz="1800" u="none">
                <a:solidFill>
                  <a:srgbClr val="404040"/>
                </a:solidFill>
                <a:latin typeface="Century Gothic"/>
                <a:ea typeface="Century Gothic"/>
                <a:cs typeface="Century Gothic"/>
                <a:sym typeface="Century Gothic"/>
              </a:rPr>
              <a:t>Is String primitive type or object (derived) type in java?</a:t>
            </a:r>
            <a:br>
              <a:rPr b="0" i="0" lang="en" sz="1800" u="none">
                <a:solidFill>
                  <a:srgbClr val="404040"/>
                </a:solidFill>
                <a:latin typeface="Century Gothic"/>
                <a:ea typeface="Century Gothic"/>
                <a:cs typeface="Century Gothic"/>
                <a:sym typeface="Century Gothic"/>
              </a:rPr>
            </a:br>
            <a:br>
              <a:rPr b="1" i="0" lang="en" sz="1800" u="none">
                <a:solidFill>
                  <a:srgbClr val="404040"/>
                </a:solidFill>
                <a:latin typeface="Century Gothic"/>
                <a:ea typeface="Century Gothic"/>
                <a:cs typeface="Century Gothic"/>
                <a:sym typeface="Century Gothic"/>
              </a:rPr>
            </a:br>
            <a:r>
              <a:rPr b="0" i="0" lang="en" sz="1800" u="none">
                <a:solidFill>
                  <a:srgbClr val="404040"/>
                </a:solidFill>
                <a:latin typeface="Century Gothic"/>
                <a:ea typeface="Century Gothic"/>
                <a:cs typeface="Century Gothic"/>
                <a:sym typeface="Century Gothic"/>
              </a:rPr>
              <a:t>String is object(derived) type in java.</a:t>
            </a:r>
            <a:endParaRPr/>
          </a:p>
          <a:p>
            <a:pPr indent="-342900" lvl="0" marL="342900" marR="0" rtl="0" algn="l">
              <a:lnSpc>
                <a:spcPct val="100000"/>
              </a:lnSpc>
              <a:spcBef>
                <a:spcPts val="1000"/>
              </a:spcBef>
              <a:spcAft>
                <a:spcPts val="0"/>
              </a:spcAft>
              <a:buClr>
                <a:schemeClr val="accent1"/>
              </a:buClr>
              <a:buSzPts val="1800"/>
              <a:buFont typeface="Noto Sans Symbols"/>
              <a:buChar char="🠶"/>
            </a:pPr>
            <a:br>
              <a:rPr b="0" i="0" lang="en" sz="1800" u="none">
                <a:solidFill>
                  <a:srgbClr val="404040"/>
                </a:solidFill>
                <a:latin typeface="Century Gothic"/>
                <a:ea typeface="Century Gothic"/>
                <a:cs typeface="Century Gothic"/>
                <a:sym typeface="Century Gothic"/>
              </a:rPr>
            </a:br>
            <a:r>
              <a:rPr b="1" i="0" lang="en" sz="1800" u="none">
                <a:solidFill>
                  <a:srgbClr val="404040"/>
                </a:solidFill>
                <a:latin typeface="Century Gothic"/>
                <a:ea typeface="Century Gothic"/>
                <a:cs typeface="Century Gothic"/>
                <a:sym typeface="Century Gothic"/>
              </a:rPr>
              <a:t>Can we use String in switch statement?</a:t>
            </a:r>
            <a:br>
              <a:rPr b="0" i="0" lang="en" sz="1800" u="none">
                <a:solidFill>
                  <a:srgbClr val="404040"/>
                </a:solidFill>
                <a:latin typeface="Century Gothic"/>
                <a:ea typeface="Century Gothic"/>
                <a:cs typeface="Century Gothic"/>
                <a:sym typeface="Century Gothic"/>
              </a:rPr>
            </a:br>
            <a:br>
              <a:rPr b="1" i="0" lang="en" sz="1800" u="none">
                <a:solidFill>
                  <a:srgbClr val="404040"/>
                </a:solidFill>
                <a:latin typeface="Century Gothic"/>
                <a:ea typeface="Century Gothic"/>
                <a:cs typeface="Century Gothic"/>
                <a:sym typeface="Century Gothic"/>
              </a:rPr>
            </a:br>
            <a:r>
              <a:rPr b="0" i="0" lang="en" sz="1800" u="none">
                <a:solidFill>
                  <a:srgbClr val="404040"/>
                </a:solidFill>
                <a:latin typeface="Century Gothic"/>
                <a:ea typeface="Century Gothic"/>
                <a:cs typeface="Century Gothic"/>
                <a:sym typeface="Century Gothic"/>
              </a:rPr>
              <a:t>Yes, you can use String in switch statement in java 7. Prior to java 7 , you had to use if-else statements to achieve the task.</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69"/>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3600">
              <a:solidFill>
                <a:srgbClr val="262626"/>
              </a:solidFill>
              <a:latin typeface="Century Gothic"/>
              <a:ea typeface="Century Gothic"/>
              <a:cs typeface="Century Gothic"/>
              <a:sym typeface="Century Gothic"/>
            </a:endParaRPr>
          </a:p>
        </p:txBody>
      </p:sp>
      <p:sp>
        <p:nvSpPr>
          <p:cNvPr id="620" name="Google Shape;620;p69"/>
          <p:cNvSpPr txBox="1"/>
          <p:nvPr>
            <p:ph idx="1" type="body"/>
          </p:nvPr>
        </p:nvSpPr>
        <p:spPr>
          <a:xfrm>
            <a:off x="1943100" y="1600200"/>
            <a:ext cx="6591300" cy="28336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 How many objects will be created for the following code:</a:t>
            </a:r>
            <a:endParaRPr/>
          </a:p>
          <a:p>
            <a:pPr indent="-228600" lvl="0" marL="342900" marR="0" rtl="0" algn="l">
              <a:lnSpc>
                <a:spcPct val="100000"/>
              </a:lnSpc>
              <a:spcBef>
                <a:spcPts val="1000"/>
              </a:spcBef>
              <a:spcAft>
                <a:spcPts val="0"/>
              </a:spcAft>
              <a:buClr>
                <a:schemeClr val="accent1"/>
              </a:buClr>
              <a:buSzPts val="1800"/>
              <a:buFont typeface="Noto Sans Symbols"/>
              <a:buNone/>
            </a:pPr>
            <a:r>
              <a:t/>
            </a:r>
            <a:endParaRPr b="0" i="0" sz="1800" u="none">
              <a:solidFill>
                <a:srgbClr val="404040"/>
              </a:solidFill>
              <a:latin typeface="Century Gothic"/>
              <a:ea typeface="Century Gothic"/>
              <a:cs typeface="Century Gothic"/>
              <a:sym typeface="Century Gothic"/>
            </a:endParaRPr>
          </a:p>
          <a:p>
            <a:pPr indent="-228600" lvl="0" marL="342900" marR="0" rtl="0" algn="l">
              <a:lnSpc>
                <a:spcPct val="100000"/>
              </a:lnSpc>
              <a:spcBef>
                <a:spcPts val="1000"/>
              </a:spcBef>
              <a:spcAft>
                <a:spcPts val="0"/>
              </a:spcAft>
              <a:buClr>
                <a:schemeClr val="accent1"/>
              </a:buClr>
              <a:buSzPts val="1800"/>
              <a:buFont typeface="Noto Sans Symbols"/>
              <a:buNone/>
            </a:pPr>
            <a:r>
              <a:t/>
            </a:r>
            <a:endParaRPr b="0" i="0" sz="1800" u="none">
              <a:solidFill>
                <a:srgbClr val="404040"/>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String str1 = "abc";</a:t>
            </a:r>
            <a:endParaRPr/>
          </a:p>
          <a:p>
            <a:pPr indent="-228600" lvl="0" marL="342900" marR="0" rtl="0" algn="l">
              <a:lnSpc>
                <a:spcPct val="100000"/>
              </a:lnSpc>
              <a:spcBef>
                <a:spcPts val="1000"/>
              </a:spcBef>
              <a:spcAft>
                <a:spcPts val="0"/>
              </a:spcAft>
              <a:buClr>
                <a:schemeClr val="accent1"/>
              </a:buClr>
              <a:buSzPts val="1800"/>
              <a:buFont typeface="Noto Sans Symbols"/>
              <a:buNone/>
            </a:pPr>
            <a:r>
              <a:t/>
            </a:r>
            <a:endParaRPr b="0" i="0" sz="1800" u="none">
              <a:solidFill>
                <a:srgbClr val="404040"/>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String str2 = "abc";</a:t>
            </a:r>
            <a:endParaRPr/>
          </a:p>
          <a:p>
            <a:pPr indent="-228600" lvl="0" marL="342900" marR="0" rtl="0" algn="l">
              <a:lnSpc>
                <a:spcPct val="100000"/>
              </a:lnSpc>
              <a:spcBef>
                <a:spcPts val="1000"/>
              </a:spcBef>
              <a:spcAft>
                <a:spcPts val="0"/>
              </a:spcAft>
              <a:buClr>
                <a:schemeClr val="accent1"/>
              </a:buClr>
              <a:buSzPts val="1800"/>
              <a:buFont typeface="Noto Sans Symbols"/>
              <a:buNone/>
            </a:pPr>
            <a:r>
              <a:t/>
            </a:r>
            <a:endParaRPr b="0" i="0" sz="1800" u="none">
              <a:solidFill>
                <a:srgbClr val="404040"/>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Only one object is created. String str1 will create a new object in String constant pool, while String str2 will create a reference to the String str1.</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70"/>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Example </a:t>
            </a:r>
            <a:endParaRPr/>
          </a:p>
        </p:txBody>
      </p:sp>
      <p:sp>
        <p:nvSpPr>
          <p:cNvPr id="626" name="Google Shape;626;p70"/>
          <p:cNvSpPr txBox="1"/>
          <p:nvPr>
            <p:ph idx="1" type="body"/>
          </p:nvPr>
        </p:nvSpPr>
        <p:spPr>
          <a:xfrm>
            <a:off x="1943100" y="1600200"/>
            <a:ext cx="6591300" cy="28336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public class MyStringInitialization {</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    public static void main(String a[]){</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        String abc = "This is a string object";</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        String bcd = new String("this is also string object");</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        char[] c = {'a','b','c','d'};</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        String cdf = new String(c);</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        String junk = abc+" This is another String object";</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    }}</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71"/>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Lab</a:t>
            </a:r>
            <a:endParaRPr/>
          </a:p>
        </p:txBody>
      </p:sp>
      <p:sp>
        <p:nvSpPr>
          <p:cNvPr id="632" name="Google Shape;632;p71"/>
          <p:cNvSpPr txBox="1"/>
          <p:nvPr>
            <p:ph idx="1" type="body"/>
          </p:nvPr>
        </p:nvSpPr>
        <p:spPr>
          <a:xfrm>
            <a:off x="1943100" y="1600200"/>
            <a:ext cx="6591300" cy="28336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Q1 wap to  initialize string by assigning value in program  and display it Q 2 wap to ask two string values from user and check if they are equal or not </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Q 3 wap to compare two strings </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Q 4 wap to print string character by character</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Q 5 wap to check if string is palindrome or not </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Q 6 wap to count number of vowels and consonants in string </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a:solidFill>
                  <a:srgbClr val="404040"/>
                </a:solidFill>
                <a:latin typeface="Century Gothic"/>
                <a:ea typeface="Century Gothic"/>
                <a:cs typeface="Century Gothic"/>
                <a:sym typeface="Century Gothic"/>
              </a:rPr>
              <a:t>Q 7 wap to count number of words in given string </a:t>
            </a:r>
            <a:endParaRPr/>
          </a:p>
          <a:p>
            <a:pPr indent="-342900" lvl="0" marL="342900" marR="0" rtl="0" algn="l">
              <a:lnSpc>
                <a:spcPct val="100000"/>
              </a:lnSpc>
              <a:spcBef>
                <a:spcPts val="1000"/>
              </a:spcBef>
              <a:spcAft>
                <a:spcPts val="0"/>
              </a:spcAft>
              <a:buClr>
                <a:schemeClr val="accent1"/>
              </a:buClr>
              <a:buSzPts val="1800"/>
              <a:buFont typeface="Noto Sans Symbols"/>
              <a:buChar char="🠶"/>
            </a:pPr>
            <a:br>
              <a:rPr b="0" i="0" lang="en" sz="1800" u="none">
                <a:solidFill>
                  <a:srgbClr val="404040"/>
                </a:solidFill>
                <a:latin typeface="Century Gothic"/>
                <a:ea typeface="Century Gothic"/>
                <a:cs typeface="Century Gothic"/>
                <a:sym typeface="Century Gothic"/>
              </a:rPr>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Literal Strings </a:t>
            </a:r>
            <a:endParaRPr/>
          </a:p>
        </p:txBody>
      </p:sp>
      <p:sp>
        <p:nvSpPr>
          <p:cNvPr id="203" name="Google Shape;203;p24"/>
          <p:cNvSpPr txBox="1"/>
          <p:nvPr>
            <p:ph idx="1" type="body"/>
          </p:nvPr>
        </p:nvSpPr>
        <p:spPr>
          <a:xfrm>
            <a:off x="1943100" y="1600200"/>
            <a:ext cx="6591300" cy="2833688"/>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accent1"/>
              </a:buClr>
              <a:buSzPts val="2600"/>
              <a:buFont typeface="Noto Sans Symbols"/>
              <a:buChar char="🠶"/>
            </a:pPr>
            <a:r>
              <a:rPr b="0" i="0" lang="en" sz="2600" u="none" cap="none" strike="noStrike">
                <a:solidFill>
                  <a:srgbClr val="404040"/>
                </a:solidFill>
                <a:latin typeface="Century Gothic"/>
                <a:ea typeface="Century Gothic"/>
                <a:cs typeface="Century Gothic"/>
                <a:sym typeface="Century Gothic"/>
              </a:rPr>
              <a:t>are anonymous objects of the String class</a:t>
            </a:r>
            <a:endParaRPr/>
          </a:p>
          <a:p>
            <a:pPr indent="-342900" lvl="0" marL="342900" marR="0" rtl="0" algn="l">
              <a:lnSpc>
                <a:spcPct val="80000"/>
              </a:lnSpc>
              <a:spcBef>
                <a:spcPts val="1000"/>
              </a:spcBef>
              <a:spcAft>
                <a:spcPts val="0"/>
              </a:spcAft>
              <a:buClr>
                <a:schemeClr val="accent1"/>
              </a:buClr>
              <a:buSzPts val="2600"/>
              <a:buFont typeface="Noto Sans Symbols"/>
              <a:buChar char="🠶"/>
            </a:pPr>
            <a:r>
              <a:rPr b="0" i="0" lang="en" sz="2600" u="none" cap="none" strike="noStrike">
                <a:solidFill>
                  <a:srgbClr val="404040"/>
                </a:solidFill>
                <a:latin typeface="Century Gothic"/>
                <a:ea typeface="Century Gothic"/>
                <a:cs typeface="Century Gothic"/>
                <a:sym typeface="Century Gothic"/>
              </a:rPr>
              <a:t>are defined by enclosing text in double quotes.  “This is a literal String”</a:t>
            </a:r>
            <a:endParaRPr/>
          </a:p>
          <a:p>
            <a:pPr indent="-342900" lvl="0" marL="342900" marR="0" rtl="0" algn="l">
              <a:lnSpc>
                <a:spcPct val="80000"/>
              </a:lnSpc>
              <a:spcBef>
                <a:spcPts val="1000"/>
              </a:spcBef>
              <a:spcAft>
                <a:spcPts val="0"/>
              </a:spcAft>
              <a:buClr>
                <a:schemeClr val="accent1"/>
              </a:buClr>
              <a:buSzPts val="2600"/>
              <a:buFont typeface="Noto Sans Symbols"/>
              <a:buChar char="🠶"/>
            </a:pPr>
            <a:r>
              <a:rPr b="0" i="0" lang="en" sz="2600" u="none" cap="none" strike="noStrike">
                <a:solidFill>
                  <a:srgbClr val="404040"/>
                </a:solidFill>
                <a:latin typeface="Century Gothic"/>
                <a:ea typeface="Century Gothic"/>
                <a:cs typeface="Century Gothic"/>
                <a:sym typeface="Century Gothic"/>
              </a:rPr>
              <a:t>don’t have to be constructed.</a:t>
            </a:r>
            <a:endParaRPr/>
          </a:p>
          <a:p>
            <a:pPr indent="-342900" lvl="0" marL="342900" marR="0" rtl="0" algn="l">
              <a:lnSpc>
                <a:spcPct val="80000"/>
              </a:lnSpc>
              <a:spcBef>
                <a:spcPts val="1000"/>
              </a:spcBef>
              <a:spcAft>
                <a:spcPts val="0"/>
              </a:spcAft>
              <a:buClr>
                <a:schemeClr val="accent1"/>
              </a:buClr>
              <a:buSzPts val="2600"/>
              <a:buFont typeface="Noto Sans Symbols"/>
              <a:buChar char="🠶"/>
            </a:pPr>
            <a:r>
              <a:rPr b="0" i="0" lang="en" sz="2600" u="none" cap="none" strike="noStrike">
                <a:solidFill>
                  <a:srgbClr val="404040"/>
                </a:solidFill>
                <a:latin typeface="Century Gothic"/>
                <a:ea typeface="Century Gothic"/>
                <a:cs typeface="Century Gothic"/>
                <a:sym typeface="Century Gothic"/>
              </a:rPr>
              <a:t>can be assigned to String variables.</a:t>
            </a:r>
            <a:endParaRPr/>
          </a:p>
          <a:p>
            <a:pPr indent="-342900" lvl="0" marL="342900" marR="0" rtl="0" algn="l">
              <a:lnSpc>
                <a:spcPct val="80000"/>
              </a:lnSpc>
              <a:spcBef>
                <a:spcPts val="1000"/>
              </a:spcBef>
              <a:spcAft>
                <a:spcPts val="0"/>
              </a:spcAft>
              <a:buClr>
                <a:schemeClr val="accent1"/>
              </a:buClr>
              <a:buSzPts val="2600"/>
              <a:buFont typeface="Noto Sans Symbols"/>
              <a:buChar char="🠶"/>
            </a:pPr>
            <a:r>
              <a:rPr b="0" i="0" lang="en" sz="2600" u="none" cap="none" strike="noStrike">
                <a:solidFill>
                  <a:srgbClr val="404040"/>
                </a:solidFill>
                <a:latin typeface="Century Gothic"/>
                <a:ea typeface="Century Gothic"/>
                <a:cs typeface="Century Gothic"/>
                <a:sym typeface="Century Gothic"/>
              </a:rPr>
              <a:t>can be passed to methods and constructors as parameters.</a:t>
            </a:r>
            <a:endParaRPr/>
          </a:p>
          <a:p>
            <a:pPr indent="-342900" lvl="0" marL="342900" marR="0" rtl="0" algn="l">
              <a:lnSpc>
                <a:spcPct val="80000"/>
              </a:lnSpc>
              <a:spcBef>
                <a:spcPts val="1000"/>
              </a:spcBef>
              <a:spcAft>
                <a:spcPts val="0"/>
              </a:spcAft>
              <a:buClr>
                <a:schemeClr val="accent1"/>
              </a:buClr>
              <a:buSzPts val="2600"/>
              <a:buFont typeface="Noto Sans Symbols"/>
              <a:buChar char="🠶"/>
            </a:pPr>
            <a:r>
              <a:rPr b="0" i="0" lang="en" sz="2600" u="none" cap="none" strike="noStrike">
                <a:solidFill>
                  <a:srgbClr val="404040"/>
                </a:solidFill>
                <a:latin typeface="Century Gothic"/>
                <a:ea typeface="Century Gothic"/>
                <a:cs typeface="Century Gothic"/>
                <a:sym typeface="Century Gothic"/>
              </a:rPr>
              <a:t>have methods you can call.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Example 1</a:t>
            </a:r>
            <a:endParaRPr/>
          </a:p>
        </p:txBody>
      </p:sp>
      <p:sp>
        <p:nvSpPr>
          <p:cNvPr id="209" name="Google Shape;209;p25"/>
          <p:cNvSpPr txBox="1"/>
          <p:nvPr>
            <p:ph idx="1" type="body"/>
          </p:nvPr>
        </p:nvSpPr>
        <p:spPr>
          <a:xfrm>
            <a:off x="1050925" y="1516856"/>
            <a:ext cx="7483475" cy="3000375"/>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accent1"/>
              </a:buClr>
              <a:buSzPts val="2000"/>
              <a:buFont typeface="Noto Sans Symbols"/>
              <a:buNone/>
            </a:pPr>
            <a:r>
              <a:rPr b="1" i="0" lang="en" sz="2000" u="none" cap="none" strike="noStrike">
                <a:solidFill>
                  <a:srgbClr val="006699"/>
                </a:solidFill>
                <a:latin typeface="Consolas"/>
                <a:ea typeface="Consolas"/>
                <a:cs typeface="Consolas"/>
                <a:sym typeface="Consolas"/>
              </a:rPr>
              <a:t>class</a:t>
            </a:r>
            <a:r>
              <a:rPr b="0" i="0" lang="en" sz="1200" u="none" cap="none" strike="noStrike">
                <a:solidFill>
                  <a:srgbClr val="273239"/>
                </a:solidFill>
                <a:latin typeface="Consolas"/>
                <a:ea typeface="Consolas"/>
                <a:cs typeface="Consolas"/>
                <a:sym typeface="Consolas"/>
              </a:rPr>
              <a:t> </a:t>
            </a:r>
            <a:r>
              <a:rPr b="0" i="0" lang="en" sz="2000" u="none" cap="none" strike="noStrike">
                <a:solidFill>
                  <a:srgbClr val="000000"/>
                </a:solidFill>
                <a:latin typeface="Consolas"/>
                <a:ea typeface="Consolas"/>
                <a:cs typeface="Consolas"/>
                <a:sym typeface="Consolas"/>
              </a:rPr>
              <a:t>StringStorage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2000"/>
              <a:buFont typeface="Noto Sans Symbols"/>
              <a:buNone/>
            </a:pPr>
            <a:r>
              <a:rPr b="0" i="0" lang="en" sz="2000" u="none" cap="none" strike="noStrike">
                <a:solidFill>
                  <a:srgbClr val="273239"/>
                </a:solidFill>
                <a:latin typeface="Arial"/>
                <a:ea typeface="Arial"/>
                <a:cs typeface="Arial"/>
                <a:sym typeface="Arial"/>
              </a:rPr>
              <a:t>    </a:t>
            </a:r>
            <a:r>
              <a:rPr b="1" i="0" lang="en" sz="2000" u="none" cap="none" strike="noStrike">
                <a:solidFill>
                  <a:srgbClr val="006699"/>
                </a:solidFill>
                <a:latin typeface="Consolas"/>
                <a:ea typeface="Consolas"/>
                <a:cs typeface="Consolas"/>
                <a:sym typeface="Consolas"/>
              </a:rPr>
              <a:t>public</a:t>
            </a:r>
            <a:r>
              <a:rPr b="0" i="0" lang="en" sz="1200" u="none" cap="none" strike="noStrike">
                <a:solidFill>
                  <a:srgbClr val="273239"/>
                </a:solidFill>
                <a:latin typeface="Consolas"/>
                <a:ea typeface="Consolas"/>
                <a:cs typeface="Consolas"/>
                <a:sym typeface="Consolas"/>
              </a:rPr>
              <a:t> </a:t>
            </a:r>
            <a:r>
              <a:rPr b="1" i="0" lang="en" sz="2000" u="none" cap="none" strike="noStrike">
                <a:solidFill>
                  <a:srgbClr val="006699"/>
                </a:solidFill>
                <a:latin typeface="Consolas"/>
                <a:ea typeface="Consolas"/>
                <a:cs typeface="Consolas"/>
                <a:sym typeface="Consolas"/>
              </a:rPr>
              <a:t>static</a:t>
            </a:r>
            <a:r>
              <a:rPr b="0" i="0" lang="en" sz="1200" u="none" cap="none" strike="noStrike">
                <a:solidFill>
                  <a:srgbClr val="273239"/>
                </a:solidFill>
                <a:latin typeface="Consolas"/>
                <a:ea typeface="Consolas"/>
                <a:cs typeface="Consolas"/>
                <a:sym typeface="Consolas"/>
              </a:rPr>
              <a:t> </a:t>
            </a:r>
            <a:r>
              <a:rPr b="1" i="0" lang="en" sz="2000" u="none" cap="none" strike="noStrike">
                <a:solidFill>
                  <a:srgbClr val="006699"/>
                </a:solidFill>
                <a:latin typeface="Consolas"/>
                <a:ea typeface="Consolas"/>
                <a:cs typeface="Consolas"/>
                <a:sym typeface="Consolas"/>
              </a:rPr>
              <a:t>void</a:t>
            </a:r>
            <a:r>
              <a:rPr b="0" i="0" lang="en" sz="1200" u="none" cap="none" strike="noStrike">
                <a:solidFill>
                  <a:srgbClr val="273239"/>
                </a:solidFill>
                <a:latin typeface="Consolas"/>
                <a:ea typeface="Consolas"/>
                <a:cs typeface="Consolas"/>
                <a:sym typeface="Consolas"/>
              </a:rPr>
              <a:t> </a:t>
            </a:r>
            <a:r>
              <a:rPr b="0" i="0" lang="en" sz="2000" u="none" cap="none" strike="noStrike">
                <a:solidFill>
                  <a:srgbClr val="000000"/>
                </a:solidFill>
                <a:latin typeface="Consolas"/>
                <a:ea typeface="Consolas"/>
                <a:cs typeface="Consolas"/>
                <a:sym typeface="Consolas"/>
              </a:rPr>
              <a:t>main(String args[])</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2000"/>
              <a:buFont typeface="Noto Sans Symbols"/>
              <a:buNone/>
            </a:pPr>
            <a:r>
              <a:rPr b="0" i="0" lang="en" sz="2000" u="none" cap="none" strike="noStrike">
                <a:solidFill>
                  <a:srgbClr val="273239"/>
                </a:solidFill>
                <a:latin typeface="Arial"/>
                <a:ea typeface="Arial"/>
                <a:cs typeface="Arial"/>
                <a:sym typeface="Arial"/>
              </a:rPr>
              <a:t>    </a:t>
            </a:r>
            <a:r>
              <a:rPr b="0" i="0" lang="en" sz="2000" u="none" cap="none" strike="noStrike">
                <a:solidFill>
                  <a:srgbClr val="000000"/>
                </a:solidFill>
                <a:latin typeface="Consolas"/>
                <a:ea typeface="Consolas"/>
                <a:cs typeface="Consolas"/>
                <a:sym typeface="Consolas"/>
              </a:rPr>
              <a:t>{</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2000"/>
              <a:buFont typeface="Noto Sans Symbols"/>
              <a:buNone/>
            </a:pPr>
            <a:r>
              <a:rPr b="0" i="0" lang="en" sz="2000" u="none" cap="none" strike="noStrike">
                <a:solidFill>
                  <a:srgbClr val="273239"/>
                </a:solidFill>
                <a:latin typeface="Arial"/>
                <a:ea typeface="Arial"/>
                <a:cs typeface="Arial"/>
                <a:sym typeface="Arial"/>
              </a:rPr>
              <a:t>        </a:t>
            </a:r>
            <a:r>
              <a:rPr b="0" i="0" lang="en" sz="2000" u="none" cap="none" strike="noStrike">
                <a:solidFill>
                  <a:srgbClr val="000000"/>
                </a:solidFill>
                <a:latin typeface="Consolas"/>
                <a:ea typeface="Consolas"/>
                <a:cs typeface="Consolas"/>
                <a:sym typeface="Consolas"/>
              </a:rPr>
              <a:t>String s1 = </a:t>
            </a:r>
            <a:r>
              <a:rPr b="0" i="0" lang="en" sz="2000" u="none" cap="none" strike="noStrike">
                <a:solidFill>
                  <a:srgbClr val="0000FF"/>
                </a:solidFill>
                <a:latin typeface="Consolas"/>
                <a:ea typeface="Consolas"/>
                <a:cs typeface="Consolas"/>
                <a:sym typeface="Consolas"/>
              </a:rPr>
              <a:t>"TAT"</a:t>
            </a:r>
            <a:r>
              <a:rPr b="0" i="0" lang="en" sz="2000" u="none" cap="none" strike="noStrike">
                <a:solidFill>
                  <a:srgbClr val="000000"/>
                </a:solidFill>
                <a:latin typeface="Consolas"/>
                <a:ea typeface="Consolas"/>
                <a:cs typeface="Consolas"/>
                <a:sym typeface="Consolas"/>
              </a:rPr>
              <a:t>;</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2000"/>
              <a:buFont typeface="Noto Sans Symbols"/>
              <a:buNone/>
            </a:pPr>
            <a:r>
              <a:rPr b="0" i="0" lang="en" sz="2000" u="none" cap="none" strike="noStrike">
                <a:solidFill>
                  <a:srgbClr val="273239"/>
                </a:solidFill>
                <a:latin typeface="Arial"/>
                <a:ea typeface="Arial"/>
                <a:cs typeface="Arial"/>
                <a:sym typeface="Arial"/>
              </a:rPr>
              <a:t>        </a:t>
            </a:r>
            <a:r>
              <a:rPr b="0" i="0" lang="en" sz="2000" u="none" cap="none" strike="noStrike">
                <a:solidFill>
                  <a:srgbClr val="000000"/>
                </a:solidFill>
                <a:latin typeface="Consolas"/>
                <a:ea typeface="Consolas"/>
                <a:cs typeface="Consolas"/>
                <a:sym typeface="Consolas"/>
              </a:rPr>
              <a:t>String s2 = </a:t>
            </a:r>
            <a:r>
              <a:rPr b="0" i="0" lang="en" sz="2000" u="none" cap="none" strike="noStrike">
                <a:solidFill>
                  <a:srgbClr val="0000FF"/>
                </a:solidFill>
                <a:latin typeface="Consolas"/>
                <a:ea typeface="Consolas"/>
                <a:cs typeface="Consolas"/>
                <a:sym typeface="Consolas"/>
              </a:rPr>
              <a:t>"TAT"</a:t>
            </a:r>
            <a:r>
              <a:rPr b="0" i="0" lang="en" sz="2000" u="none" cap="none" strike="noStrike">
                <a:solidFill>
                  <a:srgbClr val="000000"/>
                </a:solidFill>
                <a:latin typeface="Consolas"/>
                <a:ea typeface="Consolas"/>
                <a:cs typeface="Consolas"/>
                <a:sym typeface="Consolas"/>
              </a:rPr>
              <a:t>;</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2000"/>
              <a:buFont typeface="Noto Sans Symbols"/>
              <a:buNone/>
            </a:pPr>
            <a:r>
              <a:rPr b="0" i="0" lang="en" sz="2000" u="none" cap="none" strike="noStrike">
                <a:solidFill>
                  <a:srgbClr val="273239"/>
                </a:solidFill>
                <a:latin typeface="Arial"/>
                <a:ea typeface="Arial"/>
                <a:cs typeface="Arial"/>
                <a:sym typeface="Arial"/>
              </a:rPr>
              <a:t>        </a:t>
            </a:r>
            <a:r>
              <a:rPr b="0" i="0" lang="en" sz="2000" u="none" cap="none" strike="noStrike">
                <a:solidFill>
                  <a:srgbClr val="000000"/>
                </a:solidFill>
                <a:latin typeface="Consolas"/>
                <a:ea typeface="Consolas"/>
                <a:cs typeface="Consolas"/>
                <a:sym typeface="Consolas"/>
              </a:rPr>
              <a:t>String s3 = </a:t>
            </a:r>
            <a:r>
              <a:rPr b="1" i="0" lang="en" sz="2000" u="none" cap="none" strike="noStrike">
                <a:solidFill>
                  <a:srgbClr val="006699"/>
                </a:solidFill>
                <a:latin typeface="Consolas"/>
                <a:ea typeface="Consolas"/>
                <a:cs typeface="Consolas"/>
                <a:sym typeface="Consolas"/>
              </a:rPr>
              <a:t>new</a:t>
            </a:r>
            <a:r>
              <a:rPr b="0" i="0" lang="en" sz="1200" u="none" cap="none" strike="noStrike">
                <a:solidFill>
                  <a:srgbClr val="273239"/>
                </a:solidFill>
                <a:latin typeface="Consolas"/>
                <a:ea typeface="Consolas"/>
                <a:cs typeface="Consolas"/>
                <a:sym typeface="Consolas"/>
              </a:rPr>
              <a:t> </a:t>
            </a:r>
            <a:r>
              <a:rPr b="0" i="0" lang="en" sz="2000" u="none" cap="none" strike="noStrike">
                <a:solidFill>
                  <a:srgbClr val="000000"/>
                </a:solidFill>
                <a:latin typeface="Consolas"/>
                <a:ea typeface="Consolas"/>
                <a:cs typeface="Consolas"/>
                <a:sym typeface="Consolas"/>
              </a:rPr>
              <a:t>String(</a:t>
            </a:r>
            <a:r>
              <a:rPr b="0" i="0" lang="en" sz="2000" u="none" cap="none" strike="noStrike">
                <a:solidFill>
                  <a:srgbClr val="0000FF"/>
                </a:solidFill>
                <a:latin typeface="Consolas"/>
                <a:ea typeface="Consolas"/>
                <a:cs typeface="Consolas"/>
                <a:sym typeface="Consolas"/>
              </a:rPr>
              <a:t>"TAT"</a:t>
            </a:r>
            <a:r>
              <a:rPr b="0" i="0" lang="en" sz="2000" u="none" cap="none" strike="noStrike">
                <a:solidFill>
                  <a:srgbClr val="000000"/>
                </a:solidFill>
                <a:latin typeface="Consolas"/>
                <a:ea typeface="Consolas"/>
                <a:cs typeface="Consolas"/>
                <a:sym typeface="Consolas"/>
              </a:rPr>
              <a:t>);</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2000"/>
              <a:buFont typeface="Noto Sans Symbols"/>
              <a:buNone/>
            </a:pPr>
            <a:r>
              <a:rPr b="0" i="0" lang="en" sz="2000" u="none" cap="none" strike="noStrike">
                <a:solidFill>
                  <a:srgbClr val="273239"/>
                </a:solidFill>
                <a:latin typeface="Arial"/>
                <a:ea typeface="Arial"/>
                <a:cs typeface="Arial"/>
                <a:sym typeface="Arial"/>
              </a:rPr>
              <a:t>        </a:t>
            </a:r>
            <a:r>
              <a:rPr b="0" i="0" lang="en" sz="2000" u="none" cap="none" strike="noStrike">
                <a:solidFill>
                  <a:srgbClr val="000000"/>
                </a:solidFill>
                <a:latin typeface="Consolas"/>
                <a:ea typeface="Consolas"/>
                <a:cs typeface="Consolas"/>
                <a:sym typeface="Consolas"/>
              </a:rPr>
              <a:t>String s4 = </a:t>
            </a:r>
            <a:r>
              <a:rPr b="1" i="0" lang="en" sz="2000" u="none" cap="none" strike="noStrike">
                <a:solidFill>
                  <a:srgbClr val="006699"/>
                </a:solidFill>
                <a:latin typeface="Consolas"/>
                <a:ea typeface="Consolas"/>
                <a:cs typeface="Consolas"/>
                <a:sym typeface="Consolas"/>
              </a:rPr>
              <a:t>new</a:t>
            </a:r>
            <a:r>
              <a:rPr b="0" i="0" lang="en" sz="1200" u="none" cap="none" strike="noStrike">
                <a:solidFill>
                  <a:srgbClr val="273239"/>
                </a:solidFill>
                <a:latin typeface="Consolas"/>
                <a:ea typeface="Consolas"/>
                <a:cs typeface="Consolas"/>
                <a:sym typeface="Consolas"/>
              </a:rPr>
              <a:t> </a:t>
            </a:r>
            <a:r>
              <a:rPr b="0" i="0" lang="en" sz="2000" u="none" cap="none" strike="noStrike">
                <a:solidFill>
                  <a:srgbClr val="000000"/>
                </a:solidFill>
                <a:latin typeface="Consolas"/>
                <a:ea typeface="Consolas"/>
                <a:cs typeface="Consolas"/>
                <a:sym typeface="Consolas"/>
              </a:rPr>
              <a:t>String(</a:t>
            </a:r>
            <a:r>
              <a:rPr b="0" i="0" lang="en" sz="2000" u="none" cap="none" strike="noStrike">
                <a:solidFill>
                  <a:srgbClr val="0000FF"/>
                </a:solidFill>
                <a:latin typeface="Consolas"/>
                <a:ea typeface="Consolas"/>
                <a:cs typeface="Consolas"/>
                <a:sym typeface="Consolas"/>
              </a:rPr>
              <a:t>"TAT"</a:t>
            </a:r>
            <a:r>
              <a:rPr b="0" i="0" lang="en" sz="2000" u="none" cap="none" strike="noStrike">
                <a:solidFill>
                  <a:srgbClr val="000000"/>
                </a:solidFill>
                <a:latin typeface="Consolas"/>
                <a:ea typeface="Consolas"/>
                <a:cs typeface="Consolas"/>
                <a:sym typeface="Consolas"/>
              </a:rPr>
              <a:t>);</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2000"/>
              <a:buFont typeface="Noto Sans Symbols"/>
              <a:buNone/>
            </a:pPr>
            <a:r>
              <a:rPr b="0" i="0" lang="en" sz="2000" u="none" cap="none" strike="noStrike">
                <a:solidFill>
                  <a:srgbClr val="273239"/>
                </a:solidFill>
                <a:latin typeface="Arial"/>
                <a:ea typeface="Arial"/>
                <a:cs typeface="Arial"/>
                <a:sym typeface="Arial"/>
              </a:rPr>
              <a:t>        </a:t>
            </a:r>
            <a:r>
              <a:rPr b="0" i="0" lang="en" sz="2000" u="none" cap="none" strike="noStrike">
                <a:solidFill>
                  <a:srgbClr val="000000"/>
                </a:solidFill>
                <a:latin typeface="Consolas"/>
                <a:ea typeface="Consolas"/>
                <a:cs typeface="Consolas"/>
                <a:sym typeface="Consolas"/>
              </a:rPr>
              <a:t>System.out.println(s1);</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2000"/>
              <a:buFont typeface="Noto Sans Symbols"/>
              <a:buNone/>
            </a:pPr>
            <a:r>
              <a:rPr b="0" i="0" lang="en" sz="2000" u="none" cap="none" strike="noStrike">
                <a:solidFill>
                  <a:srgbClr val="273239"/>
                </a:solidFill>
                <a:latin typeface="Arial"/>
                <a:ea typeface="Arial"/>
                <a:cs typeface="Arial"/>
                <a:sym typeface="Arial"/>
              </a:rPr>
              <a:t>        </a:t>
            </a:r>
            <a:r>
              <a:rPr b="0" i="0" lang="en" sz="2000" u="none" cap="none" strike="noStrike">
                <a:solidFill>
                  <a:srgbClr val="000000"/>
                </a:solidFill>
                <a:latin typeface="Consolas"/>
                <a:ea typeface="Consolas"/>
                <a:cs typeface="Consolas"/>
                <a:sym typeface="Consolas"/>
              </a:rPr>
              <a:t>System.out.println(s2);</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2000"/>
              <a:buFont typeface="Noto Sans Symbols"/>
              <a:buNone/>
            </a:pPr>
            <a:r>
              <a:rPr b="0" i="0" lang="en" sz="2000" u="none" cap="none" strike="noStrike">
                <a:solidFill>
                  <a:srgbClr val="273239"/>
                </a:solidFill>
                <a:latin typeface="Arial"/>
                <a:ea typeface="Arial"/>
                <a:cs typeface="Arial"/>
                <a:sym typeface="Arial"/>
              </a:rPr>
              <a:t>        </a:t>
            </a:r>
            <a:r>
              <a:rPr b="0" i="0" lang="en" sz="2000" u="none" cap="none" strike="noStrike">
                <a:solidFill>
                  <a:srgbClr val="000000"/>
                </a:solidFill>
                <a:latin typeface="Consolas"/>
                <a:ea typeface="Consolas"/>
                <a:cs typeface="Consolas"/>
                <a:sym typeface="Consolas"/>
              </a:rPr>
              <a:t>System.out.println(s3);</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2000"/>
              <a:buFont typeface="Noto Sans Symbols"/>
              <a:buNone/>
            </a:pPr>
            <a:r>
              <a:rPr b="0" i="0" lang="en" sz="2000" u="none" cap="none" strike="noStrike">
                <a:solidFill>
                  <a:srgbClr val="273239"/>
                </a:solidFill>
                <a:latin typeface="Arial"/>
                <a:ea typeface="Arial"/>
                <a:cs typeface="Arial"/>
                <a:sym typeface="Arial"/>
              </a:rPr>
              <a:t>        </a:t>
            </a:r>
            <a:r>
              <a:rPr b="0" i="0" lang="en" sz="2000" u="none" cap="none" strike="noStrike">
                <a:solidFill>
                  <a:srgbClr val="000000"/>
                </a:solidFill>
                <a:latin typeface="Consolas"/>
                <a:ea typeface="Consolas"/>
                <a:cs typeface="Consolas"/>
                <a:sym typeface="Consolas"/>
              </a:rPr>
              <a:t>System.out.println(s4);</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2000"/>
              <a:buFont typeface="Noto Sans Symbols"/>
              <a:buNone/>
            </a:pPr>
            <a:r>
              <a:rPr b="0" i="0" lang="en" sz="2000" u="none" cap="none" strike="noStrike">
                <a:solidFill>
                  <a:srgbClr val="273239"/>
                </a:solidFill>
                <a:latin typeface="Arial"/>
                <a:ea typeface="Arial"/>
                <a:cs typeface="Arial"/>
                <a:sym typeface="Arial"/>
              </a:rPr>
              <a:t>    </a:t>
            </a:r>
            <a:r>
              <a:rPr b="0" i="0" lang="en" sz="2000" u="none" cap="none" strike="noStrike">
                <a:solidFill>
                  <a:srgbClr val="000000"/>
                </a:solidFill>
                <a:latin typeface="Consolas"/>
                <a:ea typeface="Consolas"/>
                <a:cs typeface="Consolas"/>
                <a:sym typeface="Consolas"/>
              </a:rPr>
              <a:t>}</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2000"/>
              <a:buFont typeface="Noto Sans Symbols"/>
              <a:buNone/>
            </a:pPr>
            <a:r>
              <a:rPr b="0" i="0" lang="en" sz="20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1" i="0" lang="en" sz="3600" u="none">
                <a:solidFill>
                  <a:srgbClr val="262626"/>
                </a:solidFill>
                <a:latin typeface="Century Gothic"/>
                <a:ea typeface="Century Gothic"/>
                <a:cs typeface="Century Gothic"/>
                <a:sym typeface="Century Gothic"/>
              </a:rPr>
              <a:t>Example 2 Adding Numbers</a:t>
            </a:r>
            <a:endParaRPr/>
          </a:p>
        </p:txBody>
      </p:sp>
      <p:sp>
        <p:nvSpPr>
          <p:cNvPr id="215" name="Google Shape;215;p26"/>
          <p:cNvSpPr txBox="1"/>
          <p:nvPr>
            <p:ph idx="1" type="body"/>
          </p:nvPr>
        </p:nvSpPr>
        <p:spPr>
          <a:xfrm>
            <a:off x="1943100" y="1600200"/>
            <a:ext cx="6591300" cy="28336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00"/>
              <a:buFont typeface="Noto Sans Symbols"/>
              <a:buChar char="🠶"/>
            </a:pPr>
            <a:r>
              <a:rPr b="0" i="0" lang="en" sz="1800" u="none" cap="none" strike="noStrike">
                <a:solidFill>
                  <a:srgbClr val="404040"/>
                </a:solidFill>
                <a:latin typeface="Century Gothic"/>
                <a:ea typeface="Century Gothic"/>
                <a:cs typeface="Century Gothic"/>
                <a:sym typeface="Century Gothic"/>
              </a:rPr>
              <a:t>String x = "10";</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cap="none" strike="noStrike">
                <a:solidFill>
                  <a:srgbClr val="404040"/>
                </a:solidFill>
                <a:latin typeface="Century Gothic"/>
                <a:ea typeface="Century Gothic"/>
                <a:cs typeface="Century Gothic"/>
                <a:sym typeface="Century Gothic"/>
              </a:rPr>
              <a:t>String y = "20";</a:t>
            </a:r>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 sz="1800" u="none" cap="none" strike="noStrike">
                <a:solidFill>
                  <a:srgbClr val="404040"/>
                </a:solidFill>
                <a:latin typeface="Century Gothic"/>
                <a:ea typeface="Century Gothic"/>
                <a:cs typeface="Century Gothic"/>
                <a:sym typeface="Century Gothic"/>
              </a:rPr>
              <a:t>String z = x + y;   // z will be 1020 (a String)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944687" y="467915"/>
            <a:ext cx="6589712" cy="9608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 sz="3600" u="none">
                <a:solidFill>
                  <a:srgbClr val="262626"/>
                </a:solidFill>
                <a:latin typeface="Century Gothic"/>
                <a:ea typeface="Century Gothic"/>
                <a:cs typeface="Century Gothic"/>
                <a:sym typeface="Century Gothic"/>
              </a:rPr>
              <a:t>Literal String examples</a:t>
            </a:r>
            <a:endParaRPr/>
          </a:p>
        </p:txBody>
      </p:sp>
      <p:sp>
        <p:nvSpPr>
          <p:cNvPr id="221" name="Google Shape;221;p27"/>
          <p:cNvSpPr txBox="1"/>
          <p:nvPr>
            <p:ph idx="1" type="body"/>
          </p:nvPr>
        </p:nvSpPr>
        <p:spPr>
          <a:xfrm>
            <a:off x="949325" y="1485900"/>
            <a:ext cx="7661275" cy="2686050"/>
          </a:xfrm>
          <a:prstGeom prst="rect">
            <a:avLst/>
          </a:prstGeom>
          <a:solidFill>
            <a:srgbClr val="00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accent1"/>
              </a:buClr>
              <a:buSzPts val="2400"/>
              <a:buFont typeface="Noto Sans Symbols"/>
              <a:buNone/>
            </a:pPr>
            <a:r>
              <a:rPr b="0" i="0" lang="en" sz="2400" u="none" cap="none" strike="noStrike">
                <a:solidFill>
                  <a:srgbClr val="404040"/>
                </a:solidFill>
                <a:latin typeface="Droid Sans Mono"/>
                <a:ea typeface="Droid Sans Mono"/>
                <a:cs typeface="Droid Sans Mono"/>
                <a:sym typeface="Droid Sans Mono"/>
              </a:rPr>
              <a:t>//assign a literal to a String variable</a:t>
            </a:r>
            <a:endParaRPr/>
          </a:p>
          <a:p>
            <a:pPr indent="-342900" lvl="0" marL="342900" marR="0" rtl="0" algn="l">
              <a:lnSpc>
                <a:spcPct val="80000"/>
              </a:lnSpc>
              <a:spcBef>
                <a:spcPts val="1000"/>
              </a:spcBef>
              <a:spcAft>
                <a:spcPts val="0"/>
              </a:spcAft>
              <a:buClr>
                <a:schemeClr val="accent1"/>
              </a:buClr>
              <a:buSzPts val="2400"/>
              <a:buFont typeface="Noto Sans Symbols"/>
              <a:buNone/>
            </a:pPr>
            <a:r>
              <a:rPr b="0" i="0" lang="en" sz="2400" u="none" cap="none" strike="noStrike">
                <a:solidFill>
                  <a:srgbClr val="404040"/>
                </a:solidFill>
                <a:latin typeface="Droid Sans Mono"/>
                <a:ea typeface="Droid Sans Mono"/>
                <a:cs typeface="Droid Sans Mono"/>
                <a:sym typeface="Droid Sans Mono"/>
              </a:rPr>
              <a:t>String name = “Robert”;</a:t>
            </a:r>
            <a:endParaRPr/>
          </a:p>
          <a:p>
            <a:pPr indent="-342900" lvl="0" marL="342900" marR="0" rtl="0" algn="l">
              <a:lnSpc>
                <a:spcPct val="80000"/>
              </a:lnSpc>
              <a:spcBef>
                <a:spcPts val="1000"/>
              </a:spcBef>
              <a:spcAft>
                <a:spcPts val="0"/>
              </a:spcAft>
              <a:buClr>
                <a:schemeClr val="accent1"/>
              </a:buClr>
              <a:buSzPts val="2400"/>
              <a:buFont typeface="Noto Sans Symbols"/>
              <a:buNone/>
            </a:pPr>
            <a:r>
              <a:t/>
            </a:r>
            <a:endParaRPr b="0" i="0" sz="2400" u="none" cap="none" strike="noStrike">
              <a:solidFill>
                <a:srgbClr val="404040"/>
              </a:solidFill>
              <a:latin typeface="Droid Sans Mono"/>
              <a:ea typeface="Droid Sans Mono"/>
              <a:cs typeface="Droid Sans Mono"/>
              <a:sym typeface="Droid Sans Mono"/>
            </a:endParaRPr>
          </a:p>
          <a:p>
            <a:pPr indent="-342900" lvl="0" marL="342900" marR="0" rtl="0" algn="l">
              <a:lnSpc>
                <a:spcPct val="80000"/>
              </a:lnSpc>
              <a:spcBef>
                <a:spcPts val="1000"/>
              </a:spcBef>
              <a:spcAft>
                <a:spcPts val="0"/>
              </a:spcAft>
              <a:buClr>
                <a:schemeClr val="accent1"/>
              </a:buClr>
              <a:buSzPts val="2400"/>
              <a:buFont typeface="Noto Sans Symbols"/>
              <a:buNone/>
            </a:pPr>
            <a:r>
              <a:rPr b="0" i="0" lang="en" sz="2400" u="none" cap="none" strike="noStrike">
                <a:solidFill>
                  <a:srgbClr val="404040"/>
                </a:solidFill>
                <a:latin typeface="Droid Sans Mono"/>
                <a:ea typeface="Droid Sans Mono"/>
                <a:cs typeface="Droid Sans Mono"/>
                <a:sym typeface="Droid Sans Mono"/>
              </a:rPr>
              <a:t>//calling a method on a literal String</a:t>
            </a:r>
            <a:endParaRPr/>
          </a:p>
          <a:p>
            <a:pPr indent="-342900" lvl="0" marL="342900" marR="0" rtl="0" algn="l">
              <a:lnSpc>
                <a:spcPct val="80000"/>
              </a:lnSpc>
              <a:spcBef>
                <a:spcPts val="1000"/>
              </a:spcBef>
              <a:spcAft>
                <a:spcPts val="0"/>
              </a:spcAft>
              <a:buClr>
                <a:schemeClr val="accent1"/>
              </a:buClr>
              <a:buSzPts val="2400"/>
              <a:buFont typeface="Noto Sans Symbols"/>
              <a:buNone/>
            </a:pPr>
            <a:r>
              <a:rPr b="0" i="0" lang="en" sz="2400" u="none" cap="none" strike="noStrike">
                <a:solidFill>
                  <a:srgbClr val="404040"/>
                </a:solidFill>
                <a:latin typeface="Droid Sans Mono"/>
                <a:ea typeface="Droid Sans Mono"/>
                <a:cs typeface="Droid Sans Mono"/>
                <a:sym typeface="Droid Sans Mono"/>
              </a:rPr>
              <a:t>char firstInitial = “Robert”.charAt(0);</a:t>
            </a:r>
            <a:endParaRPr/>
          </a:p>
          <a:p>
            <a:pPr indent="-342900" lvl="0" marL="342900" marR="0" rtl="0" algn="l">
              <a:lnSpc>
                <a:spcPct val="80000"/>
              </a:lnSpc>
              <a:spcBef>
                <a:spcPts val="1000"/>
              </a:spcBef>
              <a:spcAft>
                <a:spcPts val="0"/>
              </a:spcAft>
              <a:buClr>
                <a:schemeClr val="accent1"/>
              </a:buClr>
              <a:buSzPts val="2400"/>
              <a:buFont typeface="Noto Sans Symbols"/>
              <a:buNone/>
            </a:pPr>
            <a:r>
              <a:t/>
            </a:r>
            <a:endParaRPr b="0" i="0" sz="2400" u="none" cap="none" strike="noStrike">
              <a:solidFill>
                <a:srgbClr val="404040"/>
              </a:solidFill>
              <a:latin typeface="Droid Sans Mono"/>
              <a:ea typeface="Droid Sans Mono"/>
              <a:cs typeface="Droid Sans Mono"/>
              <a:sym typeface="Droid Sans Mono"/>
            </a:endParaRPr>
          </a:p>
          <a:p>
            <a:pPr indent="-342900" lvl="0" marL="342900" marR="0" rtl="0" algn="l">
              <a:lnSpc>
                <a:spcPct val="80000"/>
              </a:lnSpc>
              <a:spcBef>
                <a:spcPts val="1000"/>
              </a:spcBef>
              <a:spcAft>
                <a:spcPts val="0"/>
              </a:spcAft>
              <a:buClr>
                <a:schemeClr val="accent1"/>
              </a:buClr>
              <a:buSzPts val="2400"/>
              <a:buFont typeface="Noto Sans Symbols"/>
              <a:buNone/>
            </a:pPr>
            <a:r>
              <a:rPr b="0" i="0" lang="en" sz="2400" u="none" cap="none" strike="noStrike">
                <a:solidFill>
                  <a:srgbClr val="404040"/>
                </a:solidFill>
                <a:latin typeface="Droid Sans Mono"/>
                <a:ea typeface="Droid Sans Mono"/>
                <a:cs typeface="Droid Sans Mono"/>
                <a:sym typeface="Droid Sans Mono"/>
              </a:rPr>
              <a:t>//calling a method on a String variable</a:t>
            </a:r>
            <a:endParaRPr/>
          </a:p>
          <a:p>
            <a:pPr indent="-342900" lvl="0" marL="342900" marR="0" rtl="0" algn="l">
              <a:lnSpc>
                <a:spcPct val="80000"/>
              </a:lnSpc>
              <a:spcBef>
                <a:spcPts val="1000"/>
              </a:spcBef>
              <a:spcAft>
                <a:spcPts val="0"/>
              </a:spcAft>
              <a:buClr>
                <a:schemeClr val="accent1"/>
              </a:buClr>
              <a:buSzPts val="2400"/>
              <a:buFont typeface="Noto Sans Symbols"/>
              <a:buNone/>
            </a:pPr>
            <a:r>
              <a:rPr b="0" i="0" lang="en" sz="2400" u="none" cap="none" strike="noStrike">
                <a:solidFill>
                  <a:srgbClr val="404040"/>
                </a:solidFill>
                <a:latin typeface="Droid Sans Mono"/>
                <a:ea typeface="Droid Sans Mono"/>
                <a:cs typeface="Droid Sans Mono"/>
                <a:sym typeface="Droid Sans Mono"/>
              </a:rPr>
              <a:t>char firstInitial = name.charAt(0);</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6_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23BE7A553C4F48BE5F3C2EF6E4A3DD" ma:contentTypeVersion="12" ma:contentTypeDescription="Create a new document." ma:contentTypeScope="" ma:versionID="14d9907afe9ce8b3bf2abb7f7e130780">
  <xsd:schema xmlns:xsd="http://www.w3.org/2001/XMLSchema" xmlns:xs="http://www.w3.org/2001/XMLSchema" xmlns:p="http://schemas.microsoft.com/office/2006/metadata/properties" xmlns:ns2="b0be14e0-5817-4ef1-a34b-eea036291add" xmlns:ns3="fc816d16-b925-4eb2-bcc8-3b260ccacb22" targetNamespace="http://schemas.microsoft.com/office/2006/metadata/properties" ma:root="true" ma:fieldsID="29bf57cee79d6e57a94ccfe2076365ad" ns2:_="" ns3:_="">
    <xsd:import namespace="b0be14e0-5817-4ef1-a34b-eea036291add"/>
    <xsd:import namespace="fc816d16-b925-4eb2-bcc8-3b260ccacb2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be14e0-5817-4ef1-a34b-eea036291a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8234f470-e8b5-4e69-ba45-ff9d62a3c2cc"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c816d16-b925-4eb2-bcc8-3b260ccacb22"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fde689a-01eb-4c0b-a5a7-596c835d343b}" ma:internalName="TaxCatchAll" ma:showField="CatchAllData" ma:web="fc816d16-b925-4eb2-bcc8-3b260ccacb22">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0be14e0-5817-4ef1-a34b-eea036291add">
      <Terms xmlns="http://schemas.microsoft.com/office/infopath/2007/PartnerControls"/>
    </lcf76f155ced4ddcb4097134ff3c332f>
    <TaxCatchAll xmlns="fc816d16-b925-4eb2-bcc8-3b260ccacb22" xsi:nil="true"/>
  </documentManagement>
</p:properties>
</file>

<file path=customXml/itemProps1.xml><?xml version="1.0" encoding="utf-8"?>
<ds:datastoreItem xmlns:ds="http://schemas.openxmlformats.org/officeDocument/2006/customXml" ds:itemID="{0B6BE65A-19C1-47B2-84F0-391040AF281E}"/>
</file>

<file path=customXml/itemProps2.xml><?xml version="1.0" encoding="utf-8"?>
<ds:datastoreItem xmlns:ds="http://schemas.openxmlformats.org/officeDocument/2006/customXml" ds:itemID="{BA3C1ACA-09AF-40D0-8187-9B3E370D137A}"/>
</file>

<file path=customXml/itemProps3.xml><?xml version="1.0" encoding="utf-8"?>
<ds:datastoreItem xmlns:ds="http://schemas.openxmlformats.org/officeDocument/2006/customXml" ds:itemID="{73D38A2E-F190-40B9-83E7-0607B0CC0F0D}"/>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0x0101008323BE7A553C4F48BE5F3C2EF6E4A3DD</vt:lpwstr>
  </property>
</Properties>
</file>