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handoutMasterIdLst>
    <p:handoutMasterId r:id="rId22"/>
  </p:handoutMasterIdLst>
  <p:sldIdLst>
    <p:sldId id="290" r:id="rId5"/>
    <p:sldId id="267" r:id="rId6"/>
    <p:sldId id="274" r:id="rId7"/>
    <p:sldId id="276" r:id="rId8"/>
    <p:sldId id="278" r:id="rId9"/>
    <p:sldId id="277" r:id="rId10"/>
    <p:sldId id="268" r:id="rId11"/>
    <p:sldId id="280" r:id="rId12"/>
    <p:sldId id="292" r:id="rId13"/>
    <p:sldId id="281" r:id="rId14"/>
    <p:sldId id="283" r:id="rId15"/>
    <p:sldId id="284" r:id="rId16"/>
    <p:sldId id="285" r:id="rId17"/>
    <p:sldId id="272" r:id="rId18"/>
    <p:sldId id="286" r:id="rId19"/>
    <p:sldId id="29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p:cViewPr varScale="1">
        <p:scale>
          <a:sx n="98" d="100"/>
          <a:sy n="98" d="100"/>
        </p:scale>
        <p:origin x="110" y="101"/>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10/27/2021</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10/27/2021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noProof="0"/>
              <a:t>Click to edit Master title style</a:t>
            </a:r>
          </a:p>
        </p:txBody>
      </p:sp>
      <p:sp>
        <p:nvSpPr>
          <p:cNvPr id="3" name="Content Placeholder 2"/>
          <p:cNvSpPr>
            <a:spLocks noGrp="1"/>
          </p:cNvSpPr>
          <p:nvPr>
            <p:ph idx="1"/>
          </p:nvPr>
        </p:nvSpPr>
        <p:spPr>
          <a:xfrm>
            <a:off x="685801" y="1869601"/>
            <a:ext cx="10840914" cy="3921600"/>
          </a:xfrm>
        </p:spPr>
        <p:txBody>
          <a:bodyPr anchor="t" anchorCtr="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84B7D2A-0DF8-424B-9572-B79AEBB2D9DC}" type="datetimeFigureOut">
              <a:rPr lang="en-US" noProof="0" smtClean="0"/>
              <a:t>10/27/2021</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noProof="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10/27/2021</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3" name="Date Placeholder 2"/>
          <p:cNvSpPr>
            <a:spLocks noGrp="1"/>
          </p:cNvSpPr>
          <p:nvPr>
            <p:ph type="dt" sz="half" idx="10"/>
          </p:nvPr>
        </p:nvSpPr>
        <p:spPr/>
        <p:txBody>
          <a:bodyPr/>
          <a:lstStyle/>
          <a:p>
            <a:fld id="{984B7D2A-0DF8-424B-9572-B79AEBB2D9DC}" type="datetimeFigureOut">
              <a:rPr lang="en-US" noProof="0" smtClean="0"/>
              <a:t>10/27/2021</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noProof="0" smtClean="0"/>
              <a:t>10/27/2021</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noProof="0"/>
              <a:t>Click to edit Master title style</a:t>
            </a:r>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noProof="0" smtClean="0"/>
              <a:t>10/27/2021</a:t>
            </a:fld>
            <a:endParaRPr lang="en-US" noProof="0" dirty="0"/>
          </a:p>
        </p:txBody>
      </p:sp>
      <p:sp>
        <p:nvSpPr>
          <p:cNvPr id="5" name="Footer Placeholder 4"/>
          <p:cNvSpPr>
            <a:spLocks noGrp="1"/>
          </p:cNvSpPr>
          <p:nvPr>
            <p:ph type="ftr" sz="quarter" idx="11"/>
          </p:nvPr>
        </p:nvSpPr>
        <p:spPr>
          <a:xfrm>
            <a:off x="3962399" y="5870575"/>
            <a:ext cx="4893958" cy="377825"/>
          </a:xfrm>
        </p:spPr>
        <p:txBody>
          <a:bodyPr/>
          <a:lstStyle/>
          <a:p>
            <a:r>
              <a:rPr lang="en-US" noProof="0" dirty="0"/>
              <a:t>Add a Footer</a:t>
            </a:r>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noProof="0"/>
              <a:t>Click to edit Master title style</a:t>
            </a:r>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10/27/2021</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7" name="Date Placeholder 6"/>
          <p:cNvSpPr>
            <a:spLocks noGrp="1"/>
          </p:cNvSpPr>
          <p:nvPr>
            <p:ph type="dt" sz="half" idx="10"/>
          </p:nvPr>
        </p:nvSpPr>
        <p:spPr/>
        <p:txBody>
          <a:bodyPr/>
          <a:lstStyle/>
          <a:p>
            <a:fld id="{984B7D2A-0DF8-424B-9572-B79AEBB2D9DC}" type="datetimeFigureOut">
              <a:rPr lang="en-US" noProof="0" smtClean="0"/>
              <a:t>10/27/2021</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10/27/2021</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10/27/2021</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Click to 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10/27/2021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4B7D2A-0DF8-424B-9572-B79AEBB2D9DC}" type="datetimeFigureOut">
              <a:rPr lang="en-US" noProof="0" smtClean="0"/>
              <a:t>10/27/2021</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984B7D2A-0DF8-424B-9572-B79AEBB2D9DC}" type="datetimeFigureOut">
              <a:rPr lang="en-US" noProof="0" smtClean="0"/>
              <a:t>10/27/2021</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noProof="0" smtClean="0"/>
              <a:t>10/27/2021</a:t>
            </a:fld>
            <a:endParaRPr lang="en-US" noProof="0"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dirty="0"/>
              <a:t>Add a Footer</a:t>
            </a:r>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hzjken/multimodal-transportation-optimization/blob/master/model%20data.xlsx"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opencivilengineeringjournal.com/VOLUME/9/PAGE/714/PDF/" TargetMode="External"/><Relationship Id="rId2" Type="http://schemas.openxmlformats.org/officeDocument/2006/relationships/hyperlink" Target="https://www.mdpi.com/" TargetMode="External"/><Relationship Id="rId1" Type="http://schemas.openxmlformats.org/officeDocument/2006/relationships/slideLayout" Target="../slideLayouts/slideLayout1.xml"/><Relationship Id="rId6" Type="http://schemas.openxmlformats.org/officeDocument/2006/relationships/hyperlink" Target="https://ieeexplore.ieee.org/document/8387103" TargetMode="External"/><Relationship Id="rId5" Type="http://schemas.openxmlformats.org/officeDocument/2006/relationships/hyperlink" Target="https://www.researchgate.net/publication/282513409_Optimization_Models_and_Solution_Algorithms_for_Freight_Routing_Planning_Problem_in_the_Multi-Modal_Transportation_Networks_A_Review_of_the_State-of-the-Art" TargetMode="External"/><Relationship Id="rId4" Type="http://schemas.openxmlformats.org/officeDocument/2006/relationships/hyperlink" Target="https://www.sciencedirect.com/science/article/pii/S187770581600299X"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Convex_function" TargetMode="External"/><Relationship Id="rId2" Type="http://schemas.openxmlformats.org/officeDocument/2006/relationships/hyperlink" Target="https://en.wikipedia.org/wiki/Mathematical_optimization" TargetMode="External"/><Relationship Id="rId1" Type="http://schemas.openxmlformats.org/officeDocument/2006/relationships/slideLayout" Target="../slideLayouts/slideLayout1.xml"/><Relationship Id="rId6" Type="http://schemas.openxmlformats.org/officeDocument/2006/relationships/hyperlink" Target="https://en.wikipedia.org/wiki/NP-hard" TargetMode="External"/><Relationship Id="rId5" Type="http://schemas.openxmlformats.org/officeDocument/2006/relationships/hyperlink" Target="https://en.wikipedia.org/wiki/Convex_optimization#cite_note-Nesterov_1994-1" TargetMode="External"/><Relationship Id="rId4" Type="http://schemas.openxmlformats.org/officeDocument/2006/relationships/hyperlink" Target="https://en.wikipedia.org/wiki/Convex_s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4AA2-609A-4B9F-832F-BCFC580C01FC}"/>
              </a:ext>
            </a:extLst>
          </p:cNvPr>
          <p:cNvSpPr>
            <a:spLocks noGrp="1"/>
          </p:cNvSpPr>
          <p:nvPr>
            <p:ph type="title"/>
          </p:nvPr>
        </p:nvSpPr>
        <p:spPr/>
        <p:txBody>
          <a:bodyPr/>
          <a:lstStyle/>
          <a:p>
            <a:r>
              <a:rPr lang="en-US" dirty="0"/>
              <a:t>                          </a:t>
            </a:r>
            <a:endParaRPr lang="en-IN" dirty="0"/>
          </a:p>
        </p:txBody>
      </p:sp>
      <p:sp>
        <p:nvSpPr>
          <p:cNvPr id="6" name="Content Placeholder 5">
            <a:extLst>
              <a:ext uri="{FF2B5EF4-FFF2-40B4-BE49-F238E27FC236}">
                <a16:creationId xmlns:a16="http://schemas.microsoft.com/office/drawing/2014/main" id="{4BE68A93-460C-4893-90E4-A664E91B63B2}"/>
              </a:ext>
            </a:extLst>
          </p:cNvPr>
          <p:cNvSpPr>
            <a:spLocks noGrp="1"/>
          </p:cNvSpPr>
          <p:nvPr>
            <p:ph idx="1"/>
          </p:nvPr>
        </p:nvSpPr>
        <p:spPr>
          <a:xfrm>
            <a:off x="523631" y="312615"/>
            <a:ext cx="11112502" cy="6319003"/>
          </a:xfrm>
        </p:spPr>
        <p:txBody>
          <a:bodyPr>
            <a:normAutofit/>
          </a:bodyPr>
          <a:lstStyle/>
          <a:p>
            <a:pPr marL="0" indent="0">
              <a:buNone/>
            </a:pPr>
            <a:r>
              <a:rPr lang="en-US" dirty="0"/>
              <a:t>                                           </a:t>
            </a:r>
            <a:r>
              <a:rPr lang="en-US" sz="3600" b="1" dirty="0"/>
              <a:t>MGM’s  College of  Engineering &amp; Technology</a:t>
            </a:r>
          </a:p>
          <a:p>
            <a:pPr marL="0" indent="0">
              <a:buNone/>
            </a:pPr>
            <a:r>
              <a:rPr lang="en-US" sz="3600" b="1" dirty="0"/>
              <a:t>    </a:t>
            </a:r>
          </a:p>
          <a:p>
            <a:pPr marL="0" indent="0">
              <a:buNone/>
            </a:pPr>
            <a:r>
              <a:rPr lang="en-US" sz="3200" b="1" dirty="0"/>
              <a:t>                                           </a:t>
            </a:r>
            <a:r>
              <a:rPr lang="en-US" sz="2800" dirty="0">
                <a:solidFill>
                  <a:schemeClr val="accent3">
                    <a:lumMod val="40000"/>
                    <a:lumOff val="60000"/>
                  </a:schemeClr>
                </a:solidFill>
              </a:rPr>
              <a:t>University of Mumbai</a:t>
            </a:r>
          </a:p>
          <a:p>
            <a:pPr marL="0" indent="0">
              <a:buNone/>
            </a:pPr>
            <a:r>
              <a:rPr lang="en-US" sz="4400" b="1" dirty="0"/>
              <a:t>                </a:t>
            </a:r>
            <a:r>
              <a:rPr lang="en-US" sz="3200" b="1" dirty="0"/>
              <a:t>Department of Computer Engineering</a:t>
            </a:r>
          </a:p>
          <a:p>
            <a:pPr marL="0" indent="0">
              <a:buNone/>
            </a:pPr>
            <a:r>
              <a:rPr lang="en-US" sz="2000" b="1" dirty="0"/>
              <a:t>                                                                                   Mini Project </a:t>
            </a:r>
          </a:p>
          <a:p>
            <a:pPr marL="0" indent="0">
              <a:buNone/>
            </a:pPr>
            <a:r>
              <a:rPr lang="en-US" sz="2000" b="1" dirty="0"/>
              <a:t>                                                                                           On</a:t>
            </a:r>
          </a:p>
          <a:p>
            <a:pPr marL="0" indent="0">
              <a:buNone/>
            </a:pPr>
            <a:r>
              <a:rPr lang="en-US" sz="3200" b="1" dirty="0">
                <a:solidFill>
                  <a:schemeClr val="accent2">
                    <a:lumMod val="60000"/>
                    <a:lumOff val="40000"/>
                  </a:schemeClr>
                </a:solidFill>
              </a:rPr>
              <a:t>              </a:t>
            </a:r>
            <a:r>
              <a:rPr lang="en-US" sz="3600" b="1" u="sng" dirty="0">
                <a:solidFill>
                  <a:schemeClr val="accent2">
                    <a:lumMod val="60000"/>
                    <a:lumOff val="40000"/>
                  </a:schemeClr>
                </a:solidFill>
              </a:rPr>
              <a:t>Multimodal Transportation Optimization </a:t>
            </a:r>
          </a:p>
          <a:p>
            <a:pPr marL="0" indent="0">
              <a:buNone/>
            </a:pPr>
            <a:r>
              <a:rPr lang="en-US" sz="1600" b="1" dirty="0"/>
              <a:t>                                                                                                             TE-A</a:t>
            </a:r>
            <a:r>
              <a:rPr lang="en-US" b="1" dirty="0"/>
              <a:t>	</a:t>
            </a:r>
          </a:p>
          <a:p>
            <a:pPr marL="0" indent="0">
              <a:buNone/>
            </a:pPr>
            <a:endParaRPr lang="en-US" sz="1400" b="1" dirty="0"/>
          </a:p>
          <a:p>
            <a:pPr marL="0" indent="0">
              <a:buNone/>
            </a:pPr>
            <a:r>
              <a:rPr lang="en-US" sz="1400" b="1" dirty="0"/>
              <a:t>Presented by: Mansi Kamble, </a:t>
            </a:r>
            <a:r>
              <a:rPr lang="en-US" sz="1400" b="1" dirty="0" err="1"/>
              <a:t>Divya</a:t>
            </a:r>
            <a:r>
              <a:rPr lang="en-US" sz="1400" b="1" dirty="0"/>
              <a:t> Gupta, </a:t>
            </a:r>
            <a:r>
              <a:rPr lang="en-US" sz="1400" b="1" dirty="0" err="1"/>
              <a:t>Swapnali</a:t>
            </a:r>
            <a:r>
              <a:rPr lang="en-US" sz="1400" b="1" dirty="0"/>
              <a:t> </a:t>
            </a:r>
            <a:r>
              <a:rPr lang="en-US" sz="1400" b="1" dirty="0" err="1"/>
              <a:t>Magdum</a:t>
            </a:r>
            <a:r>
              <a:rPr lang="en-US" sz="1400" b="1" dirty="0"/>
              <a:t>, Rucha </a:t>
            </a:r>
            <a:r>
              <a:rPr lang="en-US" sz="1400" b="1" dirty="0" err="1"/>
              <a:t>Junghare</a:t>
            </a:r>
            <a:endParaRPr lang="en-US" sz="1400" b="1" dirty="0"/>
          </a:p>
          <a:p>
            <a:pPr marL="0" indent="0">
              <a:buNone/>
            </a:pPr>
            <a:r>
              <a:rPr lang="en-US" sz="1400" b="1" dirty="0"/>
              <a:t>Under Guidance of : Prof. </a:t>
            </a:r>
            <a:r>
              <a:rPr lang="en-US" sz="1400" b="1" dirty="0" err="1"/>
              <a:t>Rajeshree</a:t>
            </a:r>
            <a:r>
              <a:rPr lang="en-US" sz="1400" b="1" dirty="0"/>
              <a:t> </a:t>
            </a:r>
            <a:r>
              <a:rPr lang="en-US" sz="1400" b="1" dirty="0" err="1"/>
              <a:t>Sonawale</a:t>
            </a:r>
            <a:endParaRPr lang="en-IN" sz="1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632" y="312615"/>
            <a:ext cx="1545532" cy="1484923"/>
          </a:xfrm>
          <a:prstGeom prst="rect">
            <a:avLst/>
          </a:prstGeom>
        </p:spPr>
      </p:pic>
    </p:spTree>
    <p:extLst>
      <p:ext uri="{BB962C8B-B14F-4D97-AF65-F5344CB8AC3E}">
        <p14:creationId xmlns:p14="http://schemas.microsoft.com/office/powerpoint/2010/main" val="3472079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09787-FB64-4A3B-AECA-9D057AC67439}"/>
              </a:ext>
            </a:extLst>
          </p:cNvPr>
          <p:cNvSpPr>
            <a:spLocks noGrp="1"/>
          </p:cNvSpPr>
          <p:nvPr>
            <p:ph type="title"/>
          </p:nvPr>
        </p:nvSpPr>
        <p:spPr>
          <a:xfrm>
            <a:off x="359709" y="480873"/>
            <a:ext cx="10840914" cy="908755"/>
          </a:xfrm>
        </p:spPr>
        <p:txBody>
          <a:bodyPr>
            <a:normAutofit/>
          </a:bodyPr>
          <a:lstStyle/>
          <a:p>
            <a:r>
              <a:rPr lang="en-IN" sz="4000" b="1" dirty="0" smtClean="0"/>
              <a:t>algorithm</a:t>
            </a:r>
            <a:endParaRPr lang="en-IN" sz="4000" b="1" dirty="0"/>
          </a:p>
        </p:txBody>
      </p:sp>
      <p:pic>
        <p:nvPicPr>
          <p:cNvPr id="6" name="Picture 5"/>
          <p:cNvPicPr>
            <a:picLocks noChangeAspect="1"/>
          </p:cNvPicPr>
          <p:nvPr/>
        </p:nvPicPr>
        <p:blipFill>
          <a:blip r:embed="rId2"/>
          <a:stretch>
            <a:fillRect/>
          </a:stretch>
        </p:blipFill>
        <p:spPr>
          <a:xfrm>
            <a:off x="3095928" y="2056281"/>
            <a:ext cx="3139712" cy="3276884"/>
          </a:xfrm>
          <a:prstGeom prst="rect">
            <a:avLst/>
          </a:prstGeom>
        </p:spPr>
      </p:pic>
      <p:sp>
        <p:nvSpPr>
          <p:cNvPr id="7" name="Content Placeholder 6"/>
          <p:cNvSpPr>
            <a:spLocks noGrp="1"/>
          </p:cNvSpPr>
          <p:nvPr>
            <p:ph idx="1"/>
          </p:nvPr>
        </p:nvSpPr>
        <p:spPr/>
        <p:txBody>
          <a:bodyPr/>
          <a:lstStyle/>
          <a:p>
            <a:endParaRPr lang="en-IN" dirty="0"/>
          </a:p>
        </p:txBody>
      </p:sp>
    </p:spTree>
    <p:extLst>
      <p:ext uri="{BB962C8B-B14F-4D97-AF65-F5344CB8AC3E}">
        <p14:creationId xmlns:p14="http://schemas.microsoft.com/office/powerpoint/2010/main" val="2609557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AB3D-5B7B-4BA4-9583-544945B2ED3E}"/>
              </a:ext>
            </a:extLst>
          </p:cNvPr>
          <p:cNvSpPr>
            <a:spLocks noGrp="1"/>
          </p:cNvSpPr>
          <p:nvPr>
            <p:ph type="title"/>
          </p:nvPr>
        </p:nvSpPr>
        <p:spPr>
          <a:xfrm>
            <a:off x="234245" y="158044"/>
            <a:ext cx="10840914" cy="778933"/>
          </a:xfrm>
        </p:spPr>
        <p:txBody>
          <a:bodyPr>
            <a:normAutofit/>
          </a:bodyPr>
          <a:lstStyle/>
          <a:p>
            <a:r>
              <a:rPr lang="en-US" sz="4000" b="1" dirty="0"/>
              <a:t>Parameters </a:t>
            </a:r>
            <a:endParaRPr lang="en-IN" sz="4000" b="1" dirty="0"/>
          </a:p>
        </p:txBody>
      </p:sp>
      <p:sp>
        <p:nvSpPr>
          <p:cNvPr id="3" name="Content Placeholder 2">
            <a:extLst>
              <a:ext uri="{FF2B5EF4-FFF2-40B4-BE49-F238E27FC236}">
                <a16:creationId xmlns:a16="http://schemas.microsoft.com/office/drawing/2014/main" id="{81F6F945-CB62-48A5-9547-6A5423B5A0D4}"/>
              </a:ext>
            </a:extLst>
          </p:cNvPr>
          <p:cNvSpPr>
            <a:spLocks noGrp="1"/>
          </p:cNvSpPr>
          <p:nvPr>
            <p:ph idx="1"/>
          </p:nvPr>
        </p:nvSpPr>
        <p:spPr>
          <a:xfrm>
            <a:off x="403579" y="999068"/>
            <a:ext cx="10840914" cy="5700888"/>
          </a:xfrm>
        </p:spPr>
        <p:txBody>
          <a:bodyPr>
            <a:normAutofit fontScale="92500" lnSpcReduction="10000"/>
          </a:bodyPr>
          <a:lstStyle/>
          <a:p>
            <a:pPr algn="l">
              <a:buFont typeface="+mj-lt"/>
              <a:buAutoNum type="arabicPeriod"/>
            </a:pPr>
            <a:r>
              <a:rPr lang="en-US" b="1" i="0" dirty="0">
                <a:effectLst/>
                <a:latin typeface="-apple-system"/>
              </a:rPr>
              <a:t>Per Container Cost:</a:t>
            </a:r>
            <a:r>
              <a:rPr lang="en-US" b="0" i="0" dirty="0">
                <a:effectLst/>
                <a:latin typeface="-apple-system"/>
              </a:rPr>
              <a:t>    </a:t>
            </a:r>
            <a:r>
              <a:rPr lang="en-US" b="1" i="1" dirty="0">
                <a:effectLst/>
                <a:latin typeface="-apple-system"/>
              </a:rPr>
              <a:t>C</a:t>
            </a:r>
            <a:r>
              <a:rPr lang="en-US" b="0" i="0" dirty="0">
                <a:effectLst/>
                <a:latin typeface="-apple-system"/>
              </a:rPr>
              <a:t/>
            </a:r>
            <a:br>
              <a:rPr lang="en-US" b="0" i="0" dirty="0">
                <a:effectLst/>
                <a:latin typeface="-apple-system"/>
              </a:rPr>
            </a:br>
            <a:r>
              <a:rPr lang="en-US" b="0" i="0" dirty="0">
                <a:effectLst/>
                <a:latin typeface="-apple-system"/>
              </a:rPr>
              <a:t>A 3 dimensional parameter matrix, each dimension representing start port, end port and time. </a:t>
            </a:r>
            <a:r>
              <a:rPr lang="en-US" b="1" i="1" dirty="0" err="1">
                <a:effectLst/>
                <a:latin typeface="-apple-system"/>
              </a:rPr>
              <a:t>C</a:t>
            </a:r>
            <a:r>
              <a:rPr lang="en-US" b="1" i="1" baseline="-25000" dirty="0" err="1">
                <a:effectLst/>
                <a:latin typeface="-apple-system"/>
              </a:rPr>
              <a:t>i,j,t</a:t>
            </a:r>
            <a:r>
              <a:rPr lang="en-US" b="0" i="0" dirty="0">
                <a:effectLst/>
                <a:latin typeface="-apple-system"/>
              </a:rPr>
              <a:t> in the matrix represents the overall transportation cost per container from </a:t>
            </a:r>
            <a:r>
              <a:rPr lang="en-US" b="1" i="0" dirty="0">
                <a:effectLst/>
                <a:latin typeface="-apple-system"/>
              </a:rPr>
              <a:t>port </a:t>
            </a:r>
            <a:r>
              <a:rPr lang="en-US" b="1" i="0" dirty="0" err="1">
                <a:effectLst/>
                <a:latin typeface="-apple-system"/>
              </a:rPr>
              <a:t>i</a:t>
            </a:r>
            <a:r>
              <a:rPr lang="en-US" b="0" i="0" dirty="0">
                <a:effectLst/>
                <a:latin typeface="-apple-system"/>
              </a:rPr>
              <a:t> to </a:t>
            </a:r>
            <a:r>
              <a:rPr lang="en-US" b="1" i="0" dirty="0">
                <a:effectLst/>
                <a:latin typeface="-apple-system"/>
              </a:rPr>
              <a:t>port j</a:t>
            </a:r>
            <a:r>
              <a:rPr lang="en-US" b="0" i="0" dirty="0">
                <a:effectLst/>
                <a:latin typeface="-apple-system"/>
              </a:rPr>
              <a:t> at </a:t>
            </a:r>
            <a:r>
              <a:rPr lang="en-US" b="1" i="0" dirty="0">
                <a:effectLst/>
                <a:latin typeface="-apple-system"/>
              </a:rPr>
              <a:t>time t</a:t>
            </a:r>
            <a:r>
              <a:rPr lang="en-US" b="0" i="0" dirty="0">
                <a:effectLst/>
                <a:latin typeface="-apple-system"/>
              </a:rPr>
              <a:t>. This overall cost includes handling cost, bunker/fuel cost, documentation cost, equipment cost and extra cost from </a:t>
            </a:r>
            <a:r>
              <a:rPr lang="en-US" b="1" i="0" u="none" strike="noStrike" dirty="0">
                <a:effectLst/>
                <a:latin typeface="-apple-system"/>
                <a:hlinkClick r:id="rId2">
                  <a:extLst>
                    <a:ext uri="{A12FA001-AC4F-418D-AE19-62706E023703}">
                      <ahyp:hlinkClr xmlns="" xmlns:ahyp="http://schemas.microsoft.com/office/drawing/2018/hyperlinkcolor" val="tx"/>
                    </a:ext>
                  </a:extLst>
                </a:hlinkClick>
              </a:rPr>
              <a:t>model data.xlsx</a:t>
            </a:r>
            <a:r>
              <a:rPr lang="en-US" b="0" i="0" dirty="0">
                <a:effectLst/>
                <a:latin typeface="-apple-system"/>
              </a:rPr>
              <a:t>. For infeasible route, the cost element will be set to be big M (an extremely large number), making the choice infeasible.</a:t>
            </a:r>
          </a:p>
          <a:p>
            <a:pPr algn="l">
              <a:buFont typeface="+mj-lt"/>
              <a:buAutoNum type="arabicPeriod"/>
            </a:pPr>
            <a:r>
              <a:rPr lang="en-US" b="1" i="0" dirty="0">
                <a:effectLst/>
                <a:latin typeface="-apple-system"/>
              </a:rPr>
              <a:t>Route Fixed Cost:</a:t>
            </a:r>
            <a:r>
              <a:rPr lang="en-US" b="0" i="0" dirty="0">
                <a:effectLst/>
                <a:latin typeface="-apple-system"/>
              </a:rPr>
              <a:t>    </a:t>
            </a:r>
            <a:r>
              <a:rPr lang="en-US" b="1" i="1" dirty="0">
                <a:effectLst/>
                <a:latin typeface="-apple-system"/>
              </a:rPr>
              <a:t>FC</a:t>
            </a:r>
            <a:r>
              <a:rPr lang="en-US" b="0" i="0" dirty="0">
                <a:effectLst/>
                <a:latin typeface="-apple-system"/>
              </a:rPr>
              <a:t/>
            </a:r>
            <a:br>
              <a:rPr lang="en-US" b="0" i="0" dirty="0">
                <a:effectLst/>
                <a:latin typeface="-apple-system"/>
              </a:rPr>
            </a:br>
            <a:r>
              <a:rPr lang="en-US" b="0" i="0" dirty="0">
                <a:effectLst/>
                <a:latin typeface="-apple-system"/>
              </a:rPr>
              <a:t>A 3 dimensional parameter matrix, each dimension representing start port, end port and time. </a:t>
            </a:r>
            <a:r>
              <a:rPr lang="en-US" b="1" i="1" dirty="0" err="1">
                <a:effectLst/>
                <a:latin typeface="-apple-system"/>
              </a:rPr>
              <a:t>FC</a:t>
            </a:r>
            <a:r>
              <a:rPr lang="en-US" b="1" i="1" baseline="-25000" dirty="0" err="1">
                <a:effectLst/>
                <a:latin typeface="-apple-system"/>
              </a:rPr>
              <a:t>i,j,t</a:t>
            </a:r>
            <a:r>
              <a:rPr lang="en-US" b="0" i="0" dirty="0">
                <a:effectLst/>
                <a:latin typeface="-apple-system"/>
              </a:rPr>
              <a:t> in the matrix represents the fixed transportation cost to travel from </a:t>
            </a:r>
            <a:r>
              <a:rPr lang="en-US" b="1" i="0" dirty="0">
                <a:effectLst/>
                <a:latin typeface="-apple-system"/>
              </a:rPr>
              <a:t>port </a:t>
            </a:r>
            <a:r>
              <a:rPr lang="en-US" b="1" i="0" dirty="0" err="1">
                <a:effectLst/>
                <a:latin typeface="-apple-system"/>
              </a:rPr>
              <a:t>i</a:t>
            </a:r>
            <a:r>
              <a:rPr lang="en-US" b="0" i="0" dirty="0">
                <a:effectLst/>
                <a:latin typeface="-apple-system"/>
              </a:rPr>
              <a:t> to </a:t>
            </a:r>
            <a:r>
              <a:rPr lang="en-US" b="1" i="0" dirty="0">
                <a:effectLst/>
                <a:latin typeface="-apple-system"/>
              </a:rPr>
              <a:t>port j</a:t>
            </a:r>
            <a:r>
              <a:rPr lang="en-US" b="0" i="0" dirty="0">
                <a:effectLst/>
                <a:latin typeface="-apple-system"/>
              </a:rPr>
              <a:t> at </a:t>
            </a:r>
            <a:r>
              <a:rPr lang="en-US" b="1" i="0" dirty="0">
                <a:effectLst/>
                <a:latin typeface="-apple-system"/>
              </a:rPr>
              <a:t>time t</a:t>
            </a:r>
            <a:r>
              <a:rPr lang="en-US" b="0" i="0" dirty="0">
                <a:effectLst/>
                <a:latin typeface="-apple-system"/>
              </a:rPr>
              <a:t>, regardless of goods number or volume. For infeasible route, the cost element will be set to be big M as well.</a:t>
            </a:r>
          </a:p>
          <a:p>
            <a:pPr algn="l">
              <a:buFont typeface="+mj-lt"/>
              <a:buAutoNum type="arabicPeriod"/>
            </a:pPr>
            <a:r>
              <a:rPr lang="en-US" b="1" i="0" dirty="0">
                <a:effectLst/>
                <a:latin typeface="-apple-system"/>
              </a:rPr>
              <a:t>Warehouse Cost:</a:t>
            </a:r>
            <a:r>
              <a:rPr lang="en-US" b="0" i="0" dirty="0">
                <a:effectLst/>
                <a:latin typeface="-apple-system"/>
              </a:rPr>
              <a:t>    </a:t>
            </a:r>
            <a:r>
              <a:rPr lang="en-US" b="1" i="1" dirty="0" err="1">
                <a:effectLst/>
                <a:latin typeface="-apple-system"/>
              </a:rPr>
              <a:t>wh</a:t>
            </a:r>
            <a:r>
              <a:rPr lang="en-US" b="0" i="0" dirty="0">
                <a:effectLst/>
                <a:latin typeface="-apple-system"/>
              </a:rPr>
              <a:t/>
            </a:r>
            <a:br>
              <a:rPr lang="en-US" b="0" i="0" dirty="0">
                <a:effectLst/>
                <a:latin typeface="-apple-system"/>
              </a:rPr>
            </a:br>
            <a:r>
              <a:rPr lang="en-US" b="0" i="0" dirty="0">
                <a:effectLst/>
                <a:latin typeface="-apple-system"/>
              </a:rPr>
              <a:t>A one dimension array with dimension start port. </a:t>
            </a:r>
            <a:r>
              <a:rPr lang="en-US" b="1" i="1" dirty="0" err="1">
                <a:effectLst/>
                <a:latin typeface="-apple-system"/>
              </a:rPr>
              <a:t>wh</a:t>
            </a:r>
            <a:r>
              <a:rPr lang="en-US" b="1" i="1" baseline="-25000" dirty="0" err="1">
                <a:effectLst/>
                <a:latin typeface="-apple-system"/>
              </a:rPr>
              <a:t>i</a:t>
            </a:r>
            <a:r>
              <a:rPr lang="en-US" b="0" i="0" dirty="0">
                <a:effectLst/>
                <a:latin typeface="-apple-system"/>
              </a:rPr>
              <a:t> represents the warehouse cost per cubic meter per day at </a:t>
            </a:r>
            <a:r>
              <a:rPr lang="en-US" b="1" i="0" dirty="0">
                <a:effectLst/>
                <a:latin typeface="-apple-system"/>
              </a:rPr>
              <a:t>port </a:t>
            </a:r>
            <a:r>
              <a:rPr lang="en-US" b="1" i="0" dirty="0" err="1">
                <a:effectLst/>
                <a:latin typeface="-apple-system"/>
              </a:rPr>
              <a:t>i</a:t>
            </a:r>
            <a:r>
              <a:rPr lang="en-US" b="0" i="0" dirty="0">
                <a:effectLst/>
                <a:latin typeface="-apple-system"/>
              </a:rPr>
              <a:t>. Warehouse cost for ports with no warehouse function (like airport, railway station etc.) is set to be big M.</a:t>
            </a:r>
          </a:p>
          <a:p>
            <a:pPr algn="l">
              <a:buFont typeface="+mj-lt"/>
              <a:buAutoNum type="arabicPeriod"/>
            </a:pPr>
            <a:r>
              <a:rPr lang="en-US" b="1" i="0" dirty="0">
                <a:effectLst/>
                <a:latin typeface="-apple-system"/>
              </a:rPr>
              <a:t>Transportation Time:</a:t>
            </a:r>
            <a:r>
              <a:rPr lang="en-US" b="0" i="0" dirty="0">
                <a:effectLst/>
                <a:latin typeface="-apple-system"/>
              </a:rPr>
              <a:t>    </a:t>
            </a:r>
            <a:r>
              <a:rPr lang="en-US" b="1" i="1" dirty="0">
                <a:effectLst/>
                <a:latin typeface="-apple-system"/>
              </a:rPr>
              <a:t>T</a:t>
            </a:r>
            <a:r>
              <a:rPr lang="en-US" b="0" i="0" dirty="0">
                <a:effectLst/>
                <a:latin typeface="-apple-system"/>
              </a:rPr>
              <a:t/>
            </a:r>
            <a:br>
              <a:rPr lang="en-US" b="0" i="0" dirty="0">
                <a:effectLst/>
                <a:latin typeface="-apple-system"/>
              </a:rPr>
            </a:br>
            <a:r>
              <a:rPr lang="en-US" b="0" i="0" dirty="0">
                <a:effectLst/>
                <a:latin typeface="-apple-system"/>
              </a:rPr>
              <a:t>A 3 dimensional parameter matrix, each dimension representing start port, end port and time. </a:t>
            </a:r>
            <a:r>
              <a:rPr lang="en-US" b="1" i="1" dirty="0" err="1">
                <a:effectLst/>
                <a:latin typeface="-apple-system"/>
              </a:rPr>
              <a:t>T</a:t>
            </a:r>
            <a:r>
              <a:rPr lang="en-US" b="1" i="1" baseline="-25000" dirty="0" err="1">
                <a:effectLst/>
                <a:latin typeface="-apple-system"/>
              </a:rPr>
              <a:t>i,j,t</a:t>
            </a:r>
            <a:r>
              <a:rPr lang="en-US" b="0" i="0" dirty="0">
                <a:effectLst/>
                <a:latin typeface="-apple-system"/>
              </a:rPr>
              <a:t> in the matrix represents the overall transportation time from </a:t>
            </a:r>
            <a:r>
              <a:rPr lang="en-US" b="1" i="0" dirty="0">
                <a:effectLst/>
                <a:latin typeface="-apple-system"/>
              </a:rPr>
              <a:t>port </a:t>
            </a:r>
            <a:r>
              <a:rPr lang="en-US" b="1" i="0" dirty="0" err="1">
                <a:effectLst/>
                <a:latin typeface="-apple-system"/>
              </a:rPr>
              <a:t>i</a:t>
            </a:r>
            <a:r>
              <a:rPr lang="en-US" b="0" i="0" dirty="0">
                <a:effectLst/>
                <a:latin typeface="-apple-system"/>
              </a:rPr>
              <a:t> to </a:t>
            </a:r>
            <a:r>
              <a:rPr lang="en-US" b="1" i="0" dirty="0">
                <a:effectLst/>
                <a:latin typeface="-apple-system"/>
              </a:rPr>
              <a:t>port j</a:t>
            </a:r>
            <a:r>
              <a:rPr lang="en-US" b="0" i="0" dirty="0">
                <a:effectLst/>
                <a:latin typeface="-apple-system"/>
              </a:rPr>
              <a:t> at </a:t>
            </a:r>
            <a:r>
              <a:rPr lang="en-US" b="1" i="0" dirty="0">
                <a:effectLst/>
                <a:latin typeface="-apple-system"/>
              </a:rPr>
              <a:t>time t</a:t>
            </a:r>
            <a:r>
              <a:rPr lang="en-US" b="0" i="0" dirty="0">
                <a:effectLst/>
                <a:latin typeface="-apple-system"/>
              </a:rPr>
              <a:t>. This overall time includes custom clearance time, handling time, transit time and extra time from </a:t>
            </a:r>
            <a:r>
              <a:rPr lang="en-US" b="1" i="0" u="none" strike="noStrike" dirty="0">
                <a:effectLst/>
                <a:latin typeface="-apple-system"/>
                <a:hlinkClick r:id="rId2">
                  <a:extLst>
                    <a:ext uri="{A12FA001-AC4F-418D-AE19-62706E023703}">
                      <ahyp:hlinkClr xmlns="" xmlns:ahyp="http://schemas.microsoft.com/office/drawing/2018/hyperlinkcolor" val="tx"/>
                    </a:ext>
                  </a:extLst>
                </a:hlinkClick>
              </a:rPr>
              <a:t>model data.xlsx</a:t>
            </a:r>
            <a:r>
              <a:rPr lang="en-US" b="0" i="0" dirty="0">
                <a:effectLst/>
                <a:latin typeface="-apple-system"/>
              </a:rPr>
              <a:t>. For infeasible route, the time element will be set to be big M.</a:t>
            </a:r>
          </a:p>
          <a:p>
            <a:pPr marL="0" indent="0">
              <a:buNone/>
            </a:pPr>
            <a:r>
              <a:rPr lang="en-US" dirty="0"/>
              <a:t/>
            </a:r>
            <a:br>
              <a:rPr lang="en-US" dirty="0"/>
            </a:br>
            <a:endParaRPr lang="en-IN" dirty="0"/>
          </a:p>
        </p:txBody>
      </p:sp>
    </p:spTree>
    <p:extLst>
      <p:ext uri="{BB962C8B-B14F-4D97-AF65-F5344CB8AC3E}">
        <p14:creationId xmlns:p14="http://schemas.microsoft.com/office/powerpoint/2010/main" val="805650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56ED45-F0EC-4519-8A0E-7BD364BFB1E6}"/>
              </a:ext>
            </a:extLst>
          </p:cNvPr>
          <p:cNvSpPr>
            <a:spLocks noGrp="1"/>
          </p:cNvSpPr>
          <p:nvPr>
            <p:ph idx="1"/>
          </p:nvPr>
        </p:nvSpPr>
        <p:spPr>
          <a:xfrm>
            <a:off x="279401" y="925689"/>
            <a:ext cx="10840914" cy="5463822"/>
          </a:xfrm>
        </p:spPr>
        <p:txBody>
          <a:bodyPr>
            <a:normAutofit/>
          </a:bodyPr>
          <a:lstStyle/>
          <a:p>
            <a:pPr marL="0" indent="0" algn="l">
              <a:buNone/>
            </a:pPr>
            <a:r>
              <a:rPr lang="en-US" b="1" i="0" dirty="0">
                <a:effectLst/>
                <a:latin typeface="-apple-system"/>
              </a:rPr>
              <a:t>5. Tax Percentage:</a:t>
            </a:r>
            <a:r>
              <a:rPr lang="en-US" b="0" i="0" dirty="0">
                <a:effectLst/>
                <a:latin typeface="-apple-system"/>
              </a:rPr>
              <a:t>    </a:t>
            </a:r>
            <a:r>
              <a:rPr lang="en-US" b="1" i="1" dirty="0">
                <a:effectLst/>
                <a:latin typeface="-apple-system"/>
              </a:rPr>
              <a:t>tax</a:t>
            </a:r>
            <a:r>
              <a:rPr lang="en-US" b="0" i="0" dirty="0">
                <a:effectLst/>
                <a:latin typeface="-apple-system"/>
              </a:rPr>
              <a:t/>
            </a:r>
            <a:br>
              <a:rPr lang="en-US" b="0" i="0" dirty="0">
                <a:effectLst/>
                <a:latin typeface="-apple-system"/>
              </a:rPr>
            </a:br>
            <a:r>
              <a:rPr lang="en-US" b="0" i="0" dirty="0">
                <a:effectLst/>
                <a:latin typeface="-apple-system"/>
              </a:rPr>
              <a:t>        A one dimension array with dimension goods. </a:t>
            </a:r>
            <a:r>
              <a:rPr lang="en-US" b="1" i="1" dirty="0" err="1">
                <a:effectLst/>
                <a:latin typeface="-apple-system"/>
              </a:rPr>
              <a:t>tax</a:t>
            </a:r>
            <a:r>
              <a:rPr lang="en-US" b="1" i="1" baseline="-25000" dirty="0" err="1">
                <a:effectLst/>
                <a:latin typeface="-apple-system"/>
              </a:rPr>
              <a:t>k</a:t>
            </a:r>
            <a:r>
              <a:rPr lang="en-US" b="0" i="0" dirty="0">
                <a:effectLst/>
                <a:latin typeface="-apple-system"/>
              </a:rPr>
              <a:t> represents the tax percentage for </a:t>
            </a:r>
            <a:r>
              <a:rPr lang="en-US" b="1" i="0" dirty="0">
                <a:effectLst/>
                <a:latin typeface="-apple-system"/>
              </a:rPr>
              <a:t>goods k</a:t>
            </a:r>
            <a:r>
              <a:rPr lang="en-US" b="0" i="0" dirty="0">
                <a:effectLst/>
                <a:latin typeface="-apple-system"/>
              </a:rPr>
              <a:t> imposed by its destination country. If the goods only goes through a domestic transit, the tax percentage for such goods will be set as 0.</a:t>
            </a:r>
          </a:p>
          <a:p>
            <a:pPr marL="0" indent="0" algn="l">
              <a:buNone/>
            </a:pPr>
            <a:r>
              <a:rPr lang="en-US" b="1" i="0" dirty="0">
                <a:effectLst/>
                <a:latin typeface="-apple-system"/>
              </a:rPr>
              <a:t>6. Transit Duty:</a:t>
            </a:r>
            <a:r>
              <a:rPr lang="en-US" b="0" i="0" dirty="0">
                <a:effectLst/>
                <a:latin typeface="-apple-system"/>
              </a:rPr>
              <a:t>    </a:t>
            </a:r>
            <a:r>
              <a:rPr lang="en-US" b="1" i="1" dirty="0">
                <a:effectLst/>
                <a:latin typeface="-apple-system"/>
              </a:rPr>
              <a:t>td</a:t>
            </a:r>
            <a:r>
              <a:rPr lang="en-US" b="0" i="0" dirty="0">
                <a:effectLst/>
                <a:latin typeface="-apple-system"/>
              </a:rPr>
              <a:t/>
            </a:r>
            <a:br>
              <a:rPr lang="en-US" b="0" i="0" dirty="0">
                <a:effectLst/>
                <a:latin typeface="-apple-system"/>
              </a:rPr>
            </a:br>
            <a:r>
              <a:rPr lang="en-US" b="0" i="0" dirty="0">
                <a:effectLst/>
                <a:latin typeface="-apple-system"/>
              </a:rPr>
              <a:t>       A two dimensional matrix, each dimension representing start port and end port. </a:t>
            </a:r>
            <a:r>
              <a:rPr lang="en-US" b="1" i="1" dirty="0" err="1">
                <a:effectLst/>
                <a:latin typeface="-apple-system"/>
              </a:rPr>
              <a:t>td</a:t>
            </a:r>
            <a:r>
              <a:rPr lang="en-US" b="1" i="1" baseline="-25000" dirty="0" err="1">
                <a:effectLst/>
                <a:latin typeface="-apple-system"/>
              </a:rPr>
              <a:t>i,j</a:t>
            </a:r>
            <a:r>
              <a:rPr lang="en-US" b="0" i="0" dirty="0">
                <a:effectLst/>
                <a:latin typeface="-apple-system"/>
              </a:rPr>
              <a:t> represents the transit duty (tax imposed on goods passing through a country) percentage for goods to go from </a:t>
            </a:r>
            <a:r>
              <a:rPr lang="en-US" b="1" i="0" dirty="0">
                <a:effectLst/>
                <a:latin typeface="-apple-system"/>
              </a:rPr>
              <a:t>port </a:t>
            </a:r>
            <a:r>
              <a:rPr lang="en-US" b="1" i="0" dirty="0" err="1">
                <a:effectLst/>
                <a:latin typeface="-apple-system"/>
              </a:rPr>
              <a:t>i</a:t>
            </a:r>
            <a:r>
              <a:rPr lang="en-US" b="0" i="0" dirty="0">
                <a:effectLst/>
                <a:latin typeface="-apple-system"/>
              </a:rPr>
              <a:t> to </a:t>
            </a:r>
            <a:r>
              <a:rPr lang="en-US" b="1" i="0" dirty="0">
                <a:effectLst/>
                <a:latin typeface="-apple-system"/>
              </a:rPr>
              <a:t>port j</a:t>
            </a:r>
            <a:r>
              <a:rPr lang="en-US" b="0" i="0" dirty="0">
                <a:effectLst/>
                <a:latin typeface="-apple-system"/>
              </a:rPr>
              <a:t>. If port </a:t>
            </a:r>
            <a:r>
              <a:rPr lang="en-US" b="0" i="0" dirty="0" err="1">
                <a:effectLst/>
                <a:latin typeface="-apple-system"/>
              </a:rPr>
              <a:t>i</a:t>
            </a:r>
            <a:r>
              <a:rPr lang="en-US" b="0" i="0" dirty="0">
                <a:effectLst/>
                <a:latin typeface="-apple-system"/>
              </a:rPr>
              <a:t> and port j belong to the same country, transit duty percentage is set to be 0. For simplicity purpose, transit duty is set to be equal among all goods. (can be extended easily)</a:t>
            </a:r>
          </a:p>
          <a:p>
            <a:pPr marL="0" indent="0" algn="l">
              <a:buNone/>
            </a:pPr>
            <a:r>
              <a:rPr lang="en-US" b="1" i="0" dirty="0">
                <a:effectLst/>
                <a:latin typeface="-apple-system"/>
              </a:rPr>
              <a:t>7. Container Volume:</a:t>
            </a:r>
            <a:r>
              <a:rPr lang="en-US" b="0" i="0" dirty="0">
                <a:effectLst/>
                <a:latin typeface="-apple-system"/>
              </a:rPr>
              <a:t>    </a:t>
            </a:r>
            <a:r>
              <a:rPr lang="en-US" b="1" i="1" dirty="0" err="1">
                <a:effectLst/>
                <a:latin typeface="-apple-system"/>
              </a:rPr>
              <a:t>ctnV</a:t>
            </a:r>
            <a:r>
              <a:rPr lang="en-US" b="0" i="0" dirty="0">
                <a:effectLst/>
                <a:latin typeface="-apple-system"/>
              </a:rPr>
              <a:t/>
            </a:r>
            <a:br>
              <a:rPr lang="en-US" b="0" i="0" dirty="0">
                <a:effectLst/>
                <a:latin typeface="-apple-system"/>
              </a:rPr>
            </a:br>
            <a:r>
              <a:rPr lang="en-US" b="0" i="0" dirty="0">
                <a:effectLst/>
                <a:latin typeface="-apple-system"/>
              </a:rPr>
              <a:t>       A two dimensional matrix, each dimension representing start port and end port. </a:t>
            </a:r>
            <a:r>
              <a:rPr lang="en-US" b="1" i="1" dirty="0" err="1">
                <a:effectLst/>
                <a:latin typeface="-apple-system"/>
              </a:rPr>
              <a:t>ctnV</a:t>
            </a:r>
            <a:r>
              <a:rPr lang="en-US" b="1" i="1" baseline="-25000" dirty="0" err="1">
                <a:effectLst/>
                <a:latin typeface="-apple-system"/>
              </a:rPr>
              <a:t>i,j</a:t>
            </a:r>
            <a:r>
              <a:rPr lang="en-US" b="0" i="0" dirty="0">
                <a:effectLst/>
                <a:latin typeface="-apple-system"/>
              </a:rPr>
              <a:t> represents the volume of container in the route from </a:t>
            </a:r>
            <a:r>
              <a:rPr lang="en-US" b="1" i="0" dirty="0">
                <a:effectLst/>
                <a:latin typeface="-apple-system"/>
              </a:rPr>
              <a:t>port </a:t>
            </a:r>
            <a:r>
              <a:rPr lang="en-US" b="1" i="0" dirty="0" err="1">
                <a:effectLst/>
                <a:latin typeface="-apple-system"/>
              </a:rPr>
              <a:t>i</a:t>
            </a:r>
            <a:r>
              <a:rPr lang="en-US" b="0" i="0" dirty="0">
                <a:effectLst/>
                <a:latin typeface="-apple-system"/>
              </a:rPr>
              <a:t> to </a:t>
            </a:r>
            <a:r>
              <a:rPr lang="en-US" b="1" i="0" dirty="0">
                <a:effectLst/>
                <a:latin typeface="-apple-system"/>
              </a:rPr>
              <a:t>port j</a:t>
            </a:r>
            <a:r>
              <a:rPr lang="en-US" b="0" i="0" dirty="0">
                <a:effectLst/>
                <a:latin typeface="-apple-system"/>
              </a:rPr>
              <a:t>.</a:t>
            </a:r>
          </a:p>
          <a:p>
            <a:pPr marL="0" indent="0" algn="l">
              <a:buNone/>
            </a:pPr>
            <a:r>
              <a:rPr lang="en-US" b="1" i="0" dirty="0">
                <a:effectLst/>
                <a:latin typeface="-apple-system"/>
              </a:rPr>
              <a:t>8. Goods Volume:</a:t>
            </a:r>
            <a:r>
              <a:rPr lang="en-US" b="0" i="0" dirty="0">
                <a:effectLst/>
                <a:latin typeface="-apple-system"/>
              </a:rPr>
              <a:t>    </a:t>
            </a:r>
            <a:r>
              <a:rPr lang="en-US" b="1" i="1" dirty="0">
                <a:effectLst/>
                <a:latin typeface="-apple-system"/>
              </a:rPr>
              <a:t>V</a:t>
            </a:r>
            <a:r>
              <a:rPr lang="en-US" b="0" i="0" dirty="0">
                <a:effectLst/>
                <a:latin typeface="-apple-system"/>
              </a:rPr>
              <a:t/>
            </a:r>
            <a:br>
              <a:rPr lang="en-US" b="0" i="0" dirty="0">
                <a:effectLst/>
                <a:latin typeface="-apple-system"/>
              </a:rPr>
            </a:br>
            <a:r>
              <a:rPr lang="en-US" b="0" i="0" dirty="0">
                <a:effectLst/>
                <a:latin typeface="-apple-system"/>
              </a:rPr>
              <a:t>       A one dimension array with dimension goods. </a:t>
            </a:r>
            <a:r>
              <a:rPr lang="en-US" b="1" i="1" dirty="0" err="1">
                <a:effectLst/>
                <a:latin typeface="-apple-system"/>
              </a:rPr>
              <a:t>V</a:t>
            </a:r>
            <a:r>
              <a:rPr lang="en-US" b="1" i="1" baseline="-25000" dirty="0" err="1">
                <a:effectLst/>
                <a:latin typeface="-apple-system"/>
              </a:rPr>
              <a:t>k</a:t>
            </a:r>
            <a:r>
              <a:rPr lang="en-US" b="0" i="0" dirty="0">
                <a:effectLst/>
                <a:latin typeface="-apple-system"/>
              </a:rPr>
              <a:t> represents the volume of </a:t>
            </a:r>
            <a:r>
              <a:rPr lang="en-US" b="1" i="0" dirty="0">
                <a:effectLst/>
                <a:latin typeface="-apple-system"/>
              </a:rPr>
              <a:t>goods k</a:t>
            </a:r>
            <a:r>
              <a:rPr lang="en-US" b="0" i="0" dirty="0">
                <a:effectLst/>
                <a:latin typeface="-apple-system"/>
              </a:rPr>
              <a:t>.</a:t>
            </a:r>
          </a:p>
          <a:p>
            <a:pPr marL="0" indent="0" algn="l">
              <a:buNone/>
            </a:pPr>
            <a:r>
              <a:rPr lang="en-US" b="1" i="0" dirty="0">
                <a:effectLst/>
                <a:latin typeface="-apple-system"/>
              </a:rPr>
              <a:t>9. Goods Value:</a:t>
            </a:r>
            <a:r>
              <a:rPr lang="en-US" b="0" i="0" dirty="0">
                <a:effectLst/>
                <a:latin typeface="-apple-system"/>
              </a:rPr>
              <a:t>    </a:t>
            </a:r>
            <a:r>
              <a:rPr lang="en-US" b="1" i="1" dirty="0" err="1">
                <a:effectLst/>
                <a:latin typeface="-apple-system"/>
              </a:rPr>
              <a:t>val</a:t>
            </a:r>
            <a:r>
              <a:rPr lang="en-US" b="0" i="0" dirty="0">
                <a:effectLst/>
                <a:latin typeface="-apple-system"/>
              </a:rPr>
              <a:t/>
            </a:r>
            <a:br>
              <a:rPr lang="en-US" b="0" i="0" dirty="0">
                <a:effectLst/>
                <a:latin typeface="-apple-system"/>
              </a:rPr>
            </a:br>
            <a:r>
              <a:rPr lang="en-US" b="0" i="0" dirty="0">
                <a:effectLst/>
                <a:latin typeface="-apple-system"/>
              </a:rPr>
              <a:t>      A one dimension array with dimension goods. </a:t>
            </a:r>
            <a:r>
              <a:rPr lang="en-US" b="1" i="1" dirty="0" err="1">
                <a:effectLst/>
                <a:latin typeface="-apple-system"/>
              </a:rPr>
              <a:t>val</a:t>
            </a:r>
            <a:r>
              <a:rPr lang="en-US" b="1" i="1" baseline="-25000" dirty="0" err="1">
                <a:effectLst/>
                <a:latin typeface="-apple-system"/>
              </a:rPr>
              <a:t>k</a:t>
            </a:r>
            <a:r>
              <a:rPr lang="en-US" b="0" i="0" dirty="0">
                <a:effectLst/>
                <a:latin typeface="-apple-system"/>
              </a:rPr>
              <a:t> represents the value of </a:t>
            </a:r>
            <a:r>
              <a:rPr lang="en-US" b="1" i="0" dirty="0">
                <a:effectLst/>
                <a:latin typeface="-apple-system"/>
              </a:rPr>
              <a:t>goods k</a:t>
            </a:r>
            <a:r>
              <a:rPr lang="en-US" b="0" i="0" dirty="0">
                <a:effectLst/>
                <a:latin typeface="-apple-system"/>
              </a:rPr>
              <a:t>.</a:t>
            </a:r>
          </a:p>
          <a:p>
            <a:endParaRPr lang="en-IN" dirty="0"/>
          </a:p>
        </p:txBody>
      </p:sp>
    </p:spTree>
    <p:extLst>
      <p:ext uri="{BB962C8B-B14F-4D97-AF65-F5344CB8AC3E}">
        <p14:creationId xmlns:p14="http://schemas.microsoft.com/office/powerpoint/2010/main" val="3949224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DA3ACA-81CA-4CEF-8008-F3ADC5C3D1D3}"/>
              </a:ext>
            </a:extLst>
          </p:cNvPr>
          <p:cNvSpPr>
            <a:spLocks noGrp="1"/>
          </p:cNvSpPr>
          <p:nvPr>
            <p:ph idx="1"/>
          </p:nvPr>
        </p:nvSpPr>
        <p:spPr/>
        <p:txBody>
          <a:bodyPr/>
          <a:lstStyle/>
          <a:p>
            <a:pPr marL="0" indent="0" algn="l">
              <a:buNone/>
            </a:pPr>
            <a:r>
              <a:rPr lang="en-US" b="1" i="0" dirty="0">
                <a:effectLst/>
                <a:latin typeface="-apple-system"/>
              </a:rPr>
              <a:t>10. Order Date:</a:t>
            </a:r>
            <a:r>
              <a:rPr lang="en-US" b="0" i="0" dirty="0">
                <a:effectLst/>
                <a:latin typeface="-apple-system"/>
              </a:rPr>
              <a:t>    </a:t>
            </a:r>
            <a:r>
              <a:rPr lang="en-US" b="1" i="1" dirty="0" err="1">
                <a:effectLst/>
                <a:latin typeface="-apple-system"/>
              </a:rPr>
              <a:t>ord</a:t>
            </a:r>
            <a:r>
              <a:rPr lang="en-US" b="0" i="0" dirty="0">
                <a:effectLst/>
                <a:latin typeface="-apple-system"/>
              </a:rPr>
              <a:t/>
            </a:r>
            <a:br>
              <a:rPr lang="en-US" b="0" i="0" dirty="0">
                <a:effectLst/>
                <a:latin typeface="-apple-system"/>
              </a:rPr>
            </a:br>
            <a:r>
              <a:rPr lang="en-US" b="0" i="0" dirty="0">
                <a:effectLst/>
                <a:latin typeface="-apple-system"/>
              </a:rPr>
              <a:t>         A one dimension array with dimension goods. </a:t>
            </a:r>
            <a:r>
              <a:rPr lang="en-US" b="1" i="1" dirty="0" err="1">
                <a:effectLst/>
                <a:latin typeface="-apple-system"/>
              </a:rPr>
              <a:t>ord</a:t>
            </a:r>
            <a:r>
              <a:rPr lang="en-US" b="1" i="1" baseline="-25000" dirty="0" err="1">
                <a:effectLst/>
                <a:latin typeface="-apple-system"/>
              </a:rPr>
              <a:t>k</a:t>
            </a:r>
            <a:r>
              <a:rPr lang="en-US" b="0" i="0" dirty="0">
                <a:effectLst/>
                <a:latin typeface="-apple-system"/>
              </a:rPr>
              <a:t> represents the order date of </a:t>
            </a:r>
            <a:r>
              <a:rPr lang="en-US" b="1" i="0" dirty="0">
                <a:effectLst/>
                <a:latin typeface="-apple-system"/>
              </a:rPr>
              <a:t>goods k</a:t>
            </a:r>
            <a:r>
              <a:rPr lang="en-US" b="0" i="0" dirty="0">
                <a:effectLst/>
                <a:latin typeface="-apple-system"/>
              </a:rPr>
              <a:t>.</a:t>
            </a:r>
          </a:p>
          <a:p>
            <a:pPr marL="0" indent="0" algn="l">
              <a:buNone/>
            </a:pPr>
            <a:r>
              <a:rPr lang="en-US" b="1" i="0" dirty="0">
                <a:effectLst/>
                <a:latin typeface="-apple-system"/>
              </a:rPr>
              <a:t>11. Deadline Date:</a:t>
            </a:r>
            <a:r>
              <a:rPr lang="en-US" b="0" i="0" dirty="0">
                <a:effectLst/>
                <a:latin typeface="-apple-system"/>
              </a:rPr>
              <a:t>    </a:t>
            </a:r>
            <a:r>
              <a:rPr lang="en-US" b="1" i="1" dirty="0" err="1">
                <a:effectLst/>
                <a:latin typeface="-apple-system"/>
              </a:rPr>
              <a:t>ddl</a:t>
            </a:r>
            <a:r>
              <a:rPr lang="en-US" b="0" i="0" dirty="0">
                <a:effectLst/>
                <a:latin typeface="-apple-system"/>
              </a:rPr>
              <a:t/>
            </a:r>
            <a:br>
              <a:rPr lang="en-US" b="0" i="0" dirty="0">
                <a:effectLst/>
                <a:latin typeface="-apple-system"/>
              </a:rPr>
            </a:br>
            <a:r>
              <a:rPr lang="en-US" b="0" i="0" dirty="0">
                <a:effectLst/>
                <a:latin typeface="-apple-system"/>
              </a:rPr>
              <a:t>         A one dimension array with dimension goods. </a:t>
            </a:r>
            <a:r>
              <a:rPr lang="en-US" b="1" i="1" dirty="0" err="1">
                <a:effectLst/>
                <a:latin typeface="-apple-system"/>
              </a:rPr>
              <a:t>ddl</a:t>
            </a:r>
            <a:r>
              <a:rPr lang="en-US" b="1" i="1" baseline="-25000" dirty="0" err="1">
                <a:effectLst/>
                <a:latin typeface="-apple-system"/>
              </a:rPr>
              <a:t>k</a:t>
            </a:r>
            <a:r>
              <a:rPr lang="en-US" b="0" i="0" dirty="0">
                <a:effectLst/>
                <a:latin typeface="-apple-system"/>
              </a:rPr>
              <a:t> represents the deadline delivery date of </a:t>
            </a:r>
            <a:r>
              <a:rPr lang="en-US" b="1" i="0" dirty="0">
                <a:effectLst/>
                <a:latin typeface="-apple-system"/>
              </a:rPr>
              <a:t>goods k</a:t>
            </a:r>
            <a:r>
              <a:rPr lang="en-US" b="0" i="0" dirty="0">
                <a:effectLst/>
                <a:latin typeface="-apple-system"/>
              </a:rPr>
              <a:t>.</a:t>
            </a:r>
          </a:p>
          <a:p>
            <a:pPr marL="0" indent="0" algn="l">
              <a:buNone/>
            </a:pPr>
            <a:r>
              <a:rPr lang="en-US" b="1" i="0" dirty="0">
                <a:effectLst/>
                <a:latin typeface="-apple-system"/>
              </a:rPr>
              <a:t>12. Origin Port:</a:t>
            </a:r>
            <a:r>
              <a:rPr lang="en-US" b="0" i="0" dirty="0">
                <a:effectLst/>
                <a:latin typeface="-apple-system"/>
              </a:rPr>
              <a:t>    </a:t>
            </a:r>
            <a:r>
              <a:rPr lang="en-US" b="1" i="1" dirty="0">
                <a:effectLst/>
                <a:latin typeface="-apple-system"/>
              </a:rPr>
              <a:t>OP</a:t>
            </a:r>
            <a:r>
              <a:rPr lang="en-US" b="0" i="0" dirty="0">
                <a:effectLst/>
                <a:latin typeface="-apple-system"/>
              </a:rPr>
              <a:t/>
            </a:r>
            <a:br>
              <a:rPr lang="en-US" b="0" i="0" dirty="0">
                <a:effectLst/>
                <a:latin typeface="-apple-system"/>
              </a:rPr>
            </a:br>
            <a:r>
              <a:rPr lang="en-US" b="0" i="0" dirty="0">
                <a:effectLst/>
                <a:latin typeface="-apple-system"/>
              </a:rPr>
              <a:t>         A one dimension array with dimension goods. </a:t>
            </a:r>
            <a:r>
              <a:rPr lang="en-US" b="1" i="1" dirty="0" err="1">
                <a:effectLst/>
                <a:latin typeface="-apple-system"/>
              </a:rPr>
              <a:t>OP</a:t>
            </a:r>
            <a:r>
              <a:rPr lang="en-US" b="1" i="1" baseline="-25000" dirty="0" err="1">
                <a:effectLst/>
                <a:latin typeface="-apple-system"/>
              </a:rPr>
              <a:t>k</a:t>
            </a:r>
            <a:r>
              <a:rPr lang="en-US" b="0" i="0" dirty="0">
                <a:effectLst/>
                <a:latin typeface="-apple-system"/>
              </a:rPr>
              <a:t> represents the port where </a:t>
            </a:r>
            <a:r>
              <a:rPr lang="en-US" b="1" i="0" dirty="0">
                <a:effectLst/>
                <a:latin typeface="-apple-system"/>
              </a:rPr>
              <a:t>goods k</a:t>
            </a:r>
            <a:r>
              <a:rPr lang="en-US" b="0" i="0" dirty="0">
                <a:effectLst/>
                <a:latin typeface="-apple-system"/>
              </a:rPr>
              <a:t> starts from.</a:t>
            </a:r>
          </a:p>
          <a:p>
            <a:pPr marL="0" indent="0" algn="l">
              <a:buNone/>
            </a:pPr>
            <a:r>
              <a:rPr lang="en-US" b="1" i="0" dirty="0">
                <a:effectLst/>
                <a:latin typeface="-apple-system"/>
              </a:rPr>
              <a:t>13. Destination Port:</a:t>
            </a:r>
            <a:r>
              <a:rPr lang="en-US" b="0" i="0" dirty="0">
                <a:effectLst/>
                <a:latin typeface="-apple-system"/>
              </a:rPr>
              <a:t>    </a:t>
            </a:r>
            <a:r>
              <a:rPr lang="en-US" b="1" i="1" dirty="0">
                <a:effectLst/>
                <a:latin typeface="-apple-system"/>
              </a:rPr>
              <a:t>DP</a:t>
            </a:r>
            <a:r>
              <a:rPr lang="en-US" b="0" i="0" dirty="0">
                <a:effectLst/>
                <a:latin typeface="-apple-system"/>
              </a:rPr>
              <a:t/>
            </a:r>
            <a:br>
              <a:rPr lang="en-US" b="0" i="0" dirty="0">
                <a:effectLst/>
                <a:latin typeface="-apple-system"/>
              </a:rPr>
            </a:br>
            <a:r>
              <a:rPr lang="en-US" b="0" i="0" dirty="0">
                <a:effectLst/>
                <a:latin typeface="-apple-system"/>
              </a:rPr>
              <a:t>         A one dimension array with dimension goods. </a:t>
            </a:r>
            <a:r>
              <a:rPr lang="en-US" b="1" i="1" dirty="0" err="1">
                <a:effectLst/>
                <a:latin typeface="-apple-system"/>
              </a:rPr>
              <a:t>DP</a:t>
            </a:r>
            <a:r>
              <a:rPr lang="en-US" b="1" i="1" baseline="-25000" dirty="0" err="1">
                <a:effectLst/>
                <a:latin typeface="-apple-system"/>
              </a:rPr>
              <a:t>k</a:t>
            </a:r>
            <a:r>
              <a:rPr lang="en-US" b="0" i="0" dirty="0">
                <a:effectLst/>
                <a:latin typeface="-apple-system"/>
              </a:rPr>
              <a:t> represents the port where </a:t>
            </a:r>
            <a:r>
              <a:rPr lang="en-US" b="1" i="0" dirty="0">
                <a:effectLst/>
                <a:latin typeface="-apple-system"/>
              </a:rPr>
              <a:t>goods k</a:t>
            </a:r>
            <a:r>
              <a:rPr lang="en-US" b="0" i="0" dirty="0">
                <a:effectLst/>
                <a:latin typeface="-apple-system"/>
              </a:rPr>
              <a:t> ends up to be in.</a:t>
            </a:r>
          </a:p>
          <a:p>
            <a:endParaRPr lang="en-IN" dirty="0"/>
          </a:p>
        </p:txBody>
      </p:sp>
    </p:spTree>
    <p:extLst>
      <p:ext uri="{BB962C8B-B14F-4D97-AF65-F5344CB8AC3E}">
        <p14:creationId xmlns:p14="http://schemas.microsoft.com/office/powerpoint/2010/main" val="2173755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806B5-9E83-4221-B35B-E41AD82AE1DA}"/>
              </a:ext>
            </a:extLst>
          </p:cNvPr>
          <p:cNvSpPr>
            <a:spLocks noGrp="1"/>
          </p:cNvSpPr>
          <p:nvPr>
            <p:ph type="title"/>
          </p:nvPr>
        </p:nvSpPr>
        <p:spPr/>
        <p:txBody>
          <a:bodyPr>
            <a:normAutofit/>
          </a:bodyPr>
          <a:lstStyle/>
          <a:p>
            <a:r>
              <a:rPr lang="en-US" sz="4000" b="1" dirty="0"/>
              <a:t>ADVANTAGEs </a:t>
            </a:r>
            <a:endParaRPr lang="en-IN" sz="4000" b="1" dirty="0"/>
          </a:p>
        </p:txBody>
      </p:sp>
      <p:sp>
        <p:nvSpPr>
          <p:cNvPr id="3" name="Content Placeholder 2">
            <a:extLst>
              <a:ext uri="{FF2B5EF4-FFF2-40B4-BE49-F238E27FC236}">
                <a16:creationId xmlns:a16="http://schemas.microsoft.com/office/drawing/2014/main" id="{71405BD3-4FBE-4DBB-9C13-0ED2793E67DF}"/>
              </a:ext>
            </a:extLst>
          </p:cNvPr>
          <p:cNvSpPr>
            <a:spLocks noGrp="1"/>
          </p:cNvSpPr>
          <p:nvPr>
            <p:ph idx="1"/>
          </p:nvPr>
        </p:nvSpPr>
        <p:spPr/>
        <p:txBody>
          <a:bodyPr/>
          <a:lstStyle/>
          <a:p>
            <a:pPr algn="l">
              <a:buFont typeface="Arial" panose="020B0604020202020204" pitchFamily="34" charset="0"/>
              <a:buChar char="•"/>
            </a:pPr>
            <a:r>
              <a:rPr lang="en-US" b="0" i="0" dirty="0">
                <a:effectLst/>
                <a:latin typeface="Raleway"/>
              </a:rPr>
              <a:t>Less time and effort</a:t>
            </a:r>
          </a:p>
          <a:p>
            <a:pPr algn="l">
              <a:buFont typeface="Arial" panose="020B0604020202020204" pitchFamily="34" charset="0"/>
              <a:buChar char="•"/>
            </a:pPr>
            <a:r>
              <a:rPr lang="en-US" b="0" i="0" dirty="0">
                <a:effectLst/>
                <a:latin typeface="Raleway"/>
              </a:rPr>
              <a:t>Cost reduction</a:t>
            </a:r>
          </a:p>
          <a:p>
            <a:pPr algn="l">
              <a:buFont typeface="Arial" panose="020B0604020202020204" pitchFamily="34" charset="0"/>
              <a:buChar char="•"/>
            </a:pPr>
            <a:r>
              <a:rPr lang="en-US" b="0" i="0" dirty="0">
                <a:effectLst/>
                <a:latin typeface="Raleway"/>
              </a:rPr>
              <a:t>Handling and delivery time efficiency</a:t>
            </a:r>
          </a:p>
          <a:p>
            <a:pPr algn="l">
              <a:buFont typeface="Arial" panose="020B0604020202020204" pitchFamily="34" charset="0"/>
              <a:buChar char="•"/>
            </a:pPr>
            <a:r>
              <a:rPr lang="en-US" b="0" i="0" dirty="0">
                <a:effectLst/>
                <a:latin typeface="Raleway"/>
              </a:rPr>
              <a:t>Increased transport security</a:t>
            </a:r>
          </a:p>
          <a:p>
            <a:pPr algn="l">
              <a:buFont typeface="Arial" panose="020B0604020202020204" pitchFamily="34" charset="0"/>
              <a:buChar char="•"/>
            </a:pPr>
            <a:r>
              <a:rPr lang="en-US" b="0" i="0" dirty="0">
                <a:effectLst/>
                <a:latin typeface="Raleway"/>
              </a:rPr>
              <a:t>One contract to keep track of</a:t>
            </a:r>
          </a:p>
          <a:p>
            <a:pPr algn="l">
              <a:buFont typeface="Arial" panose="020B0604020202020204" pitchFamily="34" charset="0"/>
              <a:buChar char="•"/>
            </a:pPr>
            <a:r>
              <a:rPr lang="en-US" b="0" i="0" dirty="0">
                <a:effectLst/>
                <a:latin typeface="Raleway"/>
              </a:rPr>
              <a:t>Easier freight tracking</a:t>
            </a:r>
          </a:p>
          <a:p>
            <a:endParaRPr lang="en-IN" dirty="0"/>
          </a:p>
        </p:txBody>
      </p:sp>
    </p:spTree>
    <p:extLst>
      <p:ext uri="{BB962C8B-B14F-4D97-AF65-F5344CB8AC3E}">
        <p14:creationId xmlns:p14="http://schemas.microsoft.com/office/powerpoint/2010/main" val="437753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C7AF4-C22F-43E2-AD4F-5A378B96450C}"/>
              </a:ext>
            </a:extLst>
          </p:cNvPr>
          <p:cNvSpPr>
            <a:spLocks noGrp="1"/>
          </p:cNvSpPr>
          <p:nvPr>
            <p:ph type="title"/>
          </p:nvPr>
        </p:nvSpPr>
        <p:spPr/>
        <p:txBody>
          <a:bodyPr>
            <a:normAutofit/>
          </a:bodyPr>
          <a:lstStyle/>
          <a:p>
            <a:r>
              <a:rPr lang="en-US" sz="4000" b="1" dirty="0"/>
              <a:t>Conclusion </a:t>
            </a:r>
            <a:endParaRPr lang="en-IN" sz="4000" b="1" dirty="0"/>
          </a:p>
        </p:txBody>
      </p:sp>
      <p:sp>
        <p:nvSpPr>
          <p:cNvPr id="3" name="Content Placeholder 2">
            <a:extLst>
              <a:ext uri="{FF2B5EF4-FFF2-40B4-BE49-F238E27FC236}">
                <a16:creationId xmlns:a16="http://schemas.microsoft.com/office/drawing/2014/main" id="{75CB78E6-7DA7-4898-A916-0FADDF3D2B2F}"/>
              </a:ext>
            </a:extLst>
          </p:cNvPr>
          <p:cNvSpPr>
            <a:spLocks noGrp="1"/>
          </p:cNvSpPr>
          <p:nvPr>
            <p:ph idx="1"/>
          </p:nvPr>
        </p:nvSpPr>
        <p:spPr/>
        <p:txBody>
          <a:bodyPr/>
          <a:lstStyle/>
          <a:p>
            <a:pPr marL="0" indent="0">
              <a:buNone/>
            </a:pPr>
            <a:r>
              <a:rPr lang="en-US" dirty="0"/>
              <a:t>           </a:t>
            </a:r>
            <a:r>
              <a:rPr lang="en-US" dirty="0">
                <a:latin typeface="-apple-system"/>
              </a:rPr>
              <a:t>Multimodal Transportation has become the key platform in facilitating exports and imports of any country.  The researches carried out has applied simulation and mathematical techniques to improve the operations and efficiency at various nodes involved in Multimodal transportation. Containerization has played a crucial role in standardizing the operations involved. Analyzing the Multimodal Transportation value chain from and integrated perspective can remove great complications involved in this. In this approach the objectives might be conflicting with each other. The variable involved in this approach will arise from every aspect of management, but it deems a mandate to integrate the issues in Multimodal transportation as maximum is possible.</a:t>
            </a:r>
            <a:endParaRPr lang="en-IN" dirty="0">
              <a:latin typeface="-apple-system"/>
            </a:endParaRPr>
          </a:p>
        </p:txBody>
      </p:sp>
    </p:spTree>
    <p:extLst>
      <p:ext uri="{BB962C8B-B14F-4D97-AF65-F5344CB8AC3E}">
        <p14:creationId xmlns:p14="http://schemas.microsoft.com/office/powerpoint/2010/main" val="3425740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lstStyle/>
          <a:p>
            <a:r>
              <a:rPr lang="en-IN" dirty="0">
                <a:hlinkClick r:id="rId2"/>
              </a:rPr>
              <a:t>https://</a:t>
            </a:r>
            <a:r>
              <a:rPr lang="en-IN" dirty="0" smtClean="0">
                <a:hlinkClick r:id="rId2"/>
              </a:rPr>
              <a:t>www.mdpi.com</a:t>
            </a:r>
            <a:endParaRPr lang="en-IN" dirty="0" smtClean="0"/>
          </a:p>
          <a:p>
            <a:r>
              <a:rPr lang="en-IN" dirty="0">
                <a:hlinkClick r:id="rId3"/>
              </a:rPr>
              <a:t>https://opencivilengineeringjournal.com/VOLUME/9/PAGE/714/PDF</a:t>
            </a:r>
            <a:r>
              <a:rPr lang="en-IN" dirty="0" smtClean="0">
                <a:hlinkClick r:id="rId3"/>
              </a:rPr>
              <a:t>/</a:t>
            </a:r>
            <a:endParaRPr lang="en-IN" dirty="0" smtClean="0"/>
          </a:p>
          <a:p>
            <a:r>
              <a:rPr lang="en-IN" dirty="0">
                <a:hlinkClick r:id="rId4"/>
              </a:rPr>
              <a:t>https://</a:t>
            </a:r>
            <a:r>
              <a:rPr lang="en-IN" dirty="0" smtClean="0">
                <a:hlinkClick r:id="rId4"/>
              </a:rPr>
              <a:t>www.sciencedirect.com/science/article/pii/S187770581600299X</a:t>
            </a:r>
            <a:endParaRPr lang="en-IN" dirty="0" smtClean="0"/>
          </a:p>
          <a:p>
            <a:r>
              <a:rPr lang="en-IN" dirty="0">
                <a:hlinkClick r:id="rId5"/>
              </a:rPr>
              <a:t>https://</a:t>
            </a:r>
            <a:r>
              <a:rPr lang="en-IN" dirty="0" smtClean="0">
                <a:hlinkClick r:id="rId5"/>
              </a:rPr>
              <a:t>www.researchgate.net/publication/282513409_Optimization_Models_and_Solution_Algorithms_for_Freight_Routing_Planning_Problem_in_the_Multi-Modal_Transportation_Networks_A_Review_of_the_State-of-the-Art</a:t>
            </a:r>
            <a:endParaRPr lang="en-IN" dirty="0" smtClean="0"/>
          </a:p>
          <a:p>
            <a:r>
              <a:rPr lang="en-IN" dirty="0">
                <a:hlinkClick r:id="rId6"/>
              </a:rPr>
              <a:t>https://</a:t>
            </a:r>
            <a:r>
              <a:rPr lang="en-IN" dirty="0" smtClean="0">
                <a:hlinkClick r:id="rId6"/>
              </a:rPr>
              <a:t>ieeexplore.ieee.org/document/8387103</a:t>
            </a:r>
            <a:endParaRPr lang="en-IN" dirty="0" smtClean="0"/>
          </a:p>
          <a:p>
            <a:endParaRPr lang="en-IN" dirty="0"/>
          </a:p>
        </p:txBody>
      </p:sp>
    </p:spTree>
    <p:extLst>
      <p:ext uri="{BB962C8B-B14F-4D97-AF65-F5344CB8AC3E}">
        <p14:creationId xmlns:p14="http://schemas.microsoft.com/office/powerpoint/2010/main" val="670369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05F2-4D75-4D76-BA59-F00627AB838F}"/>
              </a:ext>
            </a:extLst>
          </p:cNvPr>
          <p:cNvSpPr>
            <a:spLocks noGrp="1"/>
          </p:cNvSpPr>
          <p:nvPr>
            <p:ph type="title"/>
          </p:nvPr>
        </p:nvSpPr>
        <p:spPr>
          <a:xfrm>
            <a:off x="465993" y="180622"/>
            <a:ext cx="10840914" cy="1260000"/>
          </a:xfrm>
        </p:spPr>
        <p:txBody>
          <a:bodyPr>
            <a:normAutofit/>
          </a:bodyPr>
          <a:lstStyle/>
          <a:p>
            <a:r>
              <a:rPr lang="en-US" sz="4000" b="1" dirty="0"/>
              <a:t>Introduction </a:t>
            </a:r>
          </a:p>
        </p:txBody>
      </p:sp>
      <p:sp>
        <p:nvSpPr>
          <p:cNvPr id="3" name="Content Placeholder 2">
            <a:extLst>
              <a:ext uri="{FF2B5EF4-FFF2-40B4-BE49-F238E27FC236}">
                <a16:creationId xmlns:a16="http://schemas.microsoft.com/office/drawing/2014/main" id="{88CB4E0E-ECE5-4628-8AFC-87C9EFB0840C}"/>
              </a:ext>
            </a:extLst>
          </p:cNvPr>
          <p:cNvSpPr>
            <a:spLocks noGrp="1"/>
          </p:cNvSpPr>
          <p:nvPr>
            <p:ph idx="1"/>
          </p:nvPr>
        </p:nvSpPr>
        <p:spPr>
          <a:xfrm>
            <a:off x="465993" y="1151466"/>
            <a:ext cx="11387340" cy="5204177"/>
          </a:xfrm>
        </p:spPr>
        <p:txBody>
          <a:bodyPr>
            <a:normAutofit/>
          </a:bodyPr>
          <a:lstStyle/>
          <a:p>
            <a:pPr marL="0" indent="0">
              <a:buNone/>
            </a:pPr>
            <a:r>
              <a:rPr lang="en-US" dirty="0"/>
              <a:t>      The Transportation is back bone for export and import infrastructure for a country.   The effort should be directed in such a way that international transportation becomes hassle free and rapid.</a:t>
            </a:r>
          </a:p>
          <a:p>
            <a:pPr marL="0" indent="0" algn="just">
              <a:buNone/>
            </a:pPr>
            <a:r>
              <a:rPr lang="en-US" dirty="0"/>
              <a:t>       The great transport system is one of the inheritances enjoyed by this generation, which are Road, Rail, Air and Water. All of these developed independently of each other in large extent. </a:t>
            </a:r>
          </a:p>
          <a:p>
            <a:pPr marL="0" indent="0" algn="just">
              <a:buNone/>
            </a:pPr>
            <a:r>
              <a:rPr lang="en-US" dirty="0"/>
              <a:t>        Each mode carries some distinct characteristics. No distinct mode has the Capability to meet all requirement from all shippers. Also a single mode is not able to handle all types of goods with equal efficiency. However, no amount of innovation can give the airplane advantage of railroads or no development in railroad will enable water carriers to leave their channels. </a:t>
            </a:r>
          </a:p>
          <a:p>
            <a:pPr marL="0" indent="0" algn="just">
              <a:buNone/>
            </a:pPr>
            <a:r>
              <a:rPr lang="en-US" dirty="0"/>
              <a:t>         All these modes play vital role in a nation’s development. So it becomes imperative to utilize each mode in its best efficiency. </a:t>
            </a:r>
          </a:p>
        </p:txBody>
      </p:sp>
      <p:pic>
        <p:nvPicPr>
          <p:cNvPr id="6" name="Picture 2">
            <a:extLst>
              <a:ext uri="{FF2B5EF4-FFF2-40B4-BE49-F238E27FC236}">
                <a16:creationId xmlns:a16="http://schemas.microsoft.com/office/drawing/2014/main" id="{35060FE9-F4C4-4F03-B4E3-E7243CDB07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0967" y="4332303"/>
            <a:ext cx="3045040" cy="2023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656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2C44-4B38-4754-AD28-56D2BBA96BC5}"/>
              </a:ext>
            </a:extLst>
          </p:cNvPr>
          <p:cNvSpPr>
            <a:spLocks noGrp="1"/>
          </p:cNvSpPr>
          <p:nvPr>
            <p:ph type="title"/>
          </p:nvPr>
        </p:nvSpPr>
        <p:spPr>
          <a:xfrm>
            <a:off x="414868" y="266958"/>
            <a:ext cx="10840914" cy="1109080"/>
          </a:xfrm>
        </p:spPr>
        <p:txBody>
          <a:bodyPr>
            <a:normAutofit/>
          </a:bodyPr>
          <a:lstStyle/>
          <a:p>
            <a:r>
              <a:rPr lang="en-US" sz="4000" dirty="0"/>
              <a:t> </a:t>
            </a:r>
            <a:r>
              <a:rPr lang="en-US" sz="4000" b="1" dirty="0"/>
              <a:t>OVERVIEW </a:t>
            </a:r>
            <a:endParaRPr lang="en-IN" sz="4000" b="1" dirty="0"/>
          </a:p>
        </p:txBody>
      </p:sp>
      <p:sp>
        <p:nvSpPr>
          <p:cNvPr id="3" name="Content Placeholder 2">
            <a:extLst>
              <a:ext uri="{FF2B5EF4-FFF2-40B4-BE49-F238E27FC236}">
                <a16:creationId xmlns:a16="http://schemas.microsoft.com/office/drawing/2014/main" id="{E1430204-1EA7-4DDD-87DF-FA52B1665AD5}"/>
              </a:ext>
            </a:extLst>
          </p:cNvPr>
          <p:cNvSpPr>
            <a:spLocks noGrp="1"/>
          </p:cNvSpPr>
          <p:nvPr>
            <p:ph idx="1"/>
          </p:nvPr>
        </p:nvSpPr>
        <p:spPr>
          <a:xfrm>
            <a:off x="637913" y="1376038"/>
            <a:ext cx="10840913" cy="4412915"/>
          </a:xfrm>
        </p:spPr>
        <p:txBody>
          <a:bodyPr/>
          <a:lstStyle/>
          <a:p>
            <a:pPr marL="0" indent="0" algn="l">
              <a:buNone/>
            </a:pPr>
            <a:r>
              <a:rPr lang="en-US" b="0" i="0" dirty="0">
                <a:effectLst/>
                <a:latin typeface="-apple-system"/>
              </a:rPr>
              <a:t> In delivery services, many different transportation tools such as trucks, airplanes and ships are available. Different choices of routes and transportation tools will lead to different costs. </a:t>
            </a:r>
          </a:p>
          <a:p>
            <a:pPr marL="0" indent="0" algn="l">
              <a:buNone/>
            </a:pPr>
            <a:r>
              <a:rPr lang="en-US" dirty="0">
                <a:latin typeface="-apple-system"/>
              </a:rPr>
              <a:t>          </a:t>
            </a:r>
          </a:p>
          <a:p>
            <a:pPr marL="0" indent="0" algn="l">
              <a:buNone/>
            </a:pPr>
            <a:r>
              <a:rPr lang="en-US" b="0" i="0" dirty="0">
                <a:effectLst/>
                <a:latin typeface="-apple-system"/>
              </a:rPr>
              <a:t>To minimize cost, we should consider goods consolidation (Occasions when different goods share a journey together) , different transportation costs and delivery time constraints etc. </a:t>
            </a:r>
          </a:p>
          <a:p>
            <a:pPr marL="0" indent="0" algn="l">
              <a:buNone/>
            </a:pPr>
            <a:r>
              <a:rPr lang="en-US" b="0" i="0" dirty="0">
                <a:effectLst/>
                <a:latin typeface="-apple-system"/>
              </a:rPr>
              <a:t>          </a:t>
            </a:r>
          </a:p>
          <a:p>
            <a:pPr marL="0" indent="0" algn="l">
              <a:buNone/>
            </a:pPr>
            <a:r>
              <a:rPr lang="en-US" b="0" i="0" dirty="0">
                <a:effectLst/>
                <a:latin typeface="-apple-system"/>
              </a:rPr>
              <a:t>This project uses mathematical programming to model such situation and solves for overall cost minimization solution. The model construction offers options of two mathematical programming frameworks, </a:t>
            </a:r>
            <a:r>
              <a:rPr lang="en-US" b="1" i="0" dirty="0" err="1">
                <a:effectLst/>
                <a:latin typeface="-apple-system"/>
              </a:rPr>
              <a:t>DOcplex</a:t>
            </a:r>
            <a:r>
              <a:rPr lang="en-US" b="0" i="0" dirty="0">
                <a:effectLst/>
                <a:latin typeface="-apple-system"/>
              </a:rPr>
              <a:t> and </a:t>
            </a:r>
            <a:r>
              <a:rPr lang="en-US" b="1" i="0" dirty="0">
                <a:effectLst/>
                <a:latin typeface="-apple-system"/>
              </a:rPr>
              <a:t>CVXPY</a:t>
            </a:r>
            <a:r>
              <a:rPr lang="en-US" b="0" i="0" dirty="0">
                <a:effectLst/>
                <a:latin typeface="-apple-system"/>
              </a:rPr>
              <a:t>.</a:t>
            </a:r>
          </a:p>
          <a:p>
            <a:pPr algn="l"/>
            <a:endParaRPr lang="en-US" dirty="0">
              <a:latin typeface="-apple-system"/>
            </a:endParaRPr>
          </a:p>
          <a:p>
            <a:pPr algn="l"/>
            <a:endParaRPr lang="en-US" b="0" i="0" dirty="0">
              <a:effectLst/>
              <a:latin typeface="-apple-system"/>
            </a:endParaRPr>
          </a:p>
          <a:p>
            <a:pPr algn="l"/>
            <a:endParaRPr lang="en-US" b="0" i="0" dirty="0">
              <a:effectLst/>
              <a:latin typeface="-apple-system"/>
            </a:endParaRPr>
          </a:p>
          <a:p>
            <a:endParaRPr lang="en-IN" dirty="0"/>
          </a:p>
        </p:txBody>
      </p:sp>
    </p:spTree>
    <p:extLst>
      <p:ext uri="{BB962C8B-B14F-4D97-AF65-F5344CB8AC3E}">
        <p14:creationId xmlns:p14="http://schemas.microsoft.com/office/powerpoint/2010/main" val="2390439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FE8B4-0AB7-4E34-953C-3E6BDD5EFA32}"/>
              </a:ext>
            </a:extLst>
          </p:cNvPr>
          <p:cNvSpPr>
            <a:spLocks noGrp="1"/>
          </p:cNvSpPr>
          <p:nvPr>
            <p:ph type="title"/>
          </p:nvPr>
        </p:nvSpPr>
        <p:spPr>
          <a:xfrm>
            <a:off x="470546" y="363985"/>
            <a:ext cx="10840914" cy="1145219"/>
          </a:xfrm>
        </p:spPr>
        <p:txBody>
          <a:bodyPr>
            <a:normAutofit/>
          </a:bodyPr>
          <a:lstStyle/>
          <a:p>
            <a:r>
              <a:rPr lang="en-US" sz="4000" b="1" dirty="0"/>
              <a:t>PROBLEM STATEMENT </a:t>
            </a:r>
            <a:endParaRPr lang="en-IN" sz="4000" b="1" dirty="0"/>
          </a:p>
        </p:txBody>
      </p:sp>
      <p:sp>
        <p:nvSpPr>
          <p:cNvPr id="5" name="Content Placeholder 4">
            <a:extLst>
              <a:ext uri="{FF2B5EF4-FFF2-40B4-BE49-F238E27FC236}">
                <a16:creationId xmlns:a16="http://schemas.microsoft.com/office/drawing/2014/main" id="{EF54E9C7-3499-4FD9-91E9-EDAF4929D91D}"/>
              </a:ext>
            </a:extLst>
          </p:cNvPr>
          <p:cNvSpPr>
            <a:spLocks noGrp="1"/>
          </p:cNvSpPr>
          <p:nvPr>
            <p:ph idx="1"/>
          </p:nvPr>
        </p:nvSpPr>
        <p:spPr>
          <a:xfrm>
            <a:off x="575733" y="1509204"/>
            <a:ext cx="10950982" cy="4281997"/>
          </a:xfrm>
        </p:spPr>
        <p:txBody>
          <a:bodyPr>
            <a:normAutofit lnSpcReduction="10000"/>
          </a:bodyPr>
          <a:lstStyle/>
          <a:p>
            <a:pPr marL="0" indent="0">
              <a:buNone/>
            </a:pPr>
            <a:r>
              <a:rPr lang="en-US" b="0" i="0" dirty="0">
                <a:effectLst/>
                <a:latin typeface="-apple-system"/>
              </a:rPr>
              <a:t>      </a:t>
            </a:r>
          </a:p>
          <a:p>
            <a:pPr marL="0" indent="0" algn="just">
              <a:buNone/>
            </a:pPr>
            <a:r>
              <a:rPr lang="en-US" dirty="0">
                <a:latin typeface="-apple-system"/>
              </a:rPr>
              <a:t>       </a:t>
            </a:r>
            <a:r>
              <a:rPr lang="en-US" b="0" i="0" dirty="0">
                <a:effectLst/>
                <a:latin typeface="-apple-system"/>
              </a:rPr>
              <a:t> In our case, there are 8 goods, 4 cities/countries (Shanghai, Wuxi, Singapore, Malaysia), 16 ports and 4 transportation tools. The 8 goods originate from different cities and have different destinations.</a:t>
            </a:r>
          </a:p>
          <a:p>
            <a:pPr marL="0" indent="0" algn="just">
              <a:buNone/>
            </a:pPr>
            <a:endParaRPr lang="en-US" b="0" i="0" dirty="0">
              <a:effectLst/>
              <a:latin typeface="-apple-system"/>
            </a:endParaRPr>
          </a:p>
          <a:p>
            <a:pPr marL="0" indent="0" algn="just">
              <a:buNone/>
            </a:pPr>
            <a:r>
              <a:rPr lang="en-US" dirty="0">
                <a:latin typeface="-apple-system"/>
              </a:rPr>
              <a:t>      </a:t>
            </a:r>
            <a:r>
              <a:rPr lang="en-US" b="0" i="0" dirty="0">
                <a:effectLst/>
                <a:latin typeface="-apple-system"/>
              </a:rPr>
              <a:t> Each city/country has 4 ports, the airport, railway station, seaport and warehouse. There are in total 50 direct routes connecting different ports.</a:t>
            </a:r>
          </a:p>
          <a:p>
            <a:pPr marL="0" indent="0" algn="just">
              <a:buNone/>
            </a:pPr>
            <a:endParaRPr lang="en-US" b="0" i="0" dirty="0">
              <a:effectLst/>
              <a:latin typeface="-apple-system"/>
            </a:endParaRPr>
          </a:p>
          <a:p>
            <a:pPr marL="0" indent="0" algn="just">
              <a:buNone/>
            </a:pPr>
            <a:r>
              <a:rPr lang="en-US" dirty="0">
                <a:latin typeface="-apple-system"/>
              </a:rPr>
              <a:t>      </a:t>
            </a:r>
            <a:r>
              <a:rPr lang="en-US" b="0" i="0" dirty="0">
                <a:effectLst/>
                <a:latin typeface="-apple-system"/>
              </a:rPr>
              <a:t> Each route has a specific transportation tool, transportation cost, transit time and weekly schedule. Warehouse in each city allows goods to be deposited for a period of time so as to fit certain transportation schedules or wait for other goods to be transported together. All goods might have different order dates and different delivery deadlines.</a:t>
            </a:r>
          </a:p>
          <a:p>
            <a:pPr marL="0" indent="0" algn="just">
              <a:buNone/>
            </a:pPr>
            <a:r>
              <a:rPr lang="en-US" dirty="0">
                <a:latin typeface="-apple-system"/>
              </a:rPr>
              <a:t>      </a:t>
            </a:r>
          </a:p>
          <a:p>
            <a:pPr marL="0" indent="0" algn="just">
              <a:buNone/>
            </a:pPr>
            <a:r>
              <a:rPr lang="en-US" b="0" i="0" dirty="0">
                <a:effectLst/>
                <a:latin typeface="-apple-system"/>
              </a:rPr>
              <a:t> With all these criteria, how can we find out solution routes for all goods that minimize the overall cost?</a:t>
            </a:r>
            <a:endParaRPr lang="en-IN" dirty="0"/>
          </a:p>
        </p:txBody>
      </p:sp>
    </p:spTree>
    <p:extLst>
      <p:ext uri="{BB962C8B-B14F-4D97-AF65-F5344CB8AC3E}">
        <p14:creationId xmlns:p14="http://schemas.microsoft.com/office/powerpoint/2010/main" val="1397989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07BEDFAB-A904-4C01-924D-448A2CFAE7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72329" y="1208088"/>
            <a:ext cx="6667979" cy="4583112"/>
          </a:xfrm>
          <a:prstGeom prst="rect">
            <a:avLst/>
          </a:prstGeom>
          <a:solidFill>
            <a:schemeClr val="tx1">
              <a:lumMod val="85000"/>
            </a:schemeClr>
          </a:solidFill>
        </p:spPr>
      </p:pic>
    </p:spTree>
    <p:extLst>
      <p:ext uri="{BB962C8B-B14F-4D97-AF65-F5344CB8AC3E}">
        <p14:creationId xmlns:p14="http://schemas.microsoft.com/office/powerpoint/2010/main" val="3151500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5E160-762F-49FD-825A-05D560D9B5F9}"/>
              </a:ext>
            </a:extLst>
          </p:cNvPr>
          <p:cNvSpPr>
            <a:spLocks noGrp="1"/>
          </p:cNvSpPr>
          <p:nvPr>
            <p:ph type="title"/>
          </p:nvPr>
        </p:nvSpPr>
        <p:spPr>
          <a:xfrm>
            <a:off x="517125" y="445527"/>
            <a:ext cx="10840914" cy="982133"/>
          </a:xfrm>
        </p:spPr>
        <p:txBody>
          <a:bodyPr>
            <a:normAutofit/>
          </a:bodyPr>
          <a:lstStyle/>
          <a:p>
            <a:r>
              <a:rPr lang="en-US" sz="4000" b="1" dirty="0"/>
              <a:t>Assumption : </a:t>
            </a:r>
            <a:endParaRPr lang="en-IN" sz="4000" b="1" dirty="0"/>
          </a:p>
        </p:txBody>
      </p:sp>
      <p:sp>
        <p:nvSpPr>
          <p:cNvPr id="3" name="Content Placeholder 2">
            <a:extLst>
              <a:ext uri="{FF2B5EF4-FFF2-40B4-BE49-F238E27FC236}">
                <a16:creationId xmlns:a16="http://schemas.microsoft.com/office/drawing/2014/main" id="{8B454826-B353-49AD-9BB9-D30F4E6BA34E}"/>
              </a:ext>
            </a:extLst>
          </p:cNvPr>
          <p:cNvSpPr>
            <a:spLocks noGrp="1"/>
          </p:cNvSpPr>
          <p:nvPr>
            <p:ph idx="1"/>
          </p:nvPr>
        </p:nvSpPr>
        <p:spPr>
          <a:xfrm>
            <a:off x="685801" y="1722267"/>
            <a:ext cx="10840914" cy="4314549"/>
          </a:xfrm>
        </p:spPr>
        <p:txBody>
          <a:bodyPr>
            <a:normAutofit fontScale="92500" lnSpcReduction="10000"/>
          </a:bodyPr>
          <a:lstStyle/>
          <a:p>
            <a:pPr algn="just">
              <a:buFont typeface="Wingdings" panose="05000000000000000000" pitchFamily="2" charset="2"/>
              <a:buChar char="Ø"/>
            </a:pPr>
            <a:r>
              <a:rPr lang="en-US" b="0" i="0" dirty="0">
                <a:effectLst/>
                <a:latin typeface="-apple-system"/>
              </a:rPr>
              <a:t>The delivery process is </a:t>
            </a:r>
            <a:r>
              <a:rPr lang="en-US" b="1" i="0" dirty="0">
                <a:effectLst/>
                <a:latin typeface="-apple-system"/>
              </a:rPr>
              <a:t>deterministic</a:t>
            </a:r>
            <a:r>
              <a:rPr lang="en-US" b="0" i="0" dirty="0">
                <a:effectLst/>
                <a:latin typeface="-apple-system"/>
              </a:rPr>
              <a:t>, no random effect will appear on delivery time and cost etc.</a:t>
            </a:r>
          </a:p>
          <a:p>
            <a:pPr algn="just">
              <a:buFont typeface="Wingdings" panose="05000000000000000000" pitchFamily="2" charset="2"/>
              <a:buChar char="Ø"/>
            </a:pPr>
            <a:r>
              <a:rPr lang="en-US" b="0" i="0" dirty="0">
                <a:effectLst/>
                <a:latin typeface="-apple-system"/>
              </a:rPr>
              <a:t> Goods can be transported in </a:t>
            </a:r>
            <a:r>
              <a:rPr lang="en-US" b="1" i="0" dirty="0">
                <a:effectLst/>
                <a:latin typeface="-apple-system"/>
              </a:rPr>
              <a:t>normal container</a:t>
            </a:r>
            <a:r>
              <a:rPr lang="en-US" b="0" i="0" dirty="0">
                <a:effectLst/>
                <a:latin typeface="-apple-system"/>
              </a:rPr>
              <a:t>, no special containers (refrigerated, thermostatic etc.) will be   needed.</a:t>
            </a:r>
          </a:p>
          <a:p>
            <a:pPr algn="just">
              <a:buFont typeface="Wingdings" panose="05000000000000000000" pitchFamily="2" charset="2"/>
              <a:buChar char="Ø"/>
            </a:pPr>
            <a:r>
              <a:rPr lang="en-US" b="0" i="0" dirty="0">
                <a:effectLst/>
                <a:latin typeface="-apple-system"/>
              </a:rPr>
              <a:t>Container only constraints on the good's </a:t>
            </a:r>
            <a:r>
              <a:rPr lang="en-US" b="1" i="0" dirty="0">
                <a:effectLst/>
                <a:latin typeface="-apple-system"/>
              </a:rPr>
              <a:t>volume</a:t>
            </a:r>
            <a:r>
              <a:rPr lang="en-US" b="0" i="0" dirty="0">
                <a:effectLst/>
                <a:latin typeface="-apple-system"/>
              </a:rPr>
              <a:t>, and all goods are </a:t>
            </a:r>
            <a:r>
              <a:rPr lang="en-US" b="1" i="0" dirty="0">
                <a:effectLst/>
                <a:latin typeface="-apple-system"/>
              </a:rPr>
              <a:t>divisible in terms of volume</a:t>
            </a:r>
            <a:r>
              <a:rPr lang="en-US" b="0" i="0" dirty="0">
                <a:effectLst/>
                <a:latin typeface="-apple-system"/>
              </a:rPr>
              <a:t>. (No bin packing problem needed to be considered.)</a:t>
            </a:r>
          </a:p>
          <a:p>
            <a:pPr algn="just">
              <a:buFont typeface="Wingdings" panose="05000000000000000000" pitchFamily="2" charset="2"/>
              <a:buChar char="Ø"/>
            </a:pPr>
            <a:r>
              <a:rPr lang="en-US" b="0" i="0" dirty="0">
                <a:effectLst/>
                <a:latin typeface="-apple-system"/>
              </a:rPr>
              <a:t>The model only evaluates the </a:t>
            </a:r>
            <a:r>
              <a:rPr lang="en-US" b="1" i="0" dirty="0">
                <a:effectLst/>
                <a:latin typeface="-apple-system"/>
              </a:rPr>
              <a:t>major carriage routes</a:t>
            </a:r>
            <a:r>
              <a:rPr lang="en-US" b="0" i="0" dirty="0">
                <a:effectLst/>
                <a:latin typeface="-apple-system"/>
              </a:rPr>
              <a:t>. The first and last mile between end user and origin/destination shipping point are not considered. (</a:t>
            </a:r>
            <a:r>
              <a:rPr lang="en-US" b="1" i="0" dirty="0">
                <a:effectLst/>
                <a:latin typeface="-apple-system"/>
              </a:rPr>
              <a:t>From warehouse to warehouse</a:t>
            </a:r>
            <a:r>
              <a:rPr lang="en-US" b="0" i="0" dirty="0">
                <a:effectLst/>
                <a:latin typeface="-apple-system"/>
              </a:rPr>
              <a:t>.)</a:t>
            </a:r>
          </a:p>
          <a:p>
            <a:pPr algn="just">
              <a:buFont typeface="Wingdings" panose="05000000000000000000" pitchFamily="2" charset="2"/>
              <a:buChar char="Ø"/>
            </a:pPr>
            <a:r>
              <a:rPr lang="en-US" b="0" i="0" dirty="0">
                <a:effectLst/>
                <a:latin typeface="-apple-system"/>
              </a:rPr>
              <a:t>There is </a:t>
            </a:r>
            <a:r>
              <a:rPr lang="en-US" b="1" i="0" dirty="0">
                <a:effectLst/>
                <a:latin typeface="-apple-system"/>
              </a:rPr>
              <a:t>only one transportation tool available between each two ports</a:t>
            </a:r>
            <a:r>
              <a:rPr lang="en-US" b="0" i="0" dirty="0">
                <a:effectLst/>
                <a:latin typeface="-apple-system"/>
              </a:rPr>
              <a:t>. For instance, we can only directly go from one airport to the other airport in different cities by flight, while direct journey by ship or railway or truck is infeasible.</a:t>
            </a:r>
          </a:p>
          <a:p>
            <a:pPr algn="just">
              <a:buFont typeface="Wingdings" panose="05000000000000000000" pitchFamily="2" charset="2"/>
              <a:buChar char="Ø"/>
            </a:pPr>
            <a:r>
              <a:rPr lang="en-US" b="0" i="0" dirty="0">
                <a:effectLst/>
                <a:latin typeface="-apple-system"/>
              </a:rPr>
              <a:t>Overall cost is restricted to the most important 3 parts, </a:t>
            </a:r>
            <a:r>
              <a:rPr lang="en-US" b="1" i="0" dirty="0">
                <a:effectLst/>
                <a:latin typeface="-apple-system"/>
              </a:rPr>
              <a:t>transportation cost</a:t>
            </a:r>
            <a:r>
              <a:rPr lang="en-US" b="0" i="0" dirty="0">
                <a:effectLst/>
                <a:latin typeface="-apple-system"/>
              </a:rPr>
              <a:t>, </a:t>
            </a:r>
            <a:r>
              <a:rPr lang="en-US" b="1" i="0" dirty="0">
                <a:effectLst/>
                <a:latin typeface="-apple-system"/>
              </a:rPr>
              <a:t>warehouse cost</a:t>
            </a:r>
            <a:r>
              <a:rPr lang="en-US" b="0" i="0" dirty="0">
                <a:effectLst/>
                <a:latin typeface="-apple-system"/>
              </a:rPr>
              <a:t> and </a:t>
            </a:r>
            <a:r>
              <a:rPr lang="en-US" b="1" i="0" dirty="0">
                <a:effectLst/>
                <a:latin typeface="-apple-system"/>
              </a:rPr>
              <a:t>goods tariff</a:t>
            </a:r>
            <a:r>
              <a:rPr lang="en-US" b="0" i="0" dirty="0">
                <a:effectLst/>
                <a:latin typeface="-apple-system"/>
              </a:rPr>
              <a:t>.</a:t>
            </a:r>
          </a:p>
          <a:p>
            <a:pPr algn="just">
              <a:buFont typeface="Wingdings" panose="05000000000000000000" pitchFamily="2" charset="2"/>
              <a:buChar char="Ø"/>
            </a:pPr>
            <a:r>
              <a:rPr lang="en-US" b="0" i="0" dirty="0">
                <a:effectLst/>
                <a:latin typeface="-apple-system"/>
              </a:rPr>
              <a:t>The minimum unit for time is </a:t>
            </a:r>
            <a:r>
              <a:rPr lang="en-US" b="1" i="0" dirty="0">
                <a:effectLst/>
                <a:latin typeface="-apple-system"/>
              </a:rPr>
              <a:t>day</a:t>
            </a:r>
            <a:r>
              <a:rPr lang="en-US" b="0" i="0" dirty="0">
                <a:effectLst/>
                <a:latin typeface="-apple-system"/>
              </a:rPr>
              <a:t> in the model, and there is </a:t>
            </a:r>
            <a:r>
              <a:rPr lang="en-US" b="1" i="0" dirty="0">
                <a:effectLst/>
                <a:latin typeface="-apple-system"/>
              </a:rPr>
              <a:t>at most one transit in a route in one day</a:t>
            </a:r>
            <a:r>
              <a:rPr lang="en-US" b="0" i="0" dirty="0">
                <a:effectLst/>
                <a:latin typeface="-apple-system"/>
              </a:rPr>
              <a:t>.</a:t>
            </a:r>
          </a:p>
          <a:p>
            <a:endParaRPr lang="en-IN" dirty="0"/>
          </a:p>
        </p:txBody>
      </p:sp>
    </p:spTree>
    <p:extLst>
      <p:ext uri="{BB962C8B-B14F-4D97-AF65-F5344CB8AC3E}">
        <p14:creationId xmlns:p14="http://schemas.microsoft.com/office/powerpoint/2010/main" val="4046863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7FC78-B2C6-48EE-A675-6CDC1E3342DD}"/>
              </a:ext>
            </a:extLst>
          </p:cNvPr>
          <p:cNvSpPr>
            <a:spLocks noGrp="1"/>
          </p:cNvSpPr>
          <p:nvPr>
            <p:ph type="title"/>
          </p:nvPr>
        </p:nvSpPr>
        <p:spPr>
          <a:xfrm>
            <a:off x="506868" y="346858"/>
            <a:ext cx="10840914" cy="1260000"/>
          </a:xfrm>
        </p:spPr>
        <p:txBody>
          <a:bodyPr>
            <a:normAutofit/>
          </a:bodyPr>
          <a:lstStyle/>
          <a:p>
            <a:r>
              <a:rPr lang="en-US" sz="4000" b="1" dirty="0"/>
              <a:t>Objective </a:t>
            </a:r>
            <a:endParaRPr lang="en-IN" sz="4000" b="1" dirty="0"/>
          </a:p>
        </p:txBody>
      </p:sp>
      <p:sp>
        <p:nvSpPr>
          <p:cNvPr id="4" name="Content Placeholder 3">
            <a:extLst>
              <a:ext uri="{FF2B5EF4-FFF2-40B4-BE49-F238E27FC236}">
                <a16:creationId xmlns:a16="http://schemas.microsoft.com/office/drawing/2014/main" id="{8CB5A985-0560-43CE-97C4-929F01D1FCA9}"/>
              </a:ext>
            </a:extLst>
          </p:cNvPr>
          <p:cNvSpPr>
            <a:spLocks noGrp="1"/>
          </p:cNvSpPr>
          <p:nvPr>
            <p:ph idx="1"/>
          </p:nvPr>
        </p:nvSpPr>
        <p:spPr>
          <a:xfrm>
            <a:off x="313268" y="1606858"/>
            <a:ext cx="11565464" cy="4793942"/>
          </a:xfrm>
        </p:spPr>
        <p:txBody>
          <a:bodyPr/>
          <a:lstStyle/>
          <a:p>
            <a:pPr marL="0" indent="0" algn="l">
              <a:buNone/>
            </a:pPr>
            <a:r>
              <a:rPr lang="en-US" b="0" i="0" dirty="0">
                <a:effectLst/>
                <a:latin typeface="-apple-system"/>
              </a:rPr>
              <a:t>      The objective of the model is to minimize the overall cost, which includes 3 parts, </a:t>
            </a:r>
            <a:r>
              <a:rPr lang="en-US" b="1" i="0" dirty="0">
                <a:effectLst/>
                <a:latin typeface="-apple-system"/>
              </a:rPr>
              <a:t>transportation cost</a:t>
            </a:r>
            <a:r>
              <a:rPr lang="en-US" b="0" i="0" dirty="0">
                <a:effectLst/>
                <a:latin typeface="-apple-system"/>
              </a:rPr>
              <a:t>, </a:t>
            </a:r>
            <a:r>
              <a:rPr lang="en-US" b="1" i="0" dirty="0">
                <a:effectLst/>
                <a:latin typeface="-apple-system"/>
              </a:rPr>
              <a:t>warehouse cost</a:t>
            </a:r>
            <a:r>
              <a:rPr lang="en-US" b="0" i="0" dirty="0">
                <a:effectLst/>
                <a:latin typeface="-apple-system"/>
              </a:rPr>
              <a:t> and </a:t>
            </a:r>
            <a:r>
              <a:rPr lang="en-US" b="1" i="0" dirty="0">
                <a:effectLst/>
                <a:latin typeface="-apple-system"/>
              </a:rPr>
              <a:t>tax cost</a:t>
            </a:r>
            <a:r>
              <a:rPr lang="en-US" b="0" i="0" dirty="0">
                <a:effectLst/>
                <a:latin typeface="-apple-system"/>
              </a:rPr>
              <a:t>.</a:t>
            </a:r>
          </a:p>
          <a:p>
            <a:pPr marL="0" indent="0" algn="l">
              <a:buNone/>
            </a:pPr>
            <a:endParaRPr lang="en-US" b="0" i="0" dirty="0">
              <a:effectLst/>
              <a:latin typeface="-apple-system"/>
            </a:endParaRPr>
          </a:p>
          <a:p>
            <a:pPr marL="0" indent="0" algn="l">
              <a:buNone/>
            </a:pPr>
            <a:r>
              <a:rPr lang="en-US" dirty="0">
                <a:latin typeface="-apple-system"/>
              </a:rPr>
              <a:t>      </a:t>
            </a:r>
            <a:r>
              <a:rPr lang="en-US" b="0" i="0" dirty="0">
                <a:effectLst/>
                <a:latin typeface="-apple-system"/>
              </a:rPr>
              <a:t> Firstly, the </a:t>
            </a:r>
            <a:r>
              <a:rPr lang="en-US" b="1" i="0" dirty="0">
                <a:effectLst/>
                <a:latin typeface="-apple-system"/>
              </a:rPr>
              <a:t>transportation cost</a:t>
            </a:r>
            <a:r>
              <a:rPr lang="en-US" b="0" i="0" dirty="0">
                <a:effectLst/>
                <a:latin typeface="-apple-system"/>
              </a:rPr>
              <a:t> includes container cost and route fixed cost. Container cost equals the number of containers used in each route times per container cost while route fixed cost equals the sum of fixed cost of all used routes.</a:t>
            </a:r>
          </a:p>
          <a:p>
            <a:pPr marL="0" indent="0" algn="l">
              <a:buNone/>
            </a:pPr>
            <a:endParaRPr lang="en-US" b="0" i="0" dirty="0">
              <a:effectLst/>
              <a:latin typeface="-apple-system"/>
            </a:endParaRPr>
          </a:p>
          <a:p>
            <a:pPr marL="0" indent="0" algn="l">
              <a:buNone/>
            </a:pPr>
            <a:r>
              <a:rPr lang="en-US" dirty="0">
                <a:latin typeface="-apple-system"/>
              </a:rPr>
              <a:t>       </a:t>
            </a:r>
            <a:r>
              <a:rPr lang="en-US" b="0" i="0" dirty="0">
                <a:effectLst/>
                <a:latin typeface="-apple-system"/>
              </a:rPr>
              <a:t> Secondly, the </a:t>
            </a:r>
            <a:r>
              <a:rPr lang="en-US" b="1" i="0" dirty="0">
                <a:effectLst/>
                <a:latin typeface="-apple-system"/>
              </a:rPr>
              <a:t>warehouse cost</a:t>
            </a:r>
            <a:r>
              <a:rPr lang="en-US" b="0" i="0" dirty="0">
                <a:effectLst/>
                <a:latin typeface="-apple-system"/>
              </a:rPr>
              <a:t> equals all goods' sum of volume times days of storage times warehouse fee per cubic meter per day in each warehouse. Finally, the </a:t>
            </a:r>
            <a:r>
              <a:rPr lang="en-US" b="1" i="0" dirty="0">
                <a:effectLst/>
                <a:latin typeface="-apple-system"/>
              </a:rPr>
              <a:t>tax cost</a:t>
            </a:r>
            <a:r>
              <a:rPr lang="en-US" b="0" i="0" dirty="0">
                <a:effectLst/>
                <a:latin typeface="-apple-system"/>
              </a:rPr>
              <a:t> equals the sum of import tariff and transit duty of all goods. Mathematic formulation and Python implementation are attached below.</a:t>
            </a:r>
          </a:p>
          <a:p>
            <a:pPr marL="0" indent="0">
              <a:buNone/>
            </a:pPr>
            <a:r>
              <a:rPr lang="en-US" dirty="0"/>
              <a:t/>
            </a:r>
            <a:br>
              <a:rPr lang="en-US" dirty="0"/>
            </a:br>
            <a:endParaRPr lang="en-IN" dirty="0"/>
          </a:p>
        </p:txBody>
      </p:sp>
    </p:spTree>
    <p:extLst>
      <p:ext uri="{BB962C8B-B14F-4D97-AF65-F5344CB8AC3E}">
        <p14:creationId xmlns:p14="http://schemas.microsoft.com/office/powerpoint/2010/main" val="1802910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2A8E-4E39-4F74-BB74-240968E90F4C}"/>
              </a:ext>
            </a:extLst>
          </p:cNvPr>
          <p:cNvSpPr>
            <a:spLocks noGrp="1"/>
          </p:cNvSpPr>
          <p:nvPr>
            <p:ph type="title"/>
          </p:nvPr>
        </p:nvSpPr>
        <p:spPr>
          <a:xfrm>
            <a:off x="272825" y="616340"/>
            <a:ext cx="10840914" cy="882453"/>
          </a:xfrm>
        </p:spPr>
        <p:txBody>
          <a:bodyPr>
            <a:normAutofit/>
          </a:bodyPr>
          <a:lstStyle/>
          <a:p>
            <a:r>
              <a:rPr lang="en-US" sz="4000" b="1" dirty="0"/>
              <a:t> DIMENSIONS AND MATRIXING </a:t>
            </a:r>
            <a:endParaRPr lang="en-IN" sz="4000" b="1" dirty="0"/>
          </a:p>
        </p:txBody>
      </p:sp>
      <p:sp>
        <p:nvSpPr>
          <p:cNvPr id="3" name="Content Placeholder 2">
            <a:extLst>
              <a:ext uri="{FF2B5EF4-FFF2-40B4-BE49-F238E27FC236}">
                <a16:creationId xmlns:a16="http://schemas.microsoft.com/office/drawing/2014/main" id="{C1E4E608-BE23-4DE5-9E53-7BC2D30E6630}"/>
              </a:ext>
            </a:extLst>
          </p:cNvPr>
          <p:cNvSpPr>
            <a:spLocks noGrp="1"/>
          </p:cNvSpPr>
          <p:nvPr>
            <p:ph idx="1"/>
          </p:nvPr>
        </p:nvSpPr>
        <p:spPr>
          <a:xfrm>
            <a:off x="506867" y="1338995"/>
            <a:ext cx="10840914" cy="4741334"/>
          </a:xfrm>
        </p:spPr>
        <p:txBody>
          <a:bodyPr>
            <a:normAutofit fontScale="92500" lnSpcReduction="10000"/>
          </a:bodyPr>
          <a:lstStyle/>
          <a:p>
            <a:pPr marL="0" indent="0" algn="l">
              <a:buNone/>
            </a:pPr>
            <a:endParaRPr lang="en-US" b="1" i="0" dirty="0">
              <a:solidFill>
                <a:srgbClr val="24292E"/>
              </a:solidFill>
              <a:effectLst/>
              <a:latin typeface="-apple-system"/>
            </a:endParaRPr>
          </a:p>
          <a:p>
            <a:pPr marL="0" indent="0" algn="l">
              <a:buNone/>
            </a:pPr>
            <a:r>
              <a:rPr lang="en-US" b="0" i="0" dirty="0">
                <a:effectLst/>
                <a:latin typeface="-apple-system"/>
              </a:rPr>
              <a:t>    In order to make the criteria logic clearer and the calculation more efficient, we use the concept of matrixing to build the necessary components in the model. In our case, there are totally 4 dimensions:</a:t>
            </a:r>
            <a:br>
              <a:rPr lang="en-US" b="0" i="0" dirty="0">
                <a:effectLst/>
                <a:latin typeface="-apple-system"/>
              </a:rPr>
            </a:br>
            <a:endParaRPr lang="en-US" b="0" i="0" dirty="0">
              <a:effectLst/>
              <a:latin typeface="-apple-system"/>
            </a:endParaRPr>
          </a:p>
          <a:p>
            <a:pPr algn="l">
              <a:buFont typeface="+mj-lt"/>
              <a:buAutoNum type="arabicPeriod"/>
            </a:pPr>
            <a:r>
              <a:rPr lang="en-US" b="1" i="0" dirty="0">
                <a:effectLst/>
                <a:latin typeface="-apple-system"/>
              </a:rPr>
              <a:t>Start Port:</a:t>
            </a:r>
            <a:r>
              <a:rPr lang="en-US" b="0" i="0" dirty="0">
                <a:effectLst/>
                <a:latin typeface="-apple-system"/>
              </a:rPr>
              <a:t>    </a:t>
            </a:r>
            <a:r>
              <a:rPr lang="en-US" b="1" i="1" dirty="0" err="1">
                <a:effectLst/>
                <a:latin typeface="-apple-system"/>
              </a:rPr>
              <a:t>i</a:t>
            </a:r>
            <a:r>
              <a:rPr lang="en-US" b="0" i="0" dirty="0">
                <a:effectLst/>
                <a:latin typeface="-apple-system"/>
              </a:rPr>
              <a:t/>
            </a:r>
            <a:br>
              <a:rPr lang="en-US" b="0" i="0" dirty="0">
                <a:effectLst/>
                <a:latin typeface="-apple-system"/>
              </a:rPr>
            </a:br>
            <a:r>
              <a:rPr lang="en-US" b="0" i="0" dirty="0">
                <a:effectLst/>
                <a:latin typeface="-apple-system"/>
              </a:rPr>
              <a:t>Indicating the start port of a direct transport route. The dimension length equals the total number of ports in the data.</a:t>
            </a:r>
          </a:p>
          <a:p>
            <a:pPr algn="l">
              <a:buFont typeface="+mj-lt"/>
              <a:buAutoNum type="arabicPeriod"/>
            </a:pPr>
            <a:r>
              <a:rPr lang="en-US" b="1" i="0" dirty="0">
                <a:effectLst/>
                <a:latin typeface="-apple-system"/>
              </a:rPr>
              <a:t>End Port:</a:t>
            </a:r>
            <a:r>
              <a:rPr lang="en-US" b="0" i="0" dirty="0">
                <a:effectLst/>
                <a:latin typeface="-apple-system"/>
              </a:rPr>
              <a:t>    </a:t>
            </a:r>
            <a:r>
              <a:rPr lang="en-US" b="1" i="1" dirty="0">
                <a:effectLst/>
                <a:latin typeface="-apple-system"/>
              </a:rPr>
              <a:t>j</a:t>
            </a:r>
            <a:r>
              <a:rPr lang="en-US" b="0" i="0" dirty="0">
                <a:effectLst/>
                <a:latin typeface="-apple-system"/>
              </a:rPr>
              <a:t/>
            </a:r>
            <a:br>
              <a:rPr lang="en-US" b="0" i="0" dirty="0">
                <a:effectLst/>
                <a:latin typeface="-apple-system"/>
              </a:rPr>
            </a:br>
            <a:r>
              <a:rPr lang="en-US" b="0" i="0" dirty="0">
                <a:effectLst/>
                <a:latin typeface="-apple-system"/>
              </a:rPr>
              <a:t>Indicating the end port of a direct transport route. The dimension length equals the total number of ports in the data.</a:t>
            </a:r>
          </a:p>
          <a:p>
            <a:pPr algn="l">
              <a:buFont typeface="+mj-lt"/>
              <a:buAutoNum type="arabicPeriod"/>
            </a:pPr>
            <a:r>
              <a:rPr lang="en-US" b="1" i="0" dirty="0">
                <a:effectLst/>
                <a:latin typeface="-apple-system"/>
              </a:rPr>
              <a:t>Time:</a:t>
            </a:r>
            <a:r>
              <a:rPr lang="en-US" b="0" i="0" dirty="0">
                <a:effectLst/>
                <a:latin typeface="-apple-system"/>
              </a:rPr>
              <a:t>    </a:t>
            </a:r>
            <a:r>
              <a:rPr lang="en-US" b="1" i="1" dirty="0">
                <a:effectLst/>
                <a:latin typeface="-apple-system"/>
              </a:rPr>
              <a:t>t</a:t>
            </a:r>
            <a:r>
              <a:rPr lang="en-US" b="0" i="0" dirty="0">
                <a:effectLst/>
                <a:latin typeface="-apple-system"/>
              </a:rPr>
              <a:t/>
            </a:r>
            <a:br>
              <a:rPr lang="en-US" b="0" i="0" dirty="0">
                <a:effectLst/>
                <a:latin typeface="-apple-system"/>
              </a:rPr>
            </a:br>
            <a:r>
              <a:rPr lang="en-US" b="0" i="0" dirty="0">
                <a:effectLst/>
                <a:latin typeface="-apple-system"/>
              </a:rPr>
              <a:t>Indicating the departure time of a direct transport. The dimension length equals the total number of days between the earliest order date and the latest delivery deadline date of all goods in the data.</a:t>
            </a:r>
          </a:p>
          <a:p>
            <a:pPr algn="l">
              <a:buFont typeface="+mj-lt"/>
              <a:buAutoNum type="arabicPeriod"/>
            </a:pPr>
            <a:r>
              <a:rPr lang="en-US" b="1" i="0" dirty="0">
                <a:effectLst/>
                <a:latin typeface="-apple-system"/>
              </a:rPr>
              <a:t>Goods:</a:t>
            </a:r>
            <a:r>
              <a:rPr lang="en-US" b="0" i="0" dirty="0">
                <a:effectLst/>
                <a:latin typeface="-apple-system"/>
              </a:rPr>
              <a:t>    </a:t>
            </a:r>
            <a:r>
              <a:rPr lang="en-US" b="1" i="1" dirty="0">
                <a:effectLst/>
                <a:latin typeface="-apple-system"/>
              </a:rPr>
              <a:t>k</a:t>
            </a:r>
            <a:r>
              <a:rPr lang="en-US" b="0" i="0" dirty="0">
                <a:effectLst/>
                <a:latin typeface="-apple-system"/>
              </a:rPr>
              <a:t/>
            </a:r>
            <a:br>
              <a:rPr lang="en-US" b="0" i="0" dirty="0">
                <a:effectLst/>
                <a:latin typeface="-apple-system"/>
              </a:rPr>
            </a:br>
            <a:r>
              <a:rPr lang="en-US" b="0" i="0" dirty="0">
                <a:effectLst/>
                <a:latin typeface="-apple-system"/>
              </a:rPr>
              <a:t>Indicating the goods to be transported. The dimension length equals the total number of goods in the data.</a:t>
            </a:r>
          </a:p>
          <a:p>
            <a:pPr marL="0" indent="0" algn="l">
              <a:buNone/>
            </a:pPr>
            <a:r>
              <a:rPr lang="en-US" b="0" i="0" dirty="0">
                <a:effectLst/>
                <a:latin typeface="-apple-system"/>
              </a:rPr>
              <a:t> </a:t>
            </a:r>
            <a:endParaRPr lang="en-IN" dirty="0"/>
          </a:p>
        </p:txBody>
      </p:sp>
    </p:spTree>
    <p:extLst>
      <p:ext uri="{BB962C8B-B14F-4D97-AF65-F5344CB8AC3E}">
        <p14:creationId xmlns:p14="http://schemas.microsoft.com/office/powerpoint/2010/main" val="3581759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Convex optimization</a:t>
            </a:r>
            <a:endParaRPr lang="en-IN" dirty="0"/>
          </a:p>
        </p:txBody>
      </p:sp>
      <p:sp>
        <p:nvSpPr>
          <p:cNvPr id="3" name="Content Placeholder 2"/>
          <p:cNvSpPr>
            <a:spLocks noGrp="1"/>
          </p:cNvSpPr>
          <p:nvPr>
            <p:ph idx="1"/>
          </p:nvPr>
        </p:nvSpPr>
        <p:spPr/>
        <p:txBody>
          <a:bodyPr/>
          <a:lstStyle/>
          <a:p>
            <a:r>
              <a:rPr lang="en-US" sz="2800" b="1" dirty="0"/>
              <a:t>Convex optimization</a:t>
            </a:r>
            <a:r>
              <a:rPr lang="en-US" sz="2800" dirty="0"/>
              <a:t> is a subfield of </a:t>
            </a:r>
            <a:r>
              <a:rPr lang="en-US" sz="2800" dirty="0">
                <a:hlinkClick r:id="rId2" tooltip="Mathematical optimization"/>
              </a:rPr>
              <a:t>mathematical optimization</a:t>
            </a:r>
            <a:r>
              <a:rPr lang="en-US" sz="2800" dirty="0"/>
              <a:t> that studies the problem of minimizing </a:t>
            </a:r>
            <a:r>
              <a:rPr lang="en-US" sz="2800" dirty="0">
                <a:hlinkClick r:id="rId3" tooltip="Convex function"/>
              </a:rPr>
              <a:t>convex functions</a:t>
            </a:r>
            <a:r>
              <a:rPr lang="en-US" sz="2800" dirty="0"/>
              <a:t> over </a:t>
            </a:r>
            <a:r>
              <a:rPr lang="en-US" sz="2800" dirty="0">
                <a:hlinkClick r:id="rId4" tooltip="Convex set"/>
              </a:rPr>
              <a:t>convex sets</a:t>
            </a:r>
            <a:r>
              <a:rPr lang="en-US" sz="2800" dirty="0"/>
              <a:t>. Many classes of convex optimization problems admit polynomial-time algorithms,</a:t>
            </a:r>
            <a:r>
              <a:rPr lang="en-US" sz="2800" baseline="30000" dirty="0">
                <a:hlinkClick r:id="rId5"/>
              </a:rPr>
              <a:t>[1]</a:t>
            </a:r>
            <a:r>
              <a:rPr lang="en-US" sz="2800" dirty="0"/>
              <a:t> whereas mathematical optimization is in general </a:t>
            </a:r>
            <a:r>
              <a:rPr lang="en-US" sz="2800" dirty="0">
                <a:hlinkClick r:id="rId6" tooltip="NP-hard"/>
              </a:rPr>
              <a:t>NP-hard</a:t>
            </a:r>
            <a:r>
              <a:rPr lang="en-US" dirty="0"/>
              <a:t>.</a:t>
            </a:r>
            <a:endParaRPr lang="en-IN" dirty="0"/>
          </a:p>
        </p:txBody>
      </p:sp>
    </p:spTree>
    <p:extLst>
      <p:ext uri="{BB962C8B-B14F-4D97-AF65-F5344CB8AC3E}">
        <p14:creationId xmlns:p14="http://schemas.microsoft.com/office/powerpoint/2010/main" val="507981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Famous event in history presentation_AAS_v4" id="{885A6F1E-651B-4F15-A7C5-F8866BEBEDBA}" vid="{A424914B-CB64-4CFE-A131-6ACB64D36A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096277B9-27DA-47CA-9593-62E4BB44ABEA}">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C25A74-1E0C-4362-AFA3-6197BD285F3A}">
  <ds:schemaRefs>
    <ds:schemaRef ds:uri="http://schemas.microsoft.com/sharepoint/v3/contenttype/forms"/>
  </ds:schemaRefs>
</ds:datastoreItem>
</file>

<file path=customXml/itemProps3.xml><?xml version="1.0" encoding="utf-8"?>
<ds:datastoreItem xmlns:ds="http://schemas.openxmlformats.org/officeDocument/2006/customXml" ds:itemID="{0EC94942-C689-461B-8649-1FD863C6BA2B}">
  <ds:schemaRefs>
    <ds:schemaRef ds:uri="http://www.w3.org/XML/1998/namespace"/>
    <ds:schemaRef ds:uri="http://schemas.microsoft.com/office/infopath/2007/PartnerControls"/>
    <ds:schemaRef ds:uri="http://schemas.microsoft.com/office/2006/documentManagement/types"/>
    <ds:schemaRef ds:uri="http://purl.org/dc/elements/1.1/"/>
    <ds:schemaRef ds:uri="http://purl.org/dc/dcmitype/"/>
    <ds:schemaRef ds:uri="16c05727-aa75-4e4a-9b5f-8a80a1165891"/>
    <ds:schemaRef ds:uri="http://purl.org/dc/terms/"/>
    <ds:schemaRef ds:uri="http://schemas.microsoft.com/office/2006/metadata/properties"/>
    <ds:schemaRef ds:uri="http://schemas.openxmlformats.org/package/2006/metadata/core-propertie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Famous event in history presentation</Template>
  <TotalTime>323</TotalTime>
  <Words>684</Words>
  <Application>Microsoft Office PowerPoint</Application>
  <PresentationFormat>Widescreen</PresentationFormat>
  <Paragraphs>90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-apple-system</vt:lpstr>
      <vt:lpstr>Arial</vt:lpstr>
      <vt:lpstr>Calibri</vt:lpstr>
      <vt:lpstr>Corbel</vt:lpstr>
      <vt:lpstr>Raleway</vt:lpstr>
      <vt:lpstr>Wingdings</vt:lpstr>
      <vt:lpstr>Celestial</vt:lpstr>
      <vt:lpstr>                          </vt:lpstr>
      <vt:lpstr>Introduction </vt:lpstr>
      <vt:lpstr> OVERVIEW </vt:lpstr>
      <vt:lpstr>PROBLEM STATEMENT </vt:lpstr>
      <vt:lpstr>PowerPoint Presentation</vt:lpstr>
      <vt:lpstr>Assumption : </vt:lpstr>
      <vt:lpstr>Objective </vt:lpstr>
      <vt:lpstr> DIMENSIONS AND MATRIXING </vt:lpstr>
      <vt:lpstr>Convex optimization</vt:lpstr>
      <vt:lpstr>algorithm</vt:lpstr>
      <vt:lpstr>Parameters </vt:lpstr>
      <vt:lpstr>PowerPoint Presentation</vt:lpstr>
      <vt:lpstr>PowerPoint Presentation</vt:lpstr>
      <vt:lpstr>ADVANTAGEs </vt:lpstr>
      <vt:lpstr>Conclusion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Mansi Kamble</dc:creator>
  <cp:lastModifiedBy>Acer</cp:lastModifiedBy>
  <cp:revision>21</cp:revision>
  <dcterms:created xsi:type="dcterms:W3CDTF">2021-08-13T11:45:55Z</dcterms:created>
  <dcterms:modified xsi:type="dcterms:W3CDTF">2021-10-27T14:13:54Z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