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358509777/f/27922187-88ed-4231-a96a-5ebc6faf85f6/Harishankari_Excel.xlsx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salary analysis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Sheet1!$B$2:$B$3</c:f>
              <c:strCache>
                <c:ptCount val="2"/>
                <c:pt idx="0">
                  <c:v>Gender</c:v>
                </c:pt>
                <c:pt idx="1">
                  <c:v>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Sheet1!$A$4:$A$30</c:f>
              <c:strCache>
                <c:ptCount val="27"/>
                <c:pt idx="0">
                  <c:v>ABS 85 Administration</c:v>
                </c:pt>
                <c:pt idx="1">
                  <c:v>ABS 85 Administrative Services</c:v>
                </c:pt>
                <c:pt idx="2">
                  <c:v>ABS 85 Beer Delivery Operations</c:v>
                </c:pt>
                <c:pt idx="3">
                  <c:v>ABS 85 Beer Loading</c:v>
                </c:pt>
                <c:pt idx="4">
                  <c:v>ABS 85 Beer Warehouse Operations</c:v>
                </c:pt>
                <c:pt idx="5">
                  <c:v>ABS 85 Burtonsville</c:v>
                </c:pt>
                <c:pt idx="6">
                  <c:v>ABS 85 Cabin John</c:v>
                </c:pt>
                <c:pt idx="7">
                  <c:v>ABS 85 Clarksburg Village</c:v>
                </c:pt>
                <c:pt idx="8">
                  <c:v>ABS 85 Cloverly</c:v>
                </c:pt>
                <c:pt idx="9">
                  <c:v>ABS 85 Darnestown</c:v>
                </c:pt>
                <c:pt idx="10">
                  <c:v>ABS 85 Director</c:v>
                </c:pt>
                <c:pt idx="11">
                  <c:v>ABS 85 Director's Office</c:v>
                </c:pt>
                <c:pt idx="12">
                  <c:v>ABS 85 Downtown Rockville</c:v>
                </c:pt>
                <c:pt idx="13">
                  <c:v>ABS 85 Fallsgrove</c:v>
                </c:pt>
                <c:pt idx="14">
                  <c:v>ABS 85 Flower Avenue</c:v>
                </c:pt>
                <c:pt idx="15">
                  <c:v>ABS 85 Gaithersburg Square</c:v>
                </c:pt>
                <c:pt idx="16">
                  <c:v>ABS 85 Goshen Crossing</c:v>
                </c:pt>
                <c:pt idx="17">
                  <c:v>ABS 85 Hampden Lane</c:v>
                </c:pt>
                <c:pt idx="18">
                  <c:v>ABS 85 IT Administration</c:v>
                </c:pt>
                <c:pt idx="19">
                  <c:v>ABS 85 Kensington</c:v>
                </c:pt>
                <c:pt idx="20">
                  <c:v>ABS 85 King Farm</c:v>
                </c:pt>
                <c:pt idx="21">
                  <c:v>ABS 85 Kingsview</c:v>
                </c:pt>
                <c:pt idx="22">
                  <c:v>ABS 85 Leisure World</c:v>
                </c:pt>
                <c:pt idx="23">
                  <c:v>ABS 85 Licensure, Regulation and Education</c:v>
                </c:pt>
                <c:pt idx="24">
                  <c:v>ABS 85 Liquor and Wine Delivery Operations</c:v>
                </c:pt>
                <c:pt idx="25">
                  <c:v>ABS 85 Wholesale Operations</c:v>
                </c:pt>
                <c:pt idx="26">
                  <c:v>Grand Total</c:v>
                </c:pt>
              </c:strCache>
            </c:strRef>
          </c:cat>
          <c:val>
            <c:numRef>
              <c:f>Sheet1!$B$4:$B$30</c:f>
              <c:numCache>
                <c:formatCode>General</c:formatCode>
                <c:ptCount val="27"/>
                <c:pt idx="0">
                  <c:v>1.0</c:v>
                </c:pt>
                <c:pt idx="1">
                  <c:v>9.0</c:v>
                </c:pt>
                <c:pt idx="3">
                  <c:v>1.0</c:v>
                </c:pt>
                <c:pt idx="4">
                  <c:v>1.0</c:v>
                </c:pt>
                <c:pt idx="5">
                  <c:v>2.0</c:v>
                </c:pt>
                <c:pt idx="6">
                  <c:v>2.0</c:v>
                </c:pt>
                <c:pt idx="7">
                  <c:v>4.0</c:v>
                </c:pt>
                <c:pt idx="8">
                  <c:v>1.0</c:v>
                </c:pt>
                <c:pt idx="9">
                  <c:v>4.0</c:v>
                </c:pt>
                <c:pt idx="10">
                  <c:v>1.0</c:v>
                </c:pt>
                <c:pt idx="11">
                  <c:v>5.0</c:v>
                </c:pt>
                <c:pt idx="12">
                  <c:v>2.0</c:v>
                </c:pt>
                <c:pt idx="13">
                  <c:v>4.0</c:v>
                </c:pt>
                <c:pt idx="14">
                  <c:v>3.0</c:v>
                </c:pt>
                <c:pt idx="15">
                  <c:v>2.0</c:v>
                </c:pt>
                <c:pt idx="16">
                  <c:v>2.0</c:v>
                </c:pt>
                <c:pt idx="17">
                  <c:v>2.0</c:v>
                </c:pt>
                <c:pt idx="18">
                  <c:v>3.0</c:v>
                </c:pt>
                <c:pt idx="19">
                  <c:v>2.0</c:v>
                </c:pt>
                <c:pt idx="21">
                  <c:v>5.0</c:v>
                </c:pt>
                <c:pt idx="22">
                  <c:v>4.0</c:v>
                </c:pt>
                <c:pt idx="23">
                  <c:v>8.0</c:v>
                </c:pt>
                <c:pt idx="26">
                  <c:v>68.0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Sheet1!$C$2:$C$3</c:f>
              <c:strCache>
                <c:ptCount val="2"/>
                <c:pt idx="0">
                  <c:v>Gender</c:v>
                </c:pt>
                <c:pt idx="1">
                  <c:v>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Sheet1!$A$4:$A$30</c:f>
              <c:strCache>
                <c:ptCount val="27"/>
                <c:pt idx="0">
                  <c:v>ABS 85 Administration</c:v>
                </c:pt>
                <c:pt idx="1">
                  <c:v>ABS 85 Administrative Services</c:v>
                </c:pt>
                <c:pt idx="2">
                  <c:v>ABS 85 Beer Delivery Operations</c:v>
                </c:pt>
                <c:pt idx="3">
                  <c:v>ABS 85 Beer Loading</c:v>
                </c:pt>
                <c:pt idx="4">
                  <c:v>ABS 85 Beer Warehouse Operations</c:v>
                </c:pt>
                <c:pt idx="5">
                  <c:v>ABS 85 Burtonsville</c:v>
                </c:pt>
                <c:pt idx="6">
                  <c:v>ABS 85 Cabin John</c:v>
                </c:pt>
                <c:pt idx="7">
                  <c:v>ABS 85 Clarksburg Village</c:v>
                </c:pt>
                <c:pt idx="8">
                  <c:v>ABS 85 Cloverly</c:v>
                </c:pt>
                <c:pt idx="9">
                  <c:v>ABS 85 Darnestown</c:v>
                </c:pt>
                <c:pt idx="10">
                  <c:v>ABS 85 Director</c:v>
                </c:pt>
                <c:pt idx="11">
                  <c:v>ABS 85 Director's Office</c:v>
                </c:pt>
                <c:pt idx="12">
                  <c:v>ABS 85 Downtown Rockville</c:v>
                </c:pt>
                <c:pt idx="13">
                  <c:v>ABS 85 Fallsgrove</c:v>
                </c:pt>
                <c:pt idx="14">
                  <c:v>ABS 85 Flower Avenue</c:v>
                </c:pt>
                <c:pt idx="15">
                  <c:v>ABS 85 Gaithersburg Square</c:v>
                </c:pt>
                <c:pt idx="16">
                  <c:v>ABS 85 Goshen Crossing</c:v>
                </c:pt>
                <c:pt idx="17">
                  <c:v>ABS 85 Hampden Lane</c:v>
                </c:pt>
                <c:pt idx="18">
                  <c:v>ABS 85 IT Administration</c:v>
                </c:pt>
                <c:pt idx="19">
                  <c:v>ABS 85 Kensington</c:v>
                </c:pt>
                <c:pt idx="20">
                  <c:v>ABS 85 King Farm</c:v>
                </c:pt>
                <c:pt idx="21">
                  <c:v>ABS 85 Kingsview</c:v>
                </c:pt>
                <c:pt idx="22">
                  <c:v>ABS 85 Leisure World</c:v>
                </c:pt>
                <c:pt idx="23">
                  <c:v>ABS 85 Licensure, Regulation and Education</c:v>
                </c:pt>
                <c:pt idx="24">
                  <c:v>ABS 85 Liquor and Wine Delivery Operations</c:v>
                </c:pt>
                <c:pt idx="25">
                  <c:v>ABS 85 Wholesale Operations</c:v>
                </c:pt>
                <c:pt idx="26">
                  <c:v>Grand Total</c:v>
                </c:pt>
              </c:strCache>
            </c:strRef>
          </c:cat>
          <c:val>
            <c:numRef>
              <c:f>Sheet1!$C$4:$C$30</c:f>
              <c:numCache>
                <c:formatCode>General</c:formatCode>
                <c:ptCount val="27"/>
                <c:pt idx="0">
                  <c:v>2.0</c:v>
                </c:pt>
                <c:pt idx="1">
                  <c:v>8.0</c:v>
                </c:pt>
                <c:pt idx="2">
                  <c:v>52.0</c:v>
                </c:pt>
                <c:pt idx="3">
                  <c:v>24.0</c:v>
                </c:pt>
                <c:pt idx="4">
                  <c:v>19.0</c:v>
                </c:pt>
                <c:pt idx="5">
                  <c:v>6.0</c:v>
                </c:pt>
                <c:pt idx="6">
                  <c:v>6.0</c:v>
                </c:pt>
                <c:pt idx="7">
                  <c:v>5.0</c:v>
                </c:pt>
                <c:pt idx="8">
                  <c:v>7.0</c:v>
                </c:pt>
                <c:pt idx="9">
                  <c:v>4.0</c:v>
                </c:pt>
                <c:pt idx="11">
                  <c:v>3.0</c:v>
                </c:pt>
                <c:pt idx="12">
                  <c:v>8.0</c:v>
                </c:pt>
                <c:pt idx="13">
                  <c:v>3.0</c:v>
                </c:pt>
                <c:pt idx="14">
                  <c:v>5.0</c:v>
                </c:pt>
                <c:pt idx="15">
                  <c:v>7.0</c:v>
                </c:pt>
                <c:pt idx="16">
                  <c:v>9.0</c:v>
                </c:pt>
                <c:pt idx="17">
                  <c:v>8.0</c:v>
                </c:pt>
                <c:pt idx="18">
                  <c:v>4.0</c:v>
                </c:pt>
                <c:pt idx="19">
                  <c:v>7.0</c:v>
                </c:pt>
                <c:pt idx="20">
                  <c:v>6.0</c:v>
                </c:pt>
                <c:pt idx="21">
                  <c:v>3.0</c:v>
                </c:pt>
                <c:pt idx="22">
                  <c:v>3.0</c:v>
                </c:pt>
                <c:pt idx="23">
                  <c:v>8.0</c:v>
                </c:pt>
                <c:pt idx="24">
                  <c:v>23.0</c:v>
                </c:pt>
                <c:pt idx="25">
                  <c:v>1.0</c:v>
                </c:pt>
                <c:pt idx="26">
                  <c:v>231.0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Sheet1!$D$2:$D$3</c:f>
              <c:strCache>
                <c:ptCount val="2"/>
                <c:pt idx="0">
                  <c:v>Gender</c:v>
                </c:pt>
                <c:pt idx="1">
                  <c:v>Grand Total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Sheet1!$A$4:$A$30</c:f>
              <c:strCache>
                <c:ptCount val="27"/>
                <c:pt idx="0">
                  <c:v>ABS 85 Administration</c:v>
                </c:pt>
                <c:pt idx="1">
                  <c:v>ABS 85 Administrative Services</c:v>
                </c:pt>
                <c:pt idx="2">
                  <c:v>ABS 85 Beer Delivery Operations</c:v>
                </c:pt>
                <c:pt idx="3">
                  <c:v>ABS 85 Beer Loading</c:v>
                </c:pt>
                <c:pt idx="4">
                  <c:v>ABS 85 Beer Warehouse Operations</c:v>
                </c:pt>
                <c:pt idx="5">
                  <c:v>ABS 85 Burtonsville</c:v>
                </c:pt>
                <c:pt idx="6">
                  <c:v>ABS 85 Cabin John</c:v>
                </c:pt>
                <c:pt idx="7">
                  <c:v>ABS 85 Clarksburg Village</c:v>
                </c:pt>
                <c:pt idx="8">
                  <c:v>ABS 85 Cloverly</c:v>
                </c:pt>
                <c:pt idx="9">
                  <c:v>ABS 85 Darnestown</c:v>
                </c:pt>
                <c:pt idx="10">
                  <c:v>ABS 85 Director</c:v>
                </c:pt>
                <c:pt idx="11">
                  <c:v>ABS 85 Director's Office</c:v>
                </c:pt>
                <c:pt idx="12">
                  <c:v>ABS 85 Downtown Rockville</c:v>
                </c:pt>
                <c:pt idx="13">
                  <c:v>ABS 85 Fallsgrove</c:v>
                </c:pt>
                <c:pt idx="14">
                  <c:v>ABS 85 Flower Avenue</c:v>
                </c:pt>
                <c:pt idx="15">
                  <c:v>ABS 85 Gaithersburg Square</c:v>
                </c:pt>
                <c:pt idx="16">
                  <c:v>ABS 85 Goshen Crossing</c:v>
                </c:pt>
                <c:pt idx="17">
                  <c:v>ABS 85 Hampden Lane</c:v>
                </c:pt>
                <c:pt idx="18">
                  <c:v>ABS 85 IT Administration</c:v>
                </c:pt>
                <c:pt idx="19">
                  <c:v>ABS 85 Kensington</c:v>
                </c:pt>
                <c:pt idx="20">
                  <c:v>ABS 85 King Farm</c:v>
                </c:pt>
                <c:pt idx="21">
                  <c:v>ABS 85 Kingsview</c:v>
                </c:pt>
                <c:pt idx="22">
                  <c:v>ABS 85 Leisure World</c:v>
                </c:pt>
                <c:pt idx="23">
                  <c:v>ABS 85 Licensure, Regulation and Education</c:v>
                </c:pt>
                <c:pt idx="24">
                  <c:v>ABS 85 Liquor and Wine Delivery Operations</c:v>
                </c:pt>
                <c:pt idx="25">
                  <c:v>ABS 85 Wholesale Operations</c:v>
                </c:pt>
                <c:pt idx="26">
                  <c:v>Grand Total</c:v>
                </c:pt>
              </c:strCache>
            </c:strRef>
          </c:cat>
          <c:val>
            <c:numRef>
              <c:f>Sheet1!$D$4:$D$30</c:f>
              <c:numCache>
                <c:formatCode>General</c:formatCode>
                <c:ptCount val="27"/>
                <c:pt idx="0">
                  <c:v>3.0</c:v>
                </c:pt>
                <c:pt idx="1">
                  <c:v>17.0</c:v>
                </c:pt>
                <c:pt idx="2">
                  <c:v>52.0</c:v>
                </c:pt>
                <c:pt idx="3">
                  <c:v>25.0</c:v>
                </c:pt>
                <c:pt idx="4">
                  <c:v>20.0</c:v>
                </c:pt>
                <c:pt idx="5">
                  <c:v>8.0</c:v>
                </c:pt>
                <c:pt idx="6">
                  <c:v>8.0</c:v>
                </c:pt>
                <c:pt idx="7">
                  <c:v>9.0</c:v>
                </c:pt>
                <c:pt idx="8">
                  <c:v>8.0</c:v>
                </c:pt>
                <c:pt idx="9">
                  <c:v>8.0</c:v>
                </c:pt>
                <c:pt idx="10">
                  <c:v>1.0</c:v>
                </c:pt>
                <c:pt idx="11">
                  <c:v>8.0</c:v>
                </c:pt>
                <c:pt idx="12">
                  <c:v>10.0</c:v>
                </c:pt>
                <c:pt idx="13">
                  <c:v>7.0</c:v>
                </c:pt>
                <c:pt idx="14">
                  <c:v>8.0</c:v>
                </c:pt>
                <c:pt idx="15">
                  <c:v>9.0</c:v>
                </c:pt>
                <c:pt idx="16">
                  <c:v>11.0</c:v>
                </c:pt>
                <c:pt idx="17">
                  <c:v>10.0</c:v>
                </c:pt>
                <c:pt idx="18">
                  <c:v>7.0</c:v>
                </c:pt>
                <c:pt idx="19">
                  <c:v>9.0</c:v>
                </c:pt>
                <c:pt idx="20">
                  <c:v>6.0</c:v>
                </c:pt>
                <c:pt idx="21">
                  <c:v>8.0</c:v>
                </c:pt>
                <c:pt idx="22">
                  <c:v>7.0</c:v>
                </c:pt>
                <c:pt idx="23">
                  <c:v>16.0</c:v>
                </c:pt>
                <c:pt idx="24">
                  <c:v>23.0</c:v>
                </c:pt>
                <c:pt idx="25">
                  <c:v>1.0</c:v>
                </c:pt>
                <c:pt idx="26">
                  <c:v>299.0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8503955"/>
        <c:axId val="637809423"/>
      </c:lineChart>
      <c:catAx>
        <c:axId val="55850395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809423"/>
        <c:crosses val="autoZero"/>
        <c:auto val="1"/>
        <c:lblAlgn val="ctr"/>
        <c:lblOffset val="100"/>
        <c:noMultiLvlLbl val="0"/>
      </c:catAx>
      <c:valAx>
        <c:axId val="637809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5039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8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7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8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0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1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IN" sz="2400" lang="en-US"/>
              <a:t>D</a:t>
            </a:r>
            <a:r>
              <a:rPr altLang="en-IN" sz="2400" lang="en-US"/>
              <a:t>i</a:t>
            </a:r>
            <a:r>
              <a:rPr altLang="en-IN" sz="2400" lang="en-US"/>
              <a:t>v</a:t>
            </a:r>
            <a:r>
              <a:rPr altLang="en-IN" sz="2400" lang="en-US"/>
              <a:t>y</a:t>
            </a:r>
            <a:r>
              <a:rPr altLang="en-IN" sz="2400" lang="en-US"/>
              <a:t>a</a:t>
            </a:r>
            <a:r>
              <a:rPr altLang="en-IN" sz="2400" lang="en-US"/>
              <a:t>.</a:t>
            </a:r>
            <a:r>
              <a:rPr altLang="en-IN" sz="2400" lang="en-US"/>
              <a:t>V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3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4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altLang="en-IN" dirty="0" sz="2400" lang="en-US"/>
              <a:t>2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-</a:t>
            </a:r>
            <a:r>
              <a:rPr dirty="0" sz="2400" lang="en-US"/>
              <a:t>1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f</a:t>
            </a:r>
            <a:r>
              <a:rPr dirty="0" sz="2400" lang="en-US"/>
              <a:t>t</a:t>
            </a:r>
            <a:r>
              <a:rPr dirty="0" sz="2400" lang="en-US"/>
              <a:t>-</a:t>
            </a:r>
            <a:r>
              <a:rPr dirty="0" sz="2400" lang="en-US"/>
              <a:t>1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Bharathi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's </a:t>
            </a:r>
            <a:r>
              <a:rPr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sp>
        <p:nvSpPr>
          <p:cNvPr id="1048602" name="object 7"/>
          <p:cNvSpPr txBox="1">
            <a:spLocks noGrp="1"/>
          </p:cNvSpPr>
          <p:nvPr/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lstStyle>
            <a:lvl1pPr>
              <a:defRPr b="0" sz="32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"/>
          <p:cNvSpPr>
            <a:spLocks noGrp="1"/>
          </p:cNvSpPr>
          <p:nvPr>
            <p:ph type="body" idx="1"/>
          </p:nvPr>
        </p:nvSpPr>
        <p:spPr>
          <a:xfrm>
            <a:off x="609600" y="499523"/>
            <a:ext cx="10972800" cy="266700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313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676275" y="0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30"/>
              </a:spcBef>
              <a:buNone/>
              <a:tabLst>
                <a:tab algn="l" pos="2727960"/>
              </a:tabLst>
            </a:pPr>
            <a:r>
              <a:rPr sz="4250" lang="en-US"/>
              <a:t>P</a:t>
            </a:r>
            <a:r>
              <a:rPr sz="4250" lang="en-US"/>
              <a:t>r</a:t>
            </a:r>
            <a:r>
              <a:rPr sz="4250" lang="en-US"/>
              <a:t>o</a:t>
            </a:r>
            <a:r>
              <a:rPr sz="4250" lang="en-US"/>
              <a:t>blem </a:t>
            </a:r>
            <a:r>
              <a:rPr sz="4250" lang="en-US"/>
              <a:t>statement 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0" name=""/>
          <p:cNvSpPr txBox="1"/>
          <p:nvPr/>
        </p:nvSpPr>
        <p:spPr>
          <a:xfrm>
            <a:off x="330172" y="1127759"/>
            <a:ext cx="8134599" cy="47015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organization aims to analyze the distribution of employee salaries across various locations/departments, segmented by gender. The data in the table provides a breakdown of male (M) and female (F) employees across 11 departments, along with a "Grand Total" for each gender and department.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However, there appears to be a significant variation in the number of employees between locations, especially in terms of gender distribution.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TextBox 10"/>
          <p:cNvSpPr txBox="1"/>
          <p:nvPr/>
        </p:nvSpPr>
        <p:spPr>
          <a:xfrm>
            <a:off x="990600" y="2133600"/>
            <a:ext cx="7924800" cy="2580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ibutions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ison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ween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"/>
          <p:cNvSpPr txBox="1"/>
          <p:nvPr/>
        </p:nvSpPr>
        <p:spPr>
          <a:xfrm>
            <a:off x="371232" y="2019300"/>
            <a:ext cx="9447348" cy="13487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ation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So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2792721" y="1416580"/>
          <a:ext cx="5000366" cy="5493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743200" y="2354703"/>
            <a:ext cx="8534018" cy="17678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ture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495919" y="509473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6" name=""/>
          <p:cNvSpPr txBox="1"/>
          <p:nvPr/>
        </p:nvSpPr>
        <p:spPr>
          <a:xfrm>
            <a:off x="3810000" y="3251200"/>
            <a:ext cx="4572000" cy="17678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ject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analysis </a:t>
            </a:r>
            <a:r>
              <a:rPr sz="2800" lang="en-US">
                <a:solidFill>
                  <a:srgbClr val="000000"/>
                </a:solidFill>
              </a:rPr>
              <a:t>of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different </a:t>
            </a:r>
            <a:r>
              <a:rPr sz="2800" lang="en-US">
                <a:solidFill>
                  <a:srgbClr val="000000"/>
                </a:solidFill>
              </a:rPr>
              <a:t>locations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2024-03-27T08:07:22Z</dcterms:created>
  <dcterms:modified xsi:type="dcterms:W3CDTF">2024-09-06T17:14:29Z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12d1c287e11c4572a9272e51a61e68eb</vt:lpwstr>
  </property>
</Properties>
</file>