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75" r:id="rId3"/>
    <p:sldId id="276" r:id="rId4"/>
    <p:sldId id="257" r:id="rId5"/>
    <p:sldId id="258" r:id="rId6"/>
    <p:sldId id="270" r:id="rId7"/>
    <p:sldId id="265" r:id="rId8"/>
    <p:sldId id="261" r:id="rId9"/>
    <p:sldId id="269" r:id="rId10"/>
    <p:sldId id="271" r:id="rId11"/>
    <p:sldId id="277" r:id="rId12"/>
    <p:sldId id="278" r:id="rId13"/>
    <p:sldId id="272" r:id="rId14"/>
    <p:sldId id="262"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54"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93221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97152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09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3229317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9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960219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61241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276956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47077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EAE6A-FCB3-4FE7-AF38-60A81B9A2A6B}"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1758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EAE6A-FCB3-4FE7-AF38-60A81B9A2A6B}"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60162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EAE6A-FCB3-4FE7-AF38-60A81B9A2A6B}"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121110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EAE6A-FCB3-4FE7-AF38-60A81B9A2A6B}"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230064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EAE6A-FCB3-4FE7-AF38-60A81B9A2A6B}"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337463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EAE6A-FCB3-4FE7-AF38-60A81B9A2A6B}"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36495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EAE6A-FCB3-4FE7-AF38-60A81B9A2A6B}"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2173-9688-4613-8F44-26761B2669E7}" type="slidenum">
              <a:rPr lang="en-IN" smtClean="0"/>
              <a:t>‹#›</a:t>
            </a:fld>
            <a:endParaRPr lang="en-IN"/>
          </a:p>
        </p:txBody>
      </p:sp>
    </p:spTree>
    <p:extLst>
      <p:ext uri="{BB962C8B-B14F-4D97-AF65-F5344CB8AC3E}">
        <p14:creationId xmlns:p14="http://schemas.microsoft.com/office/powerpoint/2010/main" val="222787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3EAE6A-FCB3-4FE7-AF38-60A81B9A2A6B}" type="datetimeFigureOut">
              <a:rPr lang="en-IN" smtClean="0"/>
              <a:t>18-07-2023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9D2173-9688-4613-8F44-26761B2669E7}" type="slidenum">
              <a:rPr lang="en-IN" smtClean="0"/>
              <a:t>‹#›</a:t>
            </a:fld>
            <a:endParaRPr lang="en-IN"/>
          </a:p>
        </p:txBody>
      </p:sp>
    </p:spTree>
    <p:extLst>
      <p:ext uri="{BB962C8B-B14F-4D97-AF65-F5344CB8AC3E}">
        <p14:creationId xmlns:p14="http://schemas.microsoft.com/office/powerpoint/2010/main" val="24627816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A1A489-E2FF-50A5-14B5-9932CEA38403}"/>
              </a:ext>
            </a:extLst>
          </p:cNvPr>
          <p:cNvSpPr txBox="1">
            <a:spLocks/>
          </p:cNvSpPr>
          <p:nvPr/>
        </p:nvSpPr>
        <p:spPr>
          <a:xfrm>
            <a:off x="2063533" y="159777"/>
            <a:ext cx="6303719" cy="95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200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 name="Slide Number Placeholder 12">
            <a:extLst>
              <a:ext uri="{FF2B5EF4-FFF2-40B4-BE49-F238E27FC236}">
                <a16:creationId xmlns:a16="http://schemas.microsoft.com/office/drawing/2014/main" id="{0BFED0DC-A0A1-A3F5-7668-0137057BC3E9}"/>
              </a:ext>
            </a:extLst>
          </p:cNvPr>
          <p:cNvSpPr>
            <a:spLocks noGrp="1"/>
          </p:cNvSpPr>
          <p:nvPr/>
        </p:nvSpPr>
        <p:spPr>
          <a:xfrm>
            <a:off x="8534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a:t>
            </a:fld>
            <a:endParaRPr lang="en-US" dirty="0"/>
          </a:p>
        </p:txBody>
      </p:sp>
      <p:cxnSp>
        <p:nvCxnSpPr>
          <p:cNvPr id="13" name="Straight Connector 12">
            <a:extLst>
              <a:ext uri="{FF2B5EF4-FFF2-40B4-BE49-F238E27FC236}">
                <a16:creationId xmlns:a16="http://schemas.microsoft.com/office/drawing/2014/main" id="{3EF1B152-E26B-8F93-B02E-F5BB51A4A7B2}"/>
              </a:ext>
            </a:extLst>
          </p:cNvPr>
          <p:cNvCxnSpPr/>
          <p:nvPr/>
        </p:nvCxnSpPr>
        <p:spPr>
          <a:xfrm>
            <a:off x="643392" y="1279608"/>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VTU Postpones Semester Exams for Around 60,000 Students - Careerindia">
            <a:extLst>
              <a:ext uri="{FF2B5EF4-FFF2-40B4-BE49-F238E27FC236}">
                <a16:creationId xmlns:a16="http://schemas.microsoft.com/office/drawing/2014/main" id="{D1C0468C-B829-45AC-992E-5168E3F252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20" y="239813"/>
            <a:ext cx="1195037" cy="8962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F43A8EA-983D-0941-479E-C353CED6C5A6}"/>
              </a:ext>
            </a:extLst>
          </p:cNvPr>
          <p:cNvSpPr txBox="1"/>
          <p:nvPr/>
        </p:nvSpPr>
        <p:spPr>
          <a:xfrm>
            <a:off x="3407479" y="3863824"/>
            <a:ext cx="184731" cy="369332"/>
          </a:xfrm>
          <a:prstGeom prst="rect">
            <a:avLst/>
          </a:prstGeom>
          <a:noFill/>
        </p:spPr>
        <p:txBody>
          <a:bodyPr wrap="none" rtlCol="0">
            <a:spAutoFit/>
          </a:bodyPr>
          <a:lstStyle/>
          <a:p>
            <a:endParaRPr lang="en-IN" dirty="0">
              <a:latin typeface="Times New Roman" panose="02020603050405020304" pitchFamily="18" charset="0"/>
              <a:cs typeface="Times New Roman" panose="02020603050405020304" pitchFamily="18" charset="0"/>
            </a:endParaRPr>
          </a:p>
        </p:txBody>
      </p:sp>
      <p:sp>
        <p:nvSpPr>
          <p:cNvPr id="30" name="Title 1">
            <a:extLst>
              <a:ext uri="{FF2B5EF4-FFF2-40B4-BE49-F238E27FC236}">
                <a16:creationId xmlns:a16="http://schemas.microsoft.com/office/drawing/2014/main" id="{13028A29-C65B-870E-072D-6C823128B723}"/>
              </a:ext>
            </a:extLst>
          </p:cNvPr>
          <p:cNvSpPr>
            <a:spLocks noGrp="1"/>
          </p:cNvSpPr>
          <p:nvPr/>
        </p:nvSpPr>
        <p:spPr>
          <a:xfrm>
            <a:off x="1042447" y="1492067"/>
            <a:ext cx="7772400" cy="36933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800" i="1" dirty="0">
                <a:latin typeface="Times New Roman" panose="02020603050405020304" pitchFamily="18" charset="0"/>
                <a:cs typeface="Times New Roman" panose="02020603050405020304" pitchFamily="18" charset="0"/>
              </a:rPr>
              <a:t> Project Synopsis Presentation on</a:t>
            </a:r>
          </a:p>
        </p:txBody>
      </p:sp>
      <p:sp>
        <p:nvSpPr>
          <p:cNvPr id="32" name="Title 1">
            <a:extLst>
              <a:ext uri="{FF2B5EF4-FFF2-40B4-BE49-F238E27FC236}">
                <a16:creationId xmlns:a16="http://schemas.microsoft.com/office/drawing/2014/main" id="{B7455C0C-FC0E-E506-70EF-EE0F87BBFB07}"/>
              </a:ext>
            </a:extLst>
          </p:cNvPr>
          <p:cNvSpPr txBox="1">
            <a:spLocks/>
          </p:cNvSpPr>
          <p:nvPr/>
        </p:nvSpPr>
        <p:spPr>
          <a:xfrm>
            <a:off x="1612070" y="285591"/>
            <a:ext cx="7620000" cy="914399"/>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000" b="1" dirty="0">
                <a:latin typeface="Times New Roman" panose="02020603050405020304" pitchFamily="18" charset="0"/>
                <a:ea typeface="+mj-ea"/>
                <a:cs typeface="Times New Roman" panose="02020603050405020304" pitchFamily="18" charset="0"/>
              </a:rPr>
              <a:t>Department of Electronics and Communication Engineering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Acharya</a:t>
            </a:r>
            <a:r>
              <a:rPr kumimoji="0" lang="en-IN" sz="2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Institute of Technology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none" strike="noStrike" kern="1200" cap="none" spc="0" normalizeH="0" noProof="0" dirty="0" err="1">
                <a:ln>
                  <a:noFill/>
                </a:ln>
                <a:solidFill>
                  <a:schemeClr val="tx1"/>
                </a:solidFill>
                <a:effectLst/>
                <a:uLnTx/>
                <a:uFillTx/>
                <a:latin typeface="Times New Roman" panose="02020603050405020304" pitchFamily="18" charset="0"/>
                <a:ea typeface="+mj-ea"/>
                <a:cs typeface="Times New Roman" panose="02020603050405020304" pitchFamily="18" charset="0"/>
              </a:rPr>
              <a:t>Soladevanahalli</a:t>
            </a:r>
            <a:r>
              <a:rPr kumimoji="0" lang="en-IN" sz="2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 Bengaluru 560107</a:t>
            </a:r>
          </a:p>
        </p:txBody>
      </p:sp>
      <p:pic>
        <p:nvPicPr>
          <p:cNvPr id="33" name="Picture 32">
            <a:extLst>
              <a:ext uri="{FF2B5EF4-FFF2-40B4-BE49-F238E27FC236}">
                <a16:creationId xmlns:a16="http://schemas.microsoft.com/office/drawing/2014/main" id="{1AC95987-D2E6-EEA1-C7F4-A18A862A2ECC}"/>
              </a:ext>
            </a:extLst>
          </p:cNvPr>
          <p:cNvPicPr>
            <a:picLocks noChangeAspect="1"/>
          </p:cNvPicPr>
          <p:nvPr/>
        </p:nvPicPr>
        <p:blipFill>
          <a:blip r:embed="rId3" cstate="print"/>
          <a:stretch>
            <a:fillRect/>
          </a:stretch>
        </p:blipFill>
        <p:spPr>
          <a:xfrm>
            <a:off x="8695681" y="227178"/>
            <a:ext cx="905519" cy="928784"/>
          </a:xfrm>
          <a:prstGeom prst="rect">
            <a:avLst/>
          </a:prstGeom>
        </p:spPr>
      </p:pic>
      <p:pic>
        <p:nvPicPr>
          <p:cNvPr id="36" name="table">
            <a:extLst>
              <a:ext uri="{FF2B5EF4-FFF2-40B4-BE49-F238E27FC236}">
                <a16:creationId xmlns:a16="http://schemas.microsoft.com/office/drawing/2014/main" id="{E7545D81-7EC3-2DAF-3901-515B12936D63}"/>
              </a:ext>
            </a:extLst>
          </p:cNvPr>
          <p:cNvPicPr>
            <a:picLocks noChangeAspect="1"/>
          </p:cNvPicPr>
          <p:nvPr/>
        </p:nvPicPr>
        <p:blipFill>
          <a:blip r:embed="rId4"/>
          <a:stretch>
            <a:fillRect/>
          </a:stretch>
        </p:blipFill>
        <p:spPr>
          <a:xfrm>
            <a:off x="861620" y="3045737"/>
            <a:ext cx="8136903" cy="1854200"/>
          </a:xfrm>
          <a:prstGeom prst="rect">
            <a:avLst/>
          </a:prstGeom>
        </p:spPr>
      </p:pic>
      <p:sp>
        <p:nvSpPr>
          <p:cNvPr id="37" name="Date Placeholder 11">
            <a:extLst>
              <a:ext uri="{FF2B5EF4-FFF2-40B4-BE49-F238E27FC236}">
                <a16:creationId xmlns:a16="http://schemas.microsoft.com/office/drawing/2014/main" id="{74D87218-A3B9-8785-2D4D-736DA1AF4926}"/>
              </a:ext>
            </a:extLst>
          </p:cNvPr>
          <p:cNvSpPr>
            <a:spLocks noGrp="1"/>
          </p:cNvSpPr>
          <p:nvPr/>
        </p:nvSpPr>
        <p:spPr>
          <a:xfrm>
            <a:off x="801281" y="6591543"/>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Slide Number Placeholder 12">
            <a:extLst>
              <a:ext uri="{FF2B5EF4-FFF2-40B4-BE49-F238E27FC236}">
                <a16:creationId xmlns:a16="http://schemas.microsoft.com/office/drawing/2014/main" id="{4733A24C-B878-12FE-557E-689123518867}"/>
              </a:ext>
            </a:extLst>
          </p:cNvPr>
          <p:cNvSpPr>
            <a:spLocks noGrp="1"/>
          </p:cNvSpPr>
          <p:nvPr/>
        </p:nvSpPr>
        <p:spPr>
          <a:xfrm>
            <a:off x="7811681" y="6591543"/>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a:t>
            </a:fld>
            <a:endParaRPr lang="en-US" dirty="0"/>
          </a:p>
        </p:txBody>
      </p:sp>
      <p:sp>
        <p:nvSpPr>
          <p:cNvPr id="43" name="TextBox 42">
            <a:extLst>
              <a:ext uri="{FF2B5EF4-FFF2-40B4-BE49-F238E27FC236}">
                <a16:creationId xmlns:a16="http://schemas.microsoft.com/office/drawing/2014/main" id="{43830E79-748E-033C-61AB-F4D0223C5A42}"/>
              </a:ext>
            </a:extLst>
          </p:cNvPr>
          <p:cNvSpPr txBox="1"/>
          <p:nvPr/>
        </p:nvSpPr>
        <p:spPr>
          <a:xfrm>
            <a:off x="3407479" y="2688184"/>
            <a:ext cx="6103854"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Presented by</a:t>
            </a:r>
          </a:p>
        </p:txBody>
      </p:sp>
      <p:sp>
        <p:nvSpPr>
          <p:cNvPr id="45" name="TextBox 44">
            <a:extLst>
              <a:ext uri="{FF2B5EF4-FFF2-40B4-BE49-F238E27FC236}">
                <a16:creationId xmlns:a16="http://schemas.microsoft.com/office/drawing/2014/main" id="{48A0E2DD-E955-9398-B87D-42C3A315B6AF}"/>
              </a:ext>
            </a:extLst>
          </p:cNvPr>
          <p:cNvSpPr txBox="1"/>
          <p:nvPr/>
        </p:nvSpPr>
        <p:spPr>
          <a:xfrm>
            <a:off x="2770697" y="3380473"/>
            <a:ext cx="61038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Bhoomika S Jiroli</a:t>
            </a:r>
          </a:p>
        </p:txBody>
      </p:sp>
      <p:sp>
        <p:nvSpPr>
          <p:cNvPr id="47" name="TextBox 46">
            <a:extLst>
              <a:ext uri="{FF2B5EF4-FFF2-40B4-BE49-F238E27FC236}">
                <a16:creationId xmlns:a16="http://schemas.microsoft.com/office/drawing/2014/main" id="{BDA72B6B-83E3-DA24-D3FB-1EA3F7741333}"/>
              </a:ext>
            </a:extLst>
          </p:cNvPr>
          <p:cNvSpPr txBox="1"/>
          <p:nvPr/>
        </p:nvSpPr>
        <p:spPr>
          <a:xfrm>
            <a:off x="2768886" y="3728220"/>
            <a:ext cx="61038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Bole Swetha</a:t>
            </a:r>
          </a:p>
        </p:txBody>
      </p:sp>
      <p:sp>
        <p:nvSpPr>
          <p:cNvPr id="49" name="TextBox 48">
            <a:extLst>
              <a:ext uri="{FF2B5EF4-FFF2-40B4-BE49-F238E27FC236}">
                <a16:creationId xmlns:a16="http://schemas.microsoft.com/office/drawing/2014/main" id="{BC305F54-ED7B-8984-6738-AED1BB4F9905}"/>
              </a:ext>
            </a:extLst>
          </p:cNvPr>
          <p:cNvSpPr txBox="1"/>
          <p:nvPr/>
        </p:nvSpPr>
        <p:spPr>
          <a:xfrm>
            <a:off x="2758440" y="4095833"/>
            <a:ext cx="61038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Divya </a:t>
            </a:r>
            <a:r>
              <a:rPr lang="en-IN" dirty="0" err="1">
                <a:latin typeface="Times New Roman" panose="02020603050405020304" pitchFamily="18" charset="0"/>
                <a:cs typeface="Times New Roman" panose="02020603050405020304" pitchFamily="18" charset="0"/>
              </a:rPr>
              <a:t>Dharshini</a:t>
            </a:r>
            <a:r>
              <a:rPr lang="en-IN" dirty="0">
                <a:latin typeface="Times New Roman" panose="02020603050405020304" pitchFamily="18" charset="0"/>
                <a:cs typeface="Times New Roman" panose="02020603050405020304" pitchFamily="18" charset="0"/>
              </a:rPr>
              <a:t> R </a:t>
            </a:r>
          </a:p>
        </p:txBody>
      </p:sp>
      <p:sp>
        <p:nvSpPr>
          <p:cNvPr id="51" name="TextBox 50">
            <a:extLst>
              <a:ext uri="{FF2B5EF4-FFF2-40B4-BE49-F238E27FC236}">
                <a16:creationId xmlns:a16="http://schemas.microsoft.com/office/drawing/2014/main" id="{2FF09DB6-A6FF-6884-0407-486CCF238B2B}"/>
              </a:ext>
            </a:extLst>
          </p:cNvPr>
          <p:cNvSpPr txBox="1"/>
          <p:nvPr/>
        </p:nvSpPr>
        <p:spPr>
          <a:xfrm>
            <a:off x="2770015" y="4500859"/>
            <a:ext cx="61038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Madhan Karthick E</a:t>
            </a:r>
          </a:p>
        </p:txBody>
      </p:sp>
      <p:sp>
        <p:nvSpPr>
          <p:cNvPr id="53" name="TextBox 52">
            <a:extLst>
              <a:ext uri="{FF2B5EF4-FFF2-40B4-BE49-F238E27FC236}">
                <a16:creationId xmlns:a16="http://schemas.microsoft.com/office/drawing/2014/main" id="{A9383D96-075C-412F-6C5A-521793A3B635}"/>
              </a:ext>
            </a:extLst>
          </p:cNvPr>
          <p:cNvSpPr txBox="1"/>
          <p:nvPr/>
        </p:nvSpPr>
        <p:spPr>
          <a:xfrm>
            <a:off x="6393582" y="3398757"/>
            <a:ext cx="61038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1AY20EC014</a:t>
            </a:r>
          </a:p>
        </p:txBody>
      </p:sp>
      <p:sp>
        <p:nvSpPr>
          <p:cNvPr id="55" name="TextBox 54">
            <a:extLst>
              <a:ext uri="{FF2B5EF4-FFF2-40B4-BE49-F238E27FC236}">
                <a16:creationId xmlns:a16="http://schemas.microsoft.com/office/drawing/2014/main" id="{B979DDEE-E1AA-B350-A947-4787B6AB5720}"/>
              </a:ext>
            </a:extLst>
          </p:cNvPr>
          <p:cNvSpPr txBox="1"/>
          <p:nvPr/>
        </p:nvSpPr>
        <p:spPr>
          <a:xfrm>
            <a:off x="6403864" y="3773924"/>
            <a:ext cx="623583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1AY20EC015</a:t>
            </a:r>
          </a:p>
        </p:txBody>
      </p:sp>
      <p:sp>
        <p:nvSpPr>
          <p:cNvPr id="57" name="TextBox 56">
            <a:extLst>
              <a:ext uri="{FF2B5EF4-FFF2-40B4-BE49-F238E27FC236}">
                <a16:creationId xmlns:a16="http://schemas.microsoft.com/office/drawing/2014/main" id="{6E4C143A-BAE5-C2A8-8BA3-B07F68F17D64}"/>
              </a:ext>
            </a:extLst>
          </p:cNvPr>
          <p:cNvSpPr txBox="1"/>
          <p:nvPr/>
        </p:nvSpPr>
        <p:spPr>
          <a:xfrm>
            <a:off x="6413368" y="4129900"/>
            <a:ext cx="630181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1AY20EC027</a:t>
            </a:r>
          </a:p>
        </p:txBody>
      </p:sp>
      <p:sp>
        <p:nvSpPr>
          <p:cNvPr id="59" name="TextBox 58">
            <a:extLst>
              <a:ext uri="{FF2B5EF4-FFF2-40B4-BE49-F238E27FC236}">
                <a16:creationId xmlns:a16="http://schemas.microsoft.com/office/drawing/2014/main" id="{4969C10C-DD92-7DC2-50FC-898530B47120}"/>
              </a:ext>
            </a:extLst>
          </p:cNvPr>
          <p:cNvSpPr txBox="1"/>
          <p:nvPr/>
        </p:nvSpPr>
        <p:spPr>
          <a:xfrm>
            <a:off x="6429081" y="4480851"/>
            <a:ext cx="634423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1AY20EC042</a:t>
            </a:r>
          </a:p>
        </p:txBody>
      </p:sp>
      <p:sp>
        <p:nvSpPr>
          <p:cNvPr id="61" name="TextBox 60">
            <a:extLst>
              <a:ext uri="{FF2B5EF4-FFF2-40B4-BE49-F238E27FC236}">
                <a16:creationId xmlns:a16="http://schemas.microsoft.com/office/drawing/2014/main" id="{3B2A36F5-C052-43B7-A266-117CF01DFB5E}"/>
              </a:ext>
            </a:extLst>
          </p:cNvPr>
          <p:cNvSpPr txBox="1"/>
          <p:nvPr/>
        </p:nvSpPr>
        <p:spPr>
          <a:xfrm>
            <a:off x="998076" y="3907043"/>
            <a:ext cx="1227988" cy="369332"/>
          </a:xfrm>
          <a:prstGeom prst="rect">
            <a:avLst/>
          </a:prstGeom>
          <a:noFill/>
        </p:spPr>
        <p:txBody>
          <a:bodyPr wrap="square">
            <a:spAutoFit/>
          </a:bodyPr>
          <a:lstStyle/>
          <a:p>
            <a:r>
              <a:rPr lang="en-IN" dirty="0"/>
              <a:t>       </a:t>
            </a:r>
            <a:r>
              <a:rPr lang="en-IN" dirty="0">
                <a:latin typeface="Times New Roman" panose="02020603050405020304" pitchFamily="18" charset="0"/>
                <a:cs typeface="Times New Roman" panose="02020603050405020304" pitchFamily="18" charset="0"/>
              </a:rPr>
              <a:t>24</a:t>
            </a:r>
          </a:p>
        </p:txBody>
      </p:sp>
      <p:sp>
        <p:nvSpPr>
          <p:cNvPr id="63" name="TextBox 62">
            <a:extLst>
              <a:ext uri="{FF2B5EF4-FFF2-40B4-BE49-F238E27FC236}">
                <a16:creationId xmlns:a16="http://schemas.microsoft.com/office/drawing/2014/main" id="{29E5BE4F-3579-31FB-E79C-E81B685CBEF5}"/>
              </a:ext>
            </a:extLst>
          </p:cNvPr>
          <p:cNvSpPr txBox="1"/>
          <p:nvPr/>
        </p:nvSpPr>
        <p:spPr>
          <a:xfrm>
            <a:off x="3045992" y="4902567"/>
            <a:ext cx="6358378" cy="2094932"/>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spcAft>
                <a:spcPts val="800"/>
              </a:spcAft>
            </a:pPr>
            <a:r>
              <a:rPr lang="en-IN" sz="2000" b="1"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Ms. Nikita Kar Chowdhury</a:t>
            </a:r>
            <a:endParaRPr lang="en-IN"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000" b="1" dirty="0">
                <a:latin typeface="Times New Roman" panose="02020603050405020304" pitchFamily="18" charset="0"/>
                <a:cs typeface="Times New Roman" panose="02020603050405020304" pitchFamily="18" charset="0"/>
              </a:rPr>
              <a:t>        [Assistant Professor]</a:t>
            </a:r>
            <a:endParaRPr lang="en-IN" sz="2000" b="1" i="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Department of ECE, </a:t>
            </a:r>
          </a:p>
          <a:p>
            <a:r>
              <a:rPr lang="en-IN" b="1" dirty="0">
                <a:latin typeface="Times New Roman" panose="02020603050405020304" pitchFamily="18" charset="0"/>
                <a:cs typeface="Times New Roman" panose="02020603050405020304" pitchFamily="18" charset="0"/>
              </a:rPr>
              <a:t>Acharya Institute of Technology</a:t>
            </a:r>
          </a:p>
          <a:p>
            <a:r>
              <a:rPr lang="en-IN" b="1" dirty="0">
                <a:latin typeface="Times New Roman" panose="02020603050405020304" pitchFamily="18" charset="0"/>
                <a:cs typeface="Times New Roman" panose="02020603050405020304" pitchFamily="18" charset="0"/>
              </a:rPr>
              <a:t>                2022-2023</a:t>
            </a:r>
          </a:p>
        </p:txBody>
      </p:sp>
      <p:sp>
        <p:nvSpPr>
          <p:cNvPr id="65" name="TextBox 64">
            <a:extLst>
              <a:ext uri="{FF2B5EF4-FFF2-40B4-BE49-F238E27FC236}">
                <a16:creationId xmlns:a16="http://schemas.microsoft.com/office/drawing/2014/main" id="{CC726932-041C-2B45-29FC-670E27826741}"/>
              </a:ext>
            </a:extLst>
          </p:cNvPr>
          <p:cNvSpPr txBox="1"/>
          <p:nvPr/>
        </p:nvSpPr>
        <p:spPr>
          <a:xfrm>
            <a:off x="998076" y="1933599"/>
            <a:ext cx="7211506" cy="1077218"/>
          </a:xfrm>
          <a:prstGeom prst="rect">
            <a:avLst/>
          </a:prstGeom>
          <a:noFill/>
        </p:spPr>
        <p:txBody>
          <a:bodyPr wrap="square">
            <a:spAutoFit/>
          </a:bodyPr>
          <a:lstStyle/>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DEVELOPMENT OF UNDERWATER BODY MONITORING SYSTEM FOR MARINE PERSONNEL</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4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18B20 Waterproof Temperature Sensor » ElectroDuino">
            <a:extLst>
              <a:ext uri="{FF2B5EF4-FFF2-40B4-BE49-F238E27FC236}">
                <a16:creationId xmlns:a16="http://schemas.microsoft.com/office/drawing/2014/main" id="{A8F2C936-64C1-BAA8-D9D4-7558E2FF97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46120" y="762096"/>
            <a:ext cx="2594114" cy="19281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C35B7B-C380-E443-0D5C-9AFB8784EBA5}"/>
              </a:ext>
            </a:extLst>
          </p:cNvPr>
          <p:cNvSpPr txBox="1"/>
          <p:nvPr/>
        </p:nvSpPr>
        <p:spPr>
          <a:xfrm>
            <a:off x="530914" y="1074915"/>
            <a:ext cx="6271592" cy="128907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DS18B20 is one type of temperature sensor and it       supplies 9-bit to 12-bit readings of temperature. These values show the temperature of a particular device.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53B83D8-17D8-FFF9-F95A-A964CEB91E46}"/>
              </a:ext>
            </a:extLst>
          </p:cNvPr>
          <p:cNvSpPr txBox="1"/>
          <p:nvPr/>
        </p:nvSpPr>
        <p:spPr>
          <a:xfrm>
            <a:off x="725557" y="361986"/>
            <a:ext cx="2449003"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DS18B20 Sensor</a:t>
            </a:r>
            <a:r>
              <a:rPr lang="en-IN"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E948F6AB-25EB-49DC-AA1A-ECFF0046F150}"/>
              </a:ext>
            </a:extLst>
          </p:cNvPr>
          <p:cNvSpPr txBox="1"/>
          <p:nvPr/>
        </p:nvSpPr>
        <p:spPr>
          <a:xfrm>
            <a:off x="530914" y="3419060"/>
            <a:ext cx="5482259" cy="2120068"/>
          </a:xfrm>
          <a:prstGeom prst="rect">
            <a:avLst/>
          </a:prstGeom>
          <a:noFill/>
        </p:spPr>
        <p:txBody>
          <a:bodyPr wrap="square">
            <a:spAutoFit/>
          </a:bodyPr>
          <a:lstStyle/>
          <a:p>
            <a:pPr algn="just">
              <a:lnSpc>
                <a:spcPct val="150000"/>
              </a:lnSpc>
            </a:pPr>
            <a:r>
              <a:rPr lang="en-US" b="0" i="0" dirty="0">
                <a:solidFill>
                  <a:srgbClr val="202124"/>
                </a:solidFill>
                <a:effectLst/>
                <a:latin typeface="Times New Roman" panose="02020603050405020304" pitchFamily="18" charset="0"/>
                <a:cs typeface="Times New Roman" panose="02020603050405020304" pitchFamily="18" charset="0"/>
              </a:rPr>
              <a:t>The DHT22 is a basic, low-cost digital temperature and humidity sensor. It </a:t>
            </a:r>
            <a:r>
              <a:rPr lang="en-US" b="0" i="0" dirty="0">
                <a:solidFill>
                  <a:srgbClr val="040C28"/>
                </a:solidFill>
                <a:effectLst/>
                <a:latin typeface="Times New Roman" panose="02020603050405020304" pitchFamily="18" charset="0"/>
                <a:cs typeface="Times New Roman" panose="02020603050405020304" pitchFamily="18" charset="0"/>
              </a:rPr>
              <a:t>uses a capacitive humidity sensor and a thermistor to measure the surrounding air and spits out a digital signal on the data pin</a:t>
            </a:r>
            <a:r>
              <a:rPr lang="en-US" b="0" i="0" dirty="0">
                <a:solidFill>
                  <a:srgbClr val="202124"/>
                </a:solidFill>
                <a:effectLst/>
                <a:latin typeface="Times New Roman" panose="02020603050405020304" pitchFamily="18" charset="0"/>
                <a:cs typeface="Times New Roman" panose="02020603050405020304" pitchFamily="18" charset="0"/>
              </a:rPr>
              <a:t> (no analog input pins needed).</a:t>
            </a:r>
            <a:endParaRPr lang="en-IN" dirty="0">
              <a:latin typeface="Times New Roman" panose="02020603050405020304" pitchFamily="18" charset="0"/>
              <a:cs typeface="Times New Roman" panose="02020603050405020304" pitchFamily="18" charset="0"/>
            </a:endParaRPr>
          </a:p>
        </p:txBody>
      </p:sp>
      <p:pic>
        <p:nvPicPr>
          <p:cNvPr id="1030" name="Picture 6" descr="Introduction to DHT22 - The Engineering Projects">
            <a:extLst>
              <a:ext uri="{FF2B5EF4-FFF2-40B4-BE49-F238E27FC236}">
                <a16:creationId xmlns:a16="http://schemas.microsoft.com/office/drawing/2014/main" id="{5BA61DB3-4858-036A-B365-47B244B5D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095" y="3550240"/>
            <a:ext cx="2985051" cy="22260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DBD78D7-9748-4468-66C9-434F56385B4E}"/>
              </a:ext>
            </a:extLst>
          </p:cNvPr>
          <p:cNvSpPr txBox="1"/>
          <p:nvPr/>
        </p:nvSpPr>
        <p:spPr>
          <a:xfrm>
            <a:off x="725557" y="2907651"/>
            <a:ext cx="6102626" cy="400110"/>
          </a:xfrm>
          <a:prstGeom prst="rect">
            <a:avLst/>
          </a:prstGeom>
          <a:noFill/>
        </p:spPr>
        <p:txBody>
          <a:bodyPr wrap="square">
            <a:sp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DHT22 Sensor:</a:t>
            </a:r>
          </a:p>
        </p:txBody>
      </p:sp>
    </p:spTree>
    <p:extLst>
      <p:ext uri="{BB962C8B-B14F-4D97-AF65-F5344CB8AC3E}">
        <p14:creationId xmlns:p14="http://schemas.microsoft.com/office/powerpoint/2010/main" val="177771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F2F3-F2EE-4883-93C4-CC664DCE87D1}"/>
              </a:ext>
            </a:extLst>
          </p:cNvPr>
          <p:cNvSpPr>
            <a:spLocks noGrp="1"/>
          </p:cNvSpPr>
          <p:nvPr>
            <p:ph type="title"/>
          </p:nvPr>
        </p:nvSpPr>
        <p:spPr>
          <a:xfrm>
            <a:off x="677334" y="609600"/>
            <a:ext cx="8596668" cy="719579"/>
          </a:xfrm>
        </p:spPr>
        <p:txBody>
          <a:bodyPr/>
          <a:lstStyle/>
          <a:p>
            <a:r>
              <a:rPr lang="en-US" b="1" dirty="0">
                <a:solidFill>
                  <a:schemeClr val="tx1"/>
                </a:solidFill>
                <a:latin typeface="Times New Roman" panose="02020603050405020304" pitchFamily="18" charset="0"/>
                <a:cs typeface="Times New Roman" panose="02020603050405020304" pitchFamily="18" charset="0"/>
              </a:rPr>
              <a:t>DESIGN AND IMPLEMENTATION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12AF912-59B1-462F-3AD0-64D11FA93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25" y="1555423"/>
            <a:ext cx="8851768" cy="4383464"/>
          </a:xfrm>
          <a:prstGeom prst="rect">
            <a:avLst/>
          </a:prstGeom>
        </p:spPr>
      </p:pic>
    </p:spTree>
    <p:extLst>
      <p:ext uri="{BB962C8B-B14F-4D97-AF65-F5344CB8AC3E}">
        <p14:creationId xmlns:p14="http://schemas.microsoft.com/office/powerpoint/2010/main" val="75656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664F84-FE86-885A-D98B-214DEBA6E91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 r="-377"/>
          <a:stretch/>
        </p:blipFill>
        <p:spPr bwMode="auto">
          <a:xfrm>
            <a:off x="316003" y="1431680"/>
            <a:ext cx="4548228" cy="370801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71B2212-6C4C-E6BF-C9B4-2993FFFFED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26" t="6864" r="3944" b="4562"/>
          <a:stretch/>
        </p:blipFill>
        <p:spPr bwMode="auto">
          <a:xfrm>
            <a:off x="5147035" y="1431680"/>
            <a:ext cx="4694549" cy="37080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943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EEF5-39E6-6585-8871-37F1A4CA9D6F}"/>
              </a:ext>
            </a:extLst>
          </p:cNvPr>
          <p:cNvSpPr>
            <a:spLocks noGrp="1"/>
          </p:cNvSpPr>
          <p:nvPr>
            <p:ph type="title"/>
          </p:nvPr>
        </p:nvSpPr>
        <p:spPr>
          <a:xfrm>
            <a:off x="677334" y="609600"/>
            <a:ext cx="8596668" cy="692426"/>
          </a:xfrm>
        </p:spPr>
        <p:txBody>
          <a:bodyPr/>
          <a:lstStyle/>
          <a:p>
            <a:r>
              <a:rPr lang="en-IN" b="1" dirty="0">
                <a:solidFill>
                  <a:schemeClr val="tx1"/>
                </a:solidFill>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755AE6DF-1CFE-B636-A8F0-0B9F84E44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839" y="1960415"/>
            <a:ext cx="3629320" cy="4119873"/>
          </a:xfrm>
        </p:spPr>
      </p:pic>
      <p:pic>
        <p:nvPicPr>
          <p:cNvPr id="3" name="Picture 2">
            <a:extLst>
              <a:ext uri="{FF2B5EF4-FFF2-40B4-BE49-F238E27FC236}">
                <a16:creationId xmlns:a16="http://schemas.microsoft.com/office/drawing/2014/main" id="{D08D86D1-CDA1-5E25-185E-DDE00B91FD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590"/>
          <a:stretch/>
        </p:blipFill>
        <p:spPr bwMode="auto">
          <a:xfrm>
            <a:off x="462385" y="1807432"/>
            <a:ext cx="4892040" cy="39429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98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3877-18AD-3203-FDAA-2A7D7FA175B2}"/>
              </a:ext>
            </a:extLst>
          </p:cNvPr>
          <p:cNvSpPr>
            <a:spLocks noGrp="1"/>
          </p:cNvSpPr>
          <p:nvPr>
            <p:ph type="title"/>
          </p:nvPr>
        </p:nvSpPr>
        <p:spPr>
          <a:xfrm>
            <a:off x="677334" y="326796"/>
            <a:ext cx="8596668" cy="1320800"/>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OUTCOMES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01866F-E2EB-4382-39B6-D939BFE9A92B}"/>
              </a:ext>
            </a:extLst>
          </p:cNvPr>
          <p:cNvSpPr>
            <a:spLocks noGrp="1"/>
          </p:cNvSpPr>
          <p:nvPr>
            <p:ph idx="1"/>
          </p:nvPr>
        </p:nvSpPr>
        <p:spPr>
          <a:xfrm>
            <a:off x="677334" y="1366887"/>
            <a:ext cx="8596668" cy="4751109"/>
          </a:xfrm>
        </p:spPr>
        <p:txBody>
          <a:bodyPr>
            <a:no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Preventing the heart attack and high blood pressure of the diver. </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Helps to collect real-time health-related data effortlessly.</a:t>
            </a:r>
          </a:p>
          <a:p>
            <a:pPr>
              <a:buFont typeface="Wingdings" panose="05000000000000000000" pitchFamily="2" charset="2"/>
              <a:buChar char="Ø"/>
            </a:pPr>
            <a:r>
              <a:rPr lang="en-US" sz="3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body parameters of the diver are monitored continuously.</a:t>
            </a:r>
            <a:r>
              <a:rPr lang="en-IN" sz="3200" kern="100" dirty="0">
                <a:solidFill>
                  <a:srgbClr val="000000"/>
                </a:solidFill>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55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8998-4B0A-09ED-5E0D-279F3A5FE895}"/>
              </a:ext>
            </a:extLst>
          </p:cNvPr>
          <p:cNvSpPr>
            <a:spLocks noGrp="1"/>
          </p:cNvSpPr>
          <p:nvPr>
            <p:ph type="title"/>
          </p:nvPr>
        </p:nvSpPr>
        <p:spPr>
          <a:xfrm>
            <a:off x="677334" y="609600"/>
            <a:ext cx="8596668" cy="700726"/>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D6D9CB-E4E1-8B98-72DF-9A2C00770ED2}"/>
              </a:ext>
            </a:extLst>
          </p:cNvPr>
          <p:cNvSpPr>
            <a:spLocks noGrp="1"/>
          </p:cNvSpPr>
          <p:nvPr>
            <p:ph idx="1"/>
          </p:nvPr>
        </p:nvSpPr>
        <p:spPr>
          <a:xfrm>
            <a:off x="677334" y="1510747"/>
            <a:ext cx="8596668" cy="4937187"/>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Underwater body monitoring systems have the potential to greatly benefit marine personnel engaged in underwater operations.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Despite their technical limitations and potential disadvantages, these systems offer significant advantages in terms of safety, health management, performance optimization, and early warning capabilities.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addressing the challenges and mitigating potential negative impacts, underwater body monitoring systems can enhance the overall well-being and effectiveness of marine personnel, contributing to successful and safe underwater missions.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52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89B5-5283-B035-88B7-0674CEED1001}"/>
              </a:ext>
            </a:extLst>
          </p:cNvPr>
          <p:cNvSpPr>
            <a:spLocks noGrp="1"/>
          </p:cNvSpPr>
          <p:nvPr>
            <p:ph type="title"/>
          </p:nvPr>
        </p:nvSpPr>
        <p:spPr>
          <a:xfrm>
            <a:off x="564212" y="430491"/>
            <a:ext cx="8596668" cy="700725"/>
          </a:xfrm>
        </p:spPr>
        <p:txBody>
          <a:bodyPr>
            <a:normAutofit fontScale="90000"/>
          </a:bodyPr>
          <a:lstStyle/>
          <a:p>
            <a:r>
              <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Table of contents </a:t>
            </a:r>
            <a:b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C504438-B27B-5F0D-FB8E-50AD58FAD928}"/>
              </a:ext>
            </a:extLst>
          </p:cNvPr>
          <p:cNvSpPr>
            <a:spLocks noGrp="1"/>
          </p:cNvSpPr>
          <p:nvPr>
            <p:ph idx="1"/>
          </p:nvPr>
        </p:nvSpPr>
        <p:spPr>
          <a:xfrm>
            <a:off x="630200" y="931683"/>
            <a:ext cx="8596668" cy="5495826"/>
          </a:xfrm>
        </p:spPr>
        <p:txBody>
          <a:bodyPr>
            <a:normAutofit fontScale="25000" lnSpcReduction="20000"/>
          </a:bodyPr>
          <a:lstStyle/>
          <a:p>
            <a:pPr marL="0" indent="0" algn="just">
              <a:lnSpc>
                <a:spcPct val="150000"/>
              </a:lnSpc>
              <a:buNone/>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ABSTRACT </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INTRODUCTION </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OBJECTIVES </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LITERATURE SURVEY </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PROPOSED </a:t>
            </a:r>
            <a:r>
              <a:rPr lang="en-IN" sz="7200" dirty="0">
                <a:solidFill>
                  <a:schemeClr val="tx1"/>
                </a:solidFill>
                <a:latin typeface="Times New Roman" panose="02020603050405020304" pitchFamily="18" charset="0"/>
                <a:cs typeface="Times New Roman" panose="02020603050405020304" pitchFamily="18" charset="0"/>
              </a:rPr>
              <a:t>METHODOLOGY</a:t>
            </a:r>
            <a:endParaRPr kumimoji="0" lang="en-US" sz="72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lnSpc>
                <a:spcPct val="150000"/>
              </a:lnSpc>
            </a:pPr>
            <a:r>
              <a:rPr kumimoji="0" lang="en-US" sz="72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REQUIREMENTS </a:t>
            </a:r>
          </a:p>
          <a:p>
            <a:pPr algn="just">
              <a:lnSpc>
                <a:spcPct val="150000"/>
              </a:lnSpc>
            </a:pPr>
            <a:r>
              <a:rPr lang="en-US" sz="7200" dirty="0">
                <a:solidFill>
                  <a:prstClr val="black"/>
                </a:solidFill>
                <a:latin typeface="Times New Roman" panose="02020603050405020304" pitchFamily="18" charset="0"/>
                <a:cs typeface="Times New Roman" panose="02020603050405020304" pitchFamily="18" charset="0"/>
              </a:rPr>
              <a:t>HARDWARE COMPONENTS</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DESIGN AND IMPLIMENTAION</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RESULT</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OUTCOMES</a:t>
            </a:r>
          </a:p>
          <a:p>
            <a:pPr algn="just">
              <a:lnSpc>
                <a:spcPct val="150000"/>
              </a:lnSpc>
            </a:pPr>
            <a:r>
              <a:rPr kumimoji="0" lang="en-US" sz="7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CONCLUSION</a:t>
            </a:r>
            <a:endParaRPr lang="en-IN" sz="7200" dirty="0"/>
          </a:p>
        </p:txBody>
      </p:sp>
    </p:spTree>
    <p:extLst>
      <p:ext uri="{BB962C8B-B14F-4D97-AF65-F5344CB8AC3E}">
        <p14:creationId xmlns:p14="http://schemas.microsoft.com/office/powerpoint/2010/main" val="404834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D419-4125-9543-22D4-D0CCB041218E}"/>
              </a:ext>
            </a:extLst>
          </p:cNvPr>
          <p:cNvSpPr>
            <a:spLocks noGrp="1"/>
          </p:cNvSpPr>
          <p:nvPr>
            <p:ph type="title"/>
          </p:nvPr>
        </p:nvSpPr>
        <p:spPr>
          <a:xfrm>
            <a:off x="592493" y="317369"/>
            <a:ext cx="8596668" cy="719579"/>
          </a:xfrm>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D9566-4429-ABD5-6E2E-5B70D6BAE2BB}"/>
              </a:ext>
            </a:extLst>
          </p:cNvPr>
          <p:cNvSpPr>
            <a:spLocks noGrp="1"/>
          </p:cNvSpPr>
          <p:nvPr>
            <p:ph idx="1"/>
          </p:nvPr>
        </p:nvSpPr>
        <p:spPr>
          <a:xfrm>
            <a:off x="677334" y="1150070"/>
            <a:ext cx="8596668" cy="5522536"/>
          </a:xfrm>
        </p:spPr>
        <p:txBody>
          <a:bodyPr>
            <a:normAutofit/>
          </a:bodyPr>
          <a:lstStyle/>
          <a:p>
            <a:pPr algn="just"/>
            <a:r>
              <a:rPr lang="en-US" sz="2000" dirty="0">
                <a:latin typeface="Times New Roman" panose="02020603050405020304" pitchFamily="18" charset="0"/>
                <a:cs typeface="Times New Roman" panose="02020603050405020304" pitchFamily="18" charset="0"/>
              </a:rPr>
              <a:t>Diving into innovation, our system integrates cutting-edge sensors to capture vital biometric data from submerged marine personnel.</a:t>
            </a:r>
          </a:p>
          <a:p>
            <a:pPr algn="just"/>
            <a:r>
              <a:rPr lang="en-US" sz="2000" dirty="0">
                <a:latin typeface="Times New Roman" panose="02020603050405020304" pitchFamily="18" charset="0"/>
                <a:cs typeface="Times New Roman" panose="02020603050405020304" pitchFamily="18" charset="0"/>
              </a:rPr>
              <a:t>With waterproof, non-invasive sensors thoughtfully positioned on their bodies, we unveil the heart rate, body temperature, and oxygen saturation.</a:t>
            </a:r>
          </a:p>
          <a:p>
            <a:pPr algn="just"/>
            <a:r>
              <a:rPr lang="en-US" sz="2000" dirty="0">
                <a:latin typeface="Times New Roman" panose="02020603050405020304" pitchFamily="18" charset="0"/>
                <a:cs typeface="Times New Roman" panose="02020603050405020304" pitchFamily="18" charset="0"/>
              </a:rPr>
              <a:t>The development of this system involves research and testing to optimize sensor accuracy and reliability in underwater conditions.</a:t>
            </a:r>
          </a:p>
          <a:p>
            <a:pPr algn="just"/>
            <a:r>
              <a:rPr lang="en-US" sz="2000" dirty="0">
                <a:latin typeface="Times New Roman" panose="02020603050405020304" pitchFamily="18" charset="0"/>
                <a:cs typeface="Times New Roman" panose="02020603050405020304" pitchFamily="18" charset="0"/>
              </a:rPr>
              <a:t>By this, we are prepared to witness a groundbreaking shift as this remarkable underwater body parameter measuring system takes center stage.</a:t>
            </a:r>
          </a:p>
          <a:p>
            <a:pPr algn="just"/>
            <a:r>
              <a:rPr lang="en-US" sz="2000" dirty="0">
                <a:latin typeface="Times New Roman" panose="02020603050405020304" pitchFamily="18" charset="0"/>
                <a:cs typeface="Times New Roman" panose="02020603050405020304" pitchFamily="18" charset="0"/>
              </a:rPr>
              <a:t>Its ecstatic implementation promises to revolutionize the monitoring and management of marine personnel across diverse sectors: offshore energy, subaquatic construction, exploration, and military operations. </a:t>
            </a:r>
          </a:p>
          <a:p>
            <a:pPr algn="just"/>
            <a:r>
              <a:rPr lang="en-US" sz="2000" dirty="0">
                <a:latin typeface="Times New Roman" panose="02020603050405020304" pitchFamily="18" charset="0"/>
                <a:cs typeface="Times New Roman" panose="02020603050405020304" pitchFamily="18" charset="0"/>
              </a:rPr>
              <a:t>With its proactive nature, it becomes the guardian of health and safety, uplifting the welfare and effectiveness of those embracing the challenging unveiling of excellence in the vast depths.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30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BE5A-112C-FC98-B689-6FE5F82E327F}"/>
              </a:ext>
            </a:extLst>
          </p:cNvPr>
          <p:cNvSpPr>
            <a:spLocks noGrp="1"/>
          </p:cNvSpPr>
          <p:nvPr>
            <p:ph type="title"/>
          </p:nvPr>
        </p:nvSpPr>
        <p:spPr>
          <a:xfrm>
            <a:off x="828163" y="631073"/>
            <a:ext cx="8596668" cy="66040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362C62B-FA6B-31BB-3EED-744C66AEC0C4}"/>
              </a:ext>
            </a:extLst>
          </p:cNvPr>
          <p:cNvSpPr>
            <a:spLocks noGrp="1"/>
          </p:cNvSpPr>
          <p:nvPr>
            <p:ph idx="1"/>
          </p:nvPr>
        </p:nvSpPr>
        <p:spPr>
          <a:xfrm>
            <a:off x="677334" y="1564849"/>
            <a:ext cx="8596668" cy="477939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notion of this project emphasizes healthcare </a:t>
            </a:r>
            <a:r>
              <a:rPr lang="en-IN" sz="2400" kern="100" dirty="0">
                <a:solidFill>
                  <a:srgbClr val="000000"/>
                </a:solidFill>
                <a:effectLst/>
                <a:latin typeface="Times New Roman" panose="02020603050405020304" pitchFamily="18" charset="0"/>
                <a:ea typeface="Times New Roman" panose="02020603050405020304" pitchFamily="18" charset="0"/>
              </a:rPr>
              <a:t>and the safety of the diver.</a:t>
            </a:r>
          </a:p>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The health condition of the diver is critically monitored before going into the ocean with constant monitoring of the body parameters as the descension of the diver takes place.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Health monitoring is the collection of individual health-related physiological parameters and related influence factors through a certain monitoring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bodily parameters of the diver are continuously monitored in the ocean.</a:t>
            </a:r>
          </a:p>
        </p:txBody>
      </p:sp>
    </p:spTree>
    <p:extLst>
      <p:ext uri="{BB962C8B-B14F-4D97-AF65-F5344CB8AC3E}">
        <p14:creationId xmlns:p14="http://schemas.microsoft.com/office/powerpoint/2010/main" val="311523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30BF-C431-BBF4-F4E5-8E538D03ACD8}"/>
              </a:ext>
            </a:extLst>
          </p:cNvPr>
          <p:cNvSpPr>
            <a:spLocks noGrp="1"/>
          </p:cNvSpPr>
          <p:nvPr>
            <p:ph type="title"/>
          </p:nvPr>
        </p:nvSpPr>
        <p:spPr>
          <a:xfrm>
            <a:off x="677334" y="609600"/>
            <a:ext cx="8596668" cy="710153"/>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OBJECTIVES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F71E43-4B23-3195-57FC-4F786D9590E0}"/>
              </a:ext>
            </a:extLst>
          </p:cNvPr>
          <p:cNvSpPr>
            <a:spLocks noGrp="1"/>
          </p:cNvSpPr>
          <p:nvPr>
            <p:ph idx="1"/>
          </p:nvPr>
        </p:nvSpPr>
        <p:spPr>
          <a:xfrm>
            <a:off x="564823" y="1618235"/>
            <a:ext cx="8315227" cy="4744858"/>
          </a:xfrm>
        </p:spPr>
        <p:txBody>
          <a:bodyPr>
            <a:normAutofit fontScale="25000" lnSpcReduction="20000"/>
          </a:bodyPr>
          <a:lstStyle/>
          <a:p>
            <a:pPr algn="just">
              <a:lnSpc>
                <a:spcPct val="150000"/>
              </a:lnSpc>
              <a:spcAft>
                <a:spcPts val="1525"/>
              </a:spcAft>
              <a:buFont typeface="Wingdings" panose="05000000000000000000" pitchFamily="2" charset="2"/>
              <a:buChar char="Ø"/>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The monitoring of bodily parameters reduces expenses and monitors physiological parameters, such as heart rate, body temperature, and blood oxygen on a smartphone</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525"/>
              </a:spcAft>
              <a:buFont typeface="Wingdings" panose="05000000000000000000" pitchFamily="2" charset="2"/>
              <a:buChar char="Ø"/>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Monitoring the health of the diver as he descents can ensure the safety of the diver in the entire process.</a:t>
            </a:r>
            <a:r>
              <a:rPr lang="en-US" sz="9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525"/>
              </a:spcAft>
              <a:buFont typeface="Wingdings" panose="05000000000000000000" pitchFamily="2" charset="2"/>
              <a:buChar char="Ø"/>
            </a:pPr>
            <a:r>
              <a:rPr lang="en-US" sz="9600" dirty="0">
                <a:effectLst/>
                <a:latin typeface="Times New Roman" panose="02020603050405020304" pitchFamily="18" charset="0"/>
                <a:ea typeface="Calibri" panose="020F0502020204030204" pitchFamily="34" charset="0"/>
                <a:cs typeface="Times New Roman" panose="02020603050405020304" pitchFamily="18" charset="0"/>
              </a:rPr>
              <a:t>Its purpose is to identify the diver and detect his/her levels of vigilance through software and alert him/her in cases of drowsiness, distractions, etc. to avert accidents.</a:t>
            </a: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6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4568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8443-F55D-4F67-9C29-9B4E59AAD6F1}"/>
              </a:ext>
            </a:extLst>
          </p:cNvPr>
          <p:cNvSpPr>
            <a:spLocks noGrp="1"/>
          </p:cNvSpPr>
          <p:nvPr>
            <p:ph type="title"/>
          </p:nvPr>
        </p:nvSpPr>
        <p:spPr>
          <a:xfrm>
            <a:off x="259890" y="37465"/>
            <a:ext cx="8596668" cy="662609"/>
          </a:xfrm>
        </p:spPr>
        <p:txBody>
          <a:bodyPr/>
          <a:lstStyle/>
          <a:p>
            <a:r>
              <a:rPr lang="en-IN" sz="3600" b="1" dirty="0">
                <a:solidFill>
                  <a:schemeClr val="tx1"/>
                </a:solidFill>
                <a:latin typeface="Times New Roman" panose="02020603050405020304" pitchFamily="18" charset="0"/>
                <a:cs typeface="Times New Roman" panose="02020603050405020304" pitchFamily="18" charset="0"/>
              </a:rPr>
              <a:t>LITERATURE SURVEY</a:t>
            </a:r>
            <a:endParaRPr lang="en-IN" dirty="0">
              <a:solidFill>
                <a:schemeClr val="tx1"/>
              </a:solidFill>
            </a:endParaRPr>
          </a:p>
        </p:txBody>
      </p:sp>
      <p:graphicFrame>
        <p:nvGraphicFramePr>
          <p:cNvPr id="4" name="Table 4">
            <a:extLst>
              <a:ext uri="{FF2B5EF4-FFF2-40B4-BE49-F238E27FC236}">
                <a16:creationId xmlns:a16="http://schemas.microsoft.com/office/drawing/2014/main" id="{02C9D29E-7C90-E0C9-86F0-833F2AF9230B}"/>
              </a:ext>
            </a:extLst>
          </p:cNvPr>
          <p:cNvGraphicFramePr>
            <a:graphicFrameLocks noGrp="1"/>
          </p:cNvGraphicFramePr>
          <p:nvPr>
            <p:ph idx="1"/>
            <p:extLst>
              <p:ext uri="{D42A27DB-BD31-4B8C-83A1-F6EECF244321}">
                <p14:modId xmlns:p14="http://schemas.microsoft.com/office/powerpoint/2010/main" val="1477716505"/>
              </p:ext>
            </p:extLst>
          </p:nvPr>
        </p:nvGraphicFramePr>
        <p:xfrm>
          <a:off x="259890" y="683208"/>
          <a:ext cx="9321432" cy="6137327"/>
        </p:xfrm>
        <a:graphic>
          <a:graphicData uri="http://schemas.openxmlformats.org/drawingml/2006/table">
            <a:tbl>
              <a:tblPr firstRow="1" bandRow="1">
                <a:tableStyleId>{5C22544A-7EE6-4342-B048-85BDC9FD1C3A}</a:tableStyleId>
              </a:tblPr>
              <a:tblGrid>
                <a:gridCol w="1717997">
                  <a:extLst>
                    <a:ext uri="{9D8B030D-6E8A-4147-A177-3AD203B41FA5}">
                      <a16:colId xmlns:a16="http://schemas.microsoft.com/office/drawing/2014/main" val="1877140801"/>
                    </a:ext>
                  </a:extLst>
                </a:gridCol>
                <a:gridCol w="1341783">
                  <a:extLst>
                    <a:ext uri="{9D8B030D-6E8A-4147-A177-3AD203B41FA5}">
                      <a16:colId xmlns:a16="http://schemas.microsoft.com/office/drawing/2014/main" val="1902855162"/>
                    </a:ext>
                  </a:extLst>
                </a:gridCol>
                <a:gridCol w="1848678">
                  <a:extLst>
                    <a:ext uri="{9D8B030D-6E8A-4147-A177-3AD203B41FA5}">
                      <a16:colId xmlns:a16="http://schemas.microsoft.com/office/drawing/2014/main" val="3335300701"/>
                    </a:ext>
                  </a:extLst>
                </a:gridCol>
                <a:gridCol w="4412974">
                  <a:extLst>
                    <a:ext uri="{9D8B030D-6E8A-4147-A177-3AD203B41FA5}">
                      <a16:colId xmlns:a16="http://schemas.microsoft.com/office/drawing/2014/main" val="2881368852"/>
                    </a:ext>
                  </a:extLst>
                </a:gridCol>
              </a:tblGrid>
              <a:tr h="437567">
                <a:tc>
                  <a:txBody>
                    <a:bodyPr/>
                    <a:lstStyle/>
                    <a:p>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148994"/>
                  </a:ext>
                </a:extLst>
              </a:tr>
              <a:tr h="18351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err="1">
                          <a:latin typeface="Times New Roman" panose="02020603050405020304" pitchFamily="18" charset="0"/>
                          <a:cs typeface="Times New Roman" panose="02020603050405020304" pitchFamily="18" charset="0"/>
                        </a:rPr>
                        <a:t>Xiaohui</a:t>
                      </a:r>
                      <a:r>
                        <a:rPr lang="en-IN" sz="1600" dirty="0">
                          <a:latin typeface="Times New Roman" panose="02020603050405020304" pitchFamily="18" charset="0"/>
                          <a:cs typeface="Times New Roman" panose="02020603050405020304" pitchFamily="18" charset="0"/>
                        </a:rPr>
                        <a:t> Wei Yuanyuan Liu Shang Gao </a:t>
                      </a:r>
                      <a:r>
                        <a:rPr lang="en-IN" sz="1600" dirty="0" err="1">
                          <a:latin typeface="Times New Roman" panose="02020603050405020304" pitchFamily="18" charset="0"/>
                          <a:cs typeface="Times New Roman" panose="02020603050405020304" pitchFamily="18" charset="0"/>
                        </a:rPr>
                        <a:t>Xingwang</a:t>
                      </a:r>
                      <a:r>
                        <a:rPr lang="en-IN" sz="1600" dirty="0">
                          <a:latin typeface="Times New Roman" panose="02020603050405020304" pitchFamily="18" charset="0"/>
                          <a:cs typeface="Times New Roman" panose="02020603050405020304" pitchFamily="18" charset="0"/>
                        </a:rPr>
                        <a:t> Wang Hengshan Yue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17 February 2019</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An RNN Based Delay Guaranteed Monitoring Framework in Underwater Wireless Sensor Networks</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Times New Roman" panose="02020603050405020304" pitchFamily="18" charset="0"/>
                          <a:cs typeface="Times New Roman" panose="02020603050405020304" pitchFamily="18" charset="0"/>
                        </a:rPr>
                        <a:t>Real-time underwater monitoring has been widely applied in many applications of underwater wireless sensor networks (UWSNs).Due to the long acoustic communication delays, real-time data collection in UWSNs is challenging.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6386845"/>
                  </a:ext>
                </a:extLst>
              </a:tr>
              <a:tr h="12251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latin typeface="Times New Roman" panose="02020603050405020304" pitchFamily="18" charset="0"/>
                          <a:cs typeface="Times New Roman" panose="02020603050405020304" pitchFamily="18" charset="0"/>
                        </a:rPr>
                        <a:t>Shengmin</a:t>
                      </a:r>
                      <a:r>
                        <a:rPr lang="en-US" sz="1600" dirty="0">
                          <a:latin typeface="Times New Roman" panose="02020603050405020304" pitchFamily="18" charset="0"/>
                          <a:cs typeface="Times New Roman" panose="02020603050405020304" pitchFamily="18" charset="0"/>
                        </a:rPr>
                        <a:t> Xu </a:t>
                      </a:r>
                      <a:r>
                        <a:rPr lang="en-US" sz="1600" dirty="0" err="1">
                          <a:latin typeface="Times New Roman" panose="02020603050405020304" pitchFamily="18" charset="0"/>
                          <a:cs typeface="Times New Roman" panose="02020603050405020304" pitchFamily="18" charset="0"/>
                        </a:rPr>
                        <a:t>Yingjiu</a:t>
                      </a:r>
                      <a:r>
                        <a:rPr lang="en-US" sz="1600" dirty="0">
                          <a:latin typeface="Times New Roman" panose="02020603050405020304" pitchFamily="18" charset="0"/>
                          <a:cs typeface="Times New Roman" panose="02020603050405020304" pitchFamily="18" charset="0"/>
                        </a:rPr>
                        <a:t> Li Robert H. Deng </a:t>
                      </a:r>
                      <a:r>
                        <a:rPr lang="en-US" sz="1600" dirty="0" err="1">
                          <a:latin typeface="Times New Roman" panose="02020603050405020304" pitchFamily="18" charset="0"/>
                          <a:cs typeface="Times New Roman" panose="02020603050405020304" pitchFamily="18" charset="0"/>
                        </a:rPr>
                        <a:t>Yinghui</a:t>
                      </a:r>
                      <a:r>
                        <a:rPr lang="en-US" sz="1600" dirty="0">
                          <a:latin typeface="Times New Roman" panose="02020603050405020304" pitchFamily="18" charset="0"/>
                          <a:cs typeface="Times New Roman" panose="02020603050405020304" pitchFamily="18" charset="0"/>
                        </a:rPr>
                        <a:t> Zhang </a:t>
                      </a:r>
                      <a:r>
                        <a:rPr lang="en-US" sz="1600" dirty="0" err="1">
                          <a:latin typeface="Times New Roman" panose="02020603050405020304" pitchFamily="18" charset="0"/>
                          <a:cs typeface="Times New Roman" panose="02020603050405020304" pitchFamily="18" charset="0"/>
                        </a:rPr>
                        <a:t>Xiangyang</a:t>
                      </a:r>
                      <a:r>
                        <a:rPr lang="en-US" sz="1600" dirty="0">
                          <a:latin typeface="Times New Roman" panose="02020603050405020304" pitchFamily="18" charset="0"/>
                          <a:cs typeface="Times New Roman" panose="02020603050405020304" pitchFamily="18" charset="0"/>
                        </a:rPr>
                        <a:t> Luo </a:t>
                      </a:r>
                      <a:r>
                        <a:rPr lang="en-US" sz="1600" dirty="0" err="1">
                          <a:latin typeface="Times New Roman" panose="02020603050405020304" pitchFamily="18" charset="0"/>
                          <a:cs typeface="Times New Roman" panose="02020603050405020304" pitchFamily="18" charset="0"/>
                        </a:rPr>
                        <a:t>Ximeng</a:t>
                      </a:r>
                      <a:r>
                        <a:rPr lang="en-US" sz="1600" dirty="0">
                          <a:latin typeface="Times New Roman" panose="02020603050405020304" pitchFamily="18" charset="0"/>
                          <a:cs typeface="Times New Roman" panose="02020603050405020304" pitchFamily="18" charset="0"/>
                        </a:rPr>
                        <a:t> Liu </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 August 2019</a:t>
                      </a:r>
                      <a:r>
                        <a:rPr lang="en-US" sz="1600" dirty="0"/>
                        <a:t> </a:t>
                      </a:r>
                      <a:endParaRPr lang="en-IN" sz="16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Lightweight and Expressive Fine Grained Access Control for Healthcare Internet-of Things </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encryption, cloud and edge computing, which provides an efficient, flexible, secure </a:t>
                      </a:r>
                      <a:r>
                        <a:rPr lang="en-US" sz="1600" dirty="0" err="1">
                          <a:latin typeface="Times New Roman" panose="02020603050405020304" pitchFamily="18" charset="0"/>
                          <a:cs typeface="Times New Roman" panose="02020603050405020304" pitchFamily="18" charset="0"/>
                        </a:rPr>
                        <a:t>finegrained</a:t>
                      </a:r>
                      <a:r>
                        <a:rPr lang="en-US" sz="1600" dirty="0">
                          <a:latin typeface="Times New Roman" panose="02020603050405020304" pitchFamily="18" charset="0"/>
                          <a:cs typeface="Times New Roman" panose="02020603050405020304" pitchFamily="18" charset="0"/>
                        </a:rPr>
                        <a:t> access control healthcare IoT network without any secure channel and enables data users to enjoy the lightweight decryption</a:t>
                      </a:r>
                      <a:r>
                        <a:rPr lang="en-US" sz="1600" dirty="0"/>
                        <a:t>.</a:t>
                      </a:r>
                      <a:endParaRPr lang="en-IN" sz="16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5246566"/>
                  </a:ext>
                </a:extLst>
              </a:tr>
              <a:tr h="17152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err="1">
                          <a:latin typeface="Times New Roman" panose="02020603050405020304" pitchFamily="18" charset="0"/>
                          <a:cs typeface="Times New Roman" panose="02020603050405020304" pitchFamily="18" charset="0"/>
                        </a:rPr>
                        <a:t>Chongwei</a:t>
                      </a:r>
                      <a:r>
                        <a:rPr lang="en-IN" sz="1600" dirty="0">
                          <a:latin typeface="Times New Roman" panose="02020603050405020304" pitchFamily="18" charset="0"/>
                          <a:cs typeface="Times New Roman" panose="02020603050405020304" pitchFamily="18" charset="0"/>
                        </a:rPr>
                        <a:t> Liu </a:t>
                      </a:r>
                      <a:r>
                        <a:rPr lang="en-IN" sz="1600" dirty="0" err="1">
                          <a:latin typeface="Times New Roman" panose="02020603050405020304" pitchFamily="18" charset="0"/>
                          <a:cs typeface="Times New Roman" panose="02020603050405020304" pitchFamily="18" charset="0"/>
                        </a:rPr>
                        <a:t>Haojie</a:t>
                      </a:r>
                      <a:r>
                        <a:rPr lang="en-IN" sz="1600" dirty="0">
                          <a:latin typeface="Times New Roman" panose="02020603050405020304" pitchFamily="18" charset="0"/>
                          <a:cs typeface="Times New Roman" panose="02020603050405020304" pitchFamily="18" charset="0"/>
                        </a:rPr>
                        <a:t> Li </a:t>
                      </a:r>
                      <a:r>
                        <a:rPr lang="en-IN" sz="1600" dirty="0" err="1">
                          <a:latin typeface="Times New Roman" panose="02020603050405020304" pitchFamily="18" charset="0"/>
                          <a:cs typeface="Times New Roman" panose="02020603050405020304" pitchFamily="18" charset="0"/>
                        </a:rPr>
                        <a:t>Shuchang</a:t>
                      </a:r>
                      <a:r>
                        <a:rPr lang="en-IN" sz="1600" dirty="0">
                          <a:latin typeface="Times New Roman" panose="02020603050405020304" pitchFamily="18" charset="0"/>
                          <a:cs typeface="Times New Roman" panose="02020603050405020304" pitchFamily="18" charset="0"/>
                        </a:rPr>
                        <a:t> Wang</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05 July 2021</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Dataset and Benchmark of Underwater for Robot Picking </a:t>
                      </a:r>
                      <a:endParaRPr lang="en-IN" sz="1600" dirty="0">
                        <a:latin typeface="Times New Roman" panose="02020603050405020304" pitchFamily="18" charset="0"/>
                        <a:cs typeface="Times New Roman" panose="02020603050405020304" pitchFamily="18" charset="0"/>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Times New Roman" panose="02020603050405020304" pitchFamily="18" charset="0"/>
                          <a:cs typeface="Times New Roman" panose="02020603050405020304" pitchFamily="18" charset="0"/>
                        </a:rPr>
                        <a:t>Underwater object detection for robot picking has attracted a lot of interest. However, it is still an unsolved problem due to several challenges. We take steps towards making it more realistic by addressing the following challenges. Training other methods lead to an increase in workload and different researchers divide different datasets.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3876980"/>
                  </a:ext>
                </a:extLst>
              </a:tr>
            </a:tbl>
          </a:graphicData>
        </a:graphic>
      </p:graphicFrame>
      <p:sp>
        <p:nvSpPr>
          <p:cNvPr id="5" name="TextBox 4">
            <a:extLst>
              <a:ext uri="{FF2B5EF4-FFF2-40B4-BE49-F238E27FC236}">
                <a16:creationId xmlns:a16="http://schemas.microsoft.com/office/drawing/2014/main" id="{F5EBCE10-71BA-12B3-34C0-5A3D5EFE65AB}"/>
              </a:ext>
            </a:extLst>
          </p:cNvPr>
          <p:cNvSpPr txBox="1"/>
          <p:nvPr/>
        </p:nvSpPr>
        <p:spPr>
          <a:xfrm>
            <a:off x="459937" y="714327"/>
            <a:ext cx="147099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Authors</a:t>
            </a:r>
          </a:p>
        </p:txBody>
      </p:sp>
      <p:sp>
        <p:nvSpPr>
          <p:cNvPr id="7" name="TextBox 6">
            <a:extLst>
              <a:ext uri="{FF2B5EF4-FFF2-40B4-BE49-F238E27FC236}">
                <a16:creationId xmlns:a16="http://schemas.microsoft.com/office/drawing/2014/main" id="{8E3D945C-8DBD-22D4-0282-79C6EF775A01}"/>
              </a:ext>
            </a:extLst>
          </p:cNvPr>
          <p:cNvSpPr txBox="1"/>
          <p:nvPr/>
        </p:nvSpPr>
        <p:spPr>
          <a:xfrm>
            <a:off x="2184986" y="714327"/>
            <a:ext cx="147099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Year</a:t>
            </a:r>
          </a:p>
        </p:txBody>
      </p:sp>
      <p:sp>
        <p:nvSpPr>
          <p:cNvPr id="8" name="TextBox 7">
            <a:extLst>
              <a:ext uri="{FF2B5EF4-FFF2-40B4-BE49-F238E27FC236}">
                <a16:creationId xmlns:a16="http://schemas.microsoft.com/office/drawing/2014/main" id="{0537A0AB-1D47-2EA4-6711-D8843C85AE09}"/>
              </a:ext>
            </a:extLst>
          </p:cNvPr>
          <p:cNvSpPr txBox="1"/>
          <p:nvPr/>
        </p:nvSpPr>
        <p:spPr>
          <a:xfrm>
            <a:off x="3393647" y="728580"/>
            <a:ext cx="18718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Work Presented</a:t>
            </a:r>
          </a:p>
        </p:txBody>
      </p:sp>
      <p:sp>
        <p:nvSpPr>
          <p:cNvPr id="9" name="TextBox 8">
            <a:extLst>
              <a:ext uri="{FF2B5EF4-FFF2-40B4-BE49-F238E27FC236}">
                <a16:creationId xmlns:a16="http://schemas.microsoft.com/office/drawing/2014/main" id="{1B3C3B56-9F25-5D82-B51E-9C0D43FA075C}"/>
              </a:ext>
            </a:extLst>
          </p:cNvPr>
          <p:cNvSpPr txBox="1"/>
          <p:nvPr/>
        </p:nvSpPr>
        <p:spPr>
          <a:xfrm>
            <a:off x="5559336" y="742832"/>
            <a:ext cx="304848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Drawbacks/Limitations</a:t>
            </a:r>
          </a:p>
        </p:txBody>
      </p:sp>
    </p:spTree>
    <p:extLst>
      <p:ext uri="{BB962C8B-B14F-4D97-AF65-F5344CB8AC3E}">
        <p14:creationId xmlns:p14="http://schemas.microsoft.com/office/powerpoint/2010/main" val="405467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A4AA-9AEF-4582-DE45-128A45D944C0}"/>
              </a:ext>
            </a:extLst>
          </p:cNvPr>
          <p:cNvSpPr>
            <a:spLocks noGrp="1"/>
          </p:cNvSpPr>
          <p:nvPr>
            <p:ph type="title"/>
          </p:nvPr>
        </p:nvSpPr>
        <p:spPr>
          <a:xfrm>
            <a:off x="677334" y="235670"/>
            <a:ext cx="8596668" cy="527901"/>
          </a:xfrm>
        </p:spPr>
        <p:txBody>
          <a:bodyPr>
            <a:noAutofit/>
          </a:bodyPr>
          <a:lstStyle/>
          <a:p>
            <a:r>
              <a:rPr lang="en-IN" sz="3200" b="1" dirty="0">
                <a:solidFill>
                  <a:schemeClr val="tx1"/>
                </a:solidFill>
                <a:latin typeface="Times New Roman" panose="02020603050405020304" pitchFamily="18" charset="0"/>
                <a:cs typeface="Times New Roman" panose="02020603050405020304" pitchFamily="18" charset="0"/>
              </a:rPr>
              <a:t>PROPOSED METHODOLOGY</a:t>
            </a:r>
            <a:br>
              <a:rPr lang="en-IN"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4678DC75-7CBC-93C0-CBB2-ACC4658750E6}"/>
              </a:ext>
            </a:extLst>
          </p:cNvPr>
          <p:cNvSpPr/>
          <p:nvPr/>
        </p:nvSpPr>
        <p:spPr>
          <a:xfrm>
            <a:off x="3329814" y="814212"/>
            <a:ext cx="1901072" cy="76684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Diamond 6">
            <a:extLst>
              <a:ext uri="{FF2B5EF4-FFF2-40B4-BE49-F238E27FC236}">
                <a16:creationId xmlns:a16="http://schemas.microsoft.com/office/drawing/2014/main" id="{5A3A44E5-9E01-104A-C350-1B08F3FC3922}"/>
              </a:ext>
            </a:extLst>
          </p:cNvPr>
          <p:cNvSpPr/>
          <p:nvPr/>
        </p:nvSpPr>
        <p:spPr>
          <a:xfrm>
            <a:off x="3137034" y="2087141"/>
            <a:ext cx="2273431" cy="1643686"/>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 Measuring bodily parameters before diving</a:t>
            </a: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F9F4319-3A1A-2361-CC36-4CB79F521CA8}"/>
              </a:ext>
            </a:extLst>
          </p:cNvPr>
          <p:cNvSpPr/>
          <p:nvPr/>
        </p:nvSpPr>
        <p:spPr>
          <a:xfrm>
            <a:off x="3201434" y="4348882"/>
            <a:ext cx="2379930" cy="8427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Monitoring the body parameters as the diver    descents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39381604-B914-075E-370E-7A1C5F5A1095}"/>
              </a:ext>
            </a:extLst>
          </p:cNvPr>
          <p:cNvSpPr/>
          <p:nvPr/>
        </p:nvSpPr>
        <p:spPr>
          <a:xfrm>
            <a:off x="6594493" y="2535444"/>
            <a:ext cx="2273431" cy="79518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ea typeface="Cambria" panose="02040503050406030204" pitchFamily="18" charset="0"/>
                <a:cs typeface="Times New Roman" panose="02020603050405020304" pitchFamily="18" charset="0"/>
              </a:rPr>
              <a:t>The diver is not fit to dive</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4FF570C-29A0-9C5D-012A-A1617BBD5738}"/>
              </a:ext>
            </a:extLst>
          </p:cNvPr>
          <p:cNvSpPr txBox="1"/>
          <p:nvPr/>
        </p:nvSpPr>
        <p:spPr>
          <a:xfrm>
            <a:off x="3589360" y="1034337"/>
            <a:ext cx="1366887" cy="369332"/>
          </a:xfrm>
          <a:prstGeom prst="rect">
            <a:avLst/>
          </a:prstGeom>
          <a:noFill/>
        </p:spPr>
        <p:txBody>
          <a:bodyPr wrap="square" rtlCol="0">
            <a:spAutoFit/>
          </a:bodyPr>
          <a:lstStyle/>
          <a:p>
            <a:pPr algn="ctr"/>
            <a:r>
              <a:rPr lang="en-IN" dirty="0">
                <a:latin typeface="Times New Roman" panose="02020603050405020304" pitchFamily="18" charset="0"/>
                <a:ea typeface="Cambria" panose="02040503050406030204" pitchFamily="18" charset="0"/>
                <a:cs typeface="Times New Roman" panose="02020603050405020304" pitchFamily="18" charset="0"/>
              </a:rPr>
              <a:t>Start</a:t>
            </a:r>
          </a:p>
        </p:txBody>
      </p:sp>
      <p:sp>
        <p:nvSpPr>
          <p:cNvPr id="39" name="TextBox 38">
            <a:extLst>
              <a:ext uri="{FF2B5EF4-FFF2-40B4-BE49-F238E27FC236}">
                <a16:creationId xmlns:a16="http://schemas.microsoft.com/office/drawing/2014/main" id="{17170A72-29C1-DB4F-D425-60260E73DA94}"/>
              </a:ext>
            </a:extLst>
          </p:cNvPr>
          <p:cNvSpPr txBox="1"/>
          <p:nvPr/>
        </p:nvSpPr>
        <p:spPr>
          <a:xfrm>
            <a:off x="10916276" y="4531484"/>
            <a:ext cx="1654794" cy="292388"/>
          </a:xfrm>
          <a:prstGeom prst="rect">
            <a:avLst/>
          </a:prstGeom>
          <a:noFill/>
        </p:spPr>
        <p:txBody>
          <a:bodyPr wrap="square" rtlCol="0">
            <a:spAutoFit/>
          </a:bodyPr>
          <a:lstStyle/>
          <a:p>
            <a:pPr algn="ctr"/>
            <a:endParaRPr lang="en-IN" sz="1300" dirty="0">
              <a:latin typeface="Cambria" panose="02040503050406030204" pitchFamily="18" charset="0"/>
              <a:ea typeface="Cambria" panose="02040503050406030204" pitchFamily="18" charset="0"/>
            </a:endParaRPr>
          </a:p>
        </p:txBody>
      </p:sp>
      <p:sp>
        <p:nvSpPr>
          <p:cNvPr id="41" name="TextBox 40">
            <a:extLst>
              <a:ext uri="{FF2B5EF4-FFF2-40B4-BE49-F238E27FC236}">
                <a16:creationId xmlns:a16="http://schemas.microsoft.com/office/drawing/2014/main" id="{84B13631-41CF-16B9-2756-33B39C0FD0ED}"/>
              </a:ext>
            </a:extLst>
          </p:cNvPr>
          <p:cNvSpPr txBox="1"/>
          <p:nvPr/>
        </p:nvSpPr>
        <p:spPr>
          <a:xfrm>
            <a:off x="5696108" y="2499863"/>
            <a:ext cx="612742" cy="338554"/>
          </a:xfrm>
          <a:prstGeom prst="rect">
            <a:avLst/>
          </a:prstGeom>
          <a:noFill/>
        </p:spPr>
        <p:txBody>
          <a:bodyPr wrap="square" rtlCol="0">
            <a:spAutoFit/>
          </a:bodyPr>
          <a:lstStyle/>
          <a:p>
            <a:r>
              <a:rPr lang="en-IN" sz="1600" dirty="0">
                <a:latin typeface="Cambria" panose="02040503050406030204" pitchFamily="18" charset="0"/>
                <a:ea typeface="Cambria" panose="02040503050406030204" pitchFamily="18" charset="0"/>
              </a:rPr>
              <a:t>NO</a:t>
            </a:r>
          </a:p>
        </p:txBody>
      </p:sp>
      <p:sp>
        <p:nvSpPr>
          <p:cNvPr id="42" name="TextBox 41">
            <a:extLst>
              <a:ext uri="{FF2B5EF4-FFF2-40B4-BE49-F238E27FC236}">
                <a16:creationId xmlns:a16="http://schemas.microsoft.com/office/drawing/2014/main" id="{E8EA76A4-B1AD-87B4-9797-088E52F33977}"/>
              </a:ext>
            </a:extLst>
          </p:cNvPr>
          <p:cNvSpPr txBox="1"/>
          <p:nvPr/>
        </p:nvSpPr>
        <p:spPr>
          <a:xfrm>
            <a:off x="4381182" y="3810490"/>
            <a:ext cx="688156" cy="338554"/>
          </a:xfrm>
          <a:prstGeom prst="rect">
            <a:avLst/>
          </a:prstGeom>
          <a:noFill/>
        </p:spPr>
        <p:txBody>
          <a:bodyPr wrap="square" rtlCol="0">
            <a:spAutoFit/>
          </a:bodyPr>
          <a:lstStyle/>
          <a:p>
            <a:r>
              <a:rPr lang="en-IN" sz="1600" dirty="0">
                <a:latin typeface="Cambria" panose="02040503050406030204" pitchFamily="18" charset="0"/>
                <a:ea typeface="Cambria" panose="02040503050406030204" pitchFamily="18" charset="0"/>
              </a:rPr>
              <a:t>YES</a:t>
            </a:r>
          </a:p>
        </p:txBody>
      </p:sp>
      <p:sp>
        <p:nvSpPr>
          <p:cNvPr id="8" name="Rectangle 7">
            <a:extLst>
              <a:ext uri="{FF2B5EF4-FFF2-40B4-BE49-F238E27FC236}">
                <a16:creationId xmlns:a16="http://schemas.microsoft.com/office/drawing/2014/main" id="{10DB7C58-A868-375F-1A18-6D8F86FB4D26}"/>
              </a:ext>
            </a:extLst>
          </p:cNvPr>
          <p:cNvSpPr/>
          <p:nvPr/>
        </p:nvSpPr>
        <p:spPr>
          <a:xfrm>
            <a:off x="3201433" y="5750500"/>
            <a:ext cx="2379931" cy="8462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Displaying the parameters as they vary</a:t>
            </a:r>
          </a:p>
        </p:txBody>
      </p:sp>
      <p:sp>
        <p:nvSpPr>
          <p:cNvPr id="33" name="Arrow: Down 32">
            <a:extLst>
              <a:ext uri="{FF2B5EF4-FFF2-40B4-BE49-F238E27FC236}">
                <a16:creationId xmlns:a16="http://schemas.microsoft.com/office/drawing/2014/main" id="{B1A02F16-9E9C-5DA7-DC73-93493E56D41F}"/>
              </a:ext>
            </a:extLst>
          </p:cNvPr>
          <p:cNvSpPr/>
          <p:nvPr/>
        </p:nvSpPr>
        <p:spPr>
          <a:xfrm>
            <a:off x="4164427" y="1577330"/>
            <a:ext cx="216755" cy="53849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5" name="Arrow: Down 34">
            <a:extLst>
              <a:ext uri="{FF2B5EF4-FFF2-40B4-BE49-F238E27FC236}">
                <a16:creationId xmlns:a16="http://schemas.microsoft.com/office/drawing/2014/main" id="{F2C15999-CC2B-A672-EFE1-D1C599FAAE62}"/>
              </a:ext>
            </a:extLst>
          </p:cNvPr>
          <p:cNvSpPr/>
          <p:nvPr/>
        </p:nvSpPr>
        <p:spPr>
          <a:xfrm>
            <a:off x="4174642" y="3730826"/>
            <a:ext cx="216756" cy="61595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0" name="Arrow: Down 39">
            <a:extLst>
              <a:ext uri="{FF2B5EF4-FFF2-40B4-BE49-F238E27FC236}">
                <a16:creationId xmlns:a16="http://schemas.microsoft.com/office/drawing/2014/main" id="{B8527E24-FA7A-A2F6-9BBD-7E609E6844E8}"/>
              </a:ext>
            </a:extLst>
          </p:cNvPr>
          <p:cNvSpPr/>
          <p:nvPr/>
        </p:nvSpPr>
        <p:spPr>
          <a:xfrm>
            <a:off x="4179519" y="5199992"/>
            <a:ext cx="201663" cy="53373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3" name="Arrow: Right 42">
            <a:extLst>
              <a:ext uri="{FF2B5EF4-FFF2-40B4-BE49-F238E27FC236}">
                <a16:creationId xmlns:a16="http://schemas.microsoft.com/office/drawing/2014/main" id="{9F356D24-40F9-7A89-588E-51143C3D1F33}"/>
              </a:ext>
            </a:extLst>
          </p:cNvPr>
          <p:cNvSpPr/>
          <p:nvPr/>
        </p:nvSpPr>
        <p:spPr>
          <a:xfrm>
            <a:off x="5410985" y="2803000"/>
            <a:ext cx="1183508" cy="24375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9076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499-6B66-275C-6F2C-4DAB5403C3B7}"/>
              </a:ext>
            </a:extLst>
          </p:cNvPr>
          <p:cNvSpPr>
            <a:spLocks noGrp="1"/>
          </p:cNvSpPr>
          <p:nvPr>
            <p:ph type="title"/>
          </p:nvPr>
        </p:nvSpPr>
        <p:spPr>
          <a:xfrm>
            <a:off x="677334" y="549523"/>
            <a:ext cx="8596668" cy="79226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34AAF669-20C4-4159-41E2-F76899811FAA}"/>
              </a:ext>
            </a:extLst>
          </p:cNvPr>
          <p:cNvSpPr>
            <a:spLocks noGrp="1"/>
          </p:cNvSpPr>
          <p:nvPr>
            <p:ph idx="1"/>
          </p:nvPr>
        </p:nvSpPr>
        <p:spPr>
          <a:xfrm>
            <a:off x="553798" y="1590774"/>
            <a:ext cx="8843739" cy="6259398"/>
          </a:xfrm>
        </p:spPr>
        <p:txBody>
          <a:bodyPr>
            <a:noAutofit/>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Node MCU ESP8266 board</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MAX30100 pulse oximeter sensor </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DS18B20 sensor </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DHT22 sensor</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Resistor 4.7k</a:t>
            </a:r>
            <a:r>
              <a:rPr lang="el-GR" sz="2200" dirty="0">
                <a:latin typeface="Times New Roman" panose="02020603050405020304" pitchFamily="18" charset="0"/>
                <a:cs typeface="Times New Roman" panose="02020603050405020304" pitchFamily="18" charset="0"/>
              </a:rPr>
              <a:t>Ω</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Connecting wire</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Breadboards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Arduino IDE</a:t>
            </a:r>
          </a:p>
          <a:p>
            <a:pPr marL="0" indent="0">
              <a:buNone/>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8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38EF-4C8C-0115-4942-FFE6F77216BD}"/>
              </a:ext>
            </a:extLst>
          </p:cNvPr>
          <p:cNvSpPr>
            <a:spLocks noGrp="1"/>
          </p:cNvSpPr>
          <p:nvPr>
            <p:ph type="title"/>
          </p:nvPr>
        </p:nvSpPr>
        <p:spPr>
          <a:xfrm>
            <a:off x="577942" y="202096"/>
            <a:ext cx="8596668" cy="791817"/>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HARDWARE COMPONENTS</a:t>
            </a:r>
          </a:p>
        </p:txBody>
      </p:sp>
      <p:sp>
        <p:nvSpPr>
          <p:cNvPr id="3" name="Content Placeholder 2">
            <a:extLst>
              <a:ext uri="{FF2B5EF4-FFF2-40B4-BE49-F238E27FC236}">
                <a16:creationId xmlns:a16="http://schemas.microsoft.com/office/drawing/2014/main" id="{AF8AC249-0A16-6E8B-DE70-3FD20A06E1C4}"/>
              </a:ext>
            </a:extLst>
          </p:cNvPr>
          <p:cNvSpPr>
            <a:spLocks noGrp="1"/>
          </p:cNvSpPr>
          <p:nvPr>
            <p:ph idx="1"/>
          </p:nvPr>
        </p:nvSpPr>
        <p:spPr>
          <a:xfrm>
            <a:off x="399038" y="993913"/>
            <a:ext cx="9063013" cy="5536096"/>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Node MCU ESP8266:</a:t>
            </a:r>
          </a:p>
          <a:p>
            <a:pPr marL="0" indent="0" algn="just">
              <a:buNone/>
            </a:pPr>
            <a:r>
              <a:rPr lang="en-US" sz="1900" b="1"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Node MCU is an open source platform based on</a:t>
            </a:r>
          </a:p>
          <a:p>
            <a:pPr marL="0" indent="0" algn="just">
              <a:buNone/>
            </a:pPr>
            <a:r>
              <a:rPr lang="en-US" sz="1900" dirty="0">
                <a:latin typeface="Times New Roman" panose="02020603050405020304" pitchFamily="18" charset="0"/>
                <a:cs typeface="Times New Roman" panose="02020603050405020304" pitchFamily="18" charset="0"/>
              </a:rPr>
              <a:t>      ESP8266 which can connect objects and let data </a:t>
            </a:r>
          </a:p>
          <a:p>
            <a:pPr marL="0" indent="0" algn="just">
              <a:buNone/>
            </a:pPr>
            <a:r>
              <a:rPr lang="en-US" sz="1900" dirty="0">
                <a:latin typeface="Times New Roman" panose="02020603050405020304" pitchFamily="18" charset="0"/>
                <a:cs typeface="Times New Roman" panose="02020603050405020304" pitchFamily="18" charset="0"/>
              </a:rPr>
              <a:t>      transfer using the Wi-Fi protocol.</a:t>
            </a:r>
          </a:p>
          <a:p>
            <a:pPr marL="0" indent="0" algn="just">
              <a:buNone/>
            </a:pPr>
            <a:r>
              <a:rPr lang="en-US" sz="1900" b="1"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In addition, by providing some of the most important </a:t>
            </a:r>
          </a:p>
          <a:p>
            <a:pPr marL="0" indent="0" algn="just">
              <a:buNone/>
            </a:pPr>
            <a:r>
              <a:rPr lang="en-US" sz="1900" dirty="0">
                <a:latin typeface="Times New Roman" panose="02020603050405020304" pitchFamily="18" charset="0"/>
                <a:cs typeface="Times New Roman" panose="02020603050405020304" pitchFamily="18" charset="0"/>
              </a:rPr>
              <a:t>      features of microcontrollers such as GPIO, PWM, ADC, and etc.</a:t>
            </a:r>
          </a:p>
          <a:p>
            <a:pPr marL="0" indent="0" algn="just">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MAX30100 Pulse Oximeter Sensor:</a:t>
            </a:r>
          </a:p>
          <a:p>
            <a:pPr marL="0" indent="0" algn="just">
              <a:buNone/>
            </a:pPr>
            <a:r>
              <a:rPr lang="en-US" sz="2000" b="1" dirty="0">
                <a:solidFill>
                  <a:srgbClr val="202124"/>
                </a:solidFill>
                <a:latin typeface="Times New Roman" panose="02020603050405020304" pitchFamily="18" charset="0"/>
                <a:cs typeface="Times New Roman" panose="02020603050405020304" pitchFamily="18" charset="0"/>
              </a:rPr>
              <a:t>    </a:t>
            </a:r>
            <a:r>
              <a:rPr lang="en-US" b="1"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MAX30100 is an integrated pulse oximetry and heart-</a:t>
            </a:r>
          </a:p>
          <a:p>
            <a:pPr marL="0" indent="0" algn="just">
              <a:buNone/>
            </a:pPr>
            <a:r>
              <a:rPr lang="en-US" b="0" i="0" dirty="0">
                <a:solidFill>
                  <a:srgbClr val="202124"/>
                </a:solidFill>
                <a:effectLst/>
                <a:latin typeface="Times New Roman" panose="02020603050405020304" pitchFamily="18" charset="0"/>
                <a:cs typeface="Times New Roman" panose="02020603050405020304" pitchFamily="18" charset="0"/>
              </a:rPr>
              <a:t>      rate monitor sensor solution. It combines two LEDs, a</a:t>
            </a:r>
          </a:p>
          <a:p>
            <a:pPr marL="0" indent="0" algn="just">
              <a:buNone/>
            </a:pPr>
            <a:r>
              <a:rPr lang="en-US" b="0" i="0" dirty="0">
                <a:solidFill>
                  <a:srgbClr val="202124"/>
                </a:solidFill>
                <a:effectLst/>
                <a:latin typeface="Times New Roman" panose="02020603050405020304" pitchFamily="18" charset="0"/>
                <a:cs typeface="Times New Roman" panose="02020603050405020304" pitchFamily="18" charset="0"/>
              </a:rPr>
              <a:t>      photodetector, optimized optics, and low-noise analog</a:t>
            </a:r>
          </a:p>
          <a:p>
            <a:pPr marL="0" indent="0" algn="just">
              <a:buNone/>
            </a:pPr>
            <a:r>
              <a:rPr lang="en-US" b="0" i="0" dirty="0">
                <a:solidFill>
                  <a:srgbClr val="202124"/>
                </a:solidFill>
                <a:effectLst/>
                <a:latin typeface="Times New Roman" panose="02020603050405020304" pitchFamily="18" charset="0"/>
                <a:cs typeface="Times New Roman" panose="02020603050405020304" pitchFamily="18" charset="0"/>
              </a:rPr>
              <a:t>      signal processing to </a:t>
            </a:r>
            <a:r>
              <a:rPr lang="en-US" b="0" i="0" dirty="0">
                <a:solidFill>
                  <a:srgbClr val="040C28"/>
                </a:solidFill>
                <a:effectLst/>
                <a:latin typeface="Times New Roman" panose="02020603050405020304" pitchFamily="18" charset="0"/>
                <a:cs typeface="Times New Roman" panose="02020603050405020304" pitchFamily="18" charset="0"/>
              </a:rPr>
              <a:t>detect pulse oximetry and heart-rate signals signals</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0F3B4B-17E2-7171-24A2-BDAA6F73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872597" y="1579863"/>
            <a:ext cx="2222500" cy="1074341"/>
          </a:xfrm>
          <a:prstGeom prst="rect">
            <a:avLst/>
          </a:prstGeom>
        </p:spPr>
      </p:pic>
      <p:pic>
        <p:nvPicPr>
          <p:cNvPr id="1026" name="Picture 2" descr="xcluma MAX30100 Heart Rate Pulse Oximetry Sensor Module : Amazon.in:  Industrial &amp; Scientific">
            <a:extLst>
              <a:ext uri="{FF2B5EF4-FFF2-40B4-BE49-F238E27FC236}">
                <a16:creationId xmlns:a16="http://schemas.microsoft.com/office/drawing/2014/main" id="{A9DB2B8A-7506-2FE6-54D9-34E2D95D5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42" y="3558436"/>
            <a:ext cx="2420974" cy="206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25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866</TotalTime>
  <Words>969</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Times New Roman</vt:lpstr>
      <vt:lpstr>Trebuchet MS</vt:lpstr>
      <vt:lpstr>Wingdings</vt:lpstr>
      <vt:lpstr>Wingdings 3</vt:lpstr>
      <vt:lpstr>Facet</vt:lpstr>
      <vt:lpstr>PowerPoint Presentation</vt:lpstr>
      <vt:lpstr>Table of contents  </vt:lpstr>
      <vt:lpstr>ABSTRACT</vt:lpstr>
      <vt:lpstr>INTRODUCTION</vt:lpstr>
      <vt:lpstr>OBJECTIVES</vt:lpstr>
      <vt:lpstr>LITERATURE SURVEY</vt:lpstr>
      <vt:lpstr>PROPOSED METHODOLOGY </vt:lpstr>
      <vt:lpstr>REQUIREMENTS</vt:lpstr>
      <vt:lpstr>HARDWARE COMPONENTS</vt:lpstr>
      <vt:lpstr>PowerPoint Presentation</vt:lpstr>
      <vt:lpstr>DESIGN AND IMPLEMENTATION</vt:lpstr>
      <vt:lpstr>PowerPoint Presentation</vt:lpstr>
      <vt:lpstr>RESULT</vt:lpstr>
      <vt:lpstr>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Bhoomika.S Jiroli</dc:creator>
  <cp:lastModifiedBy>Bhoomika.S Jiroli</cp:lastModifiedBy>
  <cp:revision>23</cp:revision>
  <dcterms:created xsi:type="dcterms:W3CDTF">2023-05-04T13:03:07Z</dcterms:created>
  <dcterms:modified xsi:type="dcterms:W3CDTF">2023-07-18T17:16:11Z</dcterms:modified>
</cp:coreProperties>
</file>