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63" r:id="rId6"/>
    <p:sldId id="271" r:id="rId7"/>
    <p:sldId id="272" r:id="rId8"/>
    <p:sldId id="274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7E091-A7F5-3651-E17D-6ADED2416F91}" v="181" dt="2025-04-13T21:45:4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h, Malav Preyas" userId="S::mxs230072@utdallas.edu::7915ce8c-f1b3-4ffa-99dd-6e8ed8dc49fd" providerId="AD" clId="Web-{EA87E091-A7F5-3651-E17D-6ADED2416F91}"/>
    <pc:docChg chg="modSld">
      <pc:chgData name="Sheth, Malav Preyas" userId="S::mxs230072@utdallas.edu::7915ce8c-f1b3-4ffa-99dd-6e8ed8dc49fd" providerId="AD" clId="Web-{EA87E091-A7F5-3651-E17D-6ADED2416F91}" dt="2025-04-13T21:45:40.247" v="162" actId="20577"/>
      <pc:docMkLst>
        <pc:docMk/>
      </pc:docMkLst>
      <pc:sldChg chg="modSp">
        <pc:chgData name="Sheth, Malav Preyas" userId="S::mxs230072@utdallas.edu::7915ce8c-f1b3-4ffa-99dd-6e8ed8dc49fd" providerId="AD" clId="Web-{EA87E091-A7F5-3651-E17D-6ADED2416F91}" dt="2025-04-13T21:45:40.247" v="162" actId="20577"/>
        <pc:sldMkLst>
          <pc:docMk/>
          <pc:sldMk cId="0" sldId="262"/>
        </pc:sldMkLst>
        <pc:spChg chg="mod">
          <ac:chgData name="Sheth, Malav Preyas" userId="S::mxs230072@utdallas.edu::7915ce8c-f1b3-4ffa-99dd-6e8ed8dc49fd" providerId="AD" clId="Web-{EA87E091-A7F5-3651-E17D-6ADED2416F91}" dt="2025-04-13T21:45:40.247" v="16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heth, Malav Preyas" userId="S::mxs230072@utdallas.edu::7915ce8c-f1b3-4ffa-99dd-6e8ed8dc49fd" providerId="AD" clId="Web-{EA87E091-A7F5-3651-E17D-6ADED2416F91}" dt="2025-04-13T21:44:32.838" v="91"/>
        <pc:sldMkLst>
          <pc:docMk/>
          <pc:sldMk cId="0" sldId="263"/>
        </pc:sldMkLst>
        <pc:graphicFrameChg chg="mod modGraphic">
          <ac:chgData name="Sheth, Malav Preyas" userId="S::mxs230072@utdallas.edu::7915ce8c-f1b3-4ffa-99dd-6e8ed8dc49fd" providerId="AD" clId="Web-{EA87E091-A7F5-3651-E17D-6ADED2416F91}" dt="2025-04-13T21:44:32.838" v="91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 Using KNIME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Group 3</a:t>
            </a:r>
          </a:p>
          <a:p>
            <a:r>
              <a:rPr lang="en-IN"/>
              <a:t>Malav Sheth</a:t>
            </a:r>
          </a:p>
          <a:p>
            <a:r>
              <a:rPr lang="en-IN"/>
              <a:t>Divya Umeshkumar</a:t>
            </a:r>
          </a:p>
          <a:p>
            <a:r>
              <a:rPr lang="en-IN"/>
              <a:t>Shadman Sakib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customer churn using the Telco dataset.</a:t>
            </a:r>
          </a:p>
          <a:p>
            <a:r>
              <a:t>Use KNIME for data preprocessing, visualization, and machine learning.</a:t>
            </a:r>
          </a:p>
          <a:p>
            <a:r>
              <a:t>Analyze key factors influencing churn and suggest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8B750-53C4-D053-BE77-5F71E58A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91337"/>
            <a:ext cx="8178799" cy="5275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2962D-7E64-5657-AF12-41421AA93E8D}"/>
              </a:ext>
            </a:extLst>
          </p:cNvPr>
          <p:cNvSpPr txBox="1"/>
          <p:nvPr/>
        </p:nvSpPr>
        <p:spPr>
          <a:xfrm>
            <a:off x="2743200" y="393192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KNIME Workflow</a:t>
            </a:r>
          </a:p>
        </p:txBody>
      </p:sp>
    </p:spTree>
    <p:extLst>
      <p:ext uri="{BB962C8B-B14F-4D97-AF65-F5344CB8AC3E}">
        <p14:creationId xmlns:p14="http://schemas.microsoft.com/office/powerpoint/2010/main" val="167389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Split: </a:t>
            </a:r>
            <a:r>
              <a:rPr lang="en-IN">
                <a:ea typeface="Calibri"/>
                <a:cs typeface="Calibri"/>
              </a:rPr>
              <a:t>7</a:t>
            </a:r>
            <a:r>
              <a:rPr lang="en-US">
                <a:ea typeface="Calibri"/>
                <a:cs typeface="Calibri"/>
              </a:rPr>
              <a:t>0% Train / </a:t>
            </a:r>
            <a:r>
              <a:rPr lang="en-IN">
                <a:ea typeface="Calibri"/>
                <a:cs typeface="Calibri"/>
              </a:rPr>
              <a:t>3</a:t>
            </a:r>
            <a:r>
              <a:rPr lang="en-US">
                <a:ea typeface="Calibri"/>
                <a:cs typeface="Calibri"/>
              </a:rPr>
              <a:t>0% Test</a:t>
            </a:r>
          </a:p>
          <a:p>
            <a:r>
              <a:t>Models Trained: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   - Logistic Regression</a:t>
            </a:r>
          </a:p>
          <a:p>
            <a:pPr marL="0" indent="0">
              <a:buNone/>
            </a:pPr>
            <a:r>
              <a:t>   - Random Forest</a:t>
            </a:r>
          </a:p>
          <a:p>
            <a:pPr marL="0" indent="0">
              <a:buNone/>
            </a:pPr>
            <a:r>
              <a:t>   - </a:t>
            </a:r>
            <a:r>
              <a:rPr err="1"/>
              <a:t>XGBoost</a:t>
            </a:r>
            <a:endParaRPr/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We used all the models but the highest accuracy was given by Logistic Regression.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52668"/>
              </p:ext>
            </p:extLst>
          </p:nvPr>
        </p:nvGraphicFramePr>
        <p:xfrm>
          <a:off x="457200" y="1371600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  <a:r>
                        <a:rPr lang="en-IN"/>
                        <a:t>01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</a:t>
                      </a:r>
                      <a:r>
                        <a:rPr lang="en-IN"/>
                        <a:t>779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</a:t>
                      </a:r>
                      <a:r>
                        <a:rPr lang="en-IN"/>
                        <a:t>796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38C65-610D-0328-A54A-C02CF325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2" y="3227066"/>
            <a:ext cx="2700225" cy="3270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BBF9-DF21-651D-E08A-16FFD462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32" y="3227066"/>
            <a:ext cx="2715336" cy="3270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0A28F-0B7D-0B6D-76B5-A1825CD99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23" y="3209544"/>
            <a:ext cx="2700225" cy="3288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F65B7-466B-D3F9-8569-72380DF0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Distribution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3EF5-574F-38F9-5E07-27128376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660904"/>
            <a:ext cx="3614166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900" b="1"/>
              <a:t>What It Shows:</a:t>
            </a:r>
          </a:p>
          <a:p>
            <a:pPr marL="40005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This bar chart illustrates churn counts across different </a:t>
            </a:r>
            <a:r>
              <a:rPr lang="en-US" sz="1900" b="1"/>
              <a:t>contract types</a:t>
            </a:r>
            <a:r>
              <a:rPr lang="en-US" sz="1900"/>
              <a:t>.</a:t>
            </a:r>
          </a:p>
          <a:p>
            <a:pPr defTabSz="914400">
              <a:lnSpc>
                <a:spcPct val="90000"/>
              </a:lnSpc>
            </a:pPr>
            <a:r>
              <a:rPr lang="en-US" sz="1900" b="1"/>
              <a:t>Interpretation:</a:t>
            </a:r>
          </a:p>
          <a:p>
            <a:pPr marL="40005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Month-to-month contracts</a:t>
            </a:r>
            <a:r>
              <a:rPr lang="en-US" sz="1900"/>
              <a:t> show the </a:t>
            </a:r>
            <a:r>
              <a:rPr lang="en-US" sz="1900" b="1"/>
              <a:t>highest churn rate</a:t>
            </a:r>
            <a:r>
              <a:rPr lang="en-US" sz="1900"/>
              <a:t>, significantly more than 1-year or 2-year contracts.</a:t>
            </a:r>
          </a:p>
          <a:p>
            <a:pPr marL="400050" indent="-3429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One-year</a:t>
            </a:r>
            <a:r>
              <a:rPr lang="en-US" sz="1900"/>
              <a:t> and </a:t>
            </a:r>
            <a:r>
              <a:rPr lang="en-US" sz="1900" b="1"/>
              <a:t>two-year</a:t>
            </a:r>
            <a:r>
              <a:rPr lang="en-US" sz="1900"/>
              <a:t> contract holders churn </a:t>
            </a:r>
            <a:r>
              <a:rPr lang="en-US" sz="1900" b="1"/>
              <a:t>less frequently</a:t>
            </a:r>
            <a:r>
              <a:rPr lang="en-US" sz="1900"/>
              <a:t>.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BAC74E-814B-C0B6-9A99-F5015D605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36" b="5375"/>
          <a:stretch/>
        </p:blipFill>
        <p:spPr>
          <a:xfrm>
            <a:off x="4574286" y="2374352"/>
            <a:ext cx="4094226" cy="2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12237-8285-2E8E-19BB-8687612CB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AA66A-0B0D-30CA-5BCC-C6135E55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954780" cy="1956841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IN" sz="4700"/>
              <a:t>Tenure Distribution by Churn</a:t>
            </a:r>
            <a:endParaRPr lang="en-US" sz="47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6AACA-C490-57F2-0141-7BF5617B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2872899"/>
            <a:ext cx="3182691" cy="332066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None/>
            </a:pPr>
            <a:r>
              <a:rPr lang="en-US" sz="2400" b="1"/>
              <a:t>What It Shows: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This pie chart breaks down the percentage of customers based on their </a:t>
            </a:r>
            <a:r>
              <a:rPr lang="en-US" sz="2400" b="1"/>
              <a:t>payment method</a:t>
            </a:r>
            <a:r>
              <a:rPr lang="en-US" sz="2400"/>
              <a:t>.</a:t>
            </a:r>
          </a:p>
          <a:p>
            <a:pPr>
              <a:buNone/>
            </a:pPr>
            <a:r>
              <a:rPr lang="en-US" sz="2400" b="1"/>
              <a:t>Interpretation: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most commonly used payment method is </a:t>
            </a:r>
            <a:r>
              <a:rPr lang="en-US" sz="2400" b="1"/>
              <a:t>Electronic Check</a:t>
            </a:r>
            <a:r>
              <a:rPr lang="en-US" sz="2400"/>
              <a:t> (Blue).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Other methods such as </a:t>
            </a:r>
            <a:r>
              <a:rPr lang="en-US" sz="2400" b="1"/>
              <a:t>Mailed Check, Bank Transfer (automatic)</a:t>
            </a:r>
            <a:r>
              <a:rPr lang="en-US" sz="2400"/>
              <a:t>, and </a:t>
            </a:r>
            <a:r>
              <a:rPr lang="en-US" sz="2400" b="1"/>
              <a:t>Credit Card (automatic)</a:t>
            </a:r>
            <a:r>
              <a:rPr lang="en-US" sz="2400"/>
              <a:t> are also present but less dominant.</a:t>
            </a:r>
          </a:p>
        </p:txBody>
      </p:sp>
      <p:pic>
        <p:nvPicPr>
          <p:cNvPr id="8" name="Content Placeholder 7" descr="A screenshot of a pie chart&#10;&#10;AI-generated content may be incorrect.">
            <a:extLst>
              <a:ext uri="{FF2B5EF4-FFF2-40B4-BE49-F238E27FC236}">
                <a16:creationId xmlns:a16="http://schemas.microsoft.com/office/drawing/2014/main" id="{611EA046-7397-8B36-94BD-A9F944B9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842" r="28842" b="5733"/>
          <a:stretch/>
        </p:blipFill>
        <p:spPr>
          <a:xfrm>
            <a:off x="3983776" y="10"/>
            <a:ext cx="5159081" cy="646479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42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FDBAB-8540-CDE3-463B-F1BD7889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A74FA9-507E-254D-FF3B-16199DA7A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DEF71-505E-7191-4503-E9A37FE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640080"/>
            <a:ext cx="408736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IN" sz="4800"/>
              <a:t>Monthly Charges by Churn</a:t>
            </a: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A20FF2CF-0F1B-FD66-E25E-501D2C4D8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B040-2E1E-26E8-63A6-75A97CFA2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660904"/>
            <a:ext cx="3614166" cy="3547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What It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box plot compares the </a:t>
            </a:r>
            <a:r>
              <a:rPr lang="en-US" b="1"/>
              <a:t>tenure</a:t>
            </a:r>
            <a:r>
              <a:rPr lang="en-US"/>
              <a:t> (number of months a customer has stayed) between customers who </a:t>
            </a:r>
            <a:r>
              <a:rPr lang="en-US" b="1"/>
              <a:t>churned (Yes)</a:t>
            </a:r>
            <a:r>
              <a:rPr lang="en-US"/>
              <a:t> and those who </a:t>
            </a:r>
            <a:r>
              <a:rPr lang="en-US" b="1"/>
              <a:t>did not churn (No)</a:t>
            </a:r>
            <a:r>
              <a:rPr lang="en-US"/>
              <a:t>.</a:t>
            </a:r>
          </a:p>
          <a:p>
            <a:pPr>
              <a:buNone/>
            </a:pPr>
            <a:r>
              <a:rPr lang="en-US" b="1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 Box (No)</a:t>
            </a:r>
            <a:r>
              <a:rPr lang="en-US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Customers who stayed have a </a:t>
            </a:r>
            <a:r>
              <a:rPr lang="en-US" b="1"/>
              <a:t>higher median tenure</a:t>
            </a:r>
            <a:r>
              <a:rPr lang="en-US"/>
              <a:t>, indicating they’ve been with the company for longer.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Their tenure values are </a:t>
            </a:r>
            <a:r>
              <a:rPr lang="en-US" b="1"/>
              <a:t>more spread out</a:t>
            </a:r>
            <a:r>
              <a:rPr lang="en-US"/>
              <a:t>, suggesting a variety of long-term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Blue Box (Yes)</a:t>
            </a:r>
            <a:r>
              <a:rPr lang="en-US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Churned customers have a </a:t>
            </a:r>
            <a:r>
              <a:rPr lang="en-US" b="1"/>
              <a:t>lower median tenure</a:t>
            </a:r>
            <a:r>
              <a:rPr lang="en-US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Most of the churned customers left early in the lifecycle (closer to the start of their tenure).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There are some </a:t>
            </a:r>
            <a:r>
              <a:rPr lang="en-US" b="1"/>
              <a:t>outliers</a:t>
            </a:r>
            <a:r>
              <a:rPr lang="en-US"/>
              <a:t> (dots above the top whisker) who churned after staying for a long time, but they’re rare.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21910D8C-EF28-00FC-EDE0-2C68B0D9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6" b="5852"/>
          <a:stretch/>
        </p:blipFill>
        <p:spPr>
          <a:xfrm>
            <a:off x="4261104" y="1417638"/>
            <a:ext cx="4709160" cy="36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Reward long-tenured customers to improve retention.</a:t>
            </a:r>
          </a:p>
          <a:p>
            <a:r>
              <a:t>Proactively reach out to customers with high monthly charges.</a:t>
            </a:r>
          </a:p>
          <a:p>
            <a:r>
              <a:t>Improve support service availability and quality.</a:t>
            </a:r>
          </a:p>
          <a:p>
            <a:r>
              <a:t>Use churn model predictions to design targeted interventions.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Churn Prediction Using KNIME</vt:lpstr>
      <vt:lpstr>Project Objective</vt:lpstr>
      <vt:lpstr>PowerPoint Presentation</vt:lpstr>
      <vt:lpstr>Modeling Summary</vt:lpstr>
      <vt:lpstr>Model Performance Comparison</vt:lpstr>
      <vt:lpstr>Churn Distribution</vt:lpstr>
      <vt:lpstr>Tenure Distribution by Churn</vt:lpstr>
      <vt:lpstr>Monthly Charges by Churn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2025-04-13T21:45:44Z</dcterms:modified>
  <cp:category/>
</cp:coreProperties>
</file>