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C63A-AF77-4341-585B-88C2DD826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7FC75D-6DAE-9648-BF1D-F8421C6F0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6792C7-E99C-B903-DE69-EDDAB9760691}"/>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F10082AC-0303-C16B-FC30-ACF950C28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E0DB8-1BB3-3FBF-4D0B-87D12EA10603}"/>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38066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601B-E046-F6FE-F6A0-DB69A833CC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604C8-8AE7-B2DB-A6E2-19FFFE171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8E4DB-ECCE-6B35-C3A7-44FAB8D20704}"/>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B7B46C2C-26B5-BBA3-598E-F22DFE674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633F5-66F6-68E4-9EB5-D619D57E85B3}"/>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8969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1D816-BDCE-938D-D71F-34184B2C61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16572-8A68-F28A-CBDA-B4F0EA4B1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9D0E6-2368-4FCD-39DB-6D5FDCDF8B11}"/>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FD8726D4-DEC3-080C-F707-234F0760A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76D29-2B61-E435-82C5-111F05672FF9}"/>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202975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9C8F-39BD-6620-31BB-75523985E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0B40F-5594-9DE7-F2FE-AEAF42585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80BCF-9B47-2BF4-FDD9-3DF622F884AA}"/>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E5B8670E-F275-0DCD-0BA1-066D15FCC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5D059-6644-BF9D-BBD9-F0B31D454E5D}"/>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23918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0C68-5C0E-C283-094F-52A62F5F2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00EBC5-4203-8158-2DB1-63B720D83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DA81B-182F-B21E-E189-C2587E404602}"/>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9165B377-0871-9218-8ABE-932F92A1F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90A9F-1798-7001-ADEC-7DCB60F58E7E}"/>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143330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62E1-37A3-231B-A599-8C556A41A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7173D-BBD0-DBCF-33BC-D0DBB844F2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EE9C7A-902F-919A-8603-255C519F3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C2173-CB43-208E-80AA-9DDF1D3899ED}"/>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6" name="Footer Placeholder 5">
            <a:extLst>
              <a:ext uri="{FF2B5EF4-FFF2-40B4-BE49-F238E27FC236}">
                <a16:creationId xmlns:a16="http://schemas.microsoft.com/office/drawing/2014/main" id="{BD5A2E32-2C7D-81EB-1806-CA3DD1757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1DBCF-1A9F-5252-AFAF-12FD24CD81D9}"/>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4329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6A19-A92E-7001-3194-89DDC72546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024F0-40D1-F375-2D93-863EA0288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C426A-C0E2-9136-5625-98DF9BC8D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70BE95-8D1B-BD23-F52D-ABB83A3D5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86224-12D3-2651-9D55-994948448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865CAD-CF43-B89B-DC89-2D8BD62C8933}"/>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8" name="Footer Placeholder 7">
            <a:extLst>
              <a:ext uri="{FF2B5EF4-FFF2-40B4-BE49-F238E27FC236}">
                <a16:creationId xmlns:a16="http://schemas.microsoft.com/office/drawing/2014/main" id="{0BA479CF-1D62-3CA8-E0A2-B37656F488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571F70-2AC1-B041-ADB5-3C79E61DFA35}"/>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59949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1B0E-C60D-F2A3-14D0-871A32058E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7DD1A3-5C45-71E8-D530-D150CAC8130E}"/>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4" name="Footer Placeholder 3">
            <a:extLst>
              <a:ext uri="{FF2B5EF4-FFF2-40B4-BE49-F238E27FC236}">
                <a16:creationId xmlns:a16="http://schemas.microsoft.com/office/drawing/2014/main" id="{D6C0CE51-7A22-C443-DBBB-67C317E0D4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60941A-BB45-09A2-6619-EED0E18A70E3}"/>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304498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DE51B-D683-0C49-14FB-4B9CBD715003}"/>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3" name="Footer Placeholder 2">
            <a:extLst>
              <a:ext uri="{FF2B5EF4-FFF2-40B4-BE49-F238E27FC236}">
                <a16:creationId xmlns:a16="http://schemas.microsoft.com/office/drawing/2014/main" id="{A7FF05FB-6354-9C4F-7415-695FAB7E1F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A02D43-AF55-56FC-2D92-C320F88E3177}"/>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387501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D46-1C94-17A3-6E0E-4A95BBAAF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D2FFD-97DE-D159-89F6-EE8D9D077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0C44A-27E3-3F08-7621-2CA30C7A5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818AF-0C49-3E18-ED98-708B6519AE29}"/>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6" name="Footer Placeholder 5">
            <a:extLst>
              <a:ext uri="{FF2B5EF4-FFF2-40B4-BE49-F238E27FC236}">
                <a16:creationId xmlns:a16="http://schemas.microsoft.com/office/drawing/2014/main" id="{74F6094A-81CE-F039-0141-9D408D7E8F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DC544-73F2-3285-3233-87DE338C8289}"/>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335494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3C85-88E6-0EE3-A3D3-5C6021017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75BB9B-88FB-82F5-2BDB-18094833F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FCDBFC-B0DF-BAC8-C505-A10467B27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55BF6-FF39-5D2F-9E99-D2F36D46A78D}"/>
              </a:ext>
            </a:extLst>
          </p:cNvPr>
          <p:cNvSpPr>
            <a:spLocks noGrp="1"/>
          </p:cNvSpPr>
          <p:nvPr>
            <p:ph type="dt" sz="half" idx="10"/>
          </p:nvPr>
        </p:nvSpPr>
        <p:spPr/>
        <p:txBody>
          <a:bodyPr/>
          <a:lstStyle/>
          <a:p>
            <a:fld id="{28C87A03-6CDD-4124-99A9-6F8D734922A5}" type="datetimeFigureOut">
              <a:rPr lang="en-IN" smtClean="0"/>
              <a:t>03-01-2024</a:t>
            </a:fld>
            <a:endParaRPr lang="en-IN"/>
          </a:p>
        </p:txBody>
      </p:sp>
      <p:sp>
        <p:nvSpPr>
          <p:cNvPr id="6" name="Footer Placeholder 5">
            <a:extLst>
              <a:ext uri="{FF2B5EF4-FFF2-40B4-BE49-F238E27FC236}">
                <a16:creationId xmlns:a16="http://schemas.microsoft.com/office/drawing/2014/main" id="{19348501-B5E7-D2CE-CA0F-96FB24E30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0AE20-34AA-5F1F-CCA8-7833B24D0260}"/>
              </a:ext>
            </a:extLst>
          </p:cNvPr>
          <p:cNvSpPr>
            <a:spLocks noGrp="1"/>
          </p:cNvSpPr>
          <p:nvPr>
            <p:ph type="sldNum" sz="quarter" idx="12"/>
          </p:nvPr>
        </p:nvSpPr>
        <p:spPr/>
        <p:txBody>
          <a:bodyPr/>
          <a:lstStyle/>
          <a:p>
            <a:fld id="{ED8A72B6-C4BF-4B94-94E2-7477C309DCFA}" type="slidenum">
              <a:rPr lang="en-IN" smtClean="0"/>
              <a:t>‹#›</a:t>
            </a:fld>
            <a:endParaRPr lang="en-IN"/>
          </a:p>
        </p:txBody>
      </p:sp>
    </p:spTree>
    <p:extLst>
      <p:ext uri="{BB962C8B-B14F-4D97-AF65-F5344CB8AC3E}">
        <p14:creationId xmlns:p14="http://schemas.microsoft.com/office/powerpoint/2010/main" val="284964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5E8A1-0C17-874E-2388-AA7DD0428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DAE21-FC20-7326-82B7-FE58BE03F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57405-AC5B-2FDE-39D4-5F9FE7DF0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87A03-6CDD-4124-99A9-6F8D734922A5}" type="datetimeFigureOut">
              <a:rPr lang="en-IN" smtClean="0"/>
              <a:t>03-01-2024</a:t>
            </a:fld>
            <a:endParaRPr lang="en-IN"/>
          </a:p>
        </p:txBody>
      </p:sp>
      <p:sp>
        <p:nvSpPr>
          <p:cNvPr id="5" name="Footer Placeholder 4">
            <a:extLst>
              <a:ext uri="{FF2B5EF4-FFF2-40B4-BE49-F238E27FC236}">
                <a16:creationId xmlns:a16="http://schemas.microsoft.com/office/drawing/2014/main" id="{F2DB389C-2AAE-ADE9-6C4E-5D905A3C4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C8AAFE-F0D8-CC31-5E22-D098EB043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A72B6-C4BF-4B94-94E2-7477C309DCFA}" type="slidenum">
              <a:rPr lang="en-IN" smtClean="0"/>
              <a:t>‹#›</a:t>
            </a:fld>
            <a:endParaRPr lang="en-IN"/>
          </a:p>
        </p:txBody>
      </p:sp>
    </p:spTree>
    <p:extLst>
      <p:ext uri="{BB962C8B-B14F-4D97-AF65-F5344CB8AC3E}">
        <p14:creationId xmlns:p14="http://schemas.microsoft.com/office/powerpoint/2010/main" val="4047238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vineethakkinapalli/impact-of-covid19-on-employment-ilostat/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mc/articles/PMC8557984/#:~:text=Additionally%2C%20loss%20of%20jobs%2C%20wages%2C,2020" TargetMode="External"/><Relationship Id="rId2" Type="http://schemas.openxmlformats.org/officeDocument/2006/relationships/hyperlink" Target="https://www.ncbi.nlm.nih.gov/pmc/articles/PMC8013766/#:~:text=This%20article%20presents%20a%20systematic,related%20to%20Covid%E2%80%9019%20are" TargetMode="External"/><Relationship Id="rId1" Type="http://schemas.openxmlformats.org/officeDocument/2006/relationships/slideLayout" Target="../slideLayouts/slideLayout7.xml"/><Relationship Id="rId6" Type="http://schemas.openxmlformats.org/officeDocument/2006/relationships/hyperlink" Target="https://pubmed.ncbi.nlm.nih.gov/34068101/#:~:text=The%20COVID,aspects%20across%20different%20age%20groups" TargetMode="External"/><Relationship Id="rId5" Type="http://schemas.openxmlformats.org/officeDocument/2006/relationships/hyperlink" Target="https://www.ncbi.nlm.nih.gov/pmc/articles/PMC9015268/#:~:text=The%20shock%20of%20being%20unemployed,2021" TargetMode="External"/><Relationship Id="rId4" Type="http://schemas.openxmlformats.org/officeDocument/2006/relationships/hyperlink" Target="https://www.thelancet.com/journals/lanpub/article/PIIS2468-2667(21)00259-0/fulltext#:~:text=The%20COVID,been%20accelerated%20by%20the%20pandem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C462-9F3B-E558-02C3-44ACDF5BB587}"/>
              </a:ext>
            </a:extLst>
          </p:cNvPr>
          <p:cNvSpPr>
            <a:spLocks noGrp="1"/>
          </p:cNvSpPr>
          <p:nvPr>
            <p:ph type="ctrTitle"/>
          </p:nvPr>
        </p:nvSpPr>
        <p:spPr/>
        <p:txBody>
          <a:bodyPr/>
          <a:lstStyle/>
          <a:p>
            <a:r>
              <a:rPr lang="en-US" b="0" i="0" dirty="0">
                <a:solidFill>
                  <a:srgbClr val="374151"/>
                </a:solidFill>
                <a:effectLst/>
                <a:latin typeface="Söhne"/>
              </a:rPr>
              <a:t>Impact of Covid-19 on Employment</a:t>
            </a:r>
            <a:endParaRPr lang="en-IN" dirty="0"/>
          </a:p>
        </p:txBody>
      </p:sp>
      <p:sp>
        <p:nvSpPr>
          <p:cNvPr id="3" name="Subtitle 2">
            <a:extLst>
              <a:ext uri="{FF2B5EF4-FFF2-40B4-BE49-F238E27FC236}">
                <a16:creationId xmlns:a16="http://schemas.microsoft.com/office/drawing/2014/main" id="{786DBCBF-9D90-3094-3396-85153A494F33}"/>
              </a:ext>
            </a:extLst>
          </p:cNvPr>
          <p:cNvSpPr>
            <a:spLocks noGrp="1"/>
          </p:cNvSpPr>
          <p:nvPr>
            <p:ph type="subTitle" idx="1"/>
          </p:nvPr>
        </p:nvSpPr>
        <p:spPr/>
        <p:txBody>
          <a:bodyPr/>
          <a:lstStyle/>
          <a:p>
            <a:r>
              <a:rPr lang="en-US" b="0" i="0" dirty="0">
                <a:solidFill>
                  <a:srgbClr val="374151"/>
                </a:solidFill>
                <a:effectLst/>
                <a:latin typeface="Söhne"/>
              </a:rPr>
              <a:t>A Machine Learning Approach to Analyzing Global Employment Trends</a:t>
            </a:r>
            <a:endParaRPr lang="en-IN" dirty="0"/>
          </a:p>
        </p:txBody>
      </p:sp>
    </p:spTree>
    <p:extLst>
      <p:ext uri="{BB962C8B-B14F-4D97-AF65-F5344CB8AC3E}">
        <p14:creationId xmlns:p14="http://schemas.microsoft.com/office/powerpoint/2010/main" val="34971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9DA85-16CF-2A2E-1AF2-66F7AE9A81E5}"/>
              </a:ext>
            </a:extLst>
          </p:cNvPr>
          <p:cNvSpPr>
            <a:spLocks noGrp="1"/>
          </p:cNvSpPr>
          <p:nvPr>
            <p:ph type="title"/>
          </p:nvPr>
        </p:nvSpPr>
        <p:spPr>
          <a:xfrm>
            <a:off x="761802" y="240241"/>
            <a:ext cx="10760054" cy="1228299"/>
          </a:xfrm>
        </p:spPr>
        <p:txBody>
          <a:bodyPr>
            <a:normAutofit/>
          </a:bodyPr>
          <a:lstStyle/>
          <a:p>
            <a:r>
              <a:rPr lang="en-US" sz="4000" b="1" i="0" dirty="0">
                <a:effectLst/>
                <a:latin typeface="Söhne"/>
              </a:rPr>
              <a:t>Mental Health and Work-Life Balance</a:t>
            </a:r>
            <a:endParaRPr lang="en-IN" sz="4000" dirty="0"/>
          </a:p>
        </p:txBody>
      </p:sp>
      <p:sp>
        <p:nvSpPr>
          <p:cNvPr id="3" name="Content Placeholder 2">
            <a:extLst>
              <a:ext uri="{FF2B5EF4-FFF2-40B4-BE49-F238E27FC236}">
                <a16:creationId xmlns:a16="http://schemas.microsoft.com/office/drawing/2014/main" id="{8DA7F377-7E05-BC8F-E5A5-B1C5F23A21F2}"/>
              </a:ext>
            </a:extLst>
          </p:cNvPr>
          <p:cNvSpPr>
            <a:spLocks noGrp="1"/>
          </p:cNvSpPr>
          <p:nvPr>
            <p:ph idx="1"/>
          </p:nvPr>
        </p:nvSpPr>
        <p:spPr>
          <a:xfrm>
            <a:off x="761802" y="2321476"/>
            <a:ext cx="4864875" cy="3850724"/>
          </a:xfrm>
        </p:spPr>
        <p:txBody>
          <a:bodyPr anchor="ctr">
            <a:normAutofit/>
          </a:bodyPr>
          <a:lstStyle/>
          <a:p>
            <a:pPr marL="0" indent="0">
              <a:buNone/>
            </a:pPr>
            <a:r>
              <a:rPr lang="en-US" sz="2000" dirty="0"/>
              <a:t>The pandemic has significantly impacted worker well-being, bringing mental health and work-life balance to the forefront of employment discussions. The stress of job insecurity, the challenges of adapting to remote work, and the blurring boundaries between personal and professional life have contributed to increased mental health concerns among workers. This highlights the need for comprehensive support systems and a renewed focus on the human aspect of employment in the post-pandemic era.</a:t>
            </a:r>
          </a:p>
          <a:p>
            <a:pPr marL="0" indent="0">
              <a:buNone/>
            </a:pPr>
            <a:endParaRPr lang="en-US" sz="2000" dirty="0"/>
          </a:p>
          <a:p>
            <a:pPr marL="0" indent="0">
              <a:buNone/>
            </a:pPr>
            <a:endParaRPr lang="en-IN" sz="2000" dirty="0"/>
          </a:p>
        </p:txBody>
      </p:sp>
      <p:pic>
        <p:nvPicPr>
          <p:cNvPr id="5122" name="Picture 2" descr="Covid: Twelve charts on how Covid changed our lives - BBC News">
            <a:extLst>
              <a:ext uri="{FF2B5EF4-FFF2-40B4-BE49-F238E27FC236}">
                <a16:creationId xmlns:a16="http://schemas.microsoft.com/office/drawing/2014/main" id="{8AB2BE79-481D-8B49-0DC4-0850320950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4363" y="2138289"/>
            <a:ext cx="5627493" cy="352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9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9" name="Rectangle 4108">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9446-8C59-D9A1-5C80-583E4B08AF84}"/>
              </a:ext>
            </a:extLst>
          </p:cNvPr>
          <p:cNvSpPr>
            <a:spLocks noGrp="1"/>
          </p:cNvSpPr>
          <p:nvPr>
            <p:ph type="title"/>
          </p:nvPr>
        </p:nvSpPr>
        <p:spPr>
          <a:xfrm>
            <a:off x="761802" y="240241"/>
            <a:ext cx="10760054" cy="1228299"/>
          </a:xfrm>
        </p:spPr>
        <p:txBody>
          <a:bodyPr>
            <a:normAutofit/>
          </a:bodyPr>
          <a:lstStyle/>
          <a:p>
            <a:r>
              <a:rPr lang="en-IN" sz="4000" b="1" i="0">
                <a:effectLst/>
                <a:latin typeface="Söhne"/>
              </a:rPr>
              <a:t>Overview</a:t>
            </a:r>
            <a:endParaRPr lang="en-IN" sz="4000"/>
          </a:p>
        </p:txBody>
      </p:sp>
      <p:sp>
        <p:nvSpPr>
          <p:cNvPr id="3" name="Content Placeholder 2">
            <a:extLst>
              <a:ext uri="{FF2B5EF4-FFF2-40B4-BE49-F238E27FC236}">
                <a16:creationId xmlns:a16="http://schemas.microsoft.com/office/drawing/2014/main" id="{9804884C-1CBB-4C3E-FF0B-856B871CAF0D}"/>
              </a:ext>
            </a:extLst>
          </p:cNvPr>
          <p:cNvSpPr>
            <a:spLocks noGrp="1"/>
          </p:cNvSpPr>
          <p:nvPr>
            <p:ph idx="1"/>
          </p:nvPr>
        </p:nvSpPr>
        <p:spPr>
          <a:xfrm>
            <a:off x="761802" y="2321476"/>
            <a:ext cx="4864875" cy="3850724"/>
          </a:xfrm>
        </p:spPr>
        <p:txBody>
          <a:bodyPr anchor="ctr">
            <a:normAutofit/>
          </a:bodyPr>
          <a:lstStyle/>
          <a:p>
            <a:pPr marL="0" indent="0">
              <a:buNone/>
            </a:pPr>
            <a:r>
              <a:rPr lang="en-US" sz="1900"/>
              <a:t>This project aims to uncover deep insights into the dramatic changes in the employment landscape wrought by the COVID-19 pandemic, employing advanced Machine Learning (ML) techniques. By analyzing complex datasets on employment metrics, we seek to identify patterns, predict future trends, and provide data-driven recommendations for policymakers and businesses. Our approach involves data preprocessing, feature selection, algorithm training, model evaluation, and interpretation of results, all facilitated through ML methodologies.</a:t>
            </a:r>
          </a:p>
          <a:p>
            <a:endParaRPr lang="en-US" sz="1900"/>
          </a:p>
          <a:p>
            <a:endParaRPr lang="en-IN" sz="1900"/>
          </a:p>
        </p:txBody>
      </p:sp>
      <p:pic>
        <p:nvPicPr>
          <p:cNvPr id="4098" name="Picture 2" descr="An overview of the ML process | Mastering Microsoft Dynamics 365 ...">
            <a:extLst>
              <a:ext uri="{FF2B5EF4-FFF2-40B4-BE49-F238E27FC236}">
                <a16:creationId xmlns:a16="http://schemas.microsoft.com/office/drawing/2014/main" id="{A3A8C204-D8BF-75BE-3F88-FAB7E3C973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50" y="3137759"/>
            <a:ext cx="5178206" cy="217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7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B1E6-E0E6-BC5E-B34E-F5F28A4B2134}"/>
              </a:ext>
            </a:extLst>
          </p:cNvPr>
          <p:cNvSpPr>
            <a:spLocks noGrp="1"/>
          </p:cNvSpPr>
          <p:nvPr>
            <p:ph type="title"/>
          </p:nvPr>
        </p:nvSpPr>
        <p:spPr/>
        <p:txBody>
          <a:bodyPr/>
          <a:lstStyle/>
          <a:p>
            <a:r>
              <a:rPr lang="en-IN" b="1" i="0" dirty="0">
                <a:effectLst/>
                <a:latin typeface="Söhne"/>
              </a:rPr>
              <a:t>Dataset</a:t>
            </a:r>
            <a:endParaRPr lang="en-IN" dirty="0"/>
          </a:p>
        </p:txBody>
      </p:sp>
      <p:sp>
        <p:nvSpPr>
          <p:cNvPr id="3" name="Content Placeholder 2">
            <a:extLst>
              <a:ext uri="{FF2B5EF4-FFF2-40B4-BE49-F238E27FC236}">
                <a16:creationId xmlns:a16="http://schemas.microsoft.com/office/drawing/2014/main" id="{4EB11420-8164-6C3C-54B5-67E59F1A5F8E}"/>
              </a:ext>
            </a:extLst>
          </p:cNvPr>
          <p:cNvSpPr>
            <a:spLocks noGrp="1"/>
          </p:cNvSpPr>
          <p:nvPr>
            <p:ph idx="1"/>
          </p:nvPr>
        </p:nvSpPr>
        <p:spPr/>
        <p:txBody>
          <a:bodyPr/>
          <a:lstStyle/>
          <a:p>
            <a:pPr marL="0" indent="0">
              <a:buNone/>
            </a:pPr>
            <a:r>
              <a:rPr lang="en-US" dirty="0"/>
              <a:t>The project targets several research directions, including comparative analysis across countries, sector-specific impacts, demographic disparities, and long-term labor market trends. These areas are critical for understanding the multifaceted effects of COVID-19 on employment. The ILOSTAT dataset, a comprehensive repository of international labor statistics, serves as our primary data source. It includes metrics on employment rates, working hours, and sectoral employment, providing a rich foundation for analysis.</a:t>
            </a:r>
          </a:p>
          <a:p>
            <a:pPr marL="0" indent="0">
              <a:buNone/>
            </a:pPr>
            <a:r>
              <a:rPr lang="en-US" b="1" dirty="0"/>
              <a:t>Dataset Link</a:t>
            </a:r>
          </a:p>
          <a:p>
            <a:pPr marL="0" indent="0">
              <a:buNone/>
            </a:pPr>
            <a:r>
              <a:rPr lang="en-IN" sz="1800" u="sng" dirty="0">
                <a:solidFill>
                  <a:srgbClr val="0000FF"/>
                </a:solidFill>
                <a:effectLst/>
                <a:latin typeface="Times New Roman" panose="02020603050405020304" pitchFamily="18" charset="0"/>
                <a:ea typeface="Calibri" panose="020F0502020204030204" pitchFamily="34" charset="0"/>
                <a:hlinkClick r:id="rId2"/>
              </a:rPr>
              <a:t>Impact of Covid-19 on Employment - ILOSTAT (kaggle.com)</a:t>
            </a:r>
            <a:endParaRPr lang="en-IN" sz="1800" dirty="0">
              <a:solidFill>
                <a:srgbClr val="222222"/>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67626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35AACC7-4856-290E-F29C-F55AD2C7BC7E}"/>
              </a:ext>
            </a:extLst>
          </p:cNvPr>
          <p:cNvGraphicFramePr>
            <a:graphicFrameLocks noGrp="1"/>
          </p:cNvGraphicFramePr>
          <p:nvPr>
            <p:extLst>
              <p:ext uri="{D42A27DB-BD31-4B8C-83A1-F6EECF244321}">
                <p14:modId xmlns:p14="http://schemas.microsoft.com/office/powerpoint/2010/main" val="3211327113"/>
              </p:ext>
            </p:extLst>
          </p:nvPr>
        </p:nvGraphicFramePr>
        <p:xfrm>
          <a:off x="808385" y="583095"/>
          <a:ext cx="10707753" cy="5643601"/>
        </p:xfrm>
        <a:graphic>
          <a:graphicData uri="http://schemas.openxmlformats.org/drawingml/2006/table">
            <a:tbl>
              <a:tblPr firstRow="1" bandRow="1">
                <a:tableStyleId>{5C22544A-7EE6-4342-B048-85BDC9FD1C3A}</a:tableStyleId>
              </a:tblPr>
              <a:tblGrid>
                <a:gridCol w="3569251">
                  <a:extLst>
                    <a:ext uri="{9D8B030D-6E8A-4147-A177-3AD203B41FA5}">
                      <a16:colId xmlns:a16="http://schemas.microsoft.com/office/drawing/2014/main" val="3564679446"/>
                    </a:ext>
                  </a:extLst>
                </a:gridCol>
                <a:gridCol w="3569251">
                  <a:extLst>
                    <a:ext uri="{9D8B030D-6E8A-4147-A177-3AD203B41FA5}">
                      <a16:colId xmlns:a16="http://schemas.microsoft.com/office/drawing/2014/main" val="98167506"/>
                    </a:ext>
                  </a:extLst>
                </a:gridCol>
                <a:gridCol w="3569251">
                  <a:extLst>
                    <a:ext uri="{9D8B030D-6E8A-4147-A177-3AD203B41FA5}">
                      <a16:colId xmlns:a16="http://schemas.microsoft.com/office/drawing/2014/main" val="3024610320"/>
                    </a:ext>
                  </a:extLst>
                </a:gridCol>
              </a:tblGrid>
              <a:tr h="278132">
                <a:tc>
                  <a:txBody>
                    <a:bodyPr/>
                    <a:lstStyle/>
                    <a:p>
                      <a:pPr fontAlgn="b"/>
                      <a:r>
                        <a:rPr lang="en-IN" sz="1300"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sz="1300" b="1">
                          <a:effectLst/>
                          <a:latin typeface="Times New Roman" panose="02020603050405020304" pitchFamily="18" charset="0"/>
                          <a:cs typeface="Times New Roman" panose="02020603050405020304" pitchFamily="18" charset="0"/>
                        </a:rPr>
                        <a:t>Description</a:t>
                      </a:r>
                    </a:p>
                  </a:txBody>
                  <a:tcPr anchor="b"/>
                </a:tc>
                <a:tc>
                  <a:txBody>
                    <a:bodyPr/>
                    <a:lstStyle/>
                    <a:p>
                      <a:pPr fontAlgn="b"/>
                      <a:r>
                        <a:rPr lang="en-IN" sz="1300" b="1">
                          <a:effectLst/>
                          <a:latin typeface="Times New Roman" panose="02020603050405020304" pitchFamily="18" charset="0"/>
                          <a:cs typeface="Times New Roman" panose="02020603050405020304" pitchFamily="18" charset="0"/>
                        </a:rPr>
                        <a:t>Source/Link</a:t>
                      </a:r>
                    </a:p>
                  </a:txBody>
                  <a:tcPr anchor="b"/>
                </a:tc>
                <a:extLst>
                  <a:ext uri="{0D108BD9-81ED-4DB2-BD59-A6C34878D82A}">
                    <a16:rowId xmlns:a16="http://schemas.microsoft.com/office/drawing/2014/main" val="503909536"/>
                  </a:ext>
                </a:extLst>
              </a:tr>
              <a:tr h="1321127">
                <a:tc>
                  <a:txBody>
                    <a:bodyPr/>
                    <a:lstStyle/>
                    <a:p>
                      <a:pPr fontAlgn="base"/>
                      <a:r>
                        <a:rPr lang="en-US" sz="1300" dirty="0">
                          <a:effectLst/>
                          <a:latin typeface="Times New Roman" panose="02020603050405020304" pitchFamily="18" charset="0"/>
                          <a:cs typeface="Times New Roman" panose="02020603050405020304" pitchFamily="18" charset="0"/>
                        </a:rPr>
                        <a:t>Systematic Review on the Impact of COVID-19 on Work and Workers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Investigates the impact of COVID-19 on workers across all occupations, aiming to identify research gaps and provide guidance for organizational adaptation.</a:t>
                      </a:r>
                    </a:p>
                  </a:txBody>
                  <a:tcPr anchor="ctr"/>
                </a:tc>
                <a:tc>
                  <a:txBody>
                    <a:bodyPr/>
                    <a:lstStyle/>
                    <a:p>
                      <a:r>
                        <a:rPr lang="en-IN" sz="1300" u="sng" kern="1200" dirty="0">
                          <a:solidFill>
                            <a:schemeClr val="dk1"/>
                          </a:solidFill>
                          <a:effectLst/>
                          <a:latin typeface="Times New Roman" panose="02020603050405020304" pitchFamily="18" charset="0"/>
                          <a:ea typeface="+mn-ea"/>
                          <a:cs typeface="Times New Roman" panose="02020603050405020304" pitchFamily="18" charset="0"/>
                          <a:hlinkClick r:id="rId2"/>
                        </a:rPr>
                        <a:t>A systematic review on the impacts of Covid‐19 on work: Contributions and a path forward from the perspectives of ergonomics and psychodynamics of work - PMC (nih.gov)</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501126701"/>
                  </a:ext>
                </a:extLst>
              </a:tr>
              <a:tr h="1112528">
                <a:tc>
                  <a:txBody>
                    <a:bodyPr/>
                    <a:lstStyle/>
                    <a:p>
                      <a:pPr fontAlgn="base"/>
                      <a:r>
                        <a:rPr lang="en-US" sz="1300" dirty="0">
                          <a:effectLst/>
                          <a:latin typeface="Times New Roman" panose="02020603050405020304" pitchFamily="18" charset="0"/>
                          <a:cs typeface="Times New Roman" panose="02020603050405020304" pitchFamily="18" charset="0"/>
                        </a:rPr>
                        <a:t>Analysis of COVID-19 Impacts on Employment and Unemployment</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Studies the loss of jobs, wages, housing, and health insurance due to COVID-19 and its contribution to increased mortality and health issues.</a:t>
                      </a:r>
                    </a:p>
                  </a:txBody>
                  <a:tcPr anchor="ctr"/>
                </a:tc>
                <a:tc>
                  <a:txBody>
                    <a:bodyPr/>
                    <a:lstStyle/>
                    <a:p>
                      <a:r>
                        <a:rPr lang="en-IN" sz="1300" u="sng" kern="1200" dirty="0">
                          <a:solidFill>
                            <a:schemeClr val="dk1"/>
                          </a:solidFill>
                          <a:effectLst/>
                          <a:latin typeface="Times New Roman" panose="02020603050405020304" pitchFamily="18" charset="0"/>
                          <a:ea typeface="+mn-ea"/>
                          <a:cs typeface="Times New Roman" panose="02020603050405020304" pitchFamily="18" charset="0"/>
                          <a:hlinkClick r:id="rId3"/>
                        </a:rPr>
                        <a:t>Analysis of the COVID-19 impacts on employment and unemployment across the multi-dimensional social disadvantaged areas - PMC (nih.gov)</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393410278"/>
                  </a:ext>
                </a:extLst>
              </a:tr>
              <a:tr h="903929">
                <a:tc>
                  <a:txBody>
                    <a:bodyPr/>
                    <a:lstStyle/>
                    <a:p>
                      <a:pPr fontAlgn="base"/>
                      <a:r>
                        <a:rPr lang="en-US" sz="1300" dirty="0">
                          <a:effectLst/>
                          <a:latin typeface="Times New Roman" panose="02020603050405020304" pitchFamily="18" charset="0"/>
                          <a:cs typeface="Times New Roman" panose="02020603050405020304" pitchFamily="18" charset="0"/>
                        </a:rPr>
                        <a:t>Work and Worker Health in the Post-pandemic World</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Applies a multilevel systems framework to understand how the pandemic affected worker health and wellbeing.</a:t>
                      </a:r>
                    </a:p>
                  </a:txBody>
                  <a:tcPr anchor="ctr"/>
                </a:tc>
                <a:tc>
                  <a:txBody>
                    <a:bodyPr/>
                    <a:lstStyle/>
                    <a:p>
                      <a:r>
                        <a:rPr lang="en-IN" sz="1300" u="sng" kern="1200" dirty="0">
                          <a:solidFill>
                            <a:schemeClr val="dk1"/>
                          </a:solidFill>
                          <a:effectLst/>
                          <a:latin typeface="Times New Roman" panose="02020603050405020304" pitchFamily="18" charset="0"/>
                          <a:ea typeface="+mn-ea"/>
                          <a:cs typeface="Times New Roman" panose="02020603050405020304" pitchFamily="18" charset="0"/>
                          <a:hlinkClick r:id="rId4"/>
                        </a:rPr>
                        <a:t>Work and worker health in the post-pandemic world: a public health perspective - The Lancet Public Health</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3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32229566"/>
                  </a:ext>
                </a:extLst>
              </a:tr>
              <a:tr h="1112528">
                <a:tc>
                  <a:txBody>
                    <a:bodyPr/>
                    <a:lstStyle/>
                    <a:p>
                      <a:pPr fontAlgn="base"/>
                      <a:r>
                        <a:rPr lang="en-US" sz="1300">
                          <a:effectLst/>
                          <a:latin typeface="Times New Roman" panose="02020603050405020304" pitchFamily="18" charset="0"/>
                          <a:cs typeface="Times New Roman" panose="02020603050405020304" pitchFamily="18" charset="0"/>
                        </a:rPr>
                        <a:t>Impact of COVID-19 on Employment</a:t>
                      </a:r>
                    </a:p>
                  </a:txBody>
                  <a:tcPr anchor="ctr"/>
                </a:tc>
                <a:tc>
                  <a:txBody>
                    <a:bodyPr/>
                    <a:lstStyle/>
                    <a:p>
                      <a:pPr fontAlgn="base"/>
                      <a:r>
                        <a:rPr lang="en-US" sz="1300" dirty="0">
                          <a:effectLst/>
                          <a:latin typeface="Times New Roman" panose="02020603050405020304" pitchFamily="18" charset="0"/>
                          <a:cs typeface="Times New Roman" panose="02020603050405020304" pitchFamily="18" charset="0"/>
                        </a:rPr>
                        <a:t>Explores the perspectives of job seekers and the emotional impact of unemployment during COVID-19, focusing on communities with minimal resources.</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300" u="sng" kern="1200" dirty="0">
                          <a:solidFill>
                            <a:schemeClr val="dk1"/>
                          </a:solidFill>
                          <a:effectLst/>
                          <a:latin typeface="Times New Roman" panose="02020603050405020304" pitchFamily="18" charset="0"/>
                          <a:ea typeface="+mn-ea"/>
                          <a:cs typeface="Times New Roman" panose="02020603050405020304" pitchFamily="18" charset="0"/>
                          <a:hlinkClick r:id="rId5"/>
                        </a:rPr>
                        <a:t>Impact of COVID‐19 on Employment: Exploring the Perspectives of Job Loss and Mental Health of Individuals From Minimal‐Resource Communities - PMC (nih.gov)</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p>
                      <a:pPr fontAlgn="base"/>
                      <a:endParaRPr lang="en-IN" sz="13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26653987"/>
                  </a:ext>
                </a:extLst>
              </a:tr>
              <a:tr h="903929">
                <a:tc>
                  <a:txBody>
                    <a:bodyPr/>
                    <a:lstStyle/>
                    <a:p>
                      <a:pPr fontAlgn="base"/>
                      <a:r>
                        <a:rPr lang="en-US" sz="1300">
                          <a:effectLst/>
                          <a:latin typeface="Times New Roman" panose="02020603050405020304" pitchFamily="18" charset="0"/>
                          <a:cs typeface="Times New Roman" panose="02020603050405020304" pitchFamily="18" charset="0"/>
                        </a:rPr>
                        <a:t>COVID-19, Work-Related Aspects, and Age Groups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Analyzes the impact of the pandemic on the labor market and work-related aspects, with a focus on age differences.</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300" u="sng" kern="1200" dirty="0">
                          <a:solidFill>
                            <a:schemeClr val="dk1"/>
                          </a:solidFill>
                          <a:effectLst/>
                          <a:latin typeface="Times New Roman" panose="02020603050405020304" pitchFamily="18" charset="0"/>
                          <a:ea typeface="+mn-ea"/>
                          <a:cs typeface="Times New Roman" panose="02020603050405020304" pitchFamily="18" charset="0"/>
                          <a:hlinkClick r:id="rId6"/>
                        </a:rPr>
                        <a:t>Rapid Review on COVID-19, Work-Related Aspects, and Age Differences - PubMed (nih.gov)</a:t>
                      </a:r>
                      <a:endParaRPr lang="en-IN" sz="1300" kern="1200" dirty="0">
                        <a:solidFill>
                          <a:schemeClr val="dk1"/>
                        </a:solidFill>
                        <a:effectLst/>
                        <a:latin typeface="Times New Roman" panose="02020603050405020304" pitchFamily="18" charset="0"/>
                        <a:ea typeface="+mn-ea"/>
                        <a:cs typeface="Times New Roman" panose="02020603050405020304" pitchFamily="18" charset="0"/>
                      </a:endParaRPr>
                    </a:p>
                    <a:p>
                      <a:pPr fontAlgn="base"/>
                      <a:endParaRPr lang="en-IN" sz="13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5189627"/>
                  </a:ext>
                </a:extLst>
              </a:tr>
            </a:tbl>
          </a:graphicData>
        </a:graphic>
      </p:graphicFrame>
    </p:spTree>
    <p:extLst>
      <p:ext uri="{BB962C8B-B14F-4D97-AF65-F5344CB8AC3E}">
        <p14:creationId xmlns:p14="http://schemas.microsoft.com/office/powerpoint/2010/main" val="2857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86B1-88AA-1A4A-F85D-78B4E186028D}"/>
              </a:ext>
            </a:extLst>
          </p:cNvPr>
          <p:cNvSpPr>
            <a:spLocks noGrp="1"/>
          </p:cNvSpPr>
          <p:nvPr>
            <p:ph type="title"/>
          </p:nvPr>
        </p:nvSpPr>
        <p:spPr/>
        <p:txBody>
          <a:bodyPr>
            <a:normAutofit/>
          </a:bodyPr>
          <a:lstStyle/>
          <a:p>
            <a:r>
              <a:rPr lang="en-IN" b="0" i="0" dirty="0">
                <a:solidFill>
                  <a:srgbClr val="374151"/>
                </a:solidFill>
                <a:effectLst/>
                <a:latin typeface="Söhne"/>
              </a:rPr>
              <a:t>Introduction to the Study</a:t>
            </a:r>
            <a:endParaRPr lang="en-IN" dirty="0"/>
          </a:p>
        </p:txBody>
      </p:sp>
      <p:sp>
        <p:nvSpPr>
          <p:cNvPr id="3" name="Content Placeholder 2">
            <a:extLst>
              <a:ext uri="{FF2B5EF4-FFF2-40B4-BE49-F238E27FC236}">
                <a16:creationId xmlns:a16="http://schemas.microsoft.com/office/drawing/2014/main" id="{D9A26046-A628-1169-0DCB-178249B7E55A}"/>
              </a:ext>
            </a:extLst>
          </p:cNvPr>
          <p:cNvSpPr>
            <a:spLocks noGrp="1"/>
          </p:cNvSpPr>
          <p:nvPr>
            <p:ph idx="1"/>
          </p:nvPr>
        </p:nvSpPr>
        <p:spPr/>
        <p:txBody>
          <a:bodyPr>
            <a:normAutofit fontScale="85000" lnSpcReduction="10000"/>
          </a:bodyPr>
          <a:lstStyle/>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This study delves into the seismic shifts instigated by the COVID-19 pandemic, a global health crisis that emerged in late 2019 and rapidly morphed into a profound economic and social upheaval. The pandemic's far-reaching effects have reverberated across the world, fundamentally transforming the global economic and labor landscapes. It catalyzed unprecedented disruptions, leading to a widespread reevaluation of work structures, employment practices, and economic stability.</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The outbreak not only precipitated a health emergency but also induced a ripple effect, causing massive job losses, shifts in work patterns, and alterations in employment sectors globally. This project aims to systematically analyze the pandemic's multifaceted impact on employment using advanced machine learning techniques. We will explore the extent of these changes, their differential effects across various demographics and geographies, and the potential long-term implications for the global workforce and economic recovery.</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9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ovid-19 in the US: Is this coronavirus wave the worst yet? - BBC News">
            <a:extLst>
              <a:ext uri="{FF2B5EF4-FFF2-40B4-BE49-F238E27FC236}">
                <a16:creationId xmlns:a16="http://schemas.microsoft.com/office/drawing/2014/main" id="{0B2CE12B-2B2B-B912-F128-84500D62D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5" y="704289"/>
            <a:ext cx="7693441" cy="541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50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E7F-DE6A-B526-B797-6822F1CAA199}"/>
              </a:ext>
            </a:extLst>
          </p:cNvPr>
          <p:cNvSpPr>
            <a:spLocks noGrp="1"/>
          </p:cNvSpPr>
          <p:nvPr>
            <p:ph type="title"/>
          </p:nvPr>
        </p:nvSpPr>
        <p:spPr>
          <a:xfrm>
            <a:off x="876693" y="741391"/>
            <a:ext cx="3455821" cy="1616203"/>
          </a:xfrm>
        </p:spPr>
        <p:txBody>
          <a:bodyPr anchor="b">
            <a:normAutofit/>
          </a:bodyPr>
          <a:lstStyle/>
          <a:p>
            <a:r>
              <a:rPr lang="en-IN" sz="3200" b="1" i="0" dirty="0">
                <a:effectLst/>
                <a:latin typeface="Söhne"/>
              </a:rPr>
              <a:t>Immediate Employment Effects</a:t>
            </a:r>
            <a:endParaRPr lang="en-IN" sz="3200" dirty="0"/>
          </a:p>
        </p:txBody>
      </p:sp>
      <p:sp>
        <p:nvSpPr>
          <p:cNvPr id="3" name="Content Placeholder 2">
            <a:extLst>
              <a:ext uri="{FF2B5EF4-FFF2-40B4-BE49-F238E27FC236}">
                <a16:creationId xmlns:a16="http://schemas.microsoft.com/office/drawing/2014/main" id="{03C67545-311C-B22D-A26F-104B8D4F5E38}"/>
              </a:ext>
            </a:extLst>
          </p:cNvPr>
          <p:cNvSpPr>
            <a:spLocks noGrp="1"/>
          </p:cNvSpPr>
          <p:nvPr>
            <p:ph idx="1"/>
          </p:nvPr>
        </p:nvSpPr>
        <p:spPr>
          <a:xfrm>
            <a:off x="876693" y="2533476"/>
            <a:ext cx="3455821" cy="3447832"/>
          </a:xfrm>
        </p:spPr>
        <p:txBody>
          <a:bodyPr anchor="t">
            <a:normAutofit/>
          </a:bodyPr>
          <a:lstStyle/>
          <a:p>
            <a:pPr marL="0" indent="0">
              <a:buNone/>
            </a:pPr>
            <a:r>
              <a:rPr lang="en-US" sz="2000" b="0" i="0">
                <a:effectLst/>
                <a:latin typeface="Söhne"/>
              </a:rPr>
              <a:t>The pandemic led to significant job losses and underemployment globally, intensifying income insecurity. Lockdowns and social distancing measures resulted in widespread closures of businesses, disrupting traditional work patterns and labor markets.</a:t>
            </a:r>
            <a:br>
              <a:rPr lang="en-US" sz="2000"/>
            </a:br>
            <a:endParaRPr lang="en-IN" sz="2000"/>
          </a:p>
        </p:txBody>
      </p:sp>
      <p:pic>
        <p:nvPicPr>
          <p:cNvPr id="2050" name="Picture 2" descr="Coronavirus: How the pandemic has changed the world economy - BBC News">
            <a:extLst>
              <a:ext uri="{FF2B5EF4-FFF2-40B4-BE49-F238E27FC236}">
                <a16:creationId xmlns:a16="http://schemas.microsoft.com/office/drawing/2014/main" id="{20305637-1369-845F-4EFD-77C7AEB4CB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837983"/>
            <a:ext cx="6389346" cy="5191343"/>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725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E48F7B-4E44-9221-FC6E-1DED5833469B}"/>
              </a:ext>
            </a:extLst>
          </p:cNvPr>
          <p:cNvSpPr>
            <a:spLocks noGrp="1"/>
          </p:cNvSpPr>
          <p:nvPr>
            <p:ph type="title"/>
          </p:nvPr>
        </p:nvSpPr>
        <p:spPr>
          <a:xfrm>
            <a:off x="1115568" y="548640"/>
            <a:ext cx="10168128" cy="1179576"/>
          </a:xfrm>
        </p:spPr>
        <p:txBody>
          <a:bodyPr>
            <a:normAutofit/>
          </a:bodyPr>
          <a:lstStyle/>
          <a:p>
            <a:r>
              <a:rPr lang="en-IN" sz="4000" b="1" i="0">
                <a:effectLst/>
                <a:latin typeface="Söhne"/>
              </a:rPr>
              <a:t>Shift to Remote Work</a:t>
            </a:r>
            <a:endParaRPr lang="en-IN" sz="4000"/>
          </a:p>
        </p:txBody>
      </p:sp>
      <p:sp>
        <p:nvSpPr>
          <p:cNvPr id="3085" name="Rectangle 308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n info graphic showing how to use remote work">
            <a:extLst>
              <a:ext uri="{FF2B5EF4-FFF2-40B4-BE49-F238E27FC236}">
                <a16:creationId xmlns:a16="http://schemas.microsoft.com/office/drawing/2014/main" id="{514624B2-04D2-E54A-AC02-EF427E9541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995" b="-3"/>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98210DF-082C-0094-CD04-758A70E9EEE9}"/>
              </a:ext>
            </a:extLst>
          </p:cNvPr>
          <p:cNvSpPr>
            <a:spLocks noGrp="1"/>
          </p:cNvSpPr>
          <p:nvPr>
            <p:ph idx="1"/>
          </p:nvPr>
        </p:nvSpPr>
        <p:spPr>
          <a:xfrm>
            <a:off x="7411453" y="2478024"/>
            <a:ext cx="3872243" cy="3694176"/>
          </a:xfrm>
        </p:spPr>
        <p:txBody>
          <a:bodyPr anchor="ctr">
            <a:normAutofit/>
          </a:bodyPr>
          <a:lstStyle/>
          <a:p>
            <a:pPr marL="0" indent="0">
              <a:buNone/>
            </a:pPr>
            <a:r>
              <a:rPr lang="en-US" sz="1800" b="0" i="0">
                <a:effectLst/>
                <a:latin typeface="Söhne"/>
              </a:rPr>
              <a:t>As the pandemic unfolded, a significant transition to remote work occurred, reshaping the traditional work environment. This shift, while maintaining employment continuity for some, underscored challenges like the digital divide, unequal access to technology, and varying adaptability across different sectors and job roles.</a:t>
            </a:r>
            <a:br>
              <a:rPr lang="en-US" sz="1800"/>
            </a:br>
            <a:endParaRPr lang="en-IN" sz="1800"/>
          </a:p>
        </p:txBody>
      </p:sp>
    </p:spTree>
    <p:extLst>
      <p:ext uri="{BB962C8B-B14F-4D97-AF65-F5344CB8AC3E}">
        <p14:creationId xmlns:p14="http://schemas.microsoft.com/office/powerpoint/2010/main" val="117933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ECFF-5F29-19D5-11A2-ABF1A451AC59}"/>
              </a:ext>
            </a:extLst>
          </p:cNvPr>
          <p:cNvSpPr>
            <a:spLocks noGrp="1"/>
          </p:cNvSpPr>
          <p:nvPr>
            <p:ph type="title"/>
          </p:nvPr>
        </p:nvSpPr>
        <p:spPr/>
        <p:txBody>
          <a:bodyPr/>
          <a:lstStyle/>
          <a:p>
            <a:r>
              <a:rPr lang="en-IN" b="1" i="0" dirty="0">
                <a:effectLst/>
                <a:latin typeface="Söhne"/>
              </a:rPr>
              <a:t>Sector-Specific Impact</a:t>
            </a:r>
            <a:endParaRPr lang="en-IN" dirty="0"/>
          </a:p>
        </p:txBody>
      </p:sp>
      <p:sp>
        <p:nvSpPr>
          <p:cNvPr id="3" name="Content Placeholder 2">
            <a:extLst>
              <a:ext uri="{FF2B5EF4-FFF2-40B4-BE49-F238E27FC236}">
                <a16:creationId xmlns:a16="http://schemas.microsoft.com/office/drawing/2014/main" id="{1EE660E7-B99E-B86A-07F3-364F0FAB9187}"/>
              </a:ext>
            </a:extLst>
          </p:cNvPr>
          <p:cNvSpPr>
            <a:spLocks noGrp="1"/>
          </p:cNvSpPr>
          <p:nvPr>
            <p:ph idx="1"/>
          </p:nvPr>
        </p:nvSpPr>
        <p:spPr/>
        <p:txBody>
          <a:bodyPr/>
          <a:lstStyle/>
          <a:p>
            <a:pPr marL="0" indent="0">
              <a:buNone/>
            </a:pPr>
            <a:r>
              <a:rPr lang="en-US" b="0" i="0" dirty="0">
                <a:solidFill>
                  <a:srgbClr val="374151"/>
                </a:solidFill>
                <a:effectLst/>
                <a:latin typeface="Söhne"/>
              </a:rPr>
              <a:t>The pandemic's impact varied significantly across industries. Tourism, aviation, and hospitality experienced severe downturns due to travel restrictions and health concerns. Conversely, sectors like IT, e-commerce, and healthcare witnessed growth, driven by increased demand for digital services, online shopping, and healthcare needs. These contrasting trends highlight the uneven economic repercussions across different sectors.</a:t>
            </a:r>
            <a:br>
              <a:rPr lang="en-US" dirty="0"/>
            </a:br>
            <a:endParaRPr lang="en-IN" dirty="0"/>
          </a:p>
        </p:txBody>
      </p:sp>
    </p:spTree>
    <p:extLst>
      <p:ext uri="{BB962C8B-B14F-4D97-AF65-F5344CB8AC3E}">
        <p14:creationId xmlns:p14="http://schemas.microsoft.com/office/powerpoint/2010/main" val="145112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C217-01CC-F00D-69D4-8300096A23AF}"/>
              </a:ext>
            </a:extLst>
          </p:cNvPr>
          <p:cNvSpPr>
            <a:spLocks noGrp="1"/>
          </p:cNvSpPr>
          <p:nvPr>
            <p:ph type="title"/>
          </p:nvPr>
        </p:nvSpPr>
        <p:spPr/>
        <p:txBody>
          <a:bodyPr/>
          <a:lstStyle/>
          <a:p>
            <a:r>
              <a:rPr lang="en-IN" b="1" i="0" dirty="0">
                <a:effectLst/>
                <a:latin typeface="Söhne"/>
              </a:rPr>
              <a:t>Disproportionate Effects on Demographics</a:t>
            </a:r>
            <a:endParaRPr lang="en-IN" dirty="0"/>
          </a:p>
        </p:txBody>
      </p:sp>
      <p:sp>
        <p:nvSpPr>
          <p:cNvPr id="3" name="Content Placeholder 2">
            <a:extLst>
              <a:ext uri="{FF2B5EF4-FFF2-40B4-BE49-F238E27FC236}">
                <a16:creationId xmlns:a16="http://schemas.microsoft.com/office/drawing/2014/main" id="{FD315357-E49B-C2A2-0F27-C7D00D4CB5A9}"/>
              </a:ext>
            </a:extLst>
          </p:cNvPr>
          <p:cNvSpPr>
            <a:spLocks noGrp="1"/>
          </p:cNvSpPr>
          <p:nvPr>
            <p:ph idx="1"/>
          </p:nvPr>
        </p:nvSpPr>
        <p:spPr/>
        <p:txBody>
          <a:bodyPr/>
          <a:lstStyle/>
          <a:p>
            <a:pPr marL="0" indent="0">
              <a:buNone/>
            </a:pPr>
            <a:r>
              <a:rPr lang="en-US" dirty="0"/>
              <a:t>The pandemic's impact on employment was unevenly distributed among different demographic groups. Women, often employed in hard-hit sectors like hospitality, faced higher job losses. Young workers, with less job security and more temporary roles, experienced significant challenges. Low-income workers also bore the brunt of employment disruptions, underscoring existing socio-economic inequalities.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1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BB05-6B51-A2F7-7ADC-70AF1F2CA6D5}"/>
              </a:ext>
            </a:extLst>
          </p:cNvPr>
          <p:cNvSpPr>
            <a:spLocks noGrp="1"/>
          </p:cNvSpPr>
          <p:nvPr>
            <p:ph type="title"/>
          </p:nvPr>
        </p:nvSpPr>
        <p:spPr/>
        <p:txBody>
          <a:bodyPr/>
          <a:lstStyle/>
          <a:p>
            <a:r>
              <a:rPr lang="en-IN" b="1" i="0" dirty="0">
                <a:effectLst/>
                <a:latin typeface="Söhne"/>
              </a:rPr>
              <a:t>Long-term Structural Changes</a:t>
            </a:r>
            <a:endParaRPr lang="en-IN" dirty="0"/>
          </a:p>
        </p:txBody>
      </p:sp>
      <p:sp>
        <p:nvSpPr>
          <p:cNvPr id="3" name="Content Placeholder 2">
            <a:extLst>
              <a:ext uri="{FF2B5EF4-FFF2-40B4-BE49-F238E27FC236}">
                <a16:creationId xmlns:a16="http://schemas.microsoft.com/office/drawing/2014/main" id="{60F459C9-CE78-6DCD-D7F2-1E7FB0E91D7C}"/>
              </a:ext>
            </a:extLst>
          </p:cNvPr>
          <p:cNvSpPr>
            <a:spLocks noGrp="1"/>
          </p:cNvSpPr>
          <p:nvPr>
            <p:ph idx="1"/>
          </p:nvPr>
        </p:nvSpPr>
        <p:spPr/>
        <p:txBody>
          <a:bodyPr/>
          <a:lstStyle/>
          <a:p>
            <a:pPr marL="0" indent="0">
              <a:buNone/>
            </a:pPr>
            <a:r>
              <a:rPr lang="en-US" dirty="0"/>
              <a:t>The pandemic is set to catalyze long-term structural changes in the labor market. A notable shift is the acceleration of automation and digitalization, as businesses adapt to new operational norms. Changes in consumer behavior, such as increased online shopping, are likely to persist, influencing job demands in retail and logistics. Additionally, global supply chains are expected to undergo significant restructuring, potentially reshaping international trade and employment patterns.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0016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C86F-D721-5B00-ACDE-B7F894A384F2}"/>
              </a:ext>
            </a:extLst>
          </p:cNvPr>
          <p:cNvSpPr>
            <a:spLocks noGrp="1"/>
          </p:cNvSpPr>
          <p:nvPr>
            <p:ph type="title"/>
          </p:nvPr>
        </p:nvSpPr>
        <p:spPr/>
        <p:txBody>
          <a:bodyPr/>
          <a:lstStyle/>
          <a:p>
            <a:r>
              <a:rPr lang="en-US" b="1" i="0" dirty="0">
                <a:effectLst/>
                <a:latin typeface="Söhne"/>
              </a:rPr>
              <a:t>Policy Responses and Support Measures</a:t>
            </a:r>
            <a:endParaRPr lang="en-IN" dirty="0"/>
          </a:p>
        </p:txBody>
      </p:sp>
      <p:sp>
        <p:nvSpPr>
          <p:cNvPr id="3" name="Content Placeholder 2">
            <a:extLst>
              <a:ext uri="{FF2B5EF4-FFF2-40B4-BE49-F238E27FC236}">
                <a16:creationId xmlns:a16="http://schemas.microsoft.com/office/drawing/2014/main" id="{8538C424-07CA-4EA7-57AC-01C6F572E957}"/>
              </a:ext>
            </a:extLst>
          </p:cNvPr>
          <p:cNvSpPr>
            <a:spLocks noGrp="1"/>
          </p:cNvSpPr>
          <p:nvPr>
            <p:ph idx="1"/>
          </p:nvPr>
        </p:nvSpPr>
        <p:spPr/>
        <p:txBody>
          <a:bodyPr/>
          <a:lstStyle/>
          <a:p>
            <a:pPr marL="0" indent="0">
              <a:buNone/>
            </a:pPr>
            <a:r>
              <a:rPr lang="en-US" dirty="0"/>
              <a:t>In response to the employment crisis triggered by the pandemic, governments worldwide implemented various measures. These included financial assistance programs for individuals and businesses, unemployment benefits, and job retention schemes. Such initiatives aimed to mitigate job losses, support incomes, and stabilize the economy during unprecedented times. The effectiveness of these measures varied, reflecting different policy approaches and economic contexts.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669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1089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Impact of Covid-19 on Employment</vt:lpstr>
      <vt:lpstr>Introduction to the Study</vt:lpstr>
      <vt:lpstr>PowerPoint Presentation</vt:lpstr>
      <vt:lpstr>Immediate Employment Effects</vt:lpstr>
      <vt:lpstr>Shift to Remote Work</vt:lpstr>
      <vt:lpstr>Sector-Specific Impact</vt:lpstr>
      <vt:lpstr>Disproportionate Effects on Demographics</vt:lpstr>
      <vt:lpstr>Long-term Structural Changes</vt:lpstr>
      <vt:lpstr>Policy Responses and Support Measures</vt:lpstr>
      <vt:lpstr>Mental Health and Work-Life Balance</vt:lpstr>
      <vt:lpstr>Overview</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on Employment</dc:title>
  <dc:creator>divya inapakurthi</dc:creator>
  <cp:lastModifiedBy>divya inapakurthi</cp:lastModifiedBy>
  <cp:revision>1</cp:revision>
  <dcterms:created xsi:type="dcterms:W3CDTF">2024-01-03T12:19:45Z</dcterms:created>
  <dcterms:modified xsi:type="dcterms:W3CDTF">2024-01-03T14:34:21Z</dcterms:modified>
</cp:coreProperties>
</file>