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dirty="0"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dirty="0"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dirty="0"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dirty="0"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33;p1"/>
          <p:cNvSpPr txBox="1"/>
          <p:nvPr>
            <p:ph type="ctrTitle"/>
          </p:nvPr>
        </p:nvSpPr>
        <p:spPr>
          <a:xfrm>
            <a:off x="-828675" y="19665"/>
            <a:ext cx="9982200" cy="1083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2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  <p:sp>
        <p:nvSpPr>
          <p:cNvPr id="1048602" name="Google Shape;36;p1"/>
          <p:cNvSpPr txBox="1"/>
          <p:nvPr/>
        </p:nvSpPr>
        <p:spPr>
          <a:xfrm>
            <a:off x="676275" y="3126124"/>
            <a:ext cx="8957920" cy="1513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STUDENT NAME  :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REGISTER NO       : 42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DEPARTMENT      : INFORMATION SYSTEM MANAGEMENT 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: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ANNAI VIOLET ARTS AND SCIENCE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400" lang="en-US" spc="15">
                <a:latin typeface="Trebuchet MS"/>
                <a:cs typeface="Trebuchet MS"/>
              </a:rPr>
              <a:t>M</a:t>
            </a:r>
            <a:r>
              <a:rPr b="1" dirty="0" sz="4400" lang="en-US" spc="15">
                <a:latin typeface="Trebuchet MS"/>
                <a:cs typeface="Trebuchet MS"/>
              </a:rPr>
              <a:t>O</a:t>
            </a:r>
            <a:r>
              <a:rPr b="1" dirty="0" sz="4400" lang="en-US" spc="15">
                <a:latin typeface="Trebuchet MS"/>
                <a:cs typeface="Trebuchet MS"/>
              </a:rPr>
              <a:t>D</a:t>
            </a:r>
            <a:r>
              <a:rPr b="1" dirty="0" sz="4400" lang="en-US" spc="15">
                <a:latin typeface="Trebuchet MS"/>
                <a:cs typeface="Trebuchet MS"/>
              </a:rPr>
              <a:t>E</a:t>
            </a:r>
            <a:r>
              <a:rPr b="1" dirty="0" sz="4400" lang="en-US" spc="15">
                <a:latin typeface="Trebuchet MS"/>
                <a:cs typeface="Trebuchet MS"/>
              </a:rPr>
              <a:t>L</a:t>
            </a:r>
            <a:r>
              <a:rPr b="1" dirty="0" sz="4400" lang="en-US" spc="15">
                <a:latin typeface="Trebuchet MS"/>
                <a:cs typeface="Trebuchet MS"/>
              </a:rPr>
              <a:t>L</a:t>
            </a:r>
            <a:r>
              <a:rPr b="1" dirty="0" sz="4400" lang="en-US" spc="15">
                <a:latin typeface="Trebuchet MS"/>
                <a:cs typeface="Trebuchet MS"/>
              </a:rPr>
              <a:t>ING 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3" name="TextBox 2"/>
          <p:cNvSpPr txBox="1"/>
          <p:nvPr/>
        </p:nvSpPr>
        <p:spPr>
          <a:xfrm>
            <a:off x="739775" y="1219200"/>
            <a:ext cx="8794750" cy="2758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Data set : Kaggle, Employee dataset</a:t>
            </a:r>
          </a:p>
          <a:p>
            <a:endParaRPr dirty="0" lang="en-IN"/>
          </a:p>
          <a:p>
            <a:r>
              <a:rPr dirty="0" lang="en-IN"/>
              <a:t>Data Cleaning : Missing Values , Irrelevant </a:t>
            </a:r>
          </a:p>
          <a:p>
            <a:endParaRPr dirty="0" lang="en-IN"/>
          </a:p>
          <a:p>
            <a:r>
              <a:rPr dirty="0" lang="en-IN"/>
              <a:t>Formulae : Performance Calculation , Low , Medium , High</a:t>
            </a:r>
          </a:p>
          <a:p>
            <a:endParaRPr dirty="0" lang="en-IN"/>
          </a:p>
          <a:p>
            <a:r>
              <a:rPr dirty="0" lang="en-IN"/>
              <a:t>Pivot Table : Summary , Business Unit ,Gender , Employment Type , Employee ID , Performance</a:t>
            </a:r>
          </a:p>
          <a:p>
            <a:endParaRPr dirty="0" lang="en-IN"/>
          </a:p>
          <a:p>
            <a:r>
              <a:rPr dirty="0" lang="en-IN"/>
              <a:t>Chart : Report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486410" y="160839"/>
            <a:ext cx="243713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lang="en-US"/>
              <a:t>R</a:t>
            </a:r>
            <a:r>
              <a:rPr dirty="0" sz="4400" lang="en-US"/>
              <a:t>E</a:t>
            </a:r>
            <a:r>
              <a:rPr dirty="0" sz="4400" lang="en-US"/>
              <a:t>S</a:t>
            </a:r>
            <a:r>
              <a:rPr dirty="0" sz="4400" lang="en-US"/>
              <a:t>U</a:t>
            </a:r>
            <a:r>
              <a:rPr dirty="0" sz="4400" lang="en-US"/>
              <a:t>L</a:t>
            </a:r>
            <a:r>
              <a:rPr dirty="0" sz="4400" lang="en-US"/>
              <a:t>T</a:t>
            </a:r>
            <a:r>
              <a:rPr dirty="0" sz="4400" lang="en-US"/>
              <a:t>S</a:t>
            </a:r>
            <a:endParaRPr altLang="en-US" lang="zh-CN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dirty="0" sz="1100">
              <a:latin typeface="Trebuchet MS"/>
              <a:cs typeface="Trebuchet MS"/>
            </a:endParaRPr>
          </a:p>
        </p:txBody>
      </p:sp>
      <p:pic>
        <p:nvPicPr>
          <p:cNvPr id="2097171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28600" y="1204779"/>
            <a:ext cx="11734800" cy="4872171"/>
          </a:xfrm>
          <a:prstGeom prst="rect"/>
        </p:spPr>
      </p:pic>
      <p:pic>
        <p:nvPicPr>
          <p:cNvPr id="2097172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3048000" y="166687"/>
            <a:ext cx="914400" cy="895217"/>
          </a:xfrm>
          <a:prstGeom prst="ellipse"/>
          <a:ln w="190500" cap="rnd">
            <a:noFill/>
            <a:prstDash val="solid"/>
          </a:ln>
          <a:effectLst>
            <a:outerShdw algn="bl" blurRad="127000" rotWithShape="0">
              <a:srgbClr val="000000"/>
            </a:outerShdw>
          </a:effectLst>
          <a:scene3d>
            <a:camera prst="perspectiveFront" fov="5400000"/>
            <a:lightRig dir="t" rig="threePt">
              <a:rot lat="0" lon="0" rev="19200000"/>
            </a:lightRig>
          </a:scene3d>
          <a:sp3d extrusionH="25400">
            <a:bevelT w="304800" h="152400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3276600" y="1676400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3"/>
          <p:cNvSpPr txBox="1"/>
          <p:nvPr/>
        </p:nvSpPr>
        <p:spPr>
          <a:xfrm>
            <a:off x="587880" y="2692657"/>
            <a:ext cx="9601200" cy="2758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sz="3600" lang="en-US"/>
              <a:t>  Highlight key findings from the data.</a:t>
            </a:r>
          </a:p>
          <a:p>
            <a:pPr indent="-342900" marL="342900">
              <a:buAutoNum type="arabicPeriod"/>
            </a:pPr>
            <a:r>
              <a:rPr dirty="0" sz="3600" lang="en-US"/>
              <a:t>  Making generalized </a:t>
            </a:r>
            <a:r>
              <a:rPr dirty="0" sz="3600" lang="en-US" err="1"/>
              <a:t>comparisons</a:t>
            </a:r>
            <a:r>
              <a:rPr dirty="0" sz="3600" lang="en-US" err="1"/>
              <a:t> </a:t>
            </a:r>
            <a:r>
              <a:rPr dirty="0" sz="3600" lang="en-US" err="1"/>
              <a:t>Assess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the right strength of the claim</a:t>
            </a:r>
            <a:r>
              <a:rPr dirty="0" sz="3600" lang="en-US"/>
              <a:t>.</a:t>
            </a:r>
            <a:endParaRPr altLang="en-US" lang="zh-CN"/>
          </a:p>
          <a:p>
            <a:pPr indent="-342900" marL="342900">
              <a:buAutoNum type="arabicPeriod"/>
            </a:pPr>
            <a:r>
              <a:rPr dirty="0" sz="3600" lang="en-US"/>
              <a:t> </a:t>
            </a:r>
            <a:r>
              <a:rPr dirty="0" sz="3600" lang="en-US"/>
              <a:t>A</a:t>
            </a:r>
            <a:r>
              <a:rPr dirty="0" sz="3600" lang="en-US"/>
              <a:t>re hypotheses supported? To what extent? To what extent do generalizations hold</a:t>
            </a:r>
            <a:endParaRPr dirty="0" sz="3600" lang="en-IN"/>
          </a:p>
        </p:txBody>
      </p:sp>
      <p:pic>
        <p:nvPicPr>
          <p:cNvPr id="2097173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71800" y="1252478"/>
            <a:ext cx="4114800" cy="144018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38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4" y="809624"/>
            <a:ext cx="235712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en-US" dirty="0" sz="4000" lang="en-US" spc="25"/>
              <a:t>A</a:t>
            </a:r>
            <a:r>
              <a:rPr altLang="en-US" dirty="0" sz="4000" lang="en-US" spc="25"/>
              <a:t>G</a:t>
            </a:r>
            <a:r>
              <a:rPr altLang="en-US" dirty="0" sz="4000" lang="en-US" spc="25"/>
              <a:t>E</a:t>
            </a:r>
            <a:r>
              <a:rPr altLang="en-US" dirty="0" sz="4000" lang="en-US" spc="25"/>
              <a:t>N</a:t>
            </a:r>
            <a:r>
              <a:rPr altLang="en-US" dirty="0" sz="4000" lang="en-US" spc="25"/>
              <a:t>D</a:t>
            </a:r>
            <a:r>
              <a:rPr altLang="en-US" dirty="0" sz="4000" lang="en-US" spc="25"/>
              <a:t>A</a:t>
            </a:r>
            <a:r>
              <a:rPr altLang="en-US" dirty="0" sz="4000" lang="en-US" spc="25"/>
              <a:t>S</a:t>
            </a:r>
            <a:r>
              <a:rPr altLang="en-US" dirty="0" sz="4400" lang="en-US" spc="25"/>
              <a:t> </a:t>
            </a:r>
            <a:endParaRPr altLang="en-US" lang="zh-CN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3096895" y="1468755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8;p2"/>
          <p:cNvGrpSpPr/>
          <p:nvPr/>
        </p:nvGrpSpPr>
        <p:grpSpPr>
          <a:xfrm>
            <a:off x="9296400" y="3309937"/>
            <a:ext cx="2762251" cy="3257550"/>
            <a:chOff x="7991475" y="2933700"/>
            <a:chExt cx="2762251" cy="3257550"/>
          </a:xfrm>
        </p:grpSpPr>
        <p:sp>
          <p:nvSpPr>
            <p:cNvPr id="1048644" name="Google Shape;39;p2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5" name="Google Shape;40;p2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58" name="Google Shape;41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7991475" y="2933700"/>
              <a:ext cx="2762251" cy="3257550"/>
            </a:xfrm>
            <a:prstGeom prst="rect"/>
            <a:noFill/>
            <a:ln>
              <a:noFill/>
            </a:ln>
          </p:spPr>
        </p:pic>
      </p:grpSp>
      <p:sp>
        <p:nvSpPr>
          <p:cNvPr id="1048646" name="Google Shape;42;p2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7" name="Google Shape;43;p2"/>
          <p:cNvSpPr txBox="1"/>
          <p:nvPr>
            <p:ph type="title"/>
          </p:nvPr>
        </p:nvSpPr>
        <p:spPr>
          <a:xfrm>
            <a:off x="834072" y="575055"/>
            <a:ext cx="5637000" cy="638801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/>
              <a:t>PROBLEM	STATEMENT</a:t>
            </a:r>
            <a:endParaRPr sz="4250"/>
          </a:p>
        </p:txBody>
      </p:sp>
      <p:pic>
        <p:nvPicPr>
          <p:cNvPr id="2097159" name="Google Shape;44;p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48" name="Google Shape;45;p2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</a:p>
        </p:txBody>
      </p:sp>
      <p:sp>
        <p:nvSpPr>
          <p:cNvPr id="1048649" name="Google Shape;46;p2"/>
          <p:cNvSpPr txBox="1"/>
          <p:nvPr/>
        </p:nvSpPr>
        <p:spPr>
          <a:xfrm>
            <a:off x="834075" y="2154623"/>
            <a:ext cx="10281600" cy="134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made for  company Profitable growth and success and also Employee personal growth too…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235317" y="3047999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8"/>
          <p:cNvSpPr txBox="1"/>
          <p:nvPr/>
        </p:nvSpPr>
        <p:spPr>
          <a:xfrm>
            <a:off x="324802" y="2534919"/>
            <a:ext cx="9677401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The primary purpose of an employee data base is to store and organize employee related information for administrative , operational and analytical purposes 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Google Shape;48;p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8" name="Google Shape;49;p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9" name="Google Shape;50;p3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0" name="Google Shape;51;p3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200" lang="en-US"/>
              <a:t>WHO ARE THE END USERS?</a:t>
            </a:r>
            <a:endParaRPr sz="3200"/>
          </a:p>
        </p:txBody>
      </p:sp>
      <p:pic>
        <p:nvPicPr>
          <p:cNvPr id="2097162" name="Google Shape;52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  <a:noFill/>
          <a:ln>
            <a:noFill/>
          </a:ln>
        </p:spPr>
      </p:pic>
      <p:sp>
        <p:nvSpPr>
          <p:cNvPr id="1048661" name="Google Shape;53;p3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</a:p>
        </p:txBody>
      </p:sp>
      <p:sp>
        <p:nvSpPr>
          <p:cNvPr id="1048662" name="Google Shape;54;p3"/>
          <p:cNvSpPr txBox="1"/>
          <p:nvPr/>
        </p:nvSpPr>
        <p:spPr>
          <a:xfrm>
            <a:off x="699450" y="2321026"/>
            <a:ext cx="6768300" cy="1424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-342900" lvl="0" marL="3429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management </a:t>
            </a:r>
          </a:p>
          <a:p>
            <a:pPr algn="l" indent="-342900" lvl="0" marL="3429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3" name="Google Shape;55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9220200" y="4347063"/>
            <a:ext cx="2430600" cy="2358600"/>
          </a:xfrm>
          <a:prstGeom prst="ellipse"/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r="5400000" dist="292100" rotWithShape="0" sx="-800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7374" y="990600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838200" y="317183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7"/>
          <p:cNvSpPr txBox="1"/>
          <p:nvPr/>
        </p:nvSpPr>
        <p:spPr>
          <a:xfrm>
            <a:off x="3006827" y="1194521"/>
            <a:ext cx="6324600" cy="3444240"/>
          </a:xfrm>
          <a:prstGeom prst="rect"/>
          <a:noFill/>
        </p:spPr>
        <p:txBody>
          <a:bodyPr rtlCol="0" wrap="square">
            <a:spAutoFit/>
          </a:bodyPr>
          <a:p>
            <a:endParaRPr dirty="0" sz="2800" lang="en-IN"/>
          </a:p>
          <a:p>
            <a:endParaRPr dirty="0" sz="2800" lang="en-IN"/>
          </a:p>
          <a:p>
            <a:endParaRPr dirty="0" sz="2800" lang="en-IN"/>
          </a:p>
          <a:p>
            <a:r>
              <a:rPr dirty="0" sz="2800" lang="en-IN"/>
              <a:t>Conditional formatting – missing </a:t>
            </a:r>
          </a:p>
          <a:p>
            <a:r>
              <a:rPr dirty="0" sz="2800" lang="en-IN"/>
              <a:t>Filter – remove</a:t>
            </a:r>
          </a:p>
          <a:p>
            <a:r>
              <a:rPr dirty="0" sz="2800" lang="en-IN"/>
              <a:t>Formula – performance</a:t>
            </a:r>
          </a:p>
          <a:p>
            <a:r>
              <a:rPr dirty="0" sz="2800" lang="en-IN"/>
              <a:t>Pivot – summary</a:t>
            </a:r>
          </a:p>
          <a:p>
            <a:r>
              <a:rPr dirty="0" sz="2800" lang="en-IN"/>
              <a:t>Graph – data visualization</a:t>
            </a:r>
          </a:p>
        </p:txBody>
      </p:sp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220200" y="3609975"/>
            <a:ext cx="2971800" cy="3248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2133600" y="1447800"/>
            <a:ext cx="7772400" cy="4130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Employee=-Kaggle</a:t>
            </a:r>
          </a:p>
          <a:p>
            <a:r>
              <a:rPr dirty="0" sz="2800" lang="en-IN"/>
              <a:t>26-features</a:t>
            </a:r>
          </a:p>
          <a:p>
            <a:r>
              <a:rPr dirty="0" sz="2800" lang="en-IN"/>
              <a:t>9-features</a:t>
            </a:r>
          </a:p>
          <a:p>
            <a:r>
              <a:rPr dirty="0" sz="2800" lang="en-IN"/>
              <a:t>Emp id – number</a:t>
            </a:r>
          </a:p>
          <a:p>
            <a:r>
              <a:rPr dirty="0" sz="2800" lang="en-IN"/>
              <a:t>Name-text</a:t>
            </a:r>
          </a:p>
          <a:p>
            <a:r>
              <a:rPr dirty="0" sz="2800" lang="en-IN"/>
              <a:t>Emp type</a:t>
            </a:r>
          </a:p>
          <a:p>
            <a:r>
              <a:rPr dirty="0" sz="2800" lang="en-IN"/>
              <a:t>Performance level</a:t>
            </a:r>
          </a:p>
          <a:p>
            <a:r>
              <a:rPr dirty="0" sz="2800" lang="en-IN"/>
              <a:t>Gender- male female </a:t>
            </a:r>
          </a:p>
          <a:p>
            <a:r>
              <a:rPr dirty="0" sz="2800" lang="en-IN"/>
              <a:t>Employee rating-num</a:t>
            </a:r>
          </a:p>
          <a:p>
            <a:endParaRPr dirty="0" lang="en-IN"/>
          </a:p>
        </p:txBody>
      </p:sp>
      <p:pic>
        <p:nvPicPr>
          <p:cNvPr id="2097167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915400" y="2610683"/>
            <a:ext cx="3276600" cy="4247317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990039" y="2223283"/>
            <a:ext cx="7531394" cy="954107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IN"/>
              <a:t>Performance level=IFS(Z8&gt;=5,”VERY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RMX2001</dc:creator>
  <dcterms:created xsi:type="dcterms:W3CDTF">2024-09-29T17:36:16Z</dcterms:created>
  <dcterms:modified xsi:type="dcterms:W3CDTF">2024-10-04T07:17:17Z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e98dbf55b4dc4594a5d1736a151f723d</vt:lpwstr>
  </property>
</Properties>
</file>