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9" d="100"/>
          <a:sy n="69" d="100"/>
        </p:scale>
        <p:origin x="-496"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 /><Relationship Id="rId1" Type="http://schemas.openxmlformats.org/officeDocument/2006/relationships/themeOverride" Target="../theme/themeOverride1.xml" /></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 /><Relationship Id="rId1" Type="http://schemas.openxmlformats.org/officeDocument/2006/relationships/themeOverride" Target="../theme/themeOverride2.xml" /></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8"/>
  </c:pivotSource>
  <c:chart>
    <c:title>
      <c:tx>
        <c:rich>
          <a:bodyPr/>
          <a:lstStyle/>
          <a:p>
            <a:pPr>
              <a:defRPr/>
            </a:pPr>
            <a:endParaRPr lang="en-US"/>
          </a:p>
        </c:rich>
      </c:tx>
      <c:layout>
        <c:manualLayout>
          <c:xMode val="edge"/>
          <c:yMode val="edge"/>
          <c:x val="0.40095592933964408"/>
          <c:y val="0.12860892388451445"/>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manualLayout>
          <c:layoutTarget val="inner"/>
          <c:xMode val="edge"/>
          <c:yMode val="edge"/>
          <c:x val="9.80033709189084E-2"/>
          <c:y val="0.17954840817007317"/>
          <c:w val="0.56157070476795479"/>
          <c:h val="0.47268474053276438"/>
        </c:manualLayout>
      </c:layout>
      <c:barChart>
        <c:barDir val="col"/>
        <c:grouping val="clustered"/>
        <c:varyColors val="0"/>
        <c:ser>
          <c:idx val="1"/>
          <c:order val="1"/>
          <c:tx>
            <c:strRef>
              <c:f>Sheet2!$C$3</c:f>
              <c:strCache>
                <c:ptCount val="1"/>
                <c:pt idx="0">
                  <c:v>Sum of Engagement Score</c:v>
                </c:pt>
              </c:strCache>
            </c:strRef>
          </c:tx>
          <c:invertIfNegative val="0"/>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287A-4C4C-B510-4BF9B597E651}"/>
            </c:ext>
          </c:extLst>
        </c:ser>
        <c:dLbls>
          <c:showLegendKey val="0"/>
          <c:showVal val="0"/>
          <c:showCatName val="0"/>
          <c:showSerName val="0"/>
          <c:showPercent val="0"/>
          <c:showBubbleSize val="0"/>
        </c:dLbls>
        <c:gapWidth val="150"/>
        <c:axId val="154503808"/>
        <c:axId val="154505600"/>
      </c:barChart>
      <c:lineChart>
        <c:grouping val="standard"/>
        <c:varyColors val="0"/>
        <c:ser>
          <c:idx val="0"/>
          <c:order val="0"/>
          <c:tx>
            <c:strRef>
              <c:f>Sheet2!$B$3</c:f>
              <c:strCache>
                <c:ptCount val="1"/>
                <c:pt idx="0">
                  <c:v>Sum of Satisfaction Score</c:v>
                </c:pt>
              </c:strCache>
            </c:strRef>
          </c:tx>
          <c:marker>
            <c:symbol val="none"/>
          </c:marker>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smooth val="0"/>
          <c:extLst>
            <c:ext xmlns:c16="http://schemas.microsoft.com/office/drawing/2014/chart" uri="{C3380CC4-5D6E-409C-BE32-E72D297353CC}">
              <c16:uniqueId val="{00000001-287A-4C4C-B510-4BF9B597E651}"/>
            </c:ext>
          </c:extLst>
        </c:ser>
        <c:dLbls>
          <c:showLegendKey val="0"/>
          <c:showVal val="0"/>
          <c:showCatName val="0"/>
          <c:showSerName val="0"/>
          <c:showPercent val="0"/>
          <c:showBubbleSize val="0"/>
        </c:dLbls>
        <c:marker val="1"/>
        <c:smooth val="0"/>
        <c:axId val="154503808"/>
        <c:axId val="154505600"/>
      </c:lineChart>
      <c:catAx>
        <c:axId val="154503808"/>
        <c:scaling>
          <c:orientation val="minMax"/>
        </c:scaling>
        <c:delete val="0"/>
        <c:axPos val="b"/>
        <c:numFmt formatCode="General" sourceLinked="0"/>
        <c:majorTickMark val="none"/>
        <c:minorTickMark val="none"/>
        <c:tickLblPos val="nextTo"/>
        <c:crossAx val="154505600"/>
        <c:crosses val="autoZero"/>
        <c:auto val="1"/>
        <c:lblAlgn val="ctr"/>
        <c:lblOffset val="100"/>
        <c:noMultiLvlLbl val="0"/>
      </c:catAx>
      <c:valAx>
        <c:axId val="154505600"/>
        <c:scaling>
          <c:orientation val="minMax"/>
        </c:scaling>
        <c:delete val="0"/>
        <c:axPos val="l"/>
        <c:majorGridlines/>
        <c:numFmt formatCode="General" sourceLinked="1"/>
        <c:majorTickMark val="none"/>
        <c:minorTickMark val="none"/>
        <c:tickLblPos val="nextTo"/>
        <c:crossAx val="154503808"/>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12"/>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Satisfaction Score</c:v>
                </c:pt>
              </c:strCache>
            </c:strRef>
          </c:tx>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0-46FB-6E44-91CE-86DA5B104E3A}"/>
            </c:ext>
          </c:extLst>
        </c:ser>
        <c:ser>
          <c:idx val="1"/>
          <c:order val="1"/>
          <c:tx>
            <c:strRef>
              <c:f>Sheet2!$C$3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1-46FB-6E44-91CE-86DA5B104E3A}"/>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[Employee_Engagement_Analysis.xlsx]Sheet2!PivotTable1</c:name>
    <c:fmtId val="18"/>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A85B-5241-8708-AC5496478616}"/>
            </c:ext>
          </c:extLst>
        </c:ser>
        <c:ser>
          <c:idx val="1"/>
          <c:order val="1"/>
          <c:tx>
            <c:strRef>
              <c:f>Sheet2!$C$3</c:f>
              <c:strCache>
                <c:ptCount val="1"/>
                <c:pt idx="0">
                  <c:v>Sum of Satisfaction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1-A85B-5241-8708-AC5496478616}"/>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chart" Target="../charts/chart3.xml" /><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Rectangle 7"/>
          <p:cNvSpPr/>
          <p:nvPr/>
        </p:nvSpPr>
        <p:spPr>
          <a:xfrm>
            <a:off x="3048000" y="2690336"/>
            <a:ext cx="6096000" cy="2400657"/>
          </a:xfrm>
          <a:prstGeom prst="rect">
            <a:avLst/>
          </a:prstGeom>
        </p:spPr>
        <p:txBody>
          <a:bodyPr>
            <a:spAutoFit/>
          </a:bodyPr>
          <a:lstStyle/>
          <a:p>
            <a:pPr>
              <a:lnSpc>
                <a:spcPct val="150000"/>
              </a:lnSpc>
            </a:pPr>
            <a:r>
              <a:rPr lang="en-US" sz="2000" dirty="0"/>
              <a:t>STUDENT NAME :</a:t>
            </a:r>
            <a:r>
              <a:rPr lang="en-IN" sz="2000" dirty="0"/>
              <a:t> </a:t>
            </a:r>
            <a:r>
              <a:rPr lang="en-GB" sz="2000" dirty="0"/>
              <a:t>SOUNDHARYA M</a:t>
            </a:r>
            <a:endParaRPr lang="en-US" sz="2000" dirty="0"/>
          </a:p>
          <a:p>
            <a:pPr>
              <a:lnSpc>
                <a:spcPct val="150000"/>
              </a:lnSpc>
            </a:pPr>
            <a:r>
              <a:rPr lang="en-US" sz="2000" dirty="0"/>
              <a:t>REGISTER NO: 22133910</a:t>
            </a:r>
            <a:r>
              <a:rPr lang="en-IN" sz="2000" dirty="0"/>
              <a:t>3</a:t>
            </a:r>
            <a:r>
              <a:rPr lang="en-US" sz="2000" dirty="0"/>
              <a:t>63</a:t>
            </a:r>
            <a:r>
              <a:rPr lang="en-GB" sz="2000" dirty="0"/>
              <a:t>34</a:t>
            </a:r>
            <a:endParaRPr lang="en-US" sz="2000" dirty="0"/>
          </a:p>
          <a:p>
            <a:pPr>
              <a:lnSpc>
                <a:spcPct val="150000"/>
              </a:lnSpc>
            </a:pPr>
            <a:r>
              <a:rPr lang="en-US" sz="2000" dirty="0"/>
              <a:t>NM ID NO: </a:t>
            </a:r>
            <a:r>
              <a:rPr lang="en-GB" sz="2000" dirty="0"/>
              <a:t>367110242411EC6B3774B40812AC1097</a:t>
            </a:r>
            <a:endParaRPr lang="en-US" sz="2000" dirty="0"/>
          </a:p>
          <a:p>
            <a:pPr>
              <a:lnSpc>
                <a:spcPct val="150000"/>
              </a:lnSpc>
            </a:pPr>
            <a:r>
              <a:rPr lang="en-US" sz="2000" dirty="0"/>
              <a:t>DEPARTMENT: DEPARTMENT OF COMMERCE</a:t>
            </a:r>
          </a:p>
          <a:p>
            <a:pPr>
              <a:lnSpc>
                <a:spcPct val="150000"/>
              </a:lnSpc>
            </a:pPr>
            <a:r>
              <a:rPr lang="en-US" sz="2000" dirty="0"/>
              <a:t>COLLEGE: QUEEN MARY'S COLLEGE, CHENNAI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08182" y="1295400"/>
            <a:ext cx="8001000" cy="5078313"/>
          </a:xfrm>
          <a:prstGeom prst="rect">
            <a:avLst/>
          </a:prstGeom>
        </p:spPr>
        <p:txBody>
          <a:bodyPr wrap="square">
            <a:spAutoFit/>
          </a:bodyPr>
          <a:lstStyle/>
          <a:p>
            <a:r>
              <a:rPr lang="en-US" b="1" dirty="0"/>
              <a:t>Step 1: Gather Data</a:t>
            </a:r>
          </a:p>
          <a:p>
            <a:endParaRPr lang="en-US" dirty="0"/>
          </a:p>
          <a:p>
            <a:r>
              <a:rPr lang="en-US" i="1" dirty="0"/>
              <a:t>Collect Employee Data</a:t>
            </a:r>
            <a:r>
              <a:rPr lang="en-US" dirty="0"/>
              <a:t>: Create a spreadsheet with relevant data. For example, you might include columns for: </a:t>
            </a:r>
          </a:p>
          <a:p>
            <a:pPr marL="285750" indent="-285750">
              <a:buFont typeface="Arial" pitchFamily="34" charset="0"/>
              <a:buChar char="•"/>
            </a:pPr>
            <a:r>
              <a:rPr lang="en-US" dirty="0"/>
              <a:t>Employee Name</a:t>
            </a:r>
          </a:p>
          <a:p>
            <a:pPr marL="285750" indent="-285750">
              <a:buFont typeface="Arial" pitchFamily="34" charset="0"/>
              <a:buChar char="•"/>
            </a:pPr>
            <a:r>
              <a:rPr lang="en-US" dirty="0"/>
              <a:t>Department,</a:t>
            </a:r>
          </a:p>
          <a:p>
            <a:pPr marL="285750" indent="-285750">
              <a:buFont typeface="Arial" pitchFamily="34" charset="0"/>
              <a:buChar char="•"/>
            </a:pPr>
            <a:r>
              <a:rPr lang="en-US" dirty="0"/>
              <a:t>KPIs (e.g., Sales, Customer Satisfaction Score, Project Completion Rate)</a:t>
            </a:r>
          </a:p>
          <a:p>
            <a:pPr marL="285750" indent="-285750">
              <a:buFont typeface="Arial" pitchFamily="34" charset="0"/>
              <a:buChar char="•"/>
            </a:pPr>
            <a:r>
              <a:rPr lang="en-US" dirty="0"/>
              <a:t>Performance Rating (if applicable)</a:t>
            </a:r>
          </a:p>
          <a:p>
            <a:pPr marL="285750" indent="-285750">
              <a:buFont typeface="Arial" pitchFamily="34" charset="0"/>
              <a:buChar char="•"/>
            </a:pPr>
            <a:endParaRPr lang="en-US" dirty="0"/>
          </a:p>
          <a:p>
            <a:r>
              <a:rPr lang="en-US" b="1" dirty="0"/>
              <a:t>Step 2: Organize Data</a:t>
            </a:r>
          </a:p>
          <a:p>
            <a:endParaRPr lang="en-US" dirty="0"/>
          </a:p>
          <a:p>
            <a:r>
              <a:rPr lang="en-US" i="1" dirty="0"/>
              <a:t>Structure Your Data</a:t>
            </a:r>
            <a:r>
              <a:rPr lang="en-US" dirty="0"/>
              <a:t>: Ensure your data is organized in a tabular format. </a:t>
            </a:r>
          </a:p>
          <a:p>
            <a:r>
              <a:rPr lang="en-US" dirty="0"/>
              <a:t> </a:t>
            </a:r>
          </a:p>
          <a:p>
            <a:r>
              <a:rPr lang="en-US" b="1" dirty="0"/>
              <a:t>Step 3: Calculate Performance Metrics</a:t>
            </a:r>
          </a:p>
          <a:p>
            <a:endParaRPr lang="en-US" dirty="0"/>
          </a:p>
          <a:p>
            <a:r>
              <a:rPr lang="en-US" i="1" dirty="0"/>
              <a:t>Add Calculations</a:t>
            </a:r>
            <a:r>
              <a:rPr lang="en-US" dirty="0"/>
              <a:t>: If necessary, add columns to calculate averages or totals for each KPI. </a:t>
            </a:r>
          </a:p>
          <a:p>
            <a:r>
              <a:rPr lang="en-US" dirty="0"/>
              <a:t>For example, you can use formulas like =AVERAGE(range) or =SUM(range).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138556"/>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3" name="Text Placeholder 2"/>
          <p:cNvSpPr>
            <a:spLocks noGrp="1"/>
          </p:cNvSpPr>
          <p:nvPr>
            <p:ph type="body" idx="1"/>
          </p:nvPr>
        </p:nvSpPr>
        <p:spPr>
          <a:xfrm>
            <a:off x="609600" y="1371600"/>
            <a:ext cx="8839200" cy="3600986"/>
          </a:xfrm>
        </p:spPr>
        <p:txBody>
          <a:bodyPr/>
          <a:lstStyle/>
          <a:p>
            <a:r>
              <a:rPr lang="en-US" b="1" dirty="0"/>
              <a:t>Step 4: Create Graphs</a:t>
            </a:r>
          </a:p>
          <a:p>
            <a:endParaRPr lang="en-US" dirty="0"/>
          </a:p>
          <a:p>
            <a:r>
              <a:rPr lang="en-US" i="1" dirty="0"/>
              <a:t>Select Data for Graphing</a:t>
            </a:r>
            <a:r>
              <a:rPr lang="en-US" dirty="0"/>
              <a:t>: Highlight the data you want to visualize. </a:t>
            </a:r>
          </a:p>
          <a:p>
            <a:r>
              <a:rPr lang="en-US" i="1" dirty="0"/>
              <a:t>Insert a Graph</a:t>
            </a:r>
            <a:r>
              <a:rPr lang="en-US" dirty="0"/>
              <a:t>:</a:t>
            </a:r>
          </a:p>
          <a:p>
            <a:pPr marL="285750" indent="-285750">
              <a:buFont typeface="Wingdings" pitchFamily="2" charset="2"/>
              <a:buChar char="ü"/>
            </a:pPr>
            <a:r>
              <a:rPr lang="en-US" dirty="0"/>
              <a:t>Go to the Insert tab in the Excel ribbon.</a:t>
            </a:r>
          </a:p>
          <a:p>
            <a:pPr marL="285750" indent="-285750">
              <a:buFont typeface="Wingdings" pitchFamily="2" charset="2"/>
              <a:buChar char="ü"/>
            </a:pPr>
            <a:r>
              <a:rPr lang="en-US" dirty="0"/>
              <a:t>Choose the type of graph you want to create (e.g., Bar Chart, Column Chart, Line Chart).</a:t>
            </a:r>
          </a:p>
          <a:p>
            <a:pPr marL="285750" indent="-285750">
              <a:buFont typeface="Wingdings" pitchFamily="2" charset="2"/>
              <a:buChar char="ü"/>
            </a:pPr>
            <a:r>
              <a:rPr lang="en-US" dirty="0"/>
              <a:t>Click on the chosen chart type, and Excel will generate a graph based on your selected data.</a:t>
            </a:r>
          </a:p>
          <a:p>
            <a:pPr marL="285750" indent="-285750">
              <a:buFont typeface="Wingdings" pitchFamily="2" charset="2"/>
              <a:buChar char="ü"/>
            </a:pPr>
            <a:endParaRPr lang="en-US" dirty="0"/>
          </a:p>
          <a:p>
            <a:r>
              <a:rPr lang="en-US" b="1" dirty="0"/>
              <a:t>Step 5: Customize the Graph</a:t>
            </a:r>
          </a:p>
          <a:p>
            <a:endParaRPr lang="en-US" b="1" dirty="0"/>
          </a:p>
          <a:p>
            <a:r>
              <a:rPr lang="en-US" i="1" dirty="0"/>
              <a:t>Format the Graph</a:t>
            </a:r>
            <a:r>
              <a:rPr lang="en-US" dirty="0"/>
              <a:t>:Click on the graph to select it, and use the Chart Tools that appear in the ribbon to customize it.You can change the chart title, adjust axis labels, and modify colors to improve readability.</a:t>
            </a:r>
          </a:p>
        </p:txBody>
      </p:sp>
    </p:spTree>
    <p:extLst>
      <p:ext uri="{BB962C8B-B14F-4D97-AF65-F5344CB8AC3E}">
        <p14:creationId xmlns:p14="http://schemas.microsoft.com/office/powerpoint/2010/main" val="191354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a:t>
            </a:r>
          </a:p>
        </p:txBody>
      </p:sp>
      <p:sp>
        <p:nvSpPr>
          <p:cNvPr id="3" name="Text Placeholder 2"/>
          <p:cNvSpPr>
            <a:spLocks noGrp="1"/>
          </p:cNvSpPr>
          <p:nvPr>
            <p:ph type="body" idx="1"/>
          </p:nvPr>
        </p:nvSpPr>
        <p:spPr>
          <a:xfrm>
            <a:off x="609600" y="1600200"/>
            <a:ext cx="8610600" cy="4154984"/>
          </a:xfrm>
        </p:spPr>
        <p:txBody>
          <a:bodyPr/>
          <a:lstStyle/>
          <a:p>
            <a:pPr>
              <a:lnSpc>
                <a:spcPct val="150000"/>
              </a:lnSpc>
            </a:pPr>
            <a:r>
              <a:rPr lang="en-US" b="1" dirty="0"/>
              <a:t>Step 6: Analyze the Results</a:t>
            </a:r>
          </a:p>
          <a:p>
            <a:pPr>
              <a:lnSpc>
                <a:spcPct val="150000"/>
              </a:lnSpc>
            </a:pPr>
            <a:endParaRPr lang="en-US" b="1" dirty="0"/>
          </a:p>
          <a:p>
            <a:pPr>
              <a:lnSpc>
                <a:spcPct val="150000"/>
              </a:lnSpc>
            </a:pPr>
            <a:r>
              <a:rPr lang="en-US" i="1" dirty="0"/>
              <a:t>Interpret the Graph</a:t>
            </a:r>
            <a:r>
              <a:rPr lang="en-US" dirty="0"/>
              <a:t>: Use the visual representation to analyze employee engagement and satisfaction   Look for trends, high performers, and areas needing improvement.</a:t>
            </a:r>
          </a:p>
          <a:p>
            <a:pPr>
              <a:lnSpc>
                <a:spcPct val="150000"/>
              </a:lnSpc>
            </a:pPr>
            <a:endParaRPr lang="en-US" dirty="0"/>
          </a:p>
          <a:p>
            <a:pPr>
              <a:lnSpc>
                <a:spcPct val="150000"/>
              </a:lnSpc>
            </a:pPr>
            <a:r>
              <a:rPr lang="en-US" b="1" dirty="0"/>
              <a:t>Step 7: Graphs</a:t>
            </a:r>
          </a:p>
          <a:p>
            <a:pPr>
              <a:lnSpc>
                <a:spcPct val="150000"/>
              </a:lnSpc>
            </a:pPr>
            <a:endParaRPr lang="en-US" b="1" dirty="0"/>
          </a:p>
          <a:p>
            <a:pPr>
              <a:lnSpc>
                <a:spcPct val="150000"/>
              </a:lnSpc>
            </a:pPr>
            <a:r>
              <a:rPr lang="en-US" i="1" dirty="0"/>
              <a:t>Bar Chart</a:t>
            </a:r>
            <a:r>
              <a:rPr lang="en-US" dirty="0"/>
              <a:t>: To compare sales performance among employees.</a:t>
            </a:r>
          </a:p>
          <a:p>
            <a:pPr>
              <a:lnSpc>
                <a:spcPct val="150000"/>
              </a:lnSpc>
            </a:pPr>
            <a:r>
              <a:rPr lang="en-US" i="1" dirty="0"/>
              <a:t>Line Chart</a:t>
            </a:r>
            <a:r>
              <a:rPr lang="en-US" dirty="0"/>
              <a:t>: To show trends in customer satisfaction over time.</a:t>
            </a:r>
          </a:p>
          <a:p>
            <a:pPr>
              <a:lnSpc>
                <a:spcPct val="150000"/>
              </a:lnSpc>
            </a:pPr>
            <a:r>
              <a:rPr lang="en-US" i="1" dirty="0"/>
              <a:t>Pie Chart</a:t>
            </a:r>
            <a:r>
              <a:rPr lang="en-US" dirty="0"/>
              <a:t>: To represent the distribution of performance ratings across departments.</a:t>
            </a:r>
          </a:p>
        </p:txBody>
      </p:sp>
    </p:spTree>
    <p:extLst>
      <p:ext uri="{BB962C8B-B14F-4D97-AF65-F5344CB8AC3E}">
        <p14:creationId xmlns:p14="http://schemas.microsoft.com/office/powerpoint/2010/main" val="427459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77218"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576073607"/>
              </p:ext>
            </p:extLst>
          </p:nvPr>
        </p:nvGraphicFramePr>
        <p:xfrm>
          <a:off x="1905000" y="1905722"/>
          <a:ext cx="6172200" cy="45386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spc="-40" dirty="0"/>
              <a:t>E</a:t>
            </a:r>
            <a:r>
              <a:rPr lang="en-US" spc="15" dirty="0"/>
              <a:t>S</a:t>
            </a:r>
            <a:r>
              <a:rPr lang="en-US" spc="-30" dirty="0"/>
              <a:t>U</a:t>
            </a:r>
            <a:r>
              <a:rPr lang="en-US" spc="-405" dirty="0"/>
              <a:t>L</a:t>
            </a:r>
            <a:r>
              <a:rPr lang="en-US" dirty="0"/>
              <a:t>TS</a:t>
            </a:r>
          </a:p>
        </p:txBody>
      </p:sp>
      <p:sp>
        <p:nvSpPr>
          <p:cNvPr id="3" name="Text Placeholder 2"/>
          <p:cNvSpPr>
            <a:spLocks noGrp="1"/>
          </p:cNvSpPr>
          <p:nvPr>
            <p:ph type="body" idx="1"/>
          </p:nvPr>
        </p:nvSpPr>
        <p:spPr>
          <a:xfrm flipV="1">
            <a:off x="12420600" y="6248400"/>
            <a:ext cx="685800" cy="685800"/>
          </a:xfrm>
        </p:spPr>
        <p:txBody>
          <a:bodyPr/>
          <a:lstStyle/>
          <a:p>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817862414"/>
              </p:ext>
            </p:extLst>
          </p:nvPr>
        </p:nvGraphicFramePr>
        <p:xfrm>
          <a:off x="609600" y="1524000"/>
          <a:ext cx="46164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392993943"/>
              </p:ext>
            </p:extLst>
          </p:nvPr>
        </p:nvGraphicFramePr>
        <p:xfrm>
          <a:off x="5257800" y="3276600"/>
          <a:ext cx="461645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399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43000" y="1752600"/>
            <a:ext cx="7162800" cy="3970318"/>
          </a:xfrm>
          <a:prstGeom prst="rect">
            <a:avLst/>
          </a:prstGeom>
        </p:spPr>
        <p:txBody>
          <a:bodyPr wrap="square">
            <a:spAutoFit/>
          </a:bodyPr>
          <a:lstStyle/>
          <a:p>
            <a:pPr marL="342900" indent="-342900">
              <a:lnSpc>
                <a:spcPct val="150000"/>
              </a:lnSpc>
              <a:buFont typeface="Wingdings" pitchFamily="2" charset="2"/>
              <a:buChar char="Ø"/>
            </a:pPr>
            <a:r>
              <a:rPr lang="en-US" sz="2400" dirty="0"/>
              <a:t>From the bar and line chart given above it is evident that employee satisfaction is directly proportional to employee engagement.</a:t>
            </a:r>
          </a:p>
          <a:p>
            <a:pPr marL="342900" indent="-342900">
              <a:lnSpc>
                <a:spcPct val="150000"/>
              </a:lnSpc>
              <a:buFont typeface="Wingdings" pitchFamily="2" charset="2"/>
              <a:buChar char="Ø"/>
            </a:pPr>
            <a:endParaRPr lang="en-US" sz="2400" dirty="0"/>
          </a:p>
          <a:p>
            <a:pPr marL="342900" indent="-342900">
              <a:lnSpc>
                <a:spcPct val="150000"/>
              </a:lnSpc>
              <a:buFont typeface="Wingdings" pitchFamily="2" charset="2"/>
              <a:buChar char="Ø"/>
            </a:pPr>
            <a:r>
              <a:rPr lang="en-US" sz="2400" dirty="0"/>
              <a:t>Thus the more engaging he/she is the more he/she will be satisfied.</a:t>
            </a:r>
          </a:p>
          <a:p>
            <a:pPr marL="342900" indent="-342900">
              <a:lnSpc>
                <a:spcPct val="150000"/>
              </a:lnSpc>
              <a:buFont typeface="Wingdings" pitchFamily="2" charset="2"/>
              <a:buChar char="Ø"/>
            </a:pP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754326"/>
          </a:xfrm>
          <a:prstGeom prst="rect">
            <a:avLst/>
          </a:prstGeom>
          <a:noFill/>
        </p:spPr>
        <p:txBody>
          <a:bodyPr wrap="square" rtlCol="0">
            <a:spAutoFit/>
          </a:bodyPr>
          <a:lstStyle/>
          <a:p>
            <a:r>
              <a:rPr lang="en-US" sz="3600" b="1" dirty="0">
                <a:solidFill>
                  <a:schemeClr val="bg2">
                    <a:lumMod val="25000"/>
                  </a:schemeClr>
                </a:solidFill>
                <a:latin typeface="Times New Roman" panose="02020603050405020304" pitchFamily="18" charset="0"/>
                <a:cs typeface="Times New Roman" panose="02020603050405020304" pitchFamily="18" charset="0"/>
              </a:rPr>
              <a:t>EMPLOYEE ENGAGEMENT AND SATISFACTION ANALYSIS WITH EXCEL</a:t>
            </a:r>
            <a:endParaRPr lang="en-IN" sz="3600" b="1" dirty="0">
              <a:solidFill>
                <a:schemeClr val="bg2">
                  <a:lumMod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14400" y="2551837"/>
            <a:ext cx="8229600" cy="369332"/>
          </a:xfrm>
          <a:prstGeom prst="rect">
            <a:avLst/>
          </a:prstGeom>
        </p:spPr>
        <p:txBody>
          <a:bodyPr wrap="square">
            <a:spAutoFit/>
          </a:bodyPr>
          <a:lstStyle/>
          <a:p>
            <a:r>
              <a:rPr lang="en-US" dirty="0">
                <a:solidFill>
                  <a:srgbClr val="1F1F1F"/>
                </a:solidFill>
                <a:latin typeface="Google Sans"/>
              </a:rPr>
              <a:t>.</a:t>
            </a:r>
            <a:endParaRPr lang="en-US" dirty="0"/>
          </a:p>
        </p:txBody>
      </p:sp>
      <p:sp>
        <p:nvSpPr>
          <p:cNvPr id="13" name="object 6"/>
          <p:cNvSpPr/>
          <p:nvPr/>
        </p:nvSpPr>
        <p:spPr>
          <a:xfrm>
            <a:off x="115062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5" name="Rectangle 14"/>
          <p:cNvSpPr/>
          <p:nvPr/>
        </p:nvSpPr>
        <p:spPr>
          <a:xfrm>
            <a:off x="838200" y="1676400"/>
            <a:ext cx="6096000" cy="3831818"/>
          </a:xfrm>
          <a:prstGeom prst="rect">
            <a:avLst/>
          </a:prstGeom>
        </p:spPr>
        <p:txBody>
          <a:bodyPr>
            <a:spAutoFit/>
          </a:bodyPr>
          <a:lstStyle/>
          <a:p>
            <a:pPr>
              <a:lnSpc>
                <a:spcPct val="150000"/>
              </a:lnSpc>
            </a:pPr>
            <a:r>
              <a:rPr lang="en-US" dirty="0"/>
              <a:t>Employee satisfaction analysis measures how happy and engaged employees are, focusing on aspects like work environment, compensation, growth opportunities, and management. It helps identify areas to improve workplace morale and productivity. Employee engagement analysis assesses how emotionally committed employees are to their organization and its goals. It examines factors like motivation, involvement, and job satisfaction to identify ways to enhance performance and reduce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0490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01098" y="1752600"/>
            <a:ext cx="7924800" cy="4524315"/>
          </a:xfrm>
          <a:prstGeom prst="rect">
            <a:avLst/>
          </a:prstGeom>
          <a:noFill/>
        </p:spPr>
        <p:txBody>
          <a:bodyPr wrap="square" rtlCol="0">
            <a:spAutoFit/>
          </a:bodyPr>
          <a:lstStyle/>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engagement and satisfaction are related but distinct concepts. While satisfaction measures how content employees are with their jobs (covering factors like pay, benefits, and work conditions), engagement goes deeper, reflecting how emotionally invested they are in their work and the organization’s success. Higher satisfaction can contribute to engagement, but engagement also requires a sense of purpose, commitment, and motivation beyond basic contentment.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066800" y="1905000"/>
            <a:ext cx="7162800" cy="2585323"/>
          </a:xfrm>
          <a:prstGeom prst="rect">
            <a:avLst/>
          </a:prstGeom>
        </p:spPr>
        <p:txBody>
          <a:bodyPr wrap="square">
            <a:spAutoFit/>
          </a:bodyPr>
          <a:lstStyle/>
          <a:p>
            <a:pPr marL="342900" indent="-342900">
              <a:lnSpc>
                <a:spcPct val="150000"/>
              </a:lnSpc>
              <a:buAutoNum type="arabicPeriod"/>
            </a:pPr>
            <a:r>
              <a:rPr lang="en-US" dirty="0"/>
              <a:t>Managers and Supervisors: For feedback and decision-making.</a:t>
            </a:r>
          </a:p>
          <a:p>
            <a:pPr marL="342900" indent="-342900">
              <a:lnSpc>
                <a:spcPct val="150000"/>
              </a:lnSpc>
              <a:buAutoNum type="arabicPeriod"/>
            </a:pPr>
            <a:r>
              <a:rPr lang="en-US" dirty="0"/>
              <a:t>HR Departments: For training, talent management, and fairness. </a:t>
            </a:r>
          </a:p>
          <a:p>
            <a:pPr marL="342900" indent="-342900">
              <a:lnSpc>
                <a:spcPct val="150000"/>
              </a:lnSpc>
              <a:buAutoNum type="arabicPeriod"/>
            </a:pPr>
            <a:r>
              <a:rPr lang="en-US" dirty="0"/>
              <a:t>Employees: For understanding feedback and growth opportunities.</a:t>
            </a:r>
          </a:p>
          <a:p>
            <a:pPr marL="342900" indent="-342900">
              <a:lnSpc>
                <a:spcPct val="150000"/>
              </a:lnSpc>
              <a:buAutoNum type="arabicPeriod"/>
            </a:pPr>
            <a:r>
              <a:rPr lang="en-US" dirty="0"/>
              <a:t> Executives: For strategic workforce insights.</a:t>
            </a:r>
          </a:p>
          <a:p>
            <a:pPr marL="342900" indent="-342900">
              <a:lnSpc>
                <a:spcPct val="150000"/>
              </a:lnSpc>
              <a:buAutoNum type="arabicPeriod"/>
            </a:pPr>
            <a:r>
              <a:rPr lang="en-US" dirty="0"/>
              <a:t> Coaches/Consultants: For development support.</a:t>
            </a:r>
          </a:p>
          <a:p>
            <a:pPr marL="342900" indent="-342900">
              <a:lnSpc>
                <a:spcPct val="150000"/>
              </a:lnSpc>
              <a:buAutoNum type="arabicPeriod"/>
            </a:pPr>
            <a:r>
              <a:rPr lang="en-US" dirty="0"/>
              <a:t> Compliance Officers: For ensuring fair evaluations.</a:t>
            </a:r>
          </a:p>
        </p:txBody>
      </p:sp>
      <p:pic>
        <p:nvPicPr>
          <p:cNvPr id="9" name="Picture 8">
            <a:extLst>
              <a:ext uri="{FF2B5EF4-FFF2-40B4-BE49-F238E27FC236}">
                <a16:creationId xmlns:a16="http://schemas.microsoft.com/office/drawing/2014/main" id="{7762F44A-AF58-D929-62F4-66746501C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160" y="3429000"/>
            <a:ext cx="4227297" cy="34603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01400" y="1152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048000" y="2015474"/>
            <a:ext cx="6096000" cy="2400657"/>
          </a:xfrm>
          <a:prstGeom prst="rect">
            <a:avLst/>
          </a:prstGeom>
        </p:spPr>
        <p:txBody>
          <a:bodyPr>
            <a:spAutoFit/>
          </a:bodyPr>
          <a:lstStyle/>
          <a:p>
            <a:pPr marL="342900" indent="-342900">
              <a:lnSpc>
                <a:spcPct val="150000"/>
              </a:lnSpc>
              <a:buFont typeface="Wingdings" pitchFamily="2" charset="2"/>
              <a:buChar char="Ø"/>
            </a:pPr>
            <a:r>
              <a:rPr lang="en-US" sz="2000" dirty="0"/>
              <a:t>Conditional formatting: Highlight the missing values.</a:t>
            </a:r>
          </a:p>
          <a:p>
            <a:pPr marL="342900" indent="-342900">
              <a:lnSpc>
                <a:spcPct val="150000"/>
              </a:lnSpc>
              <a:buFont typeface="Wingdings" pitchFamily="2" charset="2"/>
              <a:buChar char="Ø"/>
            </a:pPr>
            <a:r>
              <a:rPr lang="en-US" sz="2000" dirty="0"/>
              <a:t>Filter: Filter out or remove the missing values.</a:t>
            </a:r>
          </a:p>
          <a:p>
            <a:pPr marL="342900" indent="-342900">
              <a:lnSpc>
                <a:spcPct val="150000"/>
              </a:lnSpc>
              <a:buFont typeface="Wingdings" pitchFamily="2" charset="2"/>
              <a:buChar char="Ø"/>
            </a:pPr>
            <a:r>
              <a:rPr lang="en-US" sz="2000" dirty="0"/>
              <a:t>Formula: Calculate the employee performance level.</a:t>
            </a:r>
          </a:p>
          <a:p>
            <a:pPr marL="342900" indent="-342900">
              <a:lnSpc>
                <a:spcPct val="150000"/>
              </a:lnSpc>
              <a:buFont typeface="Wingdings" pitchFamily="2" charset="2"/>
              <a:buChar char="Ø"/>
            </a:pPr>
            <a:r>
              <a:rPr lang="en-US" sz="2000" dirty="0"/>
              <a:t>Pivot table: Summary.</a:t>
            </a:r>
          </a:p>
          <a:p>
            <a:pPr marL="342900" indent="-342900">
              <a:lnSpc>
                <a:spcPct val="150000"/>
              </a:lnSpc>
              <a:buFont typeface="Wingdings" pitchFamily="2" charset="2"/>
              <a:buChar char="Ø"/>
            </a:pPr>
            <a:r>
              <a:rPr lang="en-US" sz="2000" dirty="0"/>
              <a:t>Graph: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19200" y="1524000"/>
            <a:ext cx="6096000" cy="4662815"/>
          </a:xfrm>
          <a:prstGeom prst="rect">
            <a:avLst/>
          </a:prstGeom>
        </p:spPr>
        <p:txBody>
          <a:bodyPr>
            <a:spAutoFit/>
          </a:bodyPr>
          <a:lstStyle/>
          <a:p>
            <a:pPr marL="285750" indent="-285750">
              <a:lnSpc>
                <a:spcPct val="150000"/>
              </a:lnSpc>
              <a:buFont typeface="Wingdings" pitchFamily="2" charset="2"/>
              <a:buChar char="Ø"/>
            </a:pPr>
            <a:r>
              <a:rPr lang="en-US" dirty="0"/>
              <a:t>Employee data set-</a:t>
            </a:r>
            <a:r>
              <a:rPr lang="en-US" dirty="0" err="1"/>
              <a:t>Kaggle</a:t>
            </a:r>
            <a:endParaRPr lang="en-US" dirty="0"/>
          </a:p>
          <a:p>
            <a:pPr marL="285750" indent="-285750">
              <a:lnSpc>
                <a:spcPct val="150000"/>
              </a:lnSpc>
              <a:buFont typeface="Wingdings" pitchFamily="2" charset="2"/>
              <a:buChar char="Ø"/>
            </a:pPr>
            <a:r>
              <a:rPr lang="en-US" dirty="0"/>
              <a:t>Employee ID(numerical values)</a:t>
            </a:r>
          </a:p>
          <a:p>
            <a:pPr marL="285750" indent="-285750">
              <a:lnSpc>
                <a:spcPct val="150000"/>
              </a:lnSpc>
              <a:buFont typeface="Wingdings" pitchFamily="2" charset="2"/>
              <a:buChar char="Ø"/>
            </a:pPr>
            <a:r>
              <a:rPr lang="en-US" dirty="0"/>
              <a:t>First name and last name of employees(text format) </a:t>
            </a:r>
          </a:p>
          <a:p>
            <a:pPr marL="285750" indent="-285750">
              <a:lnSpc>
                <a:spcPct val="150000"/>
              </a:lnSpc>
              <a:buFont typeface="Wingdings" pitchFamily="2" charset="2"/>
              <a:buChar char="Ø"/>
            </a:pPr>
            <a:r>
              <a:rPr lang="en-US" dirty="0"/>
              <a:t>Job role</a:t>
            </a:r>
          </a:p>
          <a:p>
            <a:pPr marL="285750" indent="-285750">
              <a:lnSpc>
                <a:spcPct val="150000"/>
              </a:lnSpc>
              <a:buFont typeface="Wingdings" pitchFamily="2" charset="2"/>
              <a:buChar char="Ø"/>
            </a:pPr>
            <a:r>
              <a:rPr lang="en-US" dirty="0"/>
              <a:t>Age</a:t>
            </a:r>
          </a:p>
          <a:p>
            <a:pPr marL="285750" indent="-285750">
              <a:lnSpc>
                <a:spcPct val="150000"/>
              </a:lnSpc>
              <a:buFont typeface="Wingdings" pitchFamily="2" charset="2"/>
              <a:buChar char="Ø"/>
            </a:pPr>
            <a:r>
              <a:rPr lang="en-US" dirty="0"/>
              <a:t>Gender </a:t>
            </a:r>
          </a:p>
          <a:p>
            <a:pPr marL="285750" indent="-285750">
              <a:lnSpc>
                <a:spcPct val="150000"/>
              </a:lnSpc>
              <a:buFont typeface="Wingdings" pitchFamily="2" charset="2"/>
              <a:buChar char="Ø"/>
            </a:pPr>
            <a:r>
              <a:rPr lang="en-US" dirty="0"/>
              <a:t>Tenure</a:t>
            </a:r>
          </a:p>
          <a:p>
            <a:pPr marL="285750" indent="-285750">
              <a:lnSpc>
                <a:spcPct val="150000"/>
              </a:lnSpc>
              <a:buFont typeface="Wingdings" pitchFamily="2" charset="2"/>
              <a:buChar char="Ø"/>
            </a:pPr>
            <a:r>
              <a:rPr lang="en-US" dirty="0"/>
              <a:t>Engagement </a:t>
            </a:r>
          </a:p>
          <a:p>
            <a:pPr marL="285750" indent="-285750">
              <a:lnSpc>
                <a:spcPct val="150000"/>
              </a:lnSpc>
              <a:buFont typeface="Wingdings" pitchFamily="2" charset="2"/>
              <a:buChar char="Ø"/>
            </a:pPr>
            <a:r>
              <a:rPr lang="en-US" dirty="0"/>
              <a:t>Satisfaction </a:t>
            </a:r>
          </a:p>
          <a:p>
            <a:pPr marL="285750" indent="-285750">
              <a:lnSpc>
                <a:spcPct val="150000"/>
              </a:lnSpc>
              <a:buFont typeface="Wingdings" pitchFamily="2" charset="2"/>
              <a:buChar char="Ø"/>
            </a:pPr>
            <a:r>
              <a:rPr lang="en-US" dirty="0"/>
              <a:t>Turnover risk</a:t>
            </a:r>
          </a:p>
          <a:p>
            <a:pPr marL="285750" indent="-285750">
              <a:lnSpc>
                <a:spcPct val="150000"/>
              </a:lnSpc>
              <a:buFont typeface="Wingdings"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120055"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057400" y="1676400"/>
            <a:ext cx="7524750" cy="2862322"/>
          </a:xfrm>
          <a:prstGeom prst="rect">
            <a:avLst/>
          </a:prstGeom>
          <a:noFill/>
        </p:spPr>
        <p:txBody>
          <a:bodyPr wrap="square" rtlCol="0">
            <a:spAutoFit/>
          </a:bodyPr>
          <a:lstStyle/>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Advanced Formulas: Use VLOOKUP, INDEX-MATCH, and dynamic arrays (FILTER, SORT).</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Conditional Formatting: Highlight key data with colors or icons.</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Dashboards: Make interactive with Slicers and Pivot table.</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Visuals: Use charts, </a:t>
            </a:r>
            <a:r>
              <a:rPr lang="en-US" sz="2000" dirty="0" err="1">
                <a:solidFill>
                  <a:srgbClr val="0D0D0D"/>
                </a:solidFill>
                <a:latin typeface="Times New Roman" panose="02020603050405020304" pitchFamily="18" charset="0"/>
                <a:cs typeface="Times New Roman" panose="02020603050405020304" pitchFamily="18" charset="0"/>
              </a:rPr>
              <a:t>sparklines</a:t>
            </a:r>
            <a:r>
              <a:rPr lang="en-US" sz="2000" dirty="0">
                <a:solidFill>
                  <a:srgbClr val="0D0D0D"/>
                </a:solidFill>
                <a:latin typeface="Times New Roman" panose="02020603050405020304" pitchFamily="18" charset="0"/>
                <a:cs typeface="Times New Roman" panose="02020603050405020304" pitchFamily="18" charset="0"/>
              </a:rPr>
              <a:t>, and heat </a:t>
            </a:r>
            <a:r>
              <a:rPr lang="en-US" sz="2000" dirty="0" err="1">
                <a:solidFill>
                  <a:srgbClr val="0D0D0D"/>
                </a:solidFill>
                <a:latin typeface="Times New Roman" panose="02020603050405020304" pitchFamily="18" charset="0"/>
                <a:cs typeface="Times New Roman" panose="02020603050405020304" pitchFamily="18" charset="0"/>
              </a:rPr>
              <a:t>maps.These</a:t>
            </a:r>
            <a:r>
              <a:rPr lang="en-US" sz="2000" dirty="0">
                <a:solidFill>
                  <a:srgbClr val="0D0D0D"/>
                </a:solidFill>
                <a:latin typeface="Times New Roman" panose="02020603050405020304" pitchFamily="18" charset="0"/>
                <a:cs typeface="Times New Roman" panose="02020603050405020304" pitchFamily="18" charset="0"/>
              </a:rPr>
              <a:t> enhance clarity and engagement.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427</TotalTime>
  <Words>755</Words>
  <Application>Microsoft Office PowerPoint</Application>
  <PresentationFormat>Widescreen</PresentationFormat>
  <Paragraphs>112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soundharyam2012@gmail.com</cp:lastModifiedBy>
  <cp:revision>34</cp:revision>
  <dcterms:created xsi:type="dcterms:W3CDTF">2024-03-29T15:07:22Z</dcterms:created>
  <dcterms:modified xsi:type="dcterms:W3CDTF">2024-09-11T08:33:31Z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