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4" r:id="rId11"/>
    <p:sldId id="1286" r:id="rId12"/>
    <p:sldId id="1287" r:id="rId13"/>
    <p:sldId id="1292" r:id="rId14"/>
    <p:sldId id="1293"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E1FB"/>
    <a:srgbClr val="213264"/>
    <a:srgbClr val="841910"/>
    <a:srgbClr val="DFDDFB"/>
    <a:srgbClr val="213164"/>
    <a:srgbClr val="213163"/>
    <a:srgbClr val="FFAB40"/>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49643" y="9884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:DIVYA P</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:au613021104025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399252" y="3694709"/>
            <a:ext cx="2323136" cy="677108"/>
          </a:xfrm>
          <a:prstGeom prst="rect">
            <a:avLst/>
          </a:prstGeom>
          <a:noFill/>
        </p:spPr>
        <p:txBody>
          <a:bodyPr wrap="square">
            <a:spAutoFit/>
          </a:bodyPr>
          <a:lstStyle/>
          <a:p>
            <a:pPr algn="l"/>
            <a:endParaRPr lang="en-IN" sz="1800" b="0" i="0" u="none" strike="noStrike" baseline="0" dirty="0">
              <a:solidFill>
                <a:srgbClr val="000000"/>
              </a:solidFill>
              <a:latin typeface="Arial" panose="020B0604020202020204" pitchFamily="34" charset="0"/>
            </a:endParaRPr>
          </a:p>
          <a:p>
            <a:r>
              <a:rPr lang="en-US" sz="1000" i="0" u="none" strike="noStrike" baseline="0" dirty="0">
                <a:solidFill>
                  <a:srgbClr val="000000"/>
                </a:solidFill>
                <a:latin typeface="Arial" panose="020B0604020202020204" pitchFamily="34" charset="0"/>
              </a:rPr>
              <a:t>VIVEKANANDHA COLLEGE OF       TECHNOLOGY FOR WOMEN</a:t>
            </a:r>
            <a:endParaRPr lang="en-US" sz="100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flipV="1">
            <a:off x="10560288" y="5143500"/>
            <a:ext cx="220006" cy="122894"/>
          </a:xfrm>
        </p:spPr>
        <p:txBody>
          <a:bodyPr/>
          <a:lstStyle/>
          <a:p>
            <a:pPr marL="152396" indent="0">
              <a:buNone/>
            </a:pPr>
            <a:endParaRPr lang="en-US" dirty="0"/>
          </a:p>
        </p:txBody>
      </p:sp>
      <p:pic>
        <p:nvPicPr>
          <p:cNvPr id="5" name="Picture 4">
            <a:extLst>
              <a:ext uri="{FF2B5EF4-FFF2-40B4-BE49-F238E27FC236}">
                <a16:creationId xmlns:a16="http://schemas.microsoft.com/office/drawing/2014/main" id="{DBBFA520-3E4D-260F-FF74-6268F344E467}"/>
              </a:ext>
            </a:extLst>
          </p:cNvPr>
          <p:cNvPicPr>
            <a:picLocks noChangeAspect="1"/>
          </p:cNvPicPr>
          <p:nvPr/>
        </p:nvPicPr>
        <p:blipFill>
          <a:blip r:embed="rId2"/>
          <a:stretch>
            <a:fillRect/>
          </a:stretch>
        </p:blipFill>
        <p:spPr>
          <a:xfrm>
            <a:off x="1405976" y="1389600"/>
            <a:ext cx="6332048" cy="31266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7A24E378-1C00-6644-B81B-953F98CA1FD2}"/>
              </a:ext>
            </a:extLst>
          </p:cNvPr>
          <p:cNvPicPr>
            <a:picLocks noChangeAspect="1"/>
          </p:cNvPicPr>
          <p:nvPr/>
        </p:nvPicPr>
        <p:blipFill>
          <a:blip r:embed="rId2"/>
          <a:stretch>
            <a:fillRect/>
          </a:stretch>
        </p:blipFill>
        <p:spPr>
          <a:xfrm>
            <a:off x="1024403" y="1148913"/>
            <a:ext cx="7425677" cy="339345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429180" y="877222"/>
            <a:ext cx="7886430" cy="624183"/>
          </a:xfrm>
        </p:spPr>
        <p:txBody>
          <a:bodyPr/>
          <a:lstStyle/>
          <a:p>
            <a:pPr algn="ctr"/>
            <a:r>
              <a:rPr lang="en-IN" sz="1800" b="1" i="0" u="none" strike="noStrike" baseline="0" dirty="0">
                <a:latin typeface="Aptos,Bold"/>
              </a:rPr>
              <a:t>Login Page</a:t>
            </a:r>
            <a:endParaRPr lang="en-US" b="1" dirty="0"/>
          </a:p>
        </p:txBody>
      </p:sp>
      <p:pic>
        <p:nvPicPr>
          <p:cNvPr id="4" name="Picture 3">
            <a:extLst>
              <a:ext uri="{FF2B5EF4-FFF2-40B4-BE49-F238E27FC236}">
                <a16:creationId xmlns:a16="http://schemas.microsoft.com/office/drawing/2014/main" id="{B0CAF061-01D7-AF17-61D5-8FB953340862}"/>
              </a:ext>
            </a:extLst>
          </p:cNvPr>
          <p:cNvPicPr>
            <a:picLocks noChangeAspect="1"/>
          </p:cNvPicPr>
          <p:nvPr/>
        </p:nvPicPr>
        <p:blipFill>
          <a:blip r:embed="rId2"/>
          <a:stretch>
            <a:fillRect/>
          </a:stretch>
        </p:blipFill>
        <p:spPr>
          <a:xfrm>
            <a:off x="1656330" y="1618283"/>
            <a:ext cx="5831339" cy="257558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IN" sz="1800" b="1" i="0" u="none" strike="noStrike" baseline="0" dirty="0">
                <a:latin typeface="Aptos,Bold"/>
              </a:rPr>
              <a:t>Files Uploading Page</a:t>
            </a:r>
            <a:endParaRPr lang="en-US" b="1" dirty="0"/>
          </a:p>
        </p:txBody>
      </p:sp>
      <p:pic>
        <p:nvPicPr>
          <p:cNvPr id="4" name="Picture 3">
            <a:extLst>
              <a:ext uri="{FF2B5EF4-FFF2-40B4-BE49-F238E27FC236}">
                <a16:creationId xmlns:a16="http://schemas.microsoft.com/office/drawing/2014/main" id="{AA3D2F6B-4957-F473-0E7D-31EB15299C86}"/>
              </a:ext>
            </a:extLst>
          </p:cNvPr>
          <p:cNvPicPr>
            <a:picLocks noChangeAspect="1"/>
          </p:cNvPicPr>
          <p:nvPr/>
        </p:nvPicPr>
        <p:blipFill>
          <a:blip r:embed="rId2"/>
          <a:stretch>
            <a:fillRect/>
          </a:stretch>
        </p:blipFill>
        <p:spPr>
          <a:xfrm>
            <a:off x="2289438" y="1267649"/>
            <a:ext cx="4860757" cy="347196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5F1FE-757E-7653-2D01-72C3A3D7A685}"/>
              </a:ext>
            </a:extLst>
          </p:cNvPr>
          <p:cNvSpPr txBox="1"/>
          <p:nvPr/>
        </p:nvSpPr>
        <p:spPr>
          <a:xfrm>
            <a:off x="3190088" y="801763"/>
            <a:ext cx="4578874" cy="369332"/>
          </a:xfrm>
          <a:prstGeom prst="rect">
            <a:avLst/>
          </a:prstGeom>
          <a:noFill/>
        </p:spPr>
        <p:txBody>
          <a:bodyPr wrap="square">
            <a:spAutoFit/>
          </a:bodyPr>
          <a:lstStyle/>
          <a:p>
            <a:r>
              <a:rPr lang="en-IN" sz="1800" b="1" i="0" u="none" strike="noStrike" baseline="0" dirty="0">
                <a:latin typeface="Aptos,Bold"/>
              </a:rPr>
              <a:t>Files Deleting Page</a:t>
            </a:r>
            <a:endParaRPr lang="en-IN" sz="1800" dirty="0"/>
          </a:p>
        </p:txBody>
      </p:sp>
      <p:pic>
        <p:nvPicPr>
          <p:cNvPr id="5" name="Picture 4">
            <a:extLst>
              <a:ext uri="{FF2B5EF4-FFF2-40B4-BE49-F238E27FC236}">
                <a16:creationId xmlns:a16="http://schemas.microsoft.com/office/drawing/2014/main" id="{4A4B19F7-D0A6-9E45-4BC3-5DB6AD70C5DF}"/>
              </a:ext>
            </a:extLst>
          </p:cNvPr>
          <p:cNvPicPr>
            <a:picLocks noChangeAspect="1"/>
          </p:cNvPicPr>
          <p:nvPr/>
        </p:nvPicPr>
        <p:blipFill>
          <a:blip r:embed="rId2"/>
          <a:stretch>
            <a:fillRect/>
          </a:stretch>
        </p:blipFill>
        <p:spPr>
          <a:xfrm>
            <a:off x="1776752" y="1267876"/>
            <a:ext cx="5590496" cy="3013786"/>
          </a:xfrm>
          <a:prstGeom prst="rect">
            <a:avLst/>
          </a:prstGeom>
        </p:spPr>
      </p:pic>
    </p:spTree>
    <p:extLst>
      <p:ext uri="{BB962C8B-B14F-4D97-AF65-F5344CB8AC3E}">
        <p14:creationId xmlns:p14="http://schemas.microsoft.com/office/powerpoint/2010/main" val="32649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C3447FBC-7638-4434-B914-FE9BFAE2225A}"/>
              </a:ext>
            </a:extLst>
          </p:cNvPr>
          <p:cNvSpPr txBox="1"/>
          <p:nvPr/>
        </p:nvSpPr>
        <p:spPr>
          <a:xfrm>
            <a:off x="1512542" y="1267649"/>
            <a:ext cx="5527650" cy="3108543"/>
          </a:xfrm>
          <a:prstGeom prst="rect">
            <a:avLst/>
          </a:prstGeom>
          <a:noFill/>
        </p:spPr>
        <p:txBody>
          <a:bodyPr wrap="square">
            <a:spAutoFit/>
          </a:bodyPr>
          <a:lstStyle/>
          <a:p>
            <a:r>
              <a:rPr lang="en-US" sz="1400" b="1" i="0" dirty="0">
                <a:solidFill>
                  <a:srgbClr val="0D0D0D"/>
                </a:solidFill>
                <a:effectLst/>
                <a:highlight>
                  <a:srgbClr val="FFFFFF"/>
                </a:highlight>
                <a:latin typeface="Söhne"/>
              </a:rPr>
              <a:t>Real-Time Collaboration</a:t>
            </a:r>
            <a:r>
              <a:rPr lang="en-US" sz="1400" b="0" i="0" dirty="0">
                <a:solidFill>
                  <a:srgbClr val="0D0D0D"/>
                </a:solidFill>
                <a:effectLst/>
                <a:highlight>
                  <a:srgbClr val="FFFFFF"/>
                </a:highlight>
                <a:latin typeface="Söhne"/>
              </a:rPr>
              <a:t>: Implement real-time collaboration features, allowing multiple users to edit a note simultaneously and see changes in real-time, similar to Google Docs.</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Rich Media Support</a:t>
            </a:r>
            <a:r>
              <a:rPr lang="en-US" sz="1400" b="0" i="0" dirty="0">
                <a:solidFill>
                  <a:srgbClr val="0D0D0D"/>
                </a:solidFill>
                <a:effectLst/>
                <a:highlight>
                  <a:srgbClr val="FFFFFF"/>
                </a:highlight>
                <a:latin typeface="Söhne"/>
              </a:rPr>
              <a:t>: Enhance note-taking capabilities by supporting the embedding of images, videos, audio files, and other rich media content within notes.</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Integration with External Services</a:t>
            </a:r>
            <a:r>
              <a:rPr lang="en-US" sz="1400" b="0" i="0" dirty="0">
                <a:solidFill>
                  <a:srgbClr val="0D0D0D"/>
                </a:solidFill>
                <a:effectLst/>
                <a:highlight>
                  <a:srgbClr val="FFFFFF"/>
                </a:highlight>
                <a:latin typeface="Söhne"/>
              </a:rPr>
              <a:t>: Integrate the application with external services such as Google Drive, Dropbox, or Evernote, allowing users to import/export notes seamlessly.</a:t>
            </a:r>
            <a:br>
              <a:rPr lang="en-US" sz="1400" b="0" i="0" dirty="0">
                <a:solidFill>
                  <a:srgbClr val="0D0D0D"/>
                </a:solidFill>
                <a:effectLst/>
                <a:highlight>
                  <a:srgbClr val="FFFFFF"/>
                </a:highlight>
                <a:latin typeface="Söhne"/>
              </a:rPr>
            </a:br>
            <a:r>
              <a:rPr lang="en-US" sz="1400" b="1" i="0" dirty="0">
                <a:solidFill>
                  <a:srgbClr val="0D0D0D"/>
                </a:solidFill>
                <a:effectLst/>
                <a:highlight>
                  <a:srgbClr val="FFFFFF"/>
                </a:highlight>
                <a:latin typeface="Söhne"/>
              </a:rPr>
              <a:t>Notifications and Alerts</a:t>
            </a:r>
            <a:r>
              <a:rPr lang="en-US" sz="1400" b="0" i="0" dirty="0">
                <a:solidFill>
                  <a:srgbClr val="0D0D0D"/>
                </a:solidFill>
                <a:effectLst/>
                <a:highlight>
                  <a:srgbClr val="FFFFFF"/>
                </a:highlight>
                <a:latin typeface="Söhne"/>
              </a:rPr>
              <a:t>: Implement notification features to alert users about new shared notes, comments on their notes, or upcoming deadlines associated with notes.</a:t>
            </a:r>
            <a:br>
              <a:rPr lang="en-US" sz="1400" b="0" i="0" dirty="0">
                <a:solidFill>
                  <a:srgbClr val="0D0D0D"/>
                </a:solidFill>
                <a:effectLst/>
                <a:highlight>
                  <a:srgbClr val="FFFFFF"/>
                </a:highlight>
                <a:latin typeface="Söhne"/>
              </a:rPr>
            </a:br>
            <a:br>
              <a:rPr lang="en-US" b="0" i="0" dirty="0">
                <a:solidFill>
                  <a:srgbClr val="374151"/>
                </a:solidFill>
                <a:effectLst/>
                <a:latin typeface="Söhne"/>
              </a:rPr>
            </a:b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D543E2D2-E34E-6420-23F7-6869EB2821A8}"/>
              </a:ext>
            </a:extLst>
          </p:cNvPr>
          <p:cNvSpPr txBox="1"/>
          <p:nvPr/>
        </p:nvSpPr>
        <p:spPr>
          <a:xfrm>
            <a:off x="1093155" y="1340643"/>
            <a:ext cx="5897192" cy="3046988"/>
          </a:xfrm>
          <a:prstGeom prst="rect">
            <a:avLst/>
          </a:prstGeom>
          <a:noFill/>
        </p:spPr>
        <p:txBody>
          <a:bodyPr wrap="square">
            <a:spAutoFit/>
          </a:bodyPr>
          <a:lstStyle/>
          <a:p>
            <a:r>
              <a:rPr lang="en-US" sz="1600" b="0" i="0" dirty="0">
                <a:solidFill>
                  <a:srgbClr val="0D0D0D"/>
                </a:solidFill>
                <a:effectLst/>
                <a:highlight>
                  <a:srgbClr val="FFFFFF"/>
                </a:highlight>
                <a:latin typeface="Söhne"/>
              </a:rPr>
              <a:t>        In conclusion, the Note Sharing Web Application presents a robust solution for individuals and teams seeking to streamline their note-taking processes, enhance collaboration, and improve productivity. Through its user-friendly interface and comprehensive feature set, the application addresses key challenges associated with managing notes across different platforms and devices.</a:t>
            </a:r>
            <a:br>
              <a:rPr lang="en-IN" sz="1600" b="0" i="0" dirty="0">
                <a:solidFill>
                  <a:srgbClr val="0D0D0D"/>
                </a:solidFill>
                <a:effectLst/>
                <a:highlight>
                  <a:srgbClr val="FFFFFF"/>
                </a:highlight>
                <a:latin typeface="Söhne"/>
              </a:rPr>
            </a:br>
            <a:r>
              <a:rPr lang="en-IN" sz="1600" b="0" i="0" dirty="0">
                <a:solidFill>
                  <a:srgbClr val="0D0D0D"/>
                </a:solidFill>
                <a:effectLst/>
                <a:highlight>
                  <a:srgbClr val="FFFFFF"/>
                </a:highlight>
                <a:latin typeface="Söhne"/>
              </a:rPr>
              <a:t>        </a:t>
            </a:r>
            <a:r>
              <a:rPr lang="en-US" sz="1600" b="0" i="0" dirty="0">
                <a:solidFill>
                  <a:srgbClr val="0D0D0D"/>
                </a:solidFill>
                <a:effectLst/>
                <a:highlight>
                  <a:srgbClr val="FFFFFF"/>
                </a:highlight>
                <a:latin typeface="Söhne"/>
              </a:rPr>
              <a:t>By providing users with centralized access to their notes, the application promotes organization and efficiency. Users can easily create, store, and manage notes, categorizing them into folders or tags for better organization. The ability to share notes with others fosters collaboration and teamwork, allowing users to work together on projects, tasks, and study materials.</a:t>
            </a:r>
            <a:endParaRPr lang="en-IN" sz="1600"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005F3CF-DEDE-F684-A195-4DD6DC5783A7}"/>
              </a:ext>
            </a:extLst>
          </p:cNvPr>
          <p:cNvSpPr txBox="1"/>
          <p:nvPr/>
        </p:nvSpPr>
        <p:spPr>
          <a:xfrm>
            <a:off x="990027" y="1265039"/>
            <a:ext cx="5869691" cy="2308324"/>
          </a:xfrm>
          <a:prstGeom prst="rect">
            <a:avLst/>
          </a:prstGeom>
          <a:noFill/>
        </p:spPr>
        <p:txBody>
          <a:bodyPr wrap="square">
            <a:spAutoFit/>
          </a:bodyPr>
          <a:lstStyle/>
          <a:p>
            <a:r>
              <a:rPr lang="en-US" sz="1800" dirty="0"/>
              <a:t>This project aims to develop a web application for sharing notes using Python with the Django framework. The application provides a user-friendly interface for creating, organizing, and sharing notes securely.            Users can collaborate in real-time, edit notes, and comment on shared content, facilitating seamless knowledge exchange and collaboration in academic and professional settings.</a:t>
            </a:r>
            <a:endParaRPr lang="en-IN" sz="18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3A48606-BB9E-C7D0-B44A-BD2FE621A8F6}"/>
              </a:ext>
            </a:extLst>
          </p:cNvPr>
          <p:cNvSpPr txBox="1"/>
          <p:nvPr/>
        </p:nvSpPr>
        <p:spPr>
          <a:xfrm>
            <a:off x="845820" y="1354411"/>
            <a:ext cx="6978144" cy="3231654"/>
          </a:xfrm>
          <a:prstGeom prst="rect">
            <a:avLst/>
          </a:prstGeom>
          <a:noFill/>
        </p:spPr>
        <p:txBody>
          <a:bodyPr wrap="square">
            <a:spAutoFit/>
          </a:bodyPr>
          <a:lstStyle/>
          <a:p>
            <a:r>
              <a:rPr lang="en-US" sz="1600" b="0" i="0" dirty="0">
                <a:solidFill>
                  <a:schemeClr val="tx1"/>
                </a:solidFill>
                <a:effectLst/>
                <a:highlight>
                  <a:srgbClr val="FFFFFF"/>
                </a:highlight>
                <a:latin typeface="Söhne"/>
              </a:rPr>
              <a:t>                Existing note-sharing platforms often lack the necessary features to support real-time collaboration and synchronization among multiple users. Many platforms also struggle with ensuring version control, leading to confusion and inefficiencies when multiple users edit the same document simultaneously. Moreover, security is a paramount concern, as sensitive information shared within notes must be protected from unauthorized access or tampering.</a:t>
            </a:r>
          </a:p>
          <a:p>
            <a:r>
              <a:rPr lang="en-US" sz="1600" b="0" i="0" dirty="0">
                <a:solidFill>
                  <a:schemeClr val="tx1"/>
                </a:solidFill>
                <a:effectLst/>
                <a:highlight>
                  <a:srgbClr val="FFFFFF"/>
                </a:highlight>
                <a:latin typeface="Söhne"/>
              </a:rPr>
              <a:t>              Additionally, the increasing prevalence of remote work and distributed teams underscores the importance of accessibility and cross-platform compatibility in note-sharing applications. Users require a solution that enables them to access and collaborate on notes from anywhere, using a diverse range of devices, without compromising usability or performance.</a:t>
            </a:r>
          </a:p>
          <a:p>
            <a:br>
              <a:rPr lang="en-US" dirty="0"/>
            </a:b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AC8FF31-4E60-6C2E-4E13-40FEA1EDFAA0}"/>
              </a:ext>
            </a:extLst>
          </p:cNvPr>
          <p:cNvSpPr txBox="1"/>
          <p:nvPr/>
        </p:nvSpPr>
        <p:spPr>
          <a:xfrm>
            <a:off x="1478338" y="1455156"/>
            <a:ext cx="6013898" cy="2308324"/>
          </a:xfrm>
          <a:prstGeom prst="rect">
            <a:avLst/>
          </a:prstGeom>
          <a:noFill/>
        </p:spPr>
        <p:txBody>
          <a:bodyPr wrap="square">
            <a:spAutoFit/>
          </a:bodyPr>
          <a:lstStyle/>
          <a:p>
            <a:r>
              <a:rPr lang="en-US" sz="1800" b="0" i="0" dirty="0">
                <a:solidFill>
                  <a:srgbClr val="0D0D0D"/>
                </a:solidFill>
                <a:effectLst/>
                <a:highlight>
                  <a:srgbClr val="FFFFFF"/>
                </a:highlight>
                <a:latin typeface="Söhne"/>
              </a:rPr>
              <a:t>         The Note Sharing Web Application is a platform designed to facilitate the creation, storage, sharing, and management of notes for individuals and teams. It provides users with a centralized repository to store their notes securely, accessible from any device with an internet connection. </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         The application aims to streamline the note-taking process, enhance collaboration, and improve productivity for users across various domains.</a:t>
            </a:r>
            <a:endParaRPr lang="en-IN" sz="18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ED893A6-3C86-BBB6-9FEF-154BFA8958E1}"/>
              </a:ext>
            </a:extLst>
          </p:cNvPr>
          <p:cNvSpPr txBox="1"/>
          <p:nvPr/>
        </p:nvSpPr>
        <p:spPr>
          <a:xfrm>
            <a:off x="1223957" y="1229792"/>
            <a:ext cx="6412658" cy="2585323"/>
          </a:xfrm>
          <a:prstGeom prst="rect">
            <a:avLst/>
          </a:prstGeom>
          <a:noFill/>
        </p:spPr>
        <p:txBody>
          <a:bodyPr wrap="square">
            <a:spAutoFit/>
          </a:bodyPr>
          <a:lstStyle/>
          <a:p>
            <a:pPr algn="l"/>
            <a:r>
              <a:rPr lang="en-US" sz="1800" b="0" i="0" u="none" strike="noStrike" baseline="0" dirty="0">
                <a:solidFill>
                  <a:srgbClr val="0D0D0D"/>
                </a:solidFill>
                <a:latin typeface="Arial" panose="020B0604020202020204" pitchFamily="34" charset="0"/>
              </a:rPr>
              <a:t>        The proposed solution aims to develop a robust notes sharing web application using Python</a:t>
            </a:r>
          </a:p>
          <a:p>
            <a:pPr algn="l"/>
            <a:r>
              <a:rPr lang="en-US" sz="1800" b="0" i="0" u="none" strike="noStrike" baseline="0" dirty="0">
                <a:solidFill>
                  <a:srgbClr val="0D0D0D"/>
                </a:solidFill>
                <a:latin typeface="Arial" panose="020B0604020202020204" pitchFamily="34" charset="0"/>
              </a:rPr>
              <a:t>with the Django framework. This application will facilitate seamless sharing and collaboration</a:t>
            </a:r>
          </a:p>
          <a:p>
            <a:pPr algn="l"/>
            <a:r>
              <a:rPr lang="en-US" sz="1800" b="0" i="0" u="none" strike="noStrike" baseline="0" dirty="0">
                <a:solidFill>
                  <a:srgbClr val="0D0D0D"/>
                </a:solidFill>
                <a:latin typeface="Arial" panose="020B0604020202020204" pitchFamily="34" charset="0"/>
              </a:rPr>
              <a:t>on notes among users, providing a user-friendly interface and robust security measures.</a:t>
            </a:r>
          </a:p>
          <a:p>
            <a:pPr algn="l"/>
            <a:r>
              <a:rPr lang="en-US" sz="1800" b="0" i="0" u="none" strike="noStrike" baseline="0" dirty="0">
                <a:solidFill>
                  <a:srgbClr val="0D0D0D"/>
                </a:solidFill>
                <a:latin typeface="Arial" panose="020B0604020202020204" pitchFamily="34" charset="0"/>
              </a:rPr>
              <a:t>         Implement a secure user authentication system allowing users to sign up, log in, and manage</a:t>
            </a:r>
          </a:p>
          <a:p>
            <a:pPr algn="l"/>
            <a:r>
              <a:rPr lang="en-IN" sz="1800" b="0" i="0" u="none" strike="noStrike" baseline="0" dirty="0">
                <a:solidFill>
                  <a:srgbClr val="0D0D0D"/>
                </a:solidFill>
                <a:latin typeface="Arial" panose="020B0604020202020204" pitchFamily="34" charset="0"/>
              </a:rPr>
              <a:t>their accounts securely.</a:t>
            </a:r>
            <a:endParaRPr lang="en-IN" sz="18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959089" y="519076"/>
            <a:ext cx="8017933" cy="3608488"/>
          </a:xfrm>
          <a:prstGeom prst="rect">
            <a:avLst/>
          </a:prstGeom>
          <a:noFill/>
        </p:spPr>
        <p:txBody>
          <a:bodyPr wrap="square">
            <a:spAutoFit/>
          </a:bodyPr>
          <a:lstStyle/>
          <a:p>
            <a:pPr marL="457200" lvl="1" algn="l">
              <a:lnSpc>
                <a:spcPct val="150000"/>
              </a:lnSpc>
            </a:pPr>
            <a:r>
              <a:rPr lang="en-US" sz="3200" b="1" i="0" dirty="0">
                <a:solidFill>
                  <a:srgbClr val="002060"/>
                </a:solidFill>
                <a:effectLst/>
                <a:highlight>
                  <a:srgbClr val="FFFFFF"/>
                </a:highlight>
                <a:latin typeface="Söhne"/>
              </a:rPr>
              <a:t>Key Features</a:t>
            </a:r>
          </a:p>
          <a:p>
            <a:pPr marL="457200" lvl="1" algn="l">
              <a:lnSpc>
                <a:spcPct val="150000"/>
              </a:lnSpc>
            </a:pPr>
            <a:r>
              <a:rPr lang="en-US" sz="1800" b="0" i="0" dirty="0">
                <a:solidFill>
                  <a:srgbClr val="0D0D0D"/>
                </a:solidFill>
                <a:effectLst/>
                <a:highlight>
                  <a:srgbClr val="FFFFFF"/>
                </a:highlight>
                <a:latin typeface="Söhne"/>
              </a:rPr>
              <a:t>              User Registration and Authentication</a:t>
            </a:r>
          </a:p>
          <a:p>
            <a:pPr marL="457200" lvl="1" algn="l">
              <a:lnSpc>
                <a:spcPct val="150000"/>
              </a:lnSpc>
            </a:pPr>
            <a:r>
              <a:rPr lang="en-US" sz="1800" b="0" i="0" dirty="0">
                <a:solidFill>
                  <a:srgbClr val="0D0D0D"/>
                </a:solidFill>
                <a:effectLst/>
                <a:highlight>
                  <a:srgbClr val="FFFFFF"/>
                </a:highlight>
                <a:latin typeface="Söhne"/>
              </a:rPr>
              <a:t>              Note Creation and Management</a:t>
            </a:r>
          </a:p>
          <a:p>
            <a:pPr marL="457200" lvl="1" algn="l">
              <a:lnSpc>
                <a:spcPct val="150000"/>
              </a:lnSpc>
            </a:pPr>
            <a:r>
              <a:rPr lang="en-US" sz="1800" b="0" i="0" dirty="0">
                <a:solidFill>
                  <a:srgbClr val="0D0D0D"/>
                </a:solidFill>
                <a:effectLst/>
                <a:highlight>
                  <a:srgbClr val="FFFFFF"/>
                </a:highlight>
                <a:latin typeface="Söhne"/>
              </a:rPr>
              <a:t>              Collaborative Note Sharing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Version Control and Revision History</a:t>
            </a:r>
          </a:p>
          <a:p>
            <a:pPr marL="457200" lvl="1" algn="l">
              <a:lnSpc>
                <a:spcPct val="150000"/>
              </a:lnSpc>
            </a:pPr>
            <a:r>
              <a:rPr lang="en-US" sz="1800" b="0" i="0" dirty="0">
                <a:solidFill>
                  <a:srgbClr val="0D0D0D"/>
                </a:solidFill>
                <a:effectLst/>
                <a:highlight>
                  <a:srgbClr val="FFFFFF"/>
                </a:highlight>
                <a:latin typeface="Söhne"/>
              </a:rPr>
              <a:t>              Search and Filtering</a:t>
            </a:r>
            <a:endParaRPr lang="en-US" sz="1800" dirty="0">
              <a:solidFill>
                <a:srgbClr val="0D0D0D"/>
              </a:solidFill>
              <a:highlight>
                <a:srgbClr val="FFFFFF"/>
              </a:highlight>
              <a:latin typeface="Söhne"/>
            </a:endParaRPr>
          </a:p>
          <a:p>
            <a:pPr marL="457200" lvl="1" algn="l">
              <a:lnSpc>
                <a:spcPct val="150000"/>
              </a:lnSpc>
            </a:pPr>
            <a:r>
              <a:rPr lang="en-US" sz="1800" b="0" i="0" dirty="0">
                <a:solidFill>
                  <a:srgbClr val="0D0D0D"/>
                </a:solidFill>
                <a:effectLst/>
                <a:highlight>
                  <a:srgbClr val="FFFFFF"/>
                </a:highlight>
                <a:latin typeface="Söhne"/>
              </a:rPr>
              <a:t>              Cross-Platform Accessibility</a:t>
            </a:r>
          </a:p>
          <a:p>
            <a:pPr marL="457200" lvl="1" algn="l">
              <a:lnSpc>
                <a:spcPct val="150000"/>
              </a:lnSpc>
            </a:pPr>
            <a:endParaRPr lang="en-US" sz="1400" b="1" i="0" dirty="0">
              <a:solidFill>
                <a:srgbClr val="002060"/>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311743A-608B-1929-6CCC-45266170EB10}"/>
              </a:ext>
            </a:extLst>
          </p:cNvPr>
          <p:cNvSpPr txBox="1"/>
          <p:nvPr/>
        </p:nvSpPr>
        <p:spPr>
          <a:xfrm>
            <a:off x="1189409" y="1416688"/>
            <a:ext cx="5788908" cy="2893100"/>
          </a:xfrm>
          <a:prstGeom prst="rect">
            <a:avLst/>
          </a:prstGeom>
          <a:noFill/>
        </p:spPr>
        <p:txBody>
          <a:bodyPr wrap="square">
            <a:spAutoFit/>
          </a:bodyPr>
          <a:lstStyle/>
          <a:p>
            <a:r>
              <a:rPr lang="en-US" dirty="0">
                <a:solidFill>
                  <a:schemeClr val="tx1"/>
                </a:solidFill>
                <a:latin typeface="+mj-lt"/>
              </a:rPr>
              <a:t>Fields: username, email, password, </a:t>
            </a:r>
            <a:r>
              <a:rPr lang="en-US" dirty="0" err="1">
                <a:solidFill>
                  <a:schemeClr val="tx1"/>
                </a:solidFill>
                <a:latin typeface="+mj-lt"/>
              </a:rPr>
              <a:t>date_joined</a:t>
            </a:r>
            <a:r>
              <a:rPr lang="en-US" dirty="0">
                <a:solidFill>
                  <a:schemeClr val="tx1"/>
                </a:solidFill>
                <a:latin typeface="+mj-lt"/>
              </a:rPr>
              <a:t>, </a:t>
            </a:r>
            <a:r>
              <a:rPr lang="en-US" dirty="0" err="1">
                <a:solidFill>
                  <a:schemeClr val="tx1"/>
                </a:solidFill>
                <a:latin typeface="+mj-lt"/>
              </a:rPr>
              <a:t>last_login</a:t>
            </a:r>
            <a:br>
              <a:rPr lang="en-US" dirty="0">
                <a:solidFill>
                  <a:schemeClr val="tx1"/>
                </a:solidFill>
                <a:latin typeface="+mj-lt"/>
              </a:rPr>
            </a:br>
            <a:r>
              <a:rPr lang="en-US" dirty="0">
                <a:solidFill>
                  <a:schemeClr val="tx1"/>
                </a:solidFill>
                <a:latin typeface="+mj-lt"/>
              </a:rPr>
              <a:t>Relationships: One-to-many with Note model</a:t>
            </a:r>
            <a:br>
              <a:rPr lang="en-US" b="1" dirty="0">
                <a:solidFill>
                  <a:schemeClr val="tx1"/>
                </a:solidFill>
                <a:latin typeface="+mj-lt"/>
              </a:rPr>
            </a:br>
            <a:r>
              <a:rPr lang="en-US" b="0" i="0" dirty="0">
                <a:solidFill>
                  <a:schemeClr val="tx1"/>
                </a:solidFill>
                <a:effectLst/>
                <a:highlight>
                  <a:srgbClr val="FFFFFF"/>
                </a:highlight>
                <a:latin typeface="+mj-lt"/>
              </a:rPr>
              <a:t>Users can register for an account with a username</a:t>
            </a:r>
            <a:r>
              <a:rPr lang="en-US" b="0" i="0" dirty="0">
                <a:solidFill>
                  <a:srgbClr val="0D0D0D"/>
                </a:solidFill>
                <a:effectLst/>
                <a:highlight>
                  <a:srgbClr val="FFFFFF"/>
                </a:highlight>
                <a:latin typeface="+mj-lt"/>
              </a:rPr>
              <a:t>, email, and password.</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Authentication system ensures secure access to the application's features.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Notes are stored securely in the database and associated with the user who created them.</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Users can update, delete, and organize notes into folders.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Sharing options include granting view-only or edit access to shared notes.</a:t>
            </a:r>
            <a:br>
              <a:rPr lang="en-US" b="0" i="0" dirty="0">
                <a:solidFill>
                  <a:srgbClr val="0D0D0D"/>
                </a:solidFill>
                <a:effectLst/>
                <a:highlight>
                  <a:srgbClr val="FFFFFF"/>
                </a:highlight>
                <a:latin typeface="+mj-lt"/>
              </a:rPr>
            </a:br>
            <a:r>
              <a:rPr lang="en-US" b="0" i="0" dirty="0">
                <a:solidFill>
                  <a:srgbClr val="0D0D0D"/>
                </a:solidFill>
                <a:effectLst/>
                <a:highlight>
                  <a:srgbClr val="FFFFFF"/>
                </a:highlight>
                <a:latin typeface="+mj-lt"/>
              </a:rPr>
              <a:t>Collaborators can leave comments or suggestions on shared notes.</a:t>
            </a:r>
            <a:br>
              <a:rPr lang="en-US" sz="1400"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173</TotalTime>
  <Words>797</Words>
  <Application>Microsoft Office PowerPoint</Application>
  <PresentationFormat>On-screen Show (16:9)</PresentationFormat>
  <Paragraphs>59</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Aptos,Bold</vt: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About-Us-Page</vt:lpstr>
      <vt:lpstr>Login Page</vt:lpstr>
      <vt:lpstr>Files Uploading 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Divya P</cp:lastModifiedBy>
  <cp:revision>9</cp:revision>
  <dcterms:modified xsi:type="dcterms:W3CDTF">2024-04-09T09:13:58Z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