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5" r:id="rId1"/>
  </p:sldMasterIdLst>
  <p:sldIdLst>
    <p:sldId id="256" r:id="rId2"/>
    <p:sldId id="257" r:id="rId3"/>
    <p:sldId id="258" r:id="rId4"/>
    <p:sldId id="259" r:id="rId5"/>
    <p:sldId id="260" r:id="rId6"/>
    <p:sldId id="262" r:id="rId7"/>
    <p:sldId id="263" r:id="rId8"/>
    <p:sldId id="264" r:id="rId9"/>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29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t>2/3/2025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B6F15528-21DE-4FAA-801E-634DDDAF4B2B}"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t>2/3/2025</a:t>
            </a:fld>
            <a:endParaRPr lang="en-US"/>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B6F15528-21DE-4FAA-801E-634DDDAF4B2B}"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t>2/3/2025</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IN" smtClean="0"/>
              <a:t>‹#›</a:t>
            </a:fld>
            <a:endParaRPr lang="en-IN"/>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t>2/3/2025</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425" y="970915"/>
            <a:ext cx="11216640" cy="566822"/>
          </a:xfrm>
          <a:prstGeom prst="rect">
            <a:avLst/>
          </a:prstGeom>
        </p:spPr>
        <p:txBody>
          <a:bodyPr vert="horz" wrap="square" lIns="0" tIns="12700" rIns="0" bIns="0" rtlCol="0">
            <a:spAutoFit/>
          </a:bodyPr>
          <a:lstStyle/>
          <a:p>
            <a:pPr marL="4084954" marR="5080" indent="-4072890" algn="ctr">
              <a:lnSpc>
                <a:spcPct val="100000"/>
              </a:lnSpc>
              <a:spcBef>
                <a:spcPts val="100"/>
              </a:spcBef>
            </a:pPr>
            <a:r>
              <a:rPr lang="en-IN" sz="3600" b="1" dirty="0" err="1" smtClean="0"/>
              <a:t>Smartwatch</a:t>
            </a:r>
            <a:r>
              <a:rPr lang="en-IN" sz="3600" b="1" dirty="0" smtClean="0"/>
              <a:t> </a:t>
            </a:r>
            <a:r>
              <a:rPr lang="en-IN" sz="3600" b="1" dirty="0"/>
              <a:t>Data Analysis Project</a:t>
            </a:r>
            <a:endParaRPr sz="36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608178" y="4200906"/>
            <a:ext cx="3747135" cy="1735732"/>
          </a:xfrm>
          <a:prstGeom prst="rect">
            <a:avLst/>
          </a:prstGeom>
        </p:spPr>
        <p:txBody>
          <a:bodyPr vert="horz" wrap="square" lIns="0" tIns="12065" rIns="0" bIns="0" rtlCol="0">
            <a:spAutoFit/>
          </a:bodyPr>
          <a:lstStyle/>
          <a:p>
            <a:pPr marL="12700" marR="5080">
              <a:lnSpc>
                <a:spcPct val="100000"/>
              </a:lnSpc>
              <a:spcBef>
                <a:spcPts val="95"/>
              </a:spcBef>
            </a:pPr>
            <a:r>
              <a:rPr sz="2800" spc="-140" dirty="0">
                <a:latin typeface="Times New Roman" panose="02020603050405020304" pitchFamily="18" charset="0"/>
                <a:cs typeface="Times New Roman" panose="02020603050405020304" pitchFamily="18" charset="0"/>
              </a:rPr>
              <a:t>Name:</a:t>
            </a:r>
            <a:r>
              <a:rPr sz="2800" spc="-340" dirty="0">
                <a:latin typeface="Times New Roman" panose="02020603050405020304" pitchFamily="18" charset="0"/>
                <a:cs typeface="Times New Roman" panose="02020603050405020304" pitchFamily="18" charset="0"/>
              </a:rPr>
              <a:t> </a:t>
            </a:r>
            <a:r>
              <a:rPr lang="en-IN" sz="2800" spc="-135" dirty="0" err="1" smtClean="0">
                <a:latin typeface="Times New Roman" panose="02020603050405020304" pitchFamily="18" charset="0"/>
                <a:cs typeface="Times New Roman" panose="02020603050405020304" pitchFamily="18" charset="0"/>
              </a:rPr>
              <a:t>Divya</a:t>
            </a:r>
            <a:r>
              <a:rPr lang="en-IN" sz="2800" spc="-135" dirty="0" smtClean="0">
                <a:latin typeface="Times New Roman" panose="02020603050405020304" pitchFamily="18" charset="0"/>
                <a:cs typeface="Times New Roman" panose="02020603050405020304" pitchFamily="18" charset="0"/>
              </a:rPr>
              <a:t> M</a:t>
            </a:r>
          </a:p>
          <a:p>
            <a:pPr marL="12700" marR="5080">
              <a:lnSpc>
                <a:spcPct val="100000"/>
              </a:lnSpc>
              <a:spcBef>
                <a:spcPts val="95"/>
              </a:spcBef>
            </a:pPr>
            <a:r>
              <a:rPr sz="2800" spc="-145" dirty="0" smtClean="0">
                <a:latin typeface="Times New Roman" panose="02020603050405020304" pitchFamily="18" charset="0"/>
                <a:cs typeface="Times New Roman" panose="02020603050405020304" pitchFamily="18" charset="0"/>
              </a:rPr>
              <a:t>Department</a:t>
            </a:r>
            <a:r>
              <a:rPr sz="2800" spc="-145" dirty="0">
                <a:latin typeface="Times New Roman" panose="02020603050405020304" pitchFamily="18" charset="0"/>
                <a:cs typeface="Times New Roman" panose="02020603050405020304" pitchFamily="18" charset="0"/>
              </a:rPr>
              <a:t>:</a:t>
            </a:r>
            <a:r>
              <a:rPr sz="2800" spc="-330" dirty="0">
                <a:latin typeface="Times New Roman" panose="02020603050405020304" pitchFamily="18" charset="0"/>
                <a:cs typeface="Times New Roman" panose="02020603050405020304" pitchFamily="18" charset="0"/>
              </a:rPr>
              <a:t> </a:t>
            </a:r>
            <a:r>
              <a:rPr sz="2800" spc="250" dirty="0">
                <a:latin typeface="Times New Roman" panose="02020603050405020304" pitchFamily="18" charset="0"/>
                <a:cs typeface="Times New Roman" panose="02020603050405020304" pitchFamily="18" charset="0"/>
              </a:rPr>
              <a:t>MCA</a:t>
            </a:r>
            <a:r>
              <a:rPr sz="2800" spc="-1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a:t>
            </a:r>
            <a:r>
              <a:rPr lang="en-US" sz="2800" spc="-10" dirty="0">
                <a:latin typeface="Times New Roman" panose="02020603050405020304" pitchFamily="18" charset="0"/>
                <a:cs typeface="Times New Roman" panose="02020603050405020304" pitchFamily="18" charset="0"/>
              </a:rPr>
              <a:t>VTU</a:t>
            </a:r>
            <a:r>
              <a:rPr sz="2800" spc="-10" dirty="0">
                <a:latin typeface="Times New Roman" panose="02020603050405020304" pitchFamily="18" charset="0"/>
                <a:cs typeface="Times New Roman" panose="02020603050405020304" pitchFamily="18" charset="0"/>
              </a:rPr>
              <a:t>) </a:t>
            </a:r>
            <a:r>
              <a:rPr sz="2800" spc="-50" dirty="0" smtClean="0">
                <a:latin typeface="Times New Roman" panose="02020603050405020304" pitchFamily="18" charset="0"/>
                <a:cs typeface="Times New Roman" panose="02020603050405020304" pitchFamily="18" charset="0"/>
              </a:rPr>
              <a:t>Semester:</a:t>
            </a:r>
            <a:r>
              <a:rPr lang="en-IN" sz="2800" spc="-50" dirty="0" smtClean="0">
                <a:latin typeface="Times New Roman" panose="02020603050405020304" pitchFamily="18" charset="0"/>
                <a:cs typeface="Times New Roman" panose="02020603050405020304" pitchFamily="18" charset="0"/>
              </a:rPr>
              <a:t>3</a:t>
            </a:r>
            <a:r>
              <a:rPr lang="en-IN" sz="2800" spc="-50" baseline="30000" dirty="0" smtClean="0">
                <a:latin typeface="Times New Roman" panose="02020603050405020304" pitchFamily="18" charset="0"/>
                <a:cs typeface="Times New Roman" panose="02020603050405020304" pitchFamily="18" charset="0"/>
              </a:rPr>
              <a:t>rd</a:t>
            </a:r>
            <a:r>
              <a:rPr lang="en-IN" sz="2800" spc="-50" dirty="0" smtClean="0">
                <a:latin typeface="Times New Roman" panose="02020603050405020304" pitchFamily="18" charset="0"/>
                <a:cs typeface="Times New Roman" panose="02020603050405020304" pitchFamily="18" charset="0"/>
              </a:rPr>
              <a:t> </a:t>
            </a:r>
            <a:r>
              <a:rPr lang="en-IN" sz="2800" spc="-50" dirty="0" err="1" smtClean="0">
                <a:latin typeface="Times New Roman" panose="02020603050405020304" pitchFamily="18" charset="0"/>
                <a:cs typeface="Times New Roman" panose="02020603050405020304" pitchFamily="18" charset="0"/>
              </a:rPr>
              <a:t>Sem</a:t>
            </a:r>
            <a:endParaRPr sz="2800" dirty="0">
              <a:latin typeface="Times New Roman" panose="02020603050405020304" pitchFamily="18" charset="0"/>
              <a:cs typeface="Times New Roman" panose="02020603050405020304" pitchFamily="18" charset="0"/>
            </a:endParaRPr>
          </a:p>
          <a:p>
            <a:pPr marL="12700">
              <a:lnSpc>
                <a:spcPct val="100000"/>
              </a:lnSpc>
            </a:pPr>
            <a:r>
              <a:rPr sz="2800" dirty="0">
                <a:latin typeface="Times New Roman" panose="02020603050405020304" pitchFamily="18" charset="0"/>
                <a:cs typeface="Times New Roman" panose="02020603050405020304" pitchFamily="18" charset="0"/>
              </a:rPr>
              <a:t>USN:</a:t>
            </a:r>
            <a:r>
              <a:rPr sz="2800" spc="-320" dirty="0">
                <a:latin typeface="Times New Roman" panose="02020603050405020304" pitchFamily="18" charset="0"/>
                <a:cs typeface="Times New Roman" panose="02020603050405020304" pitchFamily="18" charset="0"/>
              </a:rPr>
              <a:t> </a:t>
            </a:r>
            <a:r>
              <a:rPr lang="en-IN" sz="2800" spc="-320" dirty="0">
                <a:latin typeface="Times New Roman" panose="02020603050405020304" pitchFamily="18" charset="0"/>
                <a:cs typeface="Times New Roman" panose="02020603050405020304" pitchFamily="18" charset="0"/>
              </a:rPr>
              <a:t>1BO23MC032</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8178" y="417017"/>
            <a:ext cx="3799204" cy="4937890"/>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rebuchet MS"/>
                <a:cs typeface="Trebuchet MS"/>
              </a:rPr>
              <a:t>Outline</a:t>
            </a:r>
            <a:endParaRPr sz="3200">
              <a:latin typeface="Trebuchet MS"/>
              <a:cs typeface="Trebuchet MS"/>
            </a:endParaRPr>
          </a:p>
          <a:p>
            <a:pPr marL="532130" indent="-519430">
              <a:lnSpc>
                <a:spcPct val="100000"/>
              </a:lnSpc>
              <a:spcBef>
                <a:spcPts val="5"/>
              </a:spcBef>
              <a:buFont typeface="Wingdings"/>
              <a:buChar char=""/>
              <a:tabLst>
                <a:tab pos="532130" algn="l"/>
              </a:tabLst>
            </a:pPr>
            <a:r>
              <a:rPr sz="3200" spc="-175" dirty="0">
                <a:latin typeface="Trebuchet MS"/>
                <a:cs typeface="Trebuchet MS"/>
              </a:rPr>
              <a:t>Title</a:t>
            </a:r>
            <a:r>
              <a:rPr sz="3200" spc="-65" dirty="0">
                <a:latin typeface="Trebuchet MS"/>
                <a:cs typeface="Trebuchet MS"/>
              </a:rPr>
              <a:t> </a:t>
            </a:r>
            <a:r>
              <a:rPr sz="3200" spc="-20" dirty="0">
                <a:latin typeface="Trebuchet MS"/>
                <a:cs typeface="Trebuchet MS"/>
              </a:rPr>
              <a:t>Name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Outline</a:t>
            </a:r>
            <a:endParaRPr sz="3200">
              <a:latin typeface="Trebuchet MS"/>
              <a:cs typeface="Trebuchet MS"/>
            </a:endParaRPr>
          </a:p>
          <a:p>
            <a:pPr marL="469265" indent="-456565">
              <a:lnSpc>
                <a:spcPct val="100000"/>
              </a:lnSpc>
              <a:buFont typeface="Wingdings"/>
              <a:buChar char=""/>
              <a:tabLst>
                <a:tab pos="469265" algn="l"/>
              </a:tabLst>
            </a:pPr>
            <a:r>
              <a:rPr sz="3200" spc="-10" dirty="0">
                <a:latin typeface="Trebuchet MS"/>
                <a:cs typeface="Trebuchet MS"/>
              </a:rPr>
              <a:t>Abstract</a:t>
            </a:r>
            <a:endParaRPr sz="3200">
              <a:latin typeface="Trebuchet MS"/>
              <a:cs typeface="Trebuchet MS"/>
            </a:endParaRPr>
          </a:p>
          <a:p>
            <a:pPr marL="469265" indent="-456565">
              <a:lnSpc>
                <a:spcPct val="100000"/>
              </a:lnSpc>
              <a:buFont typeface="Wingdings"/>
              <a:buChar char=""/>
              <a:tabLst>
                <a:tab pos="469265" algn="l"/>
              </a:tabLst>
            </a:pPr>
            <a:r>
              <a:rPr sz="3200" spc="-150" dirty="0">
                <a:latin typeface="Trebuchet MS"/>
                <a:cs typeface="Trebuchet MS"/>
              </a:rPr>
              <a:t>Problem</a:t>
            </a:r>
            <a:r>
              <a:rPr sz="3200" spc="-80" dirty="0">
                <a:latin typeface="Trebuchet MS"/>
                <a:cs typeface="Trebuchet MS"/>
              </a:rPr>
              <a:t> </a:t>
            </a:r>
            <a:r>
              <a:rPr sz="3200" spc="-95" dirty="0">
                <a:latin typeface="Trebuchet MS"/>
                <a:cs typeface="Trebuchet MS"/>
              </a:rPr>
              <a:t>Statement</a:t>
            </a:r>
            <a:endParaRPr sz="3200">
              <a:latin typeface="Trebuchet MS"/>
              <a:cs typeface="Trebuchet MS"/>
            </a:endParaRPr>
          </a:p>
          <a:p>
            <a:pPr marL="469265" indent="-456565">
              <a:lnSpc>
                <a:spcPct val="100000"/>
              </a:lnSpc>
              <a:buFont typeface="Wingdings"/>
              <a:buChar char=""/>
              <a:tabLst>
                <a:tab pos="469265" algn="l"/>
              </a:tabLst>
            </a:pPr>
            <a:r>
              <a:rPr sz="3200" spc="-100" dirty="0">
                <a:latin typeface="Trebuchet MS"/>
                <a:cs typeface="Trebuchet MS"/>
              </a:rPr>
              <a:t>Proposed</a:t>
            </a:r>
            <a:r>
              <a:rPr sz="3200" spc="-114" dirty="0">
                <a:latin typeface="Trebuchet MS"/>
                <a:cs typeface="Trebuchet MS"/>
              </a:rPr>
              <a:t> </a:t>
            </a:r>
            <a:r>
              <a:rPr sz="3200" spc="-10" dirty="0">
                <a:latin typeface="Trebuchet MS"/>
                <a:cs typeface="Trebuchet MS"/>
              </a:rPr>
              <a:t>Solution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Short</a:t>
            </a:r>
            <a:r>
              <a:rPr sz="3200" spc="-555" dirty="0">
                <a:latin typeface="Trebuchet MS"/>
                <a:cs typeface="Trebuchet MS"/>
              </a:rPr>
              <a:t> </a:t>
            </a:r>
            <a:r>
              <a:rPr sz="3200" spc="-10" dirty="0">
                <a:latin typeface="Trebuchet MS"/>
                <a:cs typeface="Trebuchet MS"/>
              </a:rPr>
              <a:t>Video</a:t>
            </a:r>
            <a:endParaRPr sz="3200">
              <a:latin typeface="Trebuchet MS"/>
              <a:cs typeface="Trebuchet MS"/>
            </a:endParaRPr>
          </a:p>
          <a:p>
            <a:pPr marL="469265" indent="-456565">
              <a:lnSpc>
                <a:spcPct val="100000"/>
              </a:lnSpc>
              <a:spcBef>
                <a:spcPts val="5"/>
              </a:spcBef>
              <a:buFont typeface="Wingdings"/>
              <a:buChar char=""/>
              <a:tabLst>
                <a:tab pos="469265" algn="l"/>
              </a:tabLst>
            </a:pPr>
            <a:r>
              <a:rPr sz="3200" spc="-120" dirty="0">
                <a:latin typeface="Trebuchet MS"/>
                <a:cs typeface="Trebuchet MS"/>
              </a:rPr>
              <a:t>Implementation</a:t>
            </a:r>
            <a:endParaRPr sz="3200">
              <a:latin typeface="Trebuchet MS"/>
              <a:cs typeface="Trebuchet MS"/>
            </a:endParaRPr>
          </a:p>
          <a:p>
            <a:pPr marL="469265" indent="-456565">
              <a:lnSpc>
                <a:spcPct val="100000"/>
              </a:lnSpc>
              <a:buFont typeface="Wingdings"/>
              <a:buChar char=""/>
              <a:tabLst>
                <a:tab pos="469265" algn="l"/>
              </a:tabLst>
            </a:pPr>
            <a:r>
              <a:rPr sz="3200" spc="-75" dirty="0">
                <a:latin typeface="Trebuchet MS"/>
                <a:cs typeface="Trebuchet MS"/>
              </a:rPr>
              <a:t>Output</a:t>
            </a:r>
            <a:r>
              <a:rPr sz="3200" spc="-125" dirty="0">
                <a:latin typeface="Trebuchet MS"/>
                <a:cs typeface="Trebuchet MS"/>
              </a:rPr>
              <a:t> </a:t>
            </a:r>
            <a:r>
              <a:rPr sz="3200" spc="-114" dirty="0">
                <a:latin typeface="Trebuchet MS"/>
                <a:cs typeface="Trebuchet MS"/>
              </a:rPr>
              <a:t>Screenshots</a:t>
            </a:r>
            <a:endParaRPr sz="3200">
              <a:latin typeface="Trebuchet MS"/>
              <a:cs typeface="Trebuchet MS"/>
            </a:endParaRPr>
          </a:p>
          <a:p>
            <a:pPr marL="469265" indent="-456565">
              <a:lnSpc>
                <a:spcPct val="100000"/>
              </a:lnSpc>
              <a:buFont typeface="Wingdings"/>
              <a:buChar char=""/>
              <a:tabLst>
                <a:tab pos="469265" algn="l"/>
              </a:tabLst>
            </a:pPr>
            <a:r>
              <a:rPr sz="3200" spc="-80" dirty="0">
                <a:latin typeface="Trebuchet MS"/>
                <a:cs typeface="Trebuchet MS"/>
              </a:rPr>
              <a:t>References</a:t>
            </a:r>
            <a:endParaRPr sz="3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6" y="417017"/>
            <a:ext cx="11470005" cy="5502147"/>
          </a:xfrm>
          <a:prstGeom prst="rect">
            <a:avLst/>
          </a:prstGeom>
        </p:spPr>
        <p:txBody>
          <a:bodyPr vert="horz" wrap="square" lIns="0" tIns="13335" rIns="0" bIns="0" rtlCol="0">
            <a:spAutoFit/>
          </a:bodyPr>
          <a:lstStyle/>
          <a:p>
            <a:pPr marL="12700">
              <a:lnSpc>
                <a:spcPct val="100000"/>
              </a:lnSpc>
              <a:spcBef>
                <a:spcPts val="105"/>
              </a:spcBef>
            </a:pPr>
            <a:r>
              <a:rPr sz="3200" b="1" spc="-10" dirty="0">
                <a:latin typeface="Times New Roman" panose="02020603050405020304" pitchFamily="18" charset="0"/>
                <a:cs typeface="Times New Roman" panose="02020603050405020304" pitchFamily="18" charset="0"/>
              </a:rPr>
              <a:t>Abstract</a:t>
            </a:r>
            <a:r>
              <a:rPr sz="3200" spc="-10" dirty="0">
                <a:latin typeface="Times New Roman" panose="02020603050405020304" pitchFamily="18" charset="0"/>
                <a:cs typeface="Times New Roman" panose="02020603050405020304" pitchFamily="18" charset="0"/>
              </a:rPr>
              <a:t>:</a:t>
            </a:r>
            <a:endParaRPr sz="3200" dirty="0">
              <a:latin typeface="Times New Roman" panose="02020603050405020304" pitchFamily="18" charset="0"/>
              <a:cs typeface="Times New Roman" panose="02020603050405020304" pitchFamily="18" charset="0"/>
            </a:endParaRPr>
          </a:p>
          <a:p>
            <a:pPr>
              <a:lnSpc>
                <a:spcPct val="100000"/>
              </a:lnSpc>
              <a:spcBef>
                <a:spcPts val="125"/>
              </a:spcBef>
            </a:pPr>
            <a:endParaRPr sz="3200" dirty="0">
              <a:latin typeface="Trebuchet MS"/>
              <a:cs typeface="Trebuchet MS"/>
            </a:endParaRPr>
          </a:p>
          <a:p>
            <a:pPr>
              <a:lnSpc>
                <a:spcPct val="150000"/>
              </a:lnSpc>
              <a:spcBef>
                <a:spcPts val="130"/>
              </a:spcBef>
              <a:buFont typeface="Wingdings"/>
              <a:buChar char=""/>
            </a:pPr>
            <a:r>
              <a:rPr lang="en-IN" sz="2000" dirty="0">
                <a:latin typeface="Times New Roman" panose="02020603050405020304" pitchFamily="18" charset="0"/>
                <a:cs typeface="Times New Roman" panose="02020603050405020304" pitchFamily="18" charset="0"/>
              </a:rPr>
              <a:t>    The </a:t>
            </a:r>
            <a:r>
              <a:rPr lang="en-IN" sz="2000" b="1" dirty="0" err="1" smtClean="0">
                <a:latin typeface="Times New Roman" panose="02020603050405020304" pitchFamily="18" charset="0"/>
                <a:cs typeface="Times New Roman" panose="02020603050405020304" pitchFamily="18" charset="0"/>
              </a:rPr>
              <a:t>Smartwatch</a:t>
            </a:r>
            <a:r>
              <a:rPr lang="en-IN" sz="2000" b="1" dirty="0" smtClean="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Data Analysis Project</a:t>
            </a:r>
            <a:r>
              <a:rPr lang="en-IN" sz="2000" dirty="0">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With the rapid adoption of </a:t>
            </a:r>
            <a:r>
              <a:rPr lang="en-US" dirty="0" err="1">
                <a:latin typeface="Times New Roman" pitchFamily="18" charset="0"/>
                <a:cs typeface="Times New Roman" pitchFamily="18" charset="0"/>
              </a:rPr>
              <a:t>smartwatches</a:t>
            </a:r>
            <a:r>
              <a:rPr lang="en-US" dirty="0">
                <a:latin typeface="Times New Roman" pitchFamily="18" charset="0"/>
                <a:cs typeface="Times New Roman" pitchFamily="18" charset="0"/>
              </a:rPr>
              <a:t> and wearable devices, vast amounts of personal health data are generated daily, including information on physical activity, heart rate, sleep patterns, and calories burned. While this data offers significant potential to enhance user well-being, most individuals lack the tools or knowledge to interpret it effectively. This project aims to analyze </a:t>
            </a:r>
            <a:r>
              <a:rPr lang="en-US" dirty="0" err="1">
                <a:latin typeface="Times New Roman" pitchFamily="18" charset="0"/>
                <a:cs typeface="Times New Roman" pitchFamily="18" charset="0"/>
              </a:rPr>
              <a:t>smartwatch</a:t>
            </a:r>
            <a:r>
              <a:rPr lang="en-US" dirty="0">
                <a:latin typeface="Times New Roman" pitchFamily="18" charset="0"/>
                <a:cs typeface="Times New Roman" pitchFamily="18" charset="0"/>
              </a:rPr>
              <a:t> data to uncover valuable health insights, detect early signs of potential health issues, and offer personalized recommendations to optimize user health.</a:t>
            </a:r>
            <a:endParaRPr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Key objectives include</a:t>
            </a:r>
            <a:r>
              <a:rPr lang="en-IN" sz="20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dirty="0">
                <a:latin typeface="Times New Roman" pitchFamily="18" charset="0"/>
                <a:cs typeface="Times New Roman" pitchFamily="18" charset="0"/>
              </a:rPr>
              <a:t>Health Monitoring and Wellness Insights: </a:t>
            </a:r>
            <a:endParaRPr lang="en-US" dirty="0" smtClean="0">
              <a:latin typeface="Times New Roman" pitchFamily="18" charset="0"/>
              <a:cs typeface="Times New Roman" pitchFamily="18" charset="0"/>
            </a:endParaRPr>
          </a:p>
          <a:p>
            <a:pPr>
              <a:lnSpc>
                <a:spcPct val="150000"/>
              </a:lnSpc>
              <a:buFont typeface="+mj-lt"/>
              <a:buAutoNum type="arabicPeriod"/>
            </a:pPr>
            <a:r>
              <a:rPr lang="en-IN" dirty="0">
                <a:latin typeface="Times New Roman" pitchFamily="18" charset="0"/>
                <a:cs typeface="Times New Roman" pitchFamily="18" charset="0"/>
              </a:rPr>
              <a:t>Personalized Recommendations</a:t>
            </a:r>
            <a:r>
              <a:rPr lang="en-IN" dirty="0" smtClean="0">
                <a:latin typeface="Times New Roman" pitchFamily="18" charset="0"/>
                <a:cs typeface="Times New Roman" pitchFamily="18" charset="0"/>
              </a:rPr>
              <a:t>:</a:t>
            </a:r>
          </a:p>
          <a:p>
            <a:pPr>
              <a:lnSpc>
                <a:spcPct val="150000"/>
              </a:lnSpc>
              <a:buFont typeface="+mj-lt"/>
              <a:buAutoNum type="arabicPeriod"/>
            </a:pPr>
            <a:r>
              <a:rPr lang="en-US" dirty="0">
                <a:latin typeface="Times New Roman" pitchFamily="18" charset="0"/>
                <a:cs typeface="Times New Roman" pitchFamily="18" charset="0"/>
              </a:rPr>
              <a:t>Predictive Analytics for Health Issues:</a:t>
            </a:r>
            <a:endParaRPr lang="en-IN" spc="-50" dirty="0">
              <a:latin typeface="Times New Roman" pitchFamily="18" charset="0"/>
              <a:cs typeface="Times New Roman" pitchFamily="18" charset="0"/>
            </a:endParaRPr>
          </a:p>
          <a:p>
            <a:endParaRPr sz="3200" dirty="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23216" y="417019"/>
            <a:ext cx="11572875" cy="4401846"/>
          </a:xfrm>
          <a:prstGeom prst="rect">
            <a:avLst/>
          </a:prstGeom>
        </p:spPr>
        <p:txBody>
          <a:bodyPr vert="horz" wrap="square" lIns="0" tIns="13335" rIns="0" bIns="0" rtlCol="0">
            <a:spAutoFit/>
          </a:bodyPr>
          <a:lstStyle/>
          <a:p>
            <a:pPr marL="12700">
              <a:lnSpc>
                <a:spcPct val="100000"/>
              </a:lnSpc>
              <a:spcBef>
                <a:spcPts val="105"/>
              </a:spcBef>
            </a:pPr>
            <a:r>
              <a:rPr sz="3200" b="1" spc="50" dirty="0">
                <a:latin typeface="Times New Roman" panose="02020603050405020304" pitchFamily="18" charset="0"/>
                <a:cs typeface="Times New Roman" panose="02020603050405020304" pitchFamily="18" charset="0"/>
              </a:rPr>
              <a:t>Problem</a:t>
            </a:r>
            <a:r>
              <a:rPr sz="3200" b="1" spc="-80" dirty="0">
                <a:latin typeface="Times New Roman" panose="02020603050405020304" pitchFamily="18" charset="0"/>
                <a:cs typeface="Times New Roman" panose="02020603050405020304" pitchFamily="18" charset="0"/>
              </a:rPr>
              <a:t> </a:t>
            </a:r>
            <a:r>
              <a:rPr sz="3200" b="1" spc="40" dirty="0">
                <a:latin typeface="Times New Roman" panose="02020603050405020304" pitchFamily="18" charset="0"/>
                <a:cs typeface="Times New Roman" panose="02020603050405020304" pitchFamily="18" charset="0"/>
              </a:rPr>
              <a:t>Statement</a:t>
            </a:r>
            <a:endParaRPr sz="3200" dirty="0">
              <a:latin typeface="Times New Roman" panose="02020603050405020304" pitchFamily="18" charset="0"/>
              <a:cs typeface="Times New Roman" panose="02020603050405020304" pitchFamily="18" charset="0"/>
            </a:endParaRPr>
          </a:p>
          <a:p>
            <a:pPr>
              <a:lnSpc>
                <a:spcPct val="100000"/>
              </a:lnSpc>
              <a:spcBef>
                <a:spcPts val="125"/>
              </a:spcBef>
            </a:pPr>
            <a:endParaRPr sz="2400" dirty="0">
              <a:latin typeface="Times New Roman" panose="02020603050405020304" pitchFamily="18" charset="0"/>
              <a:cs typeface="Times New Roman" panose="02020603050405020304" pitchFamily="18" charset="0"/>
            </a:endParaRPr>
          </a:p>
          <a:p>
            <a:pPr>
              <a:lnSpc>
                <a:spcPct val="150000"/>
              </a:lnSpc>
              <a:spcBef>
                <a:spcPts val="130"/>
              </a:spcBef>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r>
              <a:rPr lang="en-US" dirty="0">
                <a:latin typeface="Times New Roman" pitchFamily="18" charset="0"/>
                <a:cs typeface="Times New Roman" pitchFamily="18" charset="0"/>
              </a:rPr>
              <a:t>With the increasing adoption of </a:t>
            </a:r>
            <a:r>
              <a:rPr lang="en-US" dirty="0" err="1">
                <a:latin typeface="Times New Roman" pitchFamily="18" charset="0"/>
                <a:cs typeface="Times New Roman" pitchFamily="18" charset="0"/>
              </a:rPr>
              <a:t>smartwatches</a:t>
            </a:r>
            <a:r>
              <a:rPr lang="en-US" dirty="0">
                <a:latin typeface="Times New Roman" pitchFamily="18" charset="0"/>
                <a:cs typeface="Times New Roman" pitchFamily="18" charset="0"/>
              </a:rPr>
              <a:t> and wearable fitness devices, a vast amount of personal health data is being generated by users on a daily basis. However, the raw data collected—such as heart rate, steps taken, sleep patterns, and activity levels—remains largely underutilized. Most users do not have the tools or expertise to interpret this data in a meaningful way. Additionally, there is a gap in the ability to automatically detect potential health issues or provide personalized, actionable insights based on this data</a:t>
            </a:r>
            <a:r>
              <a:rPr lang="en-US" dirty="0" smtClean="0">
                <a:latin typeface="Times New Roman" pitchFamily="18" charset="0"/>
                <a:cs typeface="Times New Roman" pitchFamily="18" charset="0"/>
              </a:rPr>
              <a:t>.</a:t>
            </a:r>
          </a:p>
          <a:p>
            <a:pPr marL="285750" indent="-285750">
              <a:lnSpc>
                <a:spcPct val="150000"/>
              </a:lnSpc>
              <a:spcBef>
                <a:spcPts val="130"/>
              </a:spcBef>
              <a:buFont typeface="Arial" pitchFamily="34" charset="0"/>
              <a:buChar char="•"/>
            </a:pPr>
            <a:r>
              <a:rPr lang="en-IN" dirty="0">
                <a:latin typeface="Times New Roman" pitchFamily="18" charset="0"/>
                <a:cs typeface="Times New Roman" pitchFamily="18" charset="0"/>
              </a:rPr>
              <a:t>Data </a:t>
            </a:r>
            <a:r>
              <a:rPr lang="en-IN" dirty="0" smtClean="0">
                <a:latin typeface="Times New Roman" pitchFamily="18" charset="0"/>
                <a:cs typeface="Times New Roman" pitchFamily="18" charset="0"/>
              </a:rPr>
              <a:t>Overload</a:t>
            </a:r>
          </a:p>
          <a:p>
            <a:pPr marL="285750" indent="-285750">
              <a:lnSpc>
                <a:spcPct val="150000"/>
              </a:lnSpc>
              <a:spcBef>
                <a:spcPts val="130"/>
              </a:spcBef>
              <a:buFont typeface="Arial" pitchFamily="34" charset="0"/>
              <a:buChar char="•"/>
            </a:pPr>
            <a:r>
              <a:rPr lang="en-IN" dirty="0">
                <a:latin typeface="Times New Roman" pitchFamily="18" charset="0"/>
                <a:cs typeface="Times New Roman" pitchFamily="18" charset="0"/>
              </a:rPr>
              <a:t>Data </a:t>
            </a:r>
            <a:r>
              <a:rPr lang="en-IN" dirty="0" smtClean="0">
                <a:latin typeface="Times New Roman" pitchFamily="18" charset="0"/>
                <a:cs typeface="Times New Roman" pitchFamily="18" charset="0"/>
              </a:rPr>
              <a:t>Noise</a:t>
            </a:r>
          </a:p>
          <a:p>
            <a:pPr marL="285750" indent="-285750">
              <a:lnSpc>
                <a:spcPct val="150000"/>
              </a:lnSpc>
              <a:spcBef>
                <a:spcPts val="130"/>
              </a:spcBef>
              <a:buFont typeface="Arial" pitchFamily="34" charset="0"/>
              <a:buChar char="•"/>
            </a:pPr>
            <a:r>
              <a:rPr lang="en-IN" dirty="0">
                <a:latin typeface="Times New Roman" pitchFamily="18" charset="0"/>
                <a:cs typeface="Times New Roman" pitchFamily="18" charset="0"/>
              </a:rPr>
              <a:t>Personalization</a:t>
            </a:r>
            <a:endParaRPr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idx="1"/>
          </p:nvPr>
        </p:nvSpPr>
        <p:spPr>
          <a:xfrm>
            <a:off x="609600" y="1481330"/>
            <a:ext cx="10972800" cy="3089948"/>
          </a:xfrm>
          <a:prstGeom prst="rect">
            <a:avLst/>
          </a:prstGeom>
        </p:spPr>
        <p:txBody>
          <a:bodyPr vert="horz" wrap="square" lIns="0" tIns="12065" rIns="0" bIns="0" rtlCol="0">
            <a:spAutoFit/>
          </a:bodyPr>
          <a:lstStyle/>
          <a:p>
            <a:r>
              <a:rPr lang="en-IN" sz="2000" dirty="0">
                <a:latin typeface="Times New Roman" pitchFamily="18" charset="0"/>
                <a:cs typeface="Times New Roman" pitchFamily="18" charset="0"/>
              </a:rPr>
              <a:t>The goal of the </a:t>
            </a:r>
            <a:r>
              <a:rPr lang="en-IN" sz="2000" dirty="0" err="1">
                <a:latin typeface="Times New Roman" pitchFamily="18" charset="0"/>
                <a:cs typeface="Times New Roman" pitchFamily="18" charset="0"/>
              </a:rPr>
              <a:t>smartwatch</a:t>
            </a:r>
            <a:r>
              <a:rPr lang="en-IN" sz="2000" dirty="0">
                <a:latin typeface="Times New Roman" pitchFamily="18" charset="0"/>
                <a:cs typeface="Times New Roman" pitchFamily="18" charset="0"/>
              </a:rPr>
              <a:t> data analysis project is to leverage data collected from </a:t>
            </a:r>
            <a:r>
              <a:rPr lang="en-IN" sz="2000" dirty="0" err="1">
                <a:latin typeface="Times New Roman" pitchFamily="18" charset="0"/>
                <a:cs typeface="Times New Roman" pitchFamily="18" charset="0"/>
              </a:rPr>
              <a:t>smartwatches</a:t>
            </a:r>
            <a:r>
              <a:rPr lang="en-IN" sz="2000" dirty="0">
                <a:latin typeface="Times New Roman" pitchFamily="18" charset="0"/>
                <a:cs typeface="Times New Roman" pitchFamily="18" charset="0"/>
              </a:rPr>
              <a:t> to monitor users' health, detect potential health issues, and provide personalized insights to help users optimize their lifestyle choices. This solution will involve several key steps</a:t>
            </a:r>
            <a:r>
              <a:rPr lang="en-IN" sz="2000" dirty="0" smtClean="0">
                <a:latin typeface="Times New Roman" pitchFamily="18" charset="0"/>
                <a:cs typeface="Times New Roman" pitchFamily="18" charset="0"/>
              </a:rPr>
              <a:t>:</a:t>
            </a:r>
          </a:p>
          <a:p>
            <a:endParaRPr lang="en-IN" sz="2000" dirty="0">
              <a:latin typeface="Times New Roman" pitchFamily="18" charset="0"/>
              <a:cs typeface="Times New Roman" pitchFamily="18" charset="0"/>
            </a:endParaRPr>
          </a:p>
          <a:p>
            <a:pPr lvl="0"/>
            <a:r>
              <a:rPr lang="en-IN" sz="2000" b="1" dirty="0">
                <a:latin typeface="Times New Roman" pitchFamily="18" charset="0"/>
                <a:cs typeface="Times New Roman" pitchFamily="18" charset="0"/>
              </a:rPr>
              <a:t>Data Collection:</a:t>
            </a:r>
            <a:endParaRPr lang="en-IN" sz="2000" dirty="0">
              <a:latin typeface="Times New Roman" pitchFamily="18" charset="0"/>
              <a:cs typeface="Times New Roman" pitchFamily="18" charset="0"/>
            </a:endParaRPr>
          </a:p>
          <a:p>
            <a:pPr lvl="0"/>
            <a:r>
              <a:rPr lang="en-IN" sz="2000" dirty="0">
                <a:latin typeface="Times New Roman" pitchFamily="18" charset="0"/>
                <a:cs typeface="Times New Roman" pitchFamily="18" charset="0"/>
              </a:rPr>
              <a:t> </a:t>
            </a:r>
            <a:r>
              <a:rPr lang="en-IN" sz="2000" b="1" dirty="0">
                <a:latin typeface="Times New Roman" pitchFamily="18" charset="0"/>
                <a:cs typeface="Times New Roman" pitchFamily="18" charset="0"/>
              </a:rPr>
              <a:t>Data </a:t>
            </a:r>
            <a:r>
              <a:rPr lang="en-IN" sz="2000" b="1" dirty="0" err="1">
                <a:latin typeface="Times New Roman" pitchFamily="18" charset="0"/>
                <a:cs typeface="Times New Roman" pitchFamily="18" charset="0"/>
              </a:rPr>
              <a:t>Preprocessing</a:t>
            </a:r>
            <a:r>
              <a:rPr lang="en-IN" sz="2000" b="1" dirty="0">
                <a:latin typeface="Times New Roman" pitchFamily="18" charset="0"/>
                <a:cs typeface="Times New Roman" pitchFamily="18" charset="0"/>
              </a:rPr>
              <a:t>:</a:t>
            </a:r>
            <a:endParaRPr lang="en-IN" sz="2000" dirty="0">
              <a:latin typeface="Times New Roman" pitchFamily="18" charset="0"/>
              <a:cs typeface="Times New Roman" pitchFamily="18" charset="0"/>
            </a:endParaRPr>
          </a:p>
          <a:p>
            <a:pPr lvl="0"/>
            <a:r>
              <a:rPr lang="en-IN" sz="2000" b="1" dirty="0">
                <a:latin typeface="Times New Roman" pitchFamily="18" charset="0"/>
                <a:cs typeface="Times New Roman" pitchFamily="18" charset="0"/>
              </a:rPr>
              <a:t>Data Analysis:</a:t>
            </a:r>
            <a:endParaRPr lang="en-IN" sz="2000" dirty="0">
              <a:latin typeface="Times New Roman" pitchFamily="18" charset="0"/>
              <a:cs typeface="Times New Roman" pitchFamily="18" charset="0"/>
            </a:endParaRPr>
          </a:p>
          <a:p>
            <a:pPr lvl="0"/>
            <a:r>
              <a:rPr lang="en-IN" sz="2000" b="1" dirty="0">
                <a:latin typeface="Times New Roman" pitchFamily="18" charset="0"/>
                <a:cs typeface="Times New Roman" pitchFamily="18" charset="0"/>
              </a:rPr>
              <a:t>Machine Learning for Prediction and Personalization</a:t>
            </a:r>
            <a:endParaRPr lang="en-IN" sz="2000" dirty="0">
              <a:latin typeface="Times New Roman" pitchFamily="18" charset="0"/>
              <a:cs typeface="Times New Roman" pitchFamily="18" charset="0"/>
            </a:endParaRPr>
          </a:p>
          <a:p>
            <a:pPr lvl="0"/>
            <a:r>
              <a:rPr lang="en-IN" sz="2000" b="1" dirty="0">
                <a:latin typeface="Times New Roman" pitchFamily="18" charset="0"/>
                <a:cs typeface="Times New Roman" pitchFamily="18" charset="0"/>
              </a:rPr>
              <a:t>Real-Time Monitoring and Alerts</a:t>
            </a:r>
            <a:endParaRPr lang="en-IN" sz="2000" dirty="0">
              <a:latin typeface="Times New Roman" pitchFamily="18" charset="0"/>
              <a:cs typeface="Times New Roman" pitchFamily="18" charset="0"/>
            </a:endParaRPr>
          </a:p>
        </p:txBody>
      </p:sp>
      <p:sp>
        <p:nvSpPr>
          <p:cNvPr id="2" name="object 2"/>
          <p:cNvSpPr txBox="1">
            <a:spLocks noGrp="1"/>
          </p:cNvSpPr>
          <p:nvPr>
            <p:ph type="title"/>
          </p:nvPr>
        </p:nvSpPr>
        <p:spPr>
          <a:xfrm>
            <a:off x="609600" y="624603"/>
            <a:ext cx="10972800" cy="443070"/>
          </a:xfrm>
          <a:prstGeom prst="rect">
            <a:avLst/>
          </a:prstGeom>
        </p:spPr>
        <p:txBody>
          <a:bodyPr vert="horz" wrap="square" lIns="0" tIns="12065" rIns="0" bIns="0" rtlCol="0">
            <a:spAutoFit/>
          </a:bodyPr>
          <a:lstStyle/>
          <a:p>
            <a:pPr marL="52069">
              <a:lnSpc>
                <a:spcPct val="100000"/>
              </a:lnSpc>
              <a:spcBef>
                <a:spcPts val="95"/>
              </a:spcBef>
            </a:pPr>
            <a:r>
              <a:rPr sz="2800" dirty="0">
                <a:latin typeface="Times New Roman" panose="02020603050405020304" pitchFamily="18" charset="0"/>
                <a:cs typeface="Times New Roman" panose="02020603050405020304" pitchFamily="18" charset="0"/>
              </a:rPr>
              <a:t>Proposed</a:t>
            </a:r>
            <a:r>
              <a:rPr sz="2800" spc="155"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Solution</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1758315" cy="289823"/>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Implementation</a:t>
            </a:r>
            <a:endParaRPr sz="1800">
              <a:latin typeface="Trebuchet MS"/>
              <a:cs typeface="Trebuchet MS"/>
            </a:endParaRPr>
          </a:p>
        </p:txBody>
      </p:sp>
      <p:sp>
        <p:nvSpPr>
          <p:cNvPr id="3" name="object 3"/>
          <p:cNvSpPr txBox="1"/>
          <p:nvPr/>
        </p:nvSpPr>
        <p:spPr>
          <a:xfrm>
            <a:off x="2362201" y="2514600"/>
            <a:ext cx="5402898" cy="289823"/>
          </a:xfrm>
          <a:prstGeom prst="rect">
            <a:avLst/>
          </a:prstGeom>
        </p:spPr>
        <p:txBody>
          <a:bodyPr vert="horz" wrap="square" lIns="0" tIns="12700" rIns="0" bIns="0" rtlCol="0">
            <a:spAutoFit/>
          </a:bodyPr>
          <a:lstStyle/>
          <a:p>
            <a:pPr marL="12700">
              <a:lnSpc>
                <a:spcPct val="100000"/>
              </a:lnSpc>
              <a:spcBef>
                <a:spcPts val="100"/>
              </a:spcBef>
            </a:pPr>
            <a:r>
              <a:rPr lang="en-IN" dirty="0">
                <a:latin typeface="Trebuchet MS"/>
                <a:cs typeface="Trebuchet MS"/>
              </a:rPr>
              <a:t>https://github.com/Divya7781/divya81_smartwatch</a:t>
            </a:r>
            <a:endParaRPr sz="1800" dirty="0">
              <a:latin typeface="Trebuchet MS"/>
              <a:cs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5427" y="314071"/>
            <a:ext cx="808991" cy="289823"/>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rebuchet MS"/>
                <a:cs typeface="Trebuchet MS"/>
              </a:rPr>
              <a:t>Output</a:t>
            </a:r>
            <a:endParaRPr sz="1800">
              <a:latin typeface="Trebuchet MS"/>
              <a:cs typeface="Trebuchet MS"/>
            </a:endParaRPr>
          </a:p>
        </p:txBody>
      </p:sp>
      <p:pic>
        <p:nvPicPr>
          <p:cNvPr id="5" name="Picture 4" descr="Smartwatch data analysis: Relationship between Calories &amp; Total Steps"/>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68742"/>
            <a:ext cx="4953000" cy="4120515"/>
          </a:xfrm>
          <a:prstGeom prst="rect">
            <a:avLst/>
          </a:prstGeom>
          <a:noFill/>
          <a:ln>
            <a:noFill/>
          </a:ln>
        </p:spPr>
      </p:pic>
      <p:pic>
        <p:nvPicPr>
          <p:cNvPr id="6" name="Picture 5" descr="Total Active Minutes"/>
          <p:cNvPicPr/>
          <p:nvPr/>
        </p:nvPicPr>
        <p:blipFill>
          <a:blip r:embed="rId3">
            <a:extLst>
              <a:ext uri="{28A0092B-C50C-407E-A947-70E740481C1C}">
                <a14:useLocalDpi xmlns:a14="http://schemas.microsoft.com/office/drawing/2010/main" val="0"/>
              </a:ext>
            </a:extLst>
          </a:blip>
          <a:srcRect/>
          <a:stretch>
            <a:fillRect/>
          </a:stretch>
        </p:blipFill>
        <p:spPr bwMode="auto">
          <a:xfrm>
            <a:off x="6248400" y="1981200"/>
            <a:ext cx="4495800" cy="290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martwatch data analysis: activity"/>
          <p:cNvPicPr/>
          <p:nvPr/>
        </p:nvPicPr>
        <p:blipFill>
          <a:blip r:embed="rId2">
            <a:extLst>
              <a:ext uri="{28A0092B-C50C-407E-A947-70E740481C1C}">
                <a14:useLocalDpi xmlns:a14="http://schemas.microsoft.com/office/drawing/2010/main" val="0"/>
              </a:ext>
            </a:extLst>
          </a:blip>
          <a:srcRect/>
          <a:stretch>
            <a:fillRect/>
          </a:stretch>
        </p:blipFill>
        <p:spPr bwMode="auto">
          <a:xfrm>
            <a:off x="609600" y="838200"/>
            <a:ext cx="5410200" cy="3810000"/>
          </a:xfrm>
          <a:prstGeom prst="rect">
            <a:avLst/>
          </a:prstGeom>
          <a:noFill/>
          <a:ln>
            <a:noFill/>
          </a:ln>
        </p:spPr>
      </p:pic>
      <p:pic>
        <p:nvPicPr>
          <p:cNvPr id="7" name="Picture 6" descr="Inactive Minutes Daily"/>
          <p:cNvPicPr/>
          <p:nvPr/>
        </p:nvPicPr>
        <p:blipFill>
          <a:blip r:embed="rId3">
            <a:extLst>
              <a:ext uri="{28A0092B-C50C-407E-A947-70E740481C1C}">
                <a14:useLocalDpi xmlns:a14="http://schemas.microsoft.com/office/drawing/2010/main" val="0"/>
              </a:ext>
            </a:extLst>
          </a:blip>
          <a:srcRect/>
          <a:stretch>
            <a:fillRect/>
          </a:stretch>
        </p:blipFill>
        <p:spPr bwMode="auto">
          <a:xfrm>
            <a:off x="6400800" y="1524000"/>
            <a:ext cx="4664710" cy="2597150"/>
          </a:xfrm>
          <a:prstGeom prst="rect">
            <a:avLst/>
          </a:prstGeom>
          <a:noFill/>
          <a:ln>
            <a:noFill/>
          </a:ln>
        </p:spPr>
      </p:pic>
    </p:spTree>
    <p:extLst>
      <p:ext uri="{BB962C8B-B14F-4D97-AF65-F5344CB8AC3E}">
        <p14:creationId xmlns:p14="http://schemas.microsoft.com/office/powerpoint/2010/main" val="20663884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113</TotalTime>
  <Words>326</Words>
  <Application>Microsoft Office PowerPoint</Application>
  <PresentationFormat>Custom</PresentationFormat>
  <Paragraphs>39</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Smartwatch Data Analysis Project</vt:lpstr>
      <vt:lpstr>PowerPoint Presentation</vt:lpstr>
      <vt:lpstr>PowerPoint Presentation</vt:lpstr>
      <vt:lpstr>PowerPoint Presentation</vt:lpstr>
      <vt:lpstr>Proposed Solution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Raksha U</dc:creator>
  <cp:lastModifiedBy>Sweet Home</cp:lastModifiedBy>
  <cp:revision>6</cp:revision>
  <dcterms:created xsi:type="dcterms:W3CDTF">2025-01-28T12:55:32Z</dcterms:created>
  <dcterms:modified xsi:type="dcterms:W3CDTF">2025-02-03T14:44:36Z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2025-01-25T00:00:00Z</vt:filetime>
  </property>
  <property fmtid="{D5CDD505-2E9C-101B-9397-08002B2CF9AE}" pid="3" name="Creator">
    <vt:lpwstr>Microsoft® PowerPoint® 2016</vt:lpwstr>
  </property>
  <property fmtid="{D5CDD505-2E9C-101B-9397-08002B2CF9AE}" pid="4" name="LastSaved">
    <vt:filetime>2025-01-28T00:00:00Z</vt:filetime>
  </property>
  <property fmtid="{D5CDD505-2E9C-101B-9397-08002B2CF9AE}" pid="5" name="Producer">
    <vt:lpwstr>Microsoft® PowerPoint® 2016</vt:lpwstr>
  </property>
</Properties>
</file>