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jagan\karthi%20nm%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[karthi nm project.xlsx]SALARY _DEPARTMENT!PivotTable1</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800" b="1" baseline="0"/>
              <a:t> </a:t>
            </a:r>
            <a:r>
              <a:rPr lang="en-IN" sz="2400" b="1" baseline="0">
                <a:solidFill>
                  <a:srgbClr val="00B0F0"/>
                </a:solidFill>
                <a:latin typeface="Aptos" panose="020B0004020202020204" pitchFamily="34" charset="0"/>
              </a:rPr>
              <a:t>SALARY BASED ON DEPARTMENTS</a:t>
            </a:r>
            <a:endParaRPr lang="en-IN" sz="2000" b="1">
              <a:solidFill>
                <a:srgbClr val="00B0F0"/>
              </a:solidFill>
              <a:latin typeface="Aptos" panose="020B0004020202020204" pitchFamily="34" charset="0"/>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0"/>
    </c:view3D>
    <c:floor>
      <c:thickness val="0"/>
      <c:spPr>
        <a:noFill/>
        <a:ln w="9525" cap="flat" cmpd="sng" algn="ctr">
          <a:solidFill>
            <a:schemeClr val="dk1">
              <a:lumMod val="50000"/>
              <a:lumOff val="50000"/>
            </a:schemeClr>
          </a:solidFill>
          <a:round/>
        </a:ln>
        <a:effectLst/>
        <a:sp3d contourW="9525">
          <a:contourClr>
            <a:schemeClr val="dk1">
              <a:lumMod val="50000"/>
              <a:lumOff val="50000"/>
            </a:schemeClr>
          </a:contourClr>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071009832905349"/>
          <c:y val="0.15884986876640422"/>
          <c:w val="0.87558713306431313"/>
          <c:h val="0.38785834062408864"/>
        </c:manualLayout>
      </c:layout>
      <c:area3DChart>
        <c:grouping val="stacked"/>
        <c:varyColors val="0"/>
        <c:ser>
          <c:idx val="0"/>
          <c:order val="0"/>
          <c:tx>
            <c:strRef>
              <c:f>'SALARY _DEPARTMENT'!$B$3:$B$4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cat>
            <c:strRef>
              <c:f>'SALARY _DEPARTMENT'!$A$5:$A$36</c:f>
              <c:strCache>
                <c:ptCount val="31"/>
                <c:pt idx="0">
                  <c:v>Accounting &amp; Taxation Department</c:v>
                </c:pt>
                <c:pt idx="1">
                  <c:v>Accounts payable Department</c:v>
                </c:pt>
                <c:pt idx="2">
                  <c:v>Applied Innovation Exchange Department</c:v>
                </c:pt>
                <c:pt idx="3">
                  <c:v>Aviation Engineering Department</c:v>
                </c:pt>
                <c:pt idx="4">
                  <c:v>Back Office Department</c:v>
                </c:pt>
                <c:pt idx="5">
                  <c:v>Banking Operations Department</c:v>
                </c:pt>
                <c:pt idx="6">
                  <c:v>Business Intelligence &amp; Analytics Department</c:v>
                </c:pt>
                <c:pt idx="7">
                  <c:v>Data Science &amp; Machine Learning Department</c:v>
                </c:pt>
                <c:pt idx="8">
                  <c:v>DBA / Data warehousing Department</c:v>
                </c:pt>
                <c:pt idx="9">
                  <c:v>DevOps Department</c:v>
                </c:pt>
                <c:pt idx="10">
                  <c:v>Downstream Department</c:v>
                </c:pt>
                <c:pt idx="11">
                  <c:v>Engineering &amp; Manufacturing Department</c:v>
                </c:pt>
                <c:pt idx="12">
                  <c:v>Facility Management Department</c:v>
                </c:pt>
                <c:pt idx="13">
                  <c:v>Finance Department</c:v>
                </c:pt>
                <c:pt idx="14">
                  <c:v>General Insurance Department</c:v>
                </c:pt>
                <c:pt idx="15">
                  <c:v>Hardware Department</c:v>
                </c:pt>
                <c:pt idx="16">
                  <c:v>IT Consulting Department</c:v>
                </c:pt>
                <c:pt idx="17">
                  <c:v>IT Infrastructure Services Department</c:v>
                </c:pt>
                <c:pt idx="18">
                  <c:v>IT Network Department</c:v>
                </c:pt>
                <c:pt idx="19">
                  <c:v>IT Security Department</c:v>
                </c:pt>
                <c:pt idx="20">
                  <c:v>IT Support Department</c:v>
                </c:pt>
                <c:pt idx="21">
                  <c:v>Operations Department</c:v>
                </c:pt>
                <c:pt idx="22">
                  <c:v>Operations Support Department</c:v>
                </c:pt>
                <c:pt idx="23">
                  <c:v>Other Department</c:v>
                </c:pt>
                <c:pt idx="24">
                  <c:v>Other Hospital Staff Department</c:v>
                </c:pt>
                <c:pt idx="25">
                  <c:v>Quality Assurance and Testing Department</c:v>
                </c:pt>
                <c:pt idx="26">
                  <c:v>Recruitment &amp; Talent Acquisition Department</c:v>
                </c:pt>
                <c:pt idx="27">
                  <c:v>SCM &amp; Logistics Department</c:v>
                </c:pt>
                <c:pt idx="28">
                  <c:v>Software Development Department</c:v>
                </c:pt>
                <c:pt idx="29">
                  <c:v>Technology / IT Department</c:v>
                </c:pt>
                <c:pt idx="30">
                  <c:v>(blank)</c:v>
                </c:pt>
              </c:strCache>
            </c:strRef>
          </c:cat>
          <c:val>
            <c:numRef>
              <c:f>'SALARY _DEPARTMENT'!$B$5:$B$36</c:f>
              <c:numCache>
                <c:formatCode>General</c:formatCode>
                <c:ptCount val="31"/>
                <c:pt idx="5">
                  <c:v>1</c:v>
                </c:pt>
                <c:pt idx="13">
                  <c:v>1</c:v>
                </c:pt>
                <c:pt idx="16">
                  <c:v>1</c:v>
                </c:pt>
                <c:pt idx="17">
                  <c:v>2</c:v>
                </c:pt>
                <c:pt idx="19">
                  <c:v>1</c:v>
                </c:pt>
                <c:pt idx="20">
                  <c:v>1</c:v>
                </c:pt>
                <c:pt idx="23">
                  <c:v>3</c:v>
                </c:pt>
                <c:pt idx="25">
                  <c:v>1</c:v>
                </c:pt>
                <c:pt idx="26">
                  <c:v>1</c:v>
                </c:pt>
                <c:pt idx="28">
                  <c:v>5</c:v>
                </c:pt>
              </c:numCache>
            </c:numRef>
          </c:val>
          <c:extLst>
            <c:ext xmlns:c16="http://schemas.microsoft.com/office/drawing/2014/chart" uri="{C3380CC4-5D6E-409C-BE32-E72D297353CC}">
              <c16:uniqueId val="{00000000-7A45-4822-AD98-8E64821B1C2E}"/>
            </c:ext>
          </c:extLst>
        </c:ser>
        <c:ser>
          <c:idx val="1"/>
          <c:order val="1"/>
          <c:tx>
            <c:strRef>
              <c:f>'SALARY _DEPARTMENT'!$C$3:$C$4</c:f>
              <c:strCache>
                <c:ptCount val="1"/>
                <c:pt idx="0">
                  <c:v>LAST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cat>
            <c:strRef>
              <c:f>'SALARY _DEPARTMENT'!$A$5:$A$36</c:f>
              <c:strCache>
                <c:ptCount val="31"/>
                <c:pt idx="0">
                  <c:v>Accounting &amp; Taxation Department</c:v>
                </c:pt>
                <c:pt idx="1">
                  <c:v>Accounts payable Department</c:v>
                </c:pt>
                <c:pt idx="2">
                  <c:v>Applied Innovation Exchange Department</c:v>
                </c:pt>
                <c:pt idx="3">
                  <c:v>Aviation Engineering Department</c:v>
                </c:pt>
                <c:pt idx="4">
                  <c:v>Back Office Department</c:v>
                </c:pt>
                <c:pt idx="5">
                  <c:v>Banking Operations Department</c:v>
                </c:pt>
                <c:pt idx="6">
                  <c:v>Business Intelligence &amp; Analytics Department</c:v>
                </c:pt>
                <c:pt idx="7">
                  <c:v>Data Science &amp; Machine Learning Department</c:v>
                </c:pt>
                <c:pt idx="8">
                  <c:v>DBA / Data warehousing Department</c:v>
                </c:pt>
                <c:pt idx="9">
                  <c:v>DevOps Department</c:v>
                </c:pt>
                <c:pt idx="10">
                  <c:v>Downstream Department</c:v>
                </c:pt>
                <c:pt idx="11">
                  <c:v>Engineering &amp; Manufacturing Department</c:v>
                </c:pt>
                <c:pt idx="12">
                  <c:v>Facility Management Department</c:v>
                </c:pt>
                <c:pt idx="13">
                  <c:v>Finance Department</c:v>
                </c:pt>
                <c:pt idx="14">
                  <c:v>General Insurance Department</c:v>
                </c:pt>
                <c:pt idx="15">
                  <c:v>Hardware Department</c:v>
                </c:pt>
                <c:pt idx="16">
                  <c:v>IT Consulting Department</c:v>
                </c:pt>
                <c:pt idx="17">
                  <c:v>IT Infrastructure Services Department</c:v>
                </c:pt>
                <c:pt idx="18">
                  <c:v>IT Network Department</c:v>
                </c:pt>
                <c:pt idx="19">
                  <c:v>IT Security Department</c:v>
                </c:pt>
                <c:pt idx="20">
                  <c:v>IT Support Department</c:v>
                </c:pt>
                <c:pt idx="21">
                  <c:v>Operations Department</c:v>
                </c:pt>
                <c:pt idx="22">
                  <c:v>Operations Support Department</c:v>
                </c:pt>
                <c:pt idx="23">
                  <c:v>Other Department</c:v>
                </c:pt>
                <c:pt idx="24">
                  <c:v>Other Hospital Staff Department</c:v>
                </c:pt>
                <c:pt idx="25">
                  <c:v>Quality Assurance and Testing Department</c:v>
                </c:pt>
                <c:pt idx="26">
                  <c:v>Recruitment &amp; Talent Acquisition Department</c:v>
                </c:pt>
                <c:pt idx="27">
                  <c:v>SCM &amp; Logistics Department</c:v>
                </c:pt>
                <c:pt idx="28">
                  <c:v>Software Development Department</c:v>
                </c:pt>
                <c:pt idx="29">
                  <c:v>Technology / IT Department</c:v>
                </c:pt>
                <c:pt idx="30">
                  <c:v>(blank)</c:v>
                </c:pt>
              </c:strCache>
            </c:strRef>
          </c:cat>
          <c:val>
            <c:numRef>
              <c:f>'SALARY _DEPARTMENT'!$C$5:$C$36</c:f>
              <c:numCache>
                <c:formatCode>General</c:formatCode>
                <c:ptCount val="31"/>
                <c:pt idx="4">
                  <c:v>1</c:v>
                </c:pt>
                <c:pt idx="5">
                  <c:v>3</c:v>
                </c:pt>
                <c:pt idx="6">
                  <c:v>1</c:v>
                </c:pt>
                <c:pt idx="11">
                  <c:v>1</c:v>
                </c:pt>
                <c:pt idx="13">
                  <c:v>1</c:v>
                </c:pt>
                <c:pt idx="15">
                  <c:v>1</c:v>
                </c:pt>
                <c:pt idx="22">
                  <c:v>1</c:v>
                </c:pt>
                <c:pt idx="23">
                  <c:v>1</c:v>
                </c:pt>
                <c:pt idx="26">
                  <c:v>2</c:v>
                </c:pt>
              </c:numCache>
            </c:numRef>
          </c:val>
          <c:extLst>
            <c:ext xmlns:c16="http://schemas.microsoft.com/office/drawing/2014/chart" uri="{C3380CC4-5D6E-409C-BE32-E72D297353CC}">
              <c16:uniqueId val="{00000001-7A45-4822-AD98-8E64821B1C2E}"/>
            </c:ext>
          </c:extLst>
        </c:ser>
        <c:ser>
          <c:idx val="2"/>
          <c:order val="2"/>
          <c:tx>
            <c:strRef>
              <c:f>'SALARY _DEPARTMENT'!$D$3:$D$4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cat>
            <c:strRef>
              <c:f>'SALARY _DEPARTMENT'!$A$5:$A$36</c:f>
              <c:strCache>
                <c:ptCount val="31"/>
                <c:pt idx="0">
                  <c:v>Accounting &amp; Taxation Department</c:v>
                </c:pt>
                <c:pt idx="1">
                  <c:v>Accounts payable Department</c:v>
                </c:pt>
                <c:pt idx="2">
                  <c:v>Applied Innovation Exchange Department</c:v>
                </c:pt>
                <c:pt idx="3">
                  <c:v>Aviation Engineering Department</c:v>
                </c:pt>
                <c:pt idx="4">
                  <c:v>Back Office Department</c:v>
                </c:pt>
                <c:pt idx="5">
                  <c:v>Banking Operations Department</c:v>
                </c:pt>
                <c:pt idx="6">
                  <c:v>Business Intelligence &amp; Analytics Department</c:v>
                </c:pt>
                <c:pt idx="7">
                  <c:v>Data Science &amp; Machine Learning Department</c:v>
                </c:pt>
                <c:pt idx="8">
                  <c:v>DBA / Data warehousing Department</c:v>
                </c:pt>
                <c:pt idx="9">
                  <c:v>DevOps Department</c:v>
                </c:pt>
                <c:pt idx="10">
                  <c:v>Downstream Department</c:v>
                </c:pt>
                <c:pt idx="11">
                  <c:v>Engineering &amp; Manufacturing Department</c:v>
                </c:pt>
                <c:pt idx="12">
                  <c:v>Facility Management Department</c:v>
                </c:pt>
                <c:pt idx="13">
                  <c:v>Finance Department</c:v>
                </c:pt>
                <c:pt idx="14">
                  <c:v>General Insurance Department</c:v>
                </c:pt>
                <c:pt idx="15">
                  <c:v>Hardware Department</c:v>
                </c:pt>
                <c:pt idx="16">
                  <c:v>IT Consulting Department</c:v>
                </c:pt>
                <c:pt idx="17">
                  <c:v>IT Infrastructure Services Department</c:v>
                </c:pt>
                <c:pt idx="18">
                  <c:v>IT Network Department</c:v>
                </c:pt>
                <c:pt idx="19">
                  <c:v>IT Security Department</c:v>
                </c:pt>
                <c:pt idx="20">
                  <c:v>IT Support Department</c:v>
                </c:pt>
                <c:pt idx="21">
                  <c:v>Operations Department</c:v>
                </c:pt>
                <c:pt idx="22">
                  <c:v>Operations Support Department</c:v>
                </c:pt>
                <c:pt idx="23">
                  <c:v>Other Department</c:v>
                </c:pt>
                <c:pt idx="24">
                  <c:v>Other Hospital Staff Department</c:v>
                </c:pt>
                <c:pt idx="25">
                  <c:v>Quality Assurance and Testing Department</c:v>
                </c:pt>
                <c:pt idx="26">
                  <c:v>Recruitment &amp; Talent Acquisition Department</c:v>
                </c:pt>
                <c:pt idx="27">
                  <c:v>SCM &amp; Logistics Department</c:v>
                </c:pt>
                <c:pt idx="28">
                  <c:v>Software Development Department</c:v>
                </c:pt>
                <c:pt idx="29">
                  <c:v>Technology / IT Department</c:v>
                </c:pt>
                <c:pt idx="30">
                  <c:v>(blank)</c:v>
                </c:pt>
              </c:strCache>
            </c:strRef>
          </c:cat>
          <c:val>
            <c:numRef>
              <c:f>'SALARY _DEPARTMENT'!$D$5:$D$36</c:f>
              <c:numCache>
                <c:formatCode>General</c:formatCode>
                <c:ptCount val="31"/>
                <c:pt idx="0">
                  <c:v>1</c:v>
                </c:pt>
                <c:pt idx="1">
                  <c:v>1</c:v>
                </c:pt>
                <c:pt idx="2">
                  <c:v>1</c:v>
                </c:pt>
                <c:pt idx="3">
                  <c:v>1</c:v>
                </c:pt>
                <c:pt idx="5">
                  <c:v>4</c:v>
                </c:pt>
                <c:pt idx="6">
                  <c:v>2</c:v>
                </c:pt>
                <c:pt idx="7">
                  <c:v>1</c:v>
                </c:pt>
                <c:pt idx="8">
                  <c:v>1</c:v>
                </c:pt>
                <c:pt idx="9">
                  <c:v>1</c:v>
                </c:pt>
                <c:pt idx="10">
                  <c:v>1</c:v>
                </c:pt>
                <c:pt idx="12">
                  <c:v>1</c:v>
                </c:pt>
                <c:pt idx="13">
                  <c:v>2</c:v>
                </c:pt>
                <c:pt idx="14">
                  <c:v>1</c:v>
                </c:pt>
                <c:pt idx="15">
                  <c:v>1</c:v>
                </c:pt>
                <c:pt idx="16">
                  <c:v>5</c:v>
                </c:pt>
                <c:pt idx="17">
                  <c:v>1</c:v>
                </c:pt>
                <c:pt idx="18">
                  <c:v>3</c:v>
                </c:pt>
                <c:pt idx="19">
                  <c:v>3</c:v>
                </c:pt>
                <c:pt idx="21">
                  <c:v>2</c:v>
                </c:pt>
                <c:pt idx="22">
                  <c:v>2</c:v>
                </c:pt>
                <c:pt idx="23">
                  <c:v>4</c:v>
                </c:pt>
                <c:pt idx="24">
                  <c:v>1</c:v>
                </c:pt>
                <c:pt idx="25">
                  <c:v>2</c:v>
                </c:pt>
                <c:pt idx="27">
                  <c:v>1</c:v>
                </c:pt>
                <c:pt idx="28">
                  <c:v>16</c:v>
                </c:pt>
                <c:pt idx="29">
                  <c:v>1</c:v>
                </c:pt>
              </c:numCache>
            </c:numRef>
          </c:val>
          <c:extLst>
            <c:ext xmlns:c16="http://schemas.microsoft.com/office/drawing/2014/chart" uri="{C3380CC4-5D6E-409C-BE32-E72D297353CC}">
              <c16:uniqueId val="{00000002-7A45-4822-AD98-8E64821B1C2E}"/>
            </c:ext>
          </c:extLst>
        </c:ser>
        <c:ser>
          <c:idx val="3"/>
          <c:order val="3"/>
          <c:tx>
            <c:strRef>
              <c:f>'SALARY _DEPARTMENT'!$E$3:$E$4</c:f>
              <c:strCache>
                <c:ptCount val="1"/>
                <c:pt idx="0">
                  <c:v>(blank)</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cat>
            <c:strRef>
              <c:f>'SALARY _DEPARTMENT'!$A$5:$A$36</c:f>
              <c:strCache>
                <c:ptCount val="31"/>
                <c:pt idx="0">
                  <c:v>Accounting &amp; Taxation Department</c:v>
                </c:pt>
                <c:pt idx="1">
                  <c:v>Accounts payable Department</c:v>
                </c:pt>
                <c:pt idx="2">
                  <c:v>Applied Innovation Exchange Department</c:v>
                </c:pt>
                <c:pt idx="3">
                  <c:v>Aviation Engineering Department</c:v>
                </c:pt>
                <c:pt idx="4">
                  <c:v>Back Office Department</c:v>
                </c:pt>
                <c:pt idx="5">
                  <c:v>Banking Operations Department</c:v>
                </c:pt>
                <c:pt idx="6">
                  <c:v>Business Intelligence &amp; Analytics Department</c:v>
                </c:pt>
                <c:pt idx="7">
                  <c:v>Data Science &amp; Machine Learning Department</c:v>
                </c:pt>
                <c:pt idx="8">
                  <c:v>DBA / Data warehousing Department</c:v>
                </c:pt>
                <c:pt idx="9">
                  <c:v>DevOps Department</c:v>
                </c:pt>
                <c:pt idx="10">
                  <c:v>Downstream Department</c:v>
                </c:pt>
                <c:pt idx="11">
                  <c:v>Engineering &amp; Manufacturing Department</c:v>
                </c:pt>
                <c:pt idx="12">
                  <c:v>Facility Management Department</c:v>
                </c:pt>
                <c:pt idx="13">
                  <c:v>Finance Department</c:v>
                </c:pt>
                <c:pt idx="14">
                  <c:v>General Insurance Department</c:v>
                </c:pt>
                <c:pt idx="15">
                  <c:v>Hardware Department</c:v>
                </c:pt>
                <c:pt idx="16">
                  <c:v>IT Consulting Department</c:v>
                </c:pt>
                <c:pt idx="17">
                  <c:v>IT Infrastructure Services Department</c:v>
                </c:pt>
                <c:pt idx="18">
                  <c:v>IT Network Department</c:v>
                </c:pt>
                <c:pt idx="19">
                  <c:v>IT Security Department</c:v>
                </c:pt>
                <c:pt idx="20">
                  <c:v>IT Support Department</c:v>
                </c:pt>
                <c:pt idx="21">
                  <c:v>Operations Department</c:v>
                </c:pt>
                <c:pt idx="22">
                  <c:v>Operations Support Department</c:v>
                </c:pt>
                <c:pt idx="23">
                  <c:v>Other Department</c:v>
                </c:pt>
                <c:pt idx="24">
                  <c:v>Other Hospital Staff Department</c:v>
                </c:pt>
                <c:pt idx="25">
                  <c:v>Quality Assurance and Testing Department</c:v>
                </c:pt>
                <c:pt idx="26">
                  <c:v>Recruitment &amp; Talent Acquisition Department</c:v>
                </c:pt>
                <c:pt idx="27">
                  <c:v>SCM &amp; Logistics Department</c:v>
                </c:pt>
                <c:pt idx="28">
                  <c:v>Software Development Department</c:v>
                </c:pt>
                <c:pt idx="29">
                  <c:v>Technology / IT Department</c:v>
                </c:pt>
                <c:pt idx="30">
                  <c:v>(blank)</c:v>
                </c:pt>
              </c:strCache>
            </c:strRef>
          </c:cat>
          <c:val>
            <c:numRef>
              <c:f>'SALARY _DEPARTMENT'!$E$5:$E$36</c:f>
              <c:numCache>
                <c:formatCode>General</c:formatCode>
                <c:ptCount val="31"/>
              </c:numCache>
            </c:numRef>
          </c:val>
          <c:extLst>
            <c:ext xmlns:c16="http://schemas.microsoft.com/office/drawing/2014/chart" uri="{C3380CC4-5D6E-409C-BE32-E72D297353CC}">
              <c16:uniqueId val="{00000003-7A45-4822-AD98-8E64821B1C2E}"/>
            </c:ext>
          </c:extLst>
        </c:ser>
        <c:dLbls>
          <c:showLegendKey val="0"/>
          <c:showVal val="0"/>
          <c:showCatName val="0"/>
          <c:showSerName val="0"/>
          <c:showPercent val="0"/>
          <c:showBubbleSize val="0"/>
        </c:dLbls>
        <c:axId val="15416576"/>
        <c:axId val="15414656"/>
        <c:axId val="0"/>
      </c:area3DChart>
      <c:catAx>
        <c:axId val="1541657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baseline="0"/>
                  <a:t> </a:t>
                </a:r>
                <a:r>
                  <a:rPr lang="en-IN" sz="1600" baseline="0">
                    <a:solidFill>
                      <a:srgbClr val="FF0000"/>
                    </a:solidFill>
                    <a:latin typeface="Aptos Display" panose="020B0004020202020204" pitchFamily="34" charset="0"/>
                  </a:rPr>
                  <a:t>DEPARTMENT</a:t>
                </a:r>
                <a:endParaRPr lang="en-IN" sz="1600">
                  <a:solidFill>
                    <a:srgbClr val="FF0000"/>
                  </a:solidFill>
                  <a:latin typeface="Aptos Display" panose="020B0004020202020204" pitchFamily="34" charset="0"/>
                </a:endParaRPr>
              </a:p>
            </c:rich>
          </c:tx>
          <c:layout>
            <c:manualLayout>
              <c:xMode val="edge"/>
              <c:yMode val="edge"/>
              <c:x val="0.41782125375102358"/>
              <c:y val="0.84497220088941716"/>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414656"/>
        <c:crosses val="autoZero"/>
        <c:auto val="1"/>
        <c:lblAlgn val="ctr"/>
        <c:lblOffset val="100"/>
        <c:noMultiLvlLbl val="0"/>
      </c:catAx>
      <c:valAx>
        <c:axId val="15414656"/>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1600" baseline="0">
                    <a:solidFill>
                      <a:srgbClr val="FF0000"/>
                    </a:solidFill>
                    <a:latin typeface="Aptos Display" panose="020B0004020202020204" pitchFamily="34" charset="0"/>
                  </a:rPr>
                  <a:t>SALARY</a:t>
                </a:r>
                <a:endParaRPr lang="en-US" sz="1600">
                  <a:solidFill>
                    <a:srgbClr val="FF0000"/>
                  </a:solidFill>
                  <a:latin typeface="Aptos Display" panose="020B0004020202020204" pitchFamily="34" charset="0"/>
                </a:endParaRPr>
              </a:p>
            </c:rich>
          </c:tx>
          <c:layout>
            <c:manualLayout>
              <c:xMode val="edge"/>
              <c:yMode val="edge"/>
              <c:x val="4.4174827132425848E-2"/>
              <c:y val="0.27437149697117053"/>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4165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5">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spPr>
      <a:ln w="9525" cap="flat" cmpd="sng" algn="ctr">
        <a:solidFill>
          <a:schemeClr val="dk1">
            <a:lumMod val="50000"/>
            <a:lumOff val="50000"/>
          </a:schemeClr>
        </a:solidFill>
        <a:round/>
      </a:ln>
    </cs:spPr>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3697022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3832860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70008" y="3168631"/>
            <a:ext cx="12604538"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a:t>
            </a:r>
            <a:r>
              <a:rPr lang="en-IN" sz="2400" dirty="0">
                <a:latin typeface="Times New Roman" panose="02020603050405020304" pitchFamily="18" charset="0"/>
                <a:cs typeface="Times New Roman" panose="02020603050405020304" pitchFamily="18" charset="0"/>
              </a:rPr>
              <a:t>DIVYADHARSHINI S</a:t>
            </a:r>
          </a:p>
          <a:p>
            <a:r>
              <a:rPr lang="en-US" sz="2400" dirty="0">
                <a:latin typeface="Times New Roman" panose="02020603050405020304" pitchFamily="18" charset="0"/>
                <a:cs typeface="Times New Roman" panose="02020603050405020304" pitchFamily="18" charset="0"/>
              </a:rPr>
              <a:t>REGISTER NO: </a:t>
            </a:r>
            <a:r>
              <a:rPr lang="en-IN" sz="2400" dirty="0">
                <a:latin typeface="Times New Roman" panose="02020603050405020304" pitchFamily="18" charset="0"/>
                <a:cs typeface="Times New Roman" panose="02020603050405020304" pitchFamily="18" charset="0"/>
              </a:rPr>
              <a:t>122200928 , A698502C7989EDE9E794B15D707B0585</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a:t>
            </a:r>
            <a:r>
              <a:rPr lang="en-IN" sz="2400" dirty="0">
                <a:latin typeface="Times New Roman" panose="02020603050405020304" pitchFamily="18" charset="0"/>
                <a:cs typeface="Times New Roman" panose="02020603050405020304" pitchFamily="18" charset="0"/>
              </a:rPr>
              <a:t>BACHELOR OF COMMERCE (CORPORATE SECRETARYSHIP)</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K.C.S KASI NADAR COLLEGE ARTS &amp; SCIENCE </a:t>
            </a:r>
            <a:endParaRPr lang="en-US" sz="2400" dirty="0">
              <a:latin typeface="Times New Roman" panose="02020603050405020304" pitchFamily="18" charset="0"/>
              <a:cs typeface="Times New Roman" panose="02020603050405020304"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C5F94264-573D-02CD-BF1D-B32D81F0945E}"/>
              </a:ext>
            </a:extLst>
          </p:cNvPr>
          <p:cNvGraphicFramePr>
            <a:graphicFrameLocks noGrp="1"/>
          </p:cNvGraphicFramePr>
          <p:nvPr>
            <p:extLst>
              <p:ext uri="{D42A27DB-BD31-4B8C-83A1-F6EECF244321}">
                <p14:modId xmlns:p14="http://schemas.microsoft.com/office/powerpoint/2010/main" val="2216875553"/>
              </p:ext>
            </p:extLst>
          </p:nvPr>
        </p:nvGraphicFramePr>
        <p:xfrm>
          <a:off x="442185" y="1143000"/>
          <a:ext cx="5560921" cy="5534823"/>
        </p:xfrm>
        <a:graphic>
          <a:graphicData uri="http://schemas.openxmlformats.org/drawingml/2006/table">
            <a:tbl>
              <a:tblPr>
                <a:tableStyleId>{5C22544A-7EE6-4342-B048-85BDC9FD1C3A}</a:tableStyleId>
              </a:tblPr>
              <a:tblGrid>
                <a:gridCol w="2859900">
                  <a:extLst>
                    <a:ext uri="{9D8B030D-6E8A-4147-A177-3AD203B41FA5}">
                      <a16:colId xmlns:a16="http://schemas.microsoft.com/office/drawing/2014/main" val="1826054682"/>
                    </a:ext>
                  </a:extLst>
                </a:gridCol>
                <a:gridCol w="753108">
                  <a:extLst>
                    <a:ext uri="{9D8B030D-6E8A-4147-A177-3AD203B41FA5}">
                      <a16:colId xmlns:a16="http://schemas.microsoft.com/office/drawing/2014/main" val="3731020771"/>
                    </a:ext>
                  </a:extLst>
                </a:gridCol>
                <a:gridCol w="355900">
                  <a:extLst>
                    <a:ext uri="{9D8B030D-6E8A-4147-A177-3AD203B41FA5}">
                      <a16:colId xmlns:a16="http://schemas.microsoft.com/office/drawing/2014/main" val="2540515645"/>
                    </a:ext>
                  </a:extLst>
                </a:gridCol>
                <a:gridCol w="355900">
                  <a:extLst>
                    <a:ext uri="{9D8B030D-6E8A-4147-A177-3AD203B41FA5}">
                      <a16:colId xmlns:a16="http://schemas.microsoft.com/office/drawing/2014/main" val="3631777856"/>
                    </a:ext>
                  </a:extLst>
                </a:gridCol>
                <a:gridCol w="483005">
                  <a:extLst>
                    <a:ext uri="{9D8B030D-6E8A-4147-A177-3AD203B41FA5}">
                      <a16:colId xmlns:a16="http://schemas.microsoft.com/office/drawing/2014/main" val="275412625"/>
                    </a:ext>
                  </a:extLst>
                </a:gridCol>
                <a:gridCol w="753108">
                  <a:extLst>
                    <a:ext uri="{9D8B030D-6E8A-4147-A177-3AD203B41FA5}">
                      <a16:colId xmlns:a16="http://schemas.microsoft.com/office/drawing/2014/main" val="1001481165"/>
                    </a:ext>
                  </a:extLst>
                </a:gridCol>
              </a:tblGrid>
              <a:tr h="146043">
                <a:tc>
                  <a:txBody>
                    <a:bodyPr/>
                    <a:lstStyle/>
                    <a:p>
                      <a:pPr algn="l" fontAlgn="b"/>
                      <a:r>
                        <a:rPr lang="en-US" sz="1000" b="1" u="none" strike="noStrike" dirty="0">
                          <a:effectLst/>
                          <a:highlight>
                            <a:srgbClr val="D9E1F2"/>
                          </a:highlight>
                          <a:latin typeface="Times New Roman" panose="02020603050405020304" pitchFamily="18" charset="0"/>
                          <a:cs typeface="Times New Roman" panose="02020603050405020304" pitchFamily="18" charset="0"/>
                        </a:rPr>
                        <a:t>EMPLOYEES</a:t>
                      </a:r>
                      <a:endParaRPr lang="en-US" sz="1000" b="1" i="0" u="none" strike="noStrike" dirty="0">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SALARY</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354124228"/>
                  </a:ext>
                </a:extLst>
              </a:tr>
              <a:tr h="285975">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Row Labels</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HIGH</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LAST</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MED</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(blank)</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Grand Total</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885449899"/>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Accounting &amp; Taxation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630574945"/>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Accounts payable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2552848981"/>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Applied Innovation Exchange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271478188"/>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Aviation Engineering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2423446053"/>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Back Office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4060685073"/>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Banking Operations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8</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830763883"/>
                  </a:ext>
                </a:extLst>
              </a:tr>
              <a:tr h="146043">
                <a:tc>
                  <a:txBody>
                    <a:bodyPr/>
                    <a:lstStyle/>
                    <a:p>
                      <a:pPr algn="l" fontAlgn="b"/>
                      <a:r>
                        <a:rPr lang="en-US" sz="1000" b="1" u="none" strike="noStrike" dirty="0">
                          <a:effectLst/>
                          <a:latin typeface="Times New Roman" panose="02020603050405020304" pitchFamily="18" charset="0"/>
                          <a:cs typeface="Times New Roman" panose="02020603050405020304" pitchFamily="18" charset="0"/>
                        </a:rPr>
                        <a:t>Business Intelligence &amp; Analytics Department</a:t>
                      </a:r>
                      <a:endParaRPr lang="en-US" sz="1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774056048"/>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Data Science &amp; Machine Learning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00517146"/>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DBA / Data warehousing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62020292"/>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DevOps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2257772181"/>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Downstream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422183853"/>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Engineering &amp; Manufacturing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792509661"/>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Facility Management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140788120"/>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Finance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491819395"/>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General Insurance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dirty="0">
                          <a:effectLst/>
                          <a:latin typeface="Times New Roman" panose="02020603050405020304" pitchFamily="18" charset="0"/>
                          <a:cs typeface="Times New Roman" panose="02020603050405020304" pitchFamily="18" charset="0"/>
                        </a:rPr>
                        <a:t>1</a:t>
                      </a:r>
                      <a:endParaRPr lang="en-US" sz="1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483220390"/>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Hardware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07732301"/>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IT Consulting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5</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6</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2138603414"/>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IT Infrastructure Services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4205438214"/>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IT Network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dirty="0">
                          <a:effectLst/>
                          <a:latin typeface="Times New Roman" panose="02020603050405020304" pitchFamily="18" charset="0"/>
                          <a:cs typeface="Times New Roman" panose="02020603050405020304" pitchFamily="18" charset="0"/>
                        </a:rPr>
                        <a:t>3</a:t>
                      </a:r>
                      <a:endParaRPr lang="en-US" sz="1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972647434"/>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IT Security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2875488712"/>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IT Support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803383070"/>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Operations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536086150"/>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Operations Support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2926423688"/>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Other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8</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183851113"/>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Other Hospital Staff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892981591"/>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Quality Assurance and Testing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4186488530"/>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Recruitment &amp; Talent Acquisition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70347861"/>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SCM &amp; Logistics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726097193"/>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Software Development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dirty="0">
                          <a:effectLst/>
                          <a:latin typeface="Times New Roman" panose="02020603050405020304" pitchFamily="18" charset="0"/>
                          <a:cs typeface="Times New Roman" panose="02020603050405020304" pitchFamily="18" charset="0"/>
                        </a:rPr>
                        <a:t>5</a:t>
                      </a:r>
                      <a:endParaRPr lang="en-US" sz="1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16</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2243260788"/>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Technology / IT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593022395"/>
                  </a:ext>
                </a:extLst>
              </a:tr>
              <a:tr h="146043">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(blank)</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780205233"/>
                  </a:ext>
                </a:extLst>
              </a:tr>
              <a:tr h="146043">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Grand Total</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highlight>
                            <a:srgbClr val="D9E1F2"/>
                          </a:highlight>
                          <a:latin typeface="Times New Roman" panose="02020603050405020304" pitchFamily="18" charset="0"/>
                          <a:cs typeface="Times New Roman" panose="02020603050405020304" pitchFamily="18" charset="0"/>
                        </a:rPr>
                        <a:t>17</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highlight>
                            <a:srgbClr val="D9E1F2"/>
                          </a:highlight>
                          <a:latin typeface="Times New Roman" panose="02020603050405020304" pitchFamily="18" charset="0"/>
                          <a:cs typeface="Times New Roman" panose="02020603050405020304" pitchFamily="18" charset="0"/>
                        </a:rPr>
                        <a:t>12</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dirty="0">
                          <a:effectLst/>
                          <a:highlight>
                            <a:srgbClr val="D9E1F2"/>
                          </a:highlight>
                          <a:latin typeface="Times New Roman" panose="02020603050405020304" pitchFamily="18" charset="0"/>
                          <a:cs typeface="Times New Roman" panose="02020603050405020304" pitchFamily="18" charset="0"/>
                        </a:rPr>
                        <a:t>60</a:t>
                      </a:r>
                      <a:endParaRPr lang="en-US" sz="1000" b="1" i="0" u="none" strike="noStrike" dirty="0">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dirty="0">
                          <a:effectLst/>
                          <a:highlight>
                            <a:srgbClr val="D9E1F2"/>
                          </a:highlight>
                          <a:latin typeface="Times New Roman" panose="02020603050405020304" pitchFamily="18" charset="0"/>
                          <a:cs typeface="Times New Roman" panose="02020603050405020304" pitchFamily="18" charset="0"/>
                        </a:rPr>
                        <a:t>89</a:t>
                      </a:r>
                      <a:endParaRPr lang="en-US" sz="1000" b="1" i="0" u="none" strike="noStrike" dirty="0">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950034482"/>
                  </a:ext>
                </a:extLst>
              </a:tr>
            </a:tbl>
          </a:graphicData>
        </a:graphic>
      </p:graphicFrame>
      <p:graphicFrame>
        <p:nvGraphicFramePr>
          <p:cNvPr id="8" name="Chart 7">
            <a:extLst>
              <a:ext uri="{FF2B5EF4-FFF2-40B4-BE49-F238E27FC236}">
                <a16:creationId xmlns:a16="http://schemas.microsoft.com/office/drawing/2014/main" id="{CB29A619-D160-E323-D2CC-77F75A67DB09}"/>
              </a:ext>
            </a:extLst>
          </p:cNvPr>
          <p:cNvGraphicFramePr>
            <a:graphicFrameLocks/>
          </p:cNvGraphicFramePr>
          <p:nvPr>
            <p:extLst>
              <p:ext uri="{D42A27DB-BD31-4B8C-83A1-F6EECF244321}">
                <p14:modId xmlns:p14="http://schemas.microsoft.com/office/powerpoint/2010/main" val="1415680403"/>
              </p:ext>
            </p:extLst>
          </p:nvPr>
        </p:nvGraphicFramePr>
        <p:xfrm>
          <a:off x="6100916" y="1202075"/>
          <a:ext cx="5560920" cy="381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A7298F2-07B4-F952-5874-4F15EAD6D70D}"/>
              </a:ext>
            </a:extLst>
          </p:cNvPr>
          <p:cNvSpPr txBox="1"/>
          <p:nvPr/>
        </p:nvSpPr>
        <p:spPr>
          <a:xfrm>
            <a:off x="609601" y="1143634"/>
            <a:ext cx="9466728" cy="707886"/>
          </a:xfrm>
          <a:prstGeom prst="rect">
            <a:avLst/>
          </a:prstGeom>
          <a:noFill/>
        </p:spPr>
        <p:txBody>
          <a:bodyPr wrap="square">
            <a:spAutoFit/>
          </a:bodyPr>
          <a:lstStyle/>
          <a:p>
            <a:br>
              <a:rPr lang="en-IN" sz="2000" b="0" i="0" dirty="0">
                <a:solidFill>
                  <a:srgbClr val="4D5156"/>
                </a:solidFill>
                <a:effectLst/>
                <a:highlight>
                  <a:srgbClr val="E8EAED"/>
                </a:highlight>
                <a:latin typeface="ADLaM Display" panose="02000000000000000000" pitchFamily="2" charset="0"/>
                <a:ea typeface="ADLaM Display" panose="02000000000000000000" pitchFamily="2" charset="0"/>
              </a:rPr>
            </a:br>
            <a:endParaRPr lang="en-US" sz="2000" dirty="0">
              <a:latin typeface="ADLaM Display" panose="02000000000000000000" pitchFamily="2" charset="0"/>
              <a:ea typeface="ADLaM Display" panose="02000000000000000000" pitchFamily="2" charset="0"/>
            </a:endParaRPr>
          </a:p>
        </p:txBody>
      </p:sp>
      <p:sp>
        <p:nvSpPr>
          <p:cNvPr id="7" name="TextBox 6">
            <a:extLst>
              <a:ext uri="{FF2B5EF4-FFF2-40B4-BE49-F238E27FC236}">
                <a16:creationId xmlns:a16="http://schemas.microsoft.com/office/drawing/2014/main" id="{47A012CE-53CE-7FFE-8496-4726C16180BC}"/>
              </a:ext>
            </a:extLst>
          </p:cNvPr>
          <p:cNvSpPr txBox="1"/>
          <p:nvPr/>
        </p:nvSpPr>
        <p:spPr>
          <a:xfrm>
            <a:off x="755332" y="1313162"/>
            <a:ext cx="7855268" cy="347787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"SALARY BASED ON DEPARTMENTS" seems to compare the salaries across various departments with different salary metrics such as "Grand Total," "MED," "LAST," and "HIGH." The data shows a noticeable spike in one or more departments, indicating that these departments have significantly higher salary values compared to others. This suggests that salary distribution is uneven across departments, with some departments commanding much higher salaries. For a more detailed conclusion, I would need to know the specific departments and metrics being compared. However, based on the graph, it's clear that salary differences across departments are substantial, with some departments standing out prominently due to their higher salary figures.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5942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76275" y="2392025"/>
            <a:ext cx="10496360" cy="1446550"/>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SALARY BASED ON DEPARTMENT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900"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3448050"/>
            <a:ext cx="2175435" cy="227106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itle 14">
            <a:extLst>
              <a:ext uri="{FF2B5EF4-FFF2-40B4-BE49-F238E27FC236}">
                <a16:creationId xmlns:a16="http://schemas.microsoft.com/office/drawing/2014/main" id="{6CCF5515-7DD0-A8B7-7332-F63ECC9E8272}"/>
              </a:ext>
            </a:extLst>
          </p:cNvPr>
          <p:cNvSpPr>
            <a:spLocks noGrp="1"/>
          </p:cNvSpPr>
          <p:nvPr>
            <p:ph type="title"/>
          </p:nvPr>
        </p:nvSpPr>
        <p:spPr>
          <a:xfrm>
            <a:off x="561900" y="471392"/>
            <a:ext cx="10681335" cy="3939540"/>
          </a:xfrm>
        </p:spPr>
        <p:txBody>
          <a:bodyPr/>
          <a:lstStyle/>
          <a:p>
            <a:r>
              <a:rPr lang="en-IN" dirty="0">
                <a:latin typeface="Times New Roman" panose="02020603050405020304" pitchFamily="18" charset="0"/>
                <a:cs typeface="Times New Roman" panose="02020603050405020304" pitchFamily="18" charset="0"/>
              </a:rPr>
              <a:t>PROBLEM STATEMENT</a:t>
            </a:r>
            <a:br>
              <a:rPr lang="en-IN" dirty="0">
                <a:latin typeface="Times New Roman" panose="02020603050405020304" pitchFamily="18" charset="0"/>
                <a:cs typeface="Times New Roman" panose="02020603050405020304" pitchFamily="18" charset="0"/>
              </a:rPr>
            </a:br>
            <a:br>
              <a:rPr lang="en-IN" dirty="0"/>
            </a:br>
            <a:r>
              <a:rPr lang="en-IN" sz="3200" b="0" dirty="0">
                <a:latin typeface="Times New Roman" panose="02020603050405020304" pitchFamily="18" charset="0"/>
                <a:cs typeface="Times New Roman" panose="02020603050405020304" pitchFamily="18" charset="0"/>
              </a:rPr>
              <a:t>This graph presents a comparison of salaries across various departments within an organization. It highlights the median, lowest, and highest salaries for each department, revealing significant disparities in compensation.</a:t>
            </a:r>
            <a:br>
              <a:rPr lang="en-IN" sz="3200" b="0" dirty="0"/>
            </a:br>
            <a:r>
              <a:rPr lang="en-IN" sz="3200" b="0" dirty="0"/>
              <a:t> </a:t>
            </a:r>
            <a:endParaRPr lang="en-US" sz="3200"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889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4400" y="1664791"/>
            <a:ext cx="7924800" cy="4154984"/>
          </a:xfrm>
          <a:prstGeom prst="rect">
            <a:avLst/>
          </a:prstGeom>
          <a:noFill/>
        </p:spPr>
        <p:txBody>
          <a:bodyPr wrap="square" rtlCol="0">
            <a:spAutoFit/>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The graph displays the salary ranges (low, median, and high) across various departments.
The department with the highest median salary appears to be “DBA / Data Warehousing Department.”
Departments like “IT Security Department” and “Software Development Department” also show relatively high median salaries.
Departments such as “Back Office Department” and “Facility Management Department” have lower median salaries compared to others.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42259" y="985287"/>
            <a:ext cx="10225742" cy="3956211"/>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br>
              <a:rPr lang="en-IN" sz="3200" spc="5" dirty="0"/>
            </a:br>
            <a:br>
              <a:rPr lang="en-IN" sz="3200" spc="5" dirty="0">
                <a:latin typeface="Times New Roman" panose="02020603050405020304" pitchFamily="18" charset="0"/>
                <a:cs typeface="Times New Roman" panose="02020603050405020304" pitchFamily="18" charset="0"/>
              </a:rPr>
            </a:br>
            <a:r>
              <a:rPr lang="en-IN" sz="2400" b="0" spc="5" dirty="0">
                <a:latin typeface="Times New Roman" panose="02020603050405020304" pitchFamily="18" charset="0"/>
                <a:cs typeface="Times New Roman" panose="02020603050405020304" pitchFamily="18" charset="0"/>
              </a:rPr>
              <a:t>HR Managers and Teams: To ensure fair compensation, identify salary trends, and make data-driven decisions on pay structures.</a:t>
            </a:r>
            <a:br>
              <a:rPr lang="en-IN" sz="2400" b="0" spc="5" dirty="0">
                <a:latin typeface="Times New Roman" panose="02020603050405020304" pitchFamily="18" charset="0"/>
                <a:cs typeface="Times New Roman" panose="02020603050405020304" pitchFamily="18" charset="0"/>
              </a:rPr>
            </a:br>
            <a:r>
              <a:rPr lang="en-IN" sz="2400" b="0" spc="5" dirty="0">
                <a:latin typeface="Times New Roman" panose="02020603050405020304" pitchFamily="18" charset="0"/>
                <a:cs typeface="Times New Roman" panose="02020603050405020304" pitchFamily="18" charset="0"/>
              </a:rPr>
              <a:t>Finance Departments: For budgeting and financial planning purposes. </a:t>
            </a:r>
            <a:br>
              <a:rPr lang="en-IN" sz="2400" b="0" spc="5" dirty="0">
                <a:latin typeface="Times New Roman" panose="02020603050405020304" pitchFamily="18" charset="0"/>
                <a:cs typeface="Times New Roman" panose="02020603050405020304" pitchFamily="18" charset="0"/>
              </a:rPr>
            </a:br>
            <a:r>
              <a:rPr lang="en-IN" sz="2400" b="0" spc="5" dirty="0">
                <a:latin typeface="Times New Roman" panose="02020603050405020304" pitchFamily="18" charset="0"/>
                <a:cs typeface="Times New Roman" panose="02020603050405020304" pitchFamily="18" charset="0"/>
              </a:rPr>
              <a:t>Executives and Senior Management: To make strategic decisions related to compensation and overall company financial health. </a:t>
            </a:r>
            <a:br>
              <a:rPr lang="en-IN" sz="2400" b="0" spc="5" dirty="0">
                <a:latin typeface="Times New Roman" panose="02020603050405020304" pitchFamily="18" charset="0"/>
                <a:cs typeface="Times New Roman" panose="02020603050405020304" pitchFamily="18" charset="0"/>
              </a:rPr>
            </a:br>
            <a:r>
              <a:rPr lang="en-IN" sz="2400" b="0" spc="5" dirty="0">
                <a:latin typeface="Times New Roman" panose="02020603050405020304" pitchFamily="18" charset="0"/>
                <a:cs typeface="Times New Roman" panose="02020603050405020304" pitchFamily="18" charset="0"/>
              </a:rPr>
              <a:t>Compensation Analysts: To design and adjust salary and benefits packages. </a:t>
            </a:r>
            <a:br>
              <a:rPr lang="en-IN" sz="2400" b="0" spc="5" dirty="0">
                <a:latin typeface="Times New Roman" panose="02020603050405020304" pitchFamily="18" charset="0"/>
                <a:cs typeface="Times New Roman" panose="02020603050405020304" pitchFamily="18" charset="0"/>
              </a:rPr>
            </a:br>
            <a:r>
              <a:rPr lang="en-IN" sz="2400" b="0" spc="5" dirty="0">
                <a:latin typeface="Times New Roman" panose="02020603050405020304" pitchFamily="18" charset="0"/>
                <a:cs typeface="Times New Roman" panose="02020603050405020304" pitchFamily="18" charset="0"/>
              </a:rPr>
              <a:t>Recruitment Teams: To set competitive salary offers.</a:t>
            </a:r>
            <a:br>
              <a:rPr lang="en-IN" sz="2400" b="0" spc="5" dirty="0">
                <a:latin typeface="Times New Roman" panose="02020603050405020304" pitchFamily="18" charset="0"/>
                <a:cs typeface="Times New Roman" panose="02020603050405020304" pitchFamily="18" charset="0"/>
              </a:rPr>
            </a:br>
            <a:r>
              <a:rPr lang="en-IN" sz="2400" b="0" spc="5" dirty="0">
                <a:latin typeface="Times New Roman" panose="02020603050405020304" pitchFamily="18" charset="0"/>
                <a:cs typeface="Times New Roman" panose="02020603050405020304" pitchFamily="18" charset="0"/>
              </a:rPr>
              <a:t>Compliance Officers: To ensure adherence to salary-related regulations and laws</a:t>
            </a:r>
            <a:r>
              <a:rPr lang="en-IN" sz="2400" b="0" spc="5" dirty="0"/>
              <a:t>.</a:t>
            </a:r>
            <a:endParaRPr sz="2400" b="0" dirty="0"/>
          </a:p>
        </p:txBody>
      </p:sp>
      <p:pic>
        <p:nvPicPr>
          <p:cNvPr id="6" name="object 6"/>
          <p:cNvPicPr/>
          <p:nvPr/>
        </p:nvPicPr>
        <p:blipFill>
          <a:blip r:embed="rId2" cstate="print"/>
          <a:stretch>
            <a:fillRect/>
          </a:stretch>
        </p:blipFill>
        <p:spPr>
          <a:xfrm>
            <a:off x="8982794" y="10197063"/>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87643" y="407372"/>
            <a:ext cx="11026429" cy="5984331"/>
          </a:xfrm>
          <a:prstGeom prst="rect">
            <a:avLst/>
          </a:prstGeom>
        </p:spPr>
        <p:txBody>
          <a:bodyPr vert="horz" wrap="square" lIns="0" tIns="13335" rIns="0" bIns="0" rtlCol="0">
            <a:spAutoFit/>
          </a:bodyPr>
          <a:lstStyle/>
          <a:p>
            <a:pPr marL="12700">
              <a:lnSpc>
                <a:spcPct val="100000"/>
              </a:lnSpc>
              <a:spcBef>
                <a:spcPts val="105"/>
              </a:spcBef>
            </a:pPr>
            <a:br>
              <a:rPr lang="en-IN" sz="2800" dirty="0"/>
            </a:br>
            <a:r>
              <a:rPr lang="en-IN" sz="2400" b="0" dirty="0"/>
              <a:t> </a:t>
            </a:r>
            <a:br>
              <a:rPr lang="en-IN" sz="2400" b="0" dirty="0"/>
            </a:br>
            <a:r>
              <a:rPr lang="en-IN" sz="2400" b="0" dirty="0">
                <a:latin typeface="Times New Roman" panose="02020603050405020304" pitchFamily="18" charset="0"/>
                <a:cs typeface="Times New Roman" panose="02020603050405020304" pitchFamily="18" charset="0"/>
              </a:rPr>
              <a:t>Data cleaning: Data cleaning is the process of fixing or removing incorrect, incomplete, or duplicate data from a dataset.</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Removing Duplicates: Removing Duplicates(or Deduping) in the context of data quality is where an organisation looks to identify and then remove instances where there is more than one record of a single person.</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Filtering: Filtering is the process of examining a dataset to exclude, rearrange, or apportion data according to certain criteria. </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Conditional formatting: is used to change the appearance of cells in a range based on your specified conditions.</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Slicer: Slicer in a data set is a tool that can filter data.</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Pivot Table: Pivot Table is an interactive way to quickly summarize large amounts of data.</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Pivot charts: Pivot charts provide graphical representations of the data in their associated PivotTables.</a:t>
            </a:r>
            <a:endParaRPr sz="2400" b="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A78D602B-4326-B617-97BE-8AEB74DD231B}"/>
              </a:ext>
            </a:extLst>
          </p:cNvPr>
          <p:cNvSpPr txBox="1"/>
          <p:nvPr/>
        </p:nvSpPr>
        <p:spPr>
          <a:xfrm>
            <a:off x="709612" y="145762"/>
            <a:ext cx="8382000" cy="523220"/>
          </a:xfrm>
          <a:prstGeom prst="rect">
            <a:avLst/>
          </a:prstGeom>
          <a:noFill/>
        </p:spPr>
        <p:txBody>
          <a:bodyPr wrap="square">
            <a:spAutoFit/>
          </a:bodyPr>
          <a:lstStyle/>
          <a:p>
            <a:r>
              <a:rPr lang="en-US" sz="2800" b="1" spc="10" dirty="0">
                <a:latin typeface="Times New Roman" panose="02020603050405020304" pitchFamily="18" charset="0"/>
                <a:cs typeface="Times New Roman" panose="02020603050405020304" pitchFamily="18" charset="0"/>
              </a:rPr>
              <a:t>O</a:t>
            </a:r>
            <a:r>
              <a:rPr lang="en-US" sz="2800" b="1" spc="25" dirty="0">
                <a:latin typeface="Times New Roman" panose="02020603050405020304" pitchFamily="18" charset="0"/>
                <a:cs typeface="Times New Roman" panose="02020603050405020304" pitchFamily="18" charset="0"/>
              </a:rPr>
              <a:t>U</a:t>
            </a:r>
            <a:r>
              <a:rPr lang="en-US" sz="2800" b="1" dirty="0">
                <a:latin typeface="Times New Roman" panose="02020603050405020304" pitchFamily="18" charset="0"/>
                <a:cs typeface="Times New Roman" panose="02020603050405020304" pitchFamily="18" charset="0"/>
              </a:rPr>
              <a:t>R</a:t>
            </a:r>
            <a:r>
              <a:rPr lang="en-US" sz="2800" b="1" spc="5" dirty="0">
                <a:latin typeface="Times New Roman" panose="02020603050405020304" pitchFamily="18" charset="0"/>
                <a:cs typeface="Times New Roman" panose="02020603050405020304" pitchFamily="18" charset="0"/>
              </a:rPr>
              <a:t> </a:t>
            </a:r>
            <a:r>
              <a:rPr lang="en-US" sz="2800" b="1" spc="25" dirty="0">
                <a:latin typeface="Times New Roman" panose="02020603050405020304" pitchFamily="18" charset="0"/>
                <a:cs typeface="Times New Roman" panose="02020603050405020304" pitchFamily="18" charset="0"/>
              </a:rPr>
              <a:t>S</a:t>
            </a:r>
            <a:r>
              <a:rPr lang="en-US" sz="2800" b="1" spc="10" dirty="0">
                <a:latin typeface="Times New Roman" panose="02020603050405020304" pitchFamily="18" charset="0"/>
                <a:cs typeface="Times New Roman" panose="02020603050405020304" pitchFamily="18" charset="0"/>
              </a:rPr>
              <a:t>O</a:t>
            </a:r>
            <a:r>
              <a:rPr lang="en-US" sz="2800" b="1" spc="25" dirty="0">
                <a:latin typeface="Times New Roman" panose="02020603050405020304" pitchFamily="18" charset="0"/>
                <a:cs typeface="Times New Roman" panose="02020603050405020304" pitchFamily="18" charset="0"/>
              </a:rPr>
              <a:t>LU</a:t>
            </a:r>
            <a:r>
              <a:rPr lang="en-US" sz="2800" b="1" spc="-35" dirty="0">
                <a:latin typeface="Times New Roman" panose="02020603050405020304" pitchFamily="18" charset="0"/>
                <a:cs typeface="Times New Roman" panose="02020603050405020304" pitchFamily="18" charset="0"/>
              </a:rPr>
              <a:t>T</a:t>
            </a:r>
            <a:r>
              <a:rPr lang="en-US" sz="2800" b="1" spc="-30" dirty="0">
                <a:latin typeface="Times New Roman" panose="02020603050405020304" pitchFamily="18" charset="0"/>
                <a:cs typeface="Times New Roman" panose="02020603050405020304" pitchFamily="18" charset="0"/>
              </a:rPr>
              <a:t>I</a:t>
            </a:r>
            <a:r>
              <a:rPr lang="en-US" sz="2800" b="1" spc="10" dirty="0">
                <a:latin typeface="Times New Roman" panose="02020603050405020304" pitchFamily="18" charset="0"/>
                <a:cs typeface="Times New Roman" panose="02020603050405020304" pitchFamily="18" charset="0"/>
              </a:rPr>
              <a:t>O</a:t>
            </a:r>
            <a:r>
              <a:rPr lang="en-US" sz="2800" b="1" dirty="0">
                <a:latin typeface="Times New Roman" panose="02020603050405020304" pitchFamily="18" charset="0"/>
                <a:cs typeface="Times New Roman" panose="02020603050405020304" pitchFamily="18" charset="0"/>
              </a:rPr>
              <a:t>N</a:t>
            </a:r>
            <a:r>
              <a:rPr lang="en-US" sz="2800" b="1" spc="-345" dirty="0">
                <a:latin typeface="Times New Roman" panose="02020603050405020304" pitchFamily="18" charset="0"/>
                <a:cs typeface="Times New Roman" panose="02020603050405020304" pitchFamily="18" charset="0"/>
              </a:rPr>
              <a:t> </a:t>
            </a:r>
            <a:r>
              <a:rPr lang="en-US" sz="2800" b="1" spc="-35" dirty="0">
                <a:latin typeface="Times New Roman" panose="02020603050405020304" pitchFamily="18" charset="0"/>
                <a:cs typeface="Times New Roman" panose="02020603050405020304" pitchFamily="18" charset="0"/>
              </a:rPr>
              <a:t>A</a:t>
            </a:r>
            <a:r>
              <a:rPr lang="en-US" sz="2800" b="1" spc="-5" dirty="0">
                <a:latin typeface="Times New Roman" panose="02020603050405020304" pitchFamily="18" charset="0"/>
                <a:cs typeface="Times New Roman" panose="02020603050405020304" pitchFamily="18" charset="0"/>
              </a:rPr>
              <a:t>N</a:t>
            </a:r>
            <a:r>
              <a:rPr lang="en-US" sz="2800" b="1" dirty="0">
                <a:latin typeface="Times New Roman" panose="02020603050405020304" pitchFamily="18" charset="0"/>
                <a:cs typeface="Times New Roman" panose="02020603050405020304" pitchFamily="18" charset="0"/>
              </a:rPr>
              <a:t>D</a:t>
            </a:r>
            <a:r>
              <a:rPr lang="en-US" sz="2800" b="1" spc="35" dirty="0">
                <a:latin typeface="Times New Roman" panose="02020603050405020304" pitchFamily="18" charset="0"/>
                <a:cs typeface="Times New Roman" panose="02020603050405020304" pitchFamily="18" charset="0"/>
              </a:rPr>
              <a:t> </a:t>
            </a:r>
            <a:r>
              <a:rPr lang="en-US" sz="2800" b="1" spc="-30" dirty="0">
                <a:latin typeface="Times New Roman" panose="02020603050405020304" pitchFamily="18" charset="0"/>
                <a:cs typeface="Times New Roman" panose="02020603050405020304" pitchFamily="18" charset="0"/>
              </a:rPr>
              <a:t>I</a:t>
            </a:r>
            <a:r>
              <a:rPr lang="en-US" sz="2800" b="1" spc="-35" dirty="0">
                <a:latin typeface="Times New Roman" panose="02020603050405020304" pitchFamily="18" charset="0"/>
                <a:cs typeface="Times New Roman" panose="02020603050405020304" pitchFamily="18" charset="0"/>
              </a:rPr>
              <a:t>T</a:t>
            </a:r>
            <a:r>
              <a:rPr lang="en-US" sz="2800" b="1" dirty="0">
                <a:latin typeface="Times New Roman" panose="02020603050405020304" pitchFamily="18" charset="0"/>
                <a:cs typeface="Times New Roman" panose="02020603050405020304" pitchFamily="18" charset="0"/>
              </a:rPr>
              <a:t>S</a:t>
            </a:r>
            <a:r>
              <a:rPr lang="en-US" sz="2800" b="1" spc="60" dirty="0">
                <a:latin typeface="Times New Roman" panose="02020603050405020304" pitchFamily="18" charset="0"/>
                <a:cs typeface="Times New Roman" panose="02020603050405020304" pitchFamily="18" charset="0"/>
              </a:rPr>
              <a:t> </a:t>
            </a:r>
            <a:r>
              <a:rPr lang="en-US" sz="2800" b="1" spc="-295" dirty="0">
                <a:latin typeface="Times New Roman" panose="02020603050405020304" pitchFamily="18" charset="0"/>
                <a:cs typeface="Times New Roman" panose="02020603050405020304" pitchFamily="18" charset="0"/>
              </a:rPr>
              <a:t>V</a:t>
            </a:r>
            <a:r>
              <a:rPr lang="en-US" sz="2800" b="1" spc="-35" dirty="0">
                <a:latin typeface="Times New Roman" panose="02020603050405020304" pitchFamily="18" charset="0"/>
                <a:cs typeface="Times New Roman" panose="02020603050405020304" pitchFamily="18" charset="0"/>
              </a:rPr>
              <a:t>A</a:t>
            </a:r>
            <a:r>
              <a:rPr lang="en-US" sz="2800" b="1" spc="25" dirty="0">
                <a:latin typeface="Times New Roman" panose="02020603050405020304" pitchFamily="18" charset="0"/>
                <a:cs typeface="Times New Roman" panose="02020603050405020304" pitchFamily="18" charset="0"/>
              </a:rPr>
              <a:t>LU</a:t>
            </a:r>
            <a:r>
              <a:rPr lang="en-US" sz="2800" b="1" dirty="0">
                <a:latin typeface="Times New Roman" panose="02020603050405020304" pitchFamily="18" charset="0"/>
                <a:cs typeface="Times New Roman" panose="02020603050405020304" pitchFamily="18" charset="0"/>
              </a:rPr>
              <a:t>E</a:t>
            </a:r>
            <a:r>
              <a:rPr lang="en-US" sz="2800" b="1" spc="-65" dirty="0">
                <a:latin typeface="Times New Roman" panose="02020603050405020304" pitchFamily="18" charset="0"/>
                <a:cs typeface="Times New Roman" panose="02020603050405020304" pitchFamily="18" charset="0"/>
              </a:rPr>
              <a:t> </a:t>
            </a:r>
            <a:r>
              <a:rPr lang="en-US" sz="2800" b="1" spc="-15" dirty="0">
                <a:latin typeface="Times New Roman" panose="02020603050405020304" pitchFamily="18" charset="0"/>
                <a:cs typeface="Times New Roman" panose="02020603050405020304" pitchFamily="18" charset="0"/>
              </a:rPr>
              <a:t>P</a:t>
            </a:r>
            <a:r>
              <a:rPr lang="en-US" sz="2800" b="1" spc="-30" dirty="0">
                <a:latin typeface="Times New Roman" panose="02020603050405020304" pitchFamily="18" charset="0"/>
                <a:cs typeface="Times New Roman" panose="02020603050405020304" pitchFamily="18" charset="0"/>
              </a:rPr>
              <a:t>R</a:t>
            </a:r>
            <a:r>
              <a:rPr lang="en-US" sz="2800" b="1" spc="10" dirty="0">
                <a:latin typeface="Times New Roman" panose="02020603050405020304" pitchFamily="18" charset="0"/>
                <a:cs typeface="Times New Roman" panose="02020603050405020304" pitchFamily="18" charset="0"/>
              </a:rPr>
              <a:t>O</a:t>
            </a:r>
            <a:r>
              <a:rPr lang="en-US" sz="2800" b="1" spc="-15" dirty="0">
                <a:latin typeface="Times New Roman" panose="02020603050405020304" pitchFamily="18" charset="0"/>
                <a:cs typeface="Times New Roman" panose="02020603050405020304" pitchFamily="18" charset="0"/>
              </a:rPr>
              <a:t>P</a:t>
            </a:r>
            <a:r>
              <a:rPr lang="en-US" sz="2800" b="1" spc="10" dirty="0">
                <a:latin typeface="Times New Roman" panose="02020603050405020304" pitchFamily="18" charset="0"/>
                <a:cs typeface="Times New Roman" panose="02020603050405020304" pitchFamily="18" charset="0"/>
              </a:rPr>
              <a:t>O</a:t>
            </a:r>
            <a:r>
              <a:rPr lang="en-US" sz="2800" b="1" spc="25" dirty="0">
                <a:latin typeface="Times New Roman" panose="02020603050405020304" pitchFamily="18" charset="0"/>
                <a:cs typeface="Times New Roman" panose="02020603050405020304" pitchFamily="18" charset="0"/>
              </a:rPr>
              <a:t>S</a:t>
            </a:r>
            <a:r>
              <a:rPr lang="en-US" sz="2800" b="1" spc="-30" dirty="0">
                <a:latin typeface="Times New Roman" panose="02020603050405020304" pitchFamily="18" charset="0"/>
                <a:cs typeface="Times New Roman" panose="02020603050405020304" pitchFamily="18" charset="0"/>
              </a:rPr>
              <a:t>I</a:t>
            </a:r>
            <a:r>
              <a:rPr lang="en-US" sz="2800" b="1" spc="-35" dirty="0">
                <a:latin typeface="Times New Roman" panose="02020603050405020304" pitchFamily="18" charset="0"/>
                <a:cs typeface="Times New Roman" panose="02020603050405020304" pitchFamily="18" charset="0"/>
              </a:rPr>
              <a:t>T</a:t>
            </a:r>
            <a:r>
              <a:rPr lang="en-US" sz="2800" b="1" spc="-30" dirty="0">
                <a:latin typeface="Times New Roman" panose="02020603050405020304" pitchFamily="18" charset="0"/>
                <a:cs typeface="Times New Roman" panose="02020603050405020304" pitchFamily="18" charset="0"/>
              </a:rPr>
              <a:t>I</a:t>
            </a:r>
            <a:r>
              <a:rPr lang="en-US" sz="2800" b="1" spc="10" dirty="0">
                <a:latin typeface="Times New Roman" panose="02020603050405020304" pitchFamily="18" charset="0"/>
                <a:cs typeface="Times New Roman" panose="02020603050405020304" pitchFamily="18" charset="0"/>
              </a:rPr>
              <a:t>O</a:t>
            </a:r>
            <a:r>
              <a:rPr lang="en-US" sz="2800" b="1" dirty="0">
                <a:latin typeface="Times New Roman" panose="02020603050405020304" pitchFamily="18" charset="0"/>
                <a:cs typeface="Times New Roman" panose="02020603050405020304" pitchFamily="18" charset="0"/>
              </a:rPr>
              <a:t>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57EA99-DDBD-BACB-1060-3EE522F3A0E7}"/>
              </a:ext>
            </a:extLst>
          </p:cNvPr>
          <p:cNvSpPr>
            <a:spLocks noGrp="1"/>
          </p:cNvSpPr>
          <p:nvPr>
            <p:ph type="title"/>
          </p:nvPr>
        </p:nvSpPr>
        <p:spPr>
          <a:xfrm>
            <a:off x="755332" y="152400"/>
            <a:ext cx="9760268" cy="7729418"/>
          </a:xfrm>
        </p:spPr>
        <p:txBody>
          <a:bodyPr/>
          <a:lstStyle/>
          <a:p>
            <a:br>
              <a:rPr lang="en-IN" dirty="0"/>
            </a:br>
            <a:br>
              <a:rPr lang="en-IN" dirty="0"/>
            </a:br>
            <a:r>
              <a:rPr lang="en-IN" sz="2400" b="0" dirty="0">
                <a:latin typeface="Times New Roman" panose="02020603050405020304" pitchFamily="18" charset="0"/>
                <a:cs typeface="Times New Roman" panose="02020603050405020304" pitchFamily="18" charset="0"/>
              </a:rPr>
              <a:t>The dataset appears to be related to job ratings and reviews.
Here’s a breakdown of its potential attributes:
Place: The location of the job, likely city and state.
Job Type: The type of employment, such as Full Time, Part Time, etc.
Department: The specific department within the company where the job is located.
Overall Rating: A numerical rating indicating the overall satisfaction with the job.
Work-Life Balance: A rating for the work-life balance offered by the job.
Skill Development: A rating for the opportunities for skill development and growth.
Salary &amp; Benefits: A rating for the salary and benefits package offered</a:t>
            </a:r>
            <a:r>
              <a:rPr lang="en-IN" sz="2000" b="0" dirty="0">
                <a:latin typeface="Times New Roman" panose="02020603050405020304" pitchFamily="18" charset="0"/>
                <a:cs typeface="Times New Roman" panose="02020603050405020304" pitchFamily="18" charset="0"/>
              </a:rPr>
              <a:t>.</a:t>
            </a:r>
            <a:br>
              <a:rPr lang="en-IN" sz="2000" b="0" dirty="0"/>
            </a:br>
            <a:endParaRPr lang="en-US" sz="2000" b="0" dirty="0"/>
          </a:p>
        </p:txBody>
      </p:sp>
      <p:sp>
        <p:nvSpPr>
          <p:cNvPr id="3" name="TextBox 2">
            <a:extLst>
              <a:ext uri="{FF2B5EF4-FFF2-40B4-BE49-F238E27FC236}">
                <a16:creationId xmlns:a16="http://schemas.microsoft.com/office/drawing/2014/main" id="{087AEB22-EBE3-E9ED-0E21-4764817D5149}"/>
              </a:ext>
            </a:extLst>
          </p:cNvPr>
          <p:cNvSpPr txBox="1"/>
          <p:nvPr/>
        </p:nvSpPr>
        <p:spPr>
          <a:xfrm>
            <a:off x="1676400" y="385444"/>
            <a:ext cx="6858000"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DATASET  DESCRIPTION </a:t>
            </a:r>
            <a:endParaRPr lang="en-US" sz="4000"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8">
            <a:extLst>
              <a:ext uri="{FF2B5EF4-FFF2-40B4-BE49-F238E27FC236}">
                <a16:creationId xmlns:a16="http://schemas.microsoft.com/office/drawing/2014/main" id="{FB28417B-2F09-2B36-DA4D-BAF08D36766E}"/>
              </a:ext>
            </a:extLst>
          </p:cNvPr>
          <p:cNvSpPr txBox="1"/>
          <p:nvPr/>
        </p:nvSpPr>
        <p:spPr>
          <a:xfrm rot="10800000" flipV="1">
            <a:off x="886207" y="603419"/>
            <a:ext cx="5812117" cy="1503617"/>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imes New Roman" panose="02020603050405020304" pitchFamily="18" charset="0"/>
                <a:cs typeface="Times New Roman" panose="02020603050405020304" pitchFamily="18" charset="0"/>
              </a:rPr>
              <a:t>MODELLING</a:t>
            </a:r>
            <a:endParaRPr lang="en-IN" sz="4800" b="1" spc="5" dirty="0">
              <a:latin typeface="Times New Roman" panose="02020603050405020304" pitchFamily="18" charset="0"/>
              <a:cs typeface="Times New Roman" panose="02020603050405020304" pitchFamily="18" charset="0"/>
            </a:endParaRPr>
          </a:p>
          <a:p>
            <a:pPr marL="698500" indent="-685800">
              <a:lnSpc>
                <a:spcPct val="100000"/>
              </a:lnSpc>
              <a:spcBef>
                <a:spcPts val="105"/>
              </a:spcBef>
              <a:buFont typeface="Arial" panose="020B0604020202020204" pitchFamily="34" charset="0"/>
              <a:buChar char="•"/>
            </a:pPr>
            <a:endParaRPr sz="4800" dirty="0">
              <a:latin typeface="Trebuchet MS"/>
              <a:cs typeface="Trebuchet MS"/>
            </a:endParaRPr>
          </a:p>
        </p:txBody>
      </p:sp>
      <p:sp>
        <p:nvSpPr>
          <p:cNvPr id="11" name="object 8">
            <a:extLst>
              <a:ext uri="{FF2B5EF4-FFF2-40B4-BE49-F238E27FC236}">
                <a16:creationId xmlns:a16="http://schemas.microsoft.com/office/drawing/2014/main" id="{A85D2A97-BF76-1682-48FC-958838950F0A}"/>
              </a:ext>
            </a:extLst>
          </p:cNvPr>
          <p:cNvSpPr txBox="1"/>
          <p:nvPr/>
        </p:nvSpPr>
        <p:spPr>
          <a:xfrm rot="10800000" flipV="1">
            <a:off x="752090" y="1836905"/>
            <a:ext cx="10525128" cy="3686266"/>
          </a:xfrm>
          <a:prstGeom prst="rect">
            <a:avLst/>
          </a:prstGeom>
        </p:spPr>
        <p:txBody>
          <a:bodyPr vert="horz" wrap="square" lIns="0" tIns="13335" rIns="0" bIns="0" rtlCol="0">
            <a:spAutoFit/>
          </a:bodyPr>
          <a:lstStyle/>
          <a:p>
            <a:pPr marL="355600" indent="-342900">
              <a:lnSpc>
                <a:spcPct val="100000"/>
              </a:lnSpc>
              <a:spcBef>
                <a:spcPts val="105"/>
              </a:spcBef>
              <a:buFont typeface="Wingdings" panose="05000000000000000000" pitchFamily="2" charset="2"/>
              <a:buChar char="ü"/>
            </a:pPr>
            <a:r>
              <a:rPr lang="en-IN" sz="2000" spc="15" dirty="0">
                <a:latin typeface="Times New Roman" panose="02020603050405020304" pitchFamily="18" charset="0"/>
                <a:cs typeface="Times New Roman" panose="02020603050405020304" pitchFamily="18" charset="0"/>
              </a:rPr>
              <a:t>Data set was downloaded from Kaggle website Extract it from zip format
Data Cleaning: Data cleaning is a process required to remove incomplete records, and modifying data to rectify inaccurate records.
Remove Duplicates It removes the combination of values across all selected range to determine duplicates.
Filter: It take my dataset and show only the data that meet my criteria specify
Conditional Formatting: It is used to specify important values stand out in employee performance score in a data set
Slicer: I used slicer to filter my data
Pivot Table: I used “pivot table to summarize my huge data
Pivot Chart: I used using area graph. “pivot chart” to visually summarises my data</a:t>
            </a:r>
            <a:endParaRPr lang="en-IN" sz="2000" spc="5" dirty="0">
              <a:latin typeface="Times New Roman" panose="02020603050405020304" pitchFamily="18" charset="0"/>
              <a:cs typeface="Times New Roman" panose="02020603050405020304" pitchFamily="18" charset="0"/>
            </a:endParaRPr>
          </a:p>
          <a:p>
            <a:pPr marL="698500" indent="-685800">
              <a:lnSpc>
                <a:spcPct val="100000"/>
              </a:lnSpc>
              <a:spcBef>
                <a:spcPts val="105"/>
              </a:spcBef>
              <a:buFont typeface="Arial" panose="020B0604020202020204" pitchFamily="34" charset="0"/>
              <a:buChar char="•"/>
            </a:pPr>
            <a:endParaRPr sz="12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1156</Words>
  <Application>Microsoft Office PowerPoint</Application>
  <PresentationFormat>Widescreen</PresentationFormat>
  <Paragraphs>252</Paragraphs>
  <Slides>11</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ADLaM Display</vt:lpstr>
      <vt:lpstr>Aptos</vt:lpstr>
      <vt:lpstr>Aptos Display</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  This graph presents a comparison of salaries across various departments within an organization. It highlights the median, lowest, and highest salaries for each department, revealing significant disparities in compensation.  </vt:lpstr>
      <vt:lpstr>PROJECT OVERVIEW</vt:lpstr>
      <vt:lpstr>WHO ARE THE END USERS?  HR Managers and Teams: To ensure fair compensation, identify salary trends, and make data-driven decisions on pay structures. Finance Departments: For budgeting and financial planning purposes.  Executives and Senior Management: To make strategic decisions related to compensation and overall company financial health.  Compensation Analysts: To design and adjust salary and benefits packages.  Recruitment Teams: To set competitive salary offers. Compliance Officers: To ensure adherence to salary-related regulations and laws.</vt:lpstr>
      <vt:lpstr>   Data cleaning: Data cleaning is the process of fixing or removing incorrect, incomplete, or duplicate data from a dataset. Removing Duplicates: Removing Duplicates(or Deduping) in the context of data quality is where an organisation looks to identify and then remove instances where there is more than one record of a single person. Filtering: Filtering is the process of examining a dataset to exclude, rearrange, or apportion data according to certain criteria.  Conditional formatting: is used to change the appearance of cells in a range based on your specified conditions. Slicer: Slicer in a data set is a tool that can filter data. Pivot Table: Pivot Table is an interactive way to quickly summarize large amounts of data. Pivot charts: Pivot charts provide graphical representations of the data in their associated PivotTables.</vt:lpstr>
      <vt:lpstr>  The dataset appears to be related to job ratings and reviews.
Here’s a breakdown of its potential attributes:
Place: The location of the job, likely city and state.
Job Type: The type of employment, such as Full Time, Part Time, etc.
Department: The specific department within the company where the job is located.
Overall Rating: A numerical rating indicating the overall satisfaction with the job.
Work-Life Balance: A rating for the work-life balance offered by the job.
Skill Development: A rating for the opportunities for skill development and growth.
Salary &amp; Benefits: A rating for the salary and benefits package offered. </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karishma solai</cp:lastModifiedBy>
  <cp:revision>27</cp:revision>
  <dcterms:created xsi:type="dcterms:W3CDTF">2024-03-29T15:07:22Z</dcterms:created>
  <dcterms:modified xsi:type="dcterms:W3CDTF">2024-08-27T06:11:01Z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