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0" roundtripDataSignature="AMtx7mg1/cFXA8I4VUgFZnv6psVNcfX6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9B056D-6719-4EA6-9C3B-154453049131}">
  <a:tblStyle styleId="{219B056D-6719-4EA6-9C3B-1544530491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e3d8702044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e3d8702044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e3d8702044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e3d8702044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e3d8702044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e3d8702044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e3d8702044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e3d8702044_0_45"/>
          <p:cNvSpPr txBox="1"/>
          <p:nvPr>
            <p:ph idx="1" type="body"/>
          </p:nvPr>
        </p:nvSpPr>
        <p:spPr>
          <a:xfrm>
            <a:off x="457200" y="1481328"/>
            <a:ext cx="8229600" cy="4526100"/>
          </a:xfrm>
          <a:prstGeom prst="rect">
            <a:avLst/>
          </a:prstGeom>
          <a:noFill/>
          <a:ln>
            <a:noFill/>
          </a:ln>
        </p:spPr>
        <p:txBody>
          <a:bodyPr anchorCtr="0" anchor="t" bIns="45700" lIns="91425" spcFirstLastPara="1" rIns="91425" wrap="square" tIns="45700">
            <a:normAutofit/>
          </a:bodyPr>
          <a:lstStyle>
            <a:lvl1pPr indent="-306324" lvl="0" marL="457200" rtl="0" algn="l">
              <a:spcBef>
                <a:spcPts val="400"/>
              </a:spcBef>
              <a:spcAft>
                <a:spcPts val="0"/>
              </a:spcAft>
              <a:buSzPts val="1224"/>
              <a:buChar char="●"/>
              <a:defRPr/>
            </a:lvl1pPr>
            <a:lvl2pPr indent="-342900" lvl="1" marL="914400" rtl="0" algn="l">
              <a:spcBef>
                <a:spcPts val="324"/>
              </a:spcBef>
              <a:spcAft>
                <a:spcPts val="0"/>
              </a:spcAft>
              <a:buSzPts val="1800"/>
              <a:buChar char="○"/>
              <a:defRPr/>
            </a:lvl2pPr>
            <a:lvl3pPr indent="-342900" lvl="2" marL="1371600" rtl="0" algn="l">
              <a:spcBef>
                <a:spcPts val="1200"/>
              </a:spcBef>
              <a:spcAft>
                <a:spcPts val="0"/>
              </a:spcAft>
              <a:buSzPts val="1800"/>
              <a:buChar char="■"/>
              <a:defRPr/>
            </a:lvl3pPr>
            <a:lvl4pPr indent="-342900" lvl="3" marL="1828800" rtl="0" algn="l">
              <a:spcBef>
                <a:spcPts val="1200"/>
              </a:spcBef>
              <a:spcAft>
                <a:spcPts val="0"/>
              </a:spcAft>
              <a:buSzPts val="1800"/>
              <a:buChar char="●"/>
              <a:defRPr/>
            </a:lvl4pPr>
            <a:lvl5pPr indent="-342900" lvl="4" marL="2286000" rtl="0" algn="l">
              <a:spcBef>
                <a:spcPts val="1200"/>
              </a:spcBef>
              <a:spcAft>
                <a:spcPts val="0"/>
              </a:spcAft>
              <a:buSzPts val="180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56" name="Google Shape;56;ge3d8702044_0_45"/>
          <p:cNvSpPr txBox="1"/>
          <p:nvPr>
            <p:ph idx="10" type="dt"/>
          </p:nvPr>
        </p:nvSpPr>
        <p:spPr>
          <a:xfrm>
            <a:off x="6727032" y="6407944"/>
            <a:ext cx="1920300" cy="36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ge3d8702044_0_45"/>
          <p:cNvSpPr txBox="1"/>
          <p:nvPr>
            <p:ph idx="11" type="ftr"/>
          </p:nvPr>
        </p:nvSpPr>
        <p:spPr>
          <a:xfrm>
            <a:off x="4380072" y="6407944"/>
            <a:ext cx="23508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e3d8702044_0_45"/>
          <p:cNvSpPr txBox="1"/>
          <p:nvPr>
            <p:ph idx="12" type="sldNum"/>
          </p:nvPr>
        </p:nvSpPr>
        <p:spPr>
          <a:xfrm>
            <a:off x="8647272" y="6407944"/>
            <a:ext cx="365700" cy="365100"/>
          </a:xfrm>
          <a:prstGeom prst="rect">
            <a:avLst/>
          </a:prstGeom>
          <a:noFill/>
          <a:ln>
            <a:noFill/>
          </a:ln>
        </p:spPr>
        <p:txBody>
          <a:bodyPr anchorCtr="0" anchor="b"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ge3d8702044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e3d8702044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e3d8702044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e3d8702044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e3d8702044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e3d8702044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e3d8702044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e3d8702044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e3d8702044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e3d8702044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e3d8702044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e3d8702044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e3d8702044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e3d8702044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e3d8702044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e3d8702044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e3d8702044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e3d8702044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e3d8702044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e3d8702044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e3d8702044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e3d8702044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e3d8702044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e3d8702044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e3d8702044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e3d8702044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e3d8702044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8" y="992767"/>
            <a:ext cx="8520600" cy="2736900"/>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dk2"/>
              </a:buClr>
              <a:buSzPct val="100000"/>
              <a:buFont typeface="Lucida Sans"/>
              <a:buNone/>
            </a:pPr>
            <a:r>
              <a:rPr b="1" lang="en-US" sz="8000"/>
              <a:t>Housing: Price</a:t>
            </a:r>
            <a:br>
              <a:rPr b="1" lang="en-US" sz="8000"/>
            </a:br>
            <a:r>
              <a:rPr b="1" lang="en-US" sz="8000"/>
              <a:t>    Prediction</a:t>
            </a:r>
            <a:br>
              <a:rPr lang="en-US"/>
            </a:br>
            <a:endParaRPr/>
          </a:p>
        </p:txBody>
      </p:sp>
      <p:sp>
        <p:nvSpPr>
          <p:cNvPr id="65" name="Google Shape;65;p1"/>
          <p:cNvSpPr txBox="1"/>
          <p:nvPr>
            <p:ph idx="1" type="subTitle"/>
          </p:nvPr>
        </p:nvSpPr>
        <p:spPr>
          <a:xfrm>
            <a:off x="2428860" y="3643314"/>
            <a:ext cx="6400800" cy="1752600"/>
          </a:xfrm>
          <a:prstGeom prst="rect">
            <a:avLst/>
          </a:prstGeom>
          <a:noFill/>
          <a:ln>
            <a:noFill/>
          </a:ln>
        </p:spPr>
        <p:txBody>
          <a:bodyPr anchorCtr="0" anchor="t" bIns="45700" lIns="45700" spcFirstLastPara="1" rIns="45700" wrap="square" tIns="45700">
            <a:normAutofit/>
          </a:bodyPr>
          <a:lstStyle/>
          <a:p>
            <a:pPr indent="0" lvl="0" marL="0" rtl="0" algn="r">
              <a:spcBef>
                <a:spcPts val="0"/>
              </a:spcBef>
              <a:spcAft>
                <a:spcPts val="0"/>
              </a:spcAft>
              <a:buSzPts val="1632"/>
              <a:buNone/>
            </a:pPr>
            <a:r>
              <a:rPr lang="en-US" sz="2400">
                <a:solidFill>
                  <a:schemeClr val="dk1"/>
                </a:solidFill>
              </a:rPr>
              <a:t>By </a:t>
            </a:r>
            <a:endParaRPr sz="2400">
              <a:solidFill>
                <a:schemeClr val="dk1"/>
              </a:solidFill>
            </a:endParaRPr>
          </a:p>
          <a:p>
            <a:pPr indent="0" lvl="0" marL="0" rtl="0" algn="r">
              <a:spcBef>
                <a:spcPts val="0"/>
              </a:spcBef>
              <a:spcAft>
                <a:spcPts val="0"/>
              </a:spcAft>
              <a:buSzPts val="1632"/>
              <a:buNone/>
            </a:pPr>
            <a:r>
              <a:rPr lang="en-US" sz="2400">
                <a:solidFill>
                  <a:schemeClr val="dk1"/>
                </a:solidFill>
              </a:rPr>
              <a:t>Divya Ramesh</a:t>
            </a:r>
            <a:endParaRPr sz="2400">
              <a:solidFill>
                <a:schemeClr val="dk1"/>
              </a:solidFill>
            </a:endParaRPr>
          </a:p>
          <a:p>
            <a:pPr indent="0" lvl="0" marL="0" rtl="0" algn="r">
              <a:spcBef>
                <a:spcPts val="400"/>
              </a:spcBef>
              <a:spcAft>
                <a:spcPts val="0"/>
              </a:spcAft>
              <a:buSzPts val="1632"/>
              <a:buNone/>
            </a:pPr>
            <a:r>
              <a:rPr lang="en-US" sz="2400">
                <a:solidFill>
                  <a:schemeClr val="dk1"/>
                </a:solidFill>
              </a:rPr>
              <a:t>Guided By:</a:t>
            </a:r>
            <a:endParaRPr/>
          </a:p>
          <a:p>
            <a:pPr indent="0" lvl="0" marL="0" rtl="0" algn="r">
              <a:spcBef>
                <a:spcPts val="400"/>
              </a:spcBef>
              <a:spcAft>
                <a:spcPts val="0"/>
              </a:spcAft>
              <a:buSzPts val="1632"/>
              <a:buNone/>
            </a:pPr>
            <a:r>
              <a:rPr lang="en-US" sz="2400">
                <a:solidFill>
                  <a:schemeClr val="dk1"/>
                </a:solidFill>
              </a:rPr>
              <a:t>Sajid Choudhary</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5400"/>
              <a:buFont typeface="Lucida Sans"/>
              <a:buNone/>
            </a:pPr>
            <a:r>
              <a:rPr lang="en-US" sz="5400"/>
              <a:t>Features Important</a:t>
            </a:r>
            <a:br>
              <a:rPr lang="en-US" sz="5400"/>
            </a:br>
            <a:endParaRPr sz="5400"/>
          </a:p>
        </p:txBody>
      </p:sp>
      <p:pic>
        <p:nvPicPr>
          <p:cNvPr id="117" name="Google Shape;117;p10"/>
          <p:cNvPicPr preferRelativeResize="0"/>
          <p:nvPr/>
        </p:nvPicPr>
        <p:blipFill rotWithShape="1">
          <a:blip r:embed="rId3">
            <a:alphaModFix/>
          </a:blip>
          <a:srcRect b="0" l="0" r="0" t="0"/>
          <a:stretch/>
        </p:blipFill>
        <p:spPr>
          <a:xfrm>
            <a:off x="214282" y="1142984"/>
            <a:ext cx="5072098" cy="3357615"/>
          </a:xfrm>
          <a:prstGeom prst="rect">
            <a:avLst/>
          </a:prstGeom>
          <a:noFill/>
          <a:ln cap="flat" cmpd="sng" w="9525">
            <a:solidFill>
              <a:srgbClr val="7F7F7F"/>
            </a:solidFill>
            <a:prstDash val="solid"/>
            <a:miter lim="800000"/>
            <a:headEnd len="sm" w="sm" type="none"/>
            <a:tailEnd len="sm" w="sm" type="none"/>
          </a:ln>
        </p:spPr>
      </p:pic>
      <p:pic>
        <p:nvPicPr>
          <p:cNvPr id="118" name="Google Shape;118;p10"/>
          <p:cNvPicPr preferRelativeResize="0"/>
          <p:nvPr/>
        </p:nvPicPr>
        <p:blipFill rotWithShape="1">
          <a:blip r:embed="rId4">
            <a:alphaModFix/>
          </a:blip>
          <a:srcRect b="0" l="0" r="0" t="0"/>
          <a:stretch/>
        </p:blipFill>
        <p:spPr>
          <a:xfrm>
            <a:off x="5429256" y="1142984"/>
            <a:ext cx="3481384" cy="5359645"/>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360"/>
              <a:buChar char="●"/>
            </a:pPr>
            <a:r>
              <a:rPr lang="en-US" sz="2000"/>
              <a:t>Here the following Algorithms are used for the prediction of Accuracy.</a:t>
            </a:r>
            <a:endParaRPr/>
          </a:p>
          <a:p>
            <a:pPr indent="-228600" lvl="1" marL="621792" rtl="0" algn="l">
              <a:spcBef>
                <a:spcPts val="324"/>
              </a:spcBef>
              <a:spcAft>
                <a:spcPts val="0"/>
              </a:spcAft>
              <a:buSzPts val="2000"/>
              <a:buChar char="○"/>
            </a:pPr>
            <a:r>
              <a:rPr lang="en-US" sz="2000"/>
              <a:t>Logistic Regression</a:t>
            </a:r>
            <a:endParaRPr/>
          </a:p>
          <a:p>
            <a:pPr indent="-228600" lvl="1" marL="621792" rtl="0" algn="l">
              <a:spcBef>
                <a:spcPts val="324"/>
              </a:spcBef>
              <a:spcAft>
                <a:spcPts val="0"/>
              </a:spcAft>
              <a:buSzPts val="2000"/>
              <a:buChar char="○"/>
            </a:pPr>
            <a:r>
              <a:rPr lang="en-US" sz="2000"/>
              <a:t>Decision Trees</a:t>
            </a:r>
            <a:endParaRPr sz="2000"/>
          </a:p>
          <a:p>
            <a:pPr indent="-228600" lvl="1" marL="621792" rtl="0" algn="l">
              <a:spcBef>
                <a:spcPts val="324"/>
              </a:spcBef>
              <a:spcAft>
                <a:spcPts val="0"/>
              </a:spcAft>
              <a:buSzPts val="2000"/>
              <a:buChar char="○"/>
            </a:pPr>
            <a:r>
              <a:rPr lang="en-US" sz="2000"/>
              <a:t>Random Forest</a:t>
            </a:r>
            <a:endParaRPr/>
          </a:p>
          <a:p>
            <a:pPr indent="-228600" lvl="1" marL="621792" rtl="0" algn="l">
              <a:spcBef>
                <a:spcPts val="324"/>
              </a:spcBef>
              <a:spcAft>
                <a:spcPts val="0"/>
              </a:spcAft>
              <a:buSzPts val="2000"/>
              <a:buChar char="○"/>
            </a:pPr>
            <a:r>
              <a:rPr lang="en-US" sz="2000"/>
              <a:t>Lasso</a:t>
            </a:r>
            <a:endParaRPr/>
          </a:p>
          <a:p>
            <a:pPr indent="-139446" lvl="0" marL="365760" rtl="0" algn="l">
              <a:spcBef>
                <a:spcPts val="400"/>
              </a:spcBef>
              <a:spcAft>
                <a:spcPts val="0"/>
              </a:spcAft>
              <a:buSzPts val="1836"/>
              <a:buNone/>
            </a:pPr>
            <a:r>
              <a:t/>
            </a:r>
            <a:endParaRPr/>
          </a:p>
        </p:txBody>
      </p:sp>
      <p:sp>
        <p:nvSpPr>
          <p:cNvPr id="124" name="Google Shape;12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5400"/>
              <a:buFont typeface="Lucida Sans"/>
              <a:buNone/>
            </a:pPr>
            <a:r>
              <a:rPr b="1" lang="en-US" sz="5400"/>
              <a:t>Predicting the Output</a:t>
            </a:r>
            <a:endParaRPr sz="5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ph type="title"/>
          </p:nvPr>
        </p:nvSpPr>
        <p:spPr>
          <a:xfrm>
            <a:off x="428596" y="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5400"/>
              <a:buFont typeface="Lucida Sans"/>
              <a:buNone/>
            </a:pPr>
            <a:r>
              <a:rPr b="1" lang="en-US" sz="5400"/>
              <a:t>Accuracy Comparison:</a:t>
            </a:r>
            <a:endParaRPr sz="5400"/>
          </a:p>
        </p:txBody>
      </p:sp>
      <p:pic>
        <p:nvPicPr>
          <p:cNvPr id="130" name="Google Shape;130;p12"/>
          <p:cNvPicPr preferRelativeResize="0"/>
          <p:nvPr/>
        </p:nvPicPr>
        <p:blipFill rotWithShape="1">
          <a:blip r:embed="rId3">
            <a:alphaModFix/>
          </a:blip>
          <a:srcRect b="0" l="0" r="0" t="0"/>
          <a:stretch/>
        </p:blipFill>
        <p:spPr>
          <a:xfrm>
            <a:off x="785786" y="1071546"/>
            <a:ext cx="7358114" cy="3071834"/>
          </a:xfrm>
          <a:prstGeom prst="rect">
            <a:avLst/>
          </a:prstGeom>
          <a:noFill/>
          <a:ln cap="flat" cmpd="sng" w="9525">
            <a:solidFill>
              <a:schemeClr val="dk1"/>
            </a:solidFill>
            <a:prstDash val="solid"/>
            <a:miter lim="800000"/>
            <a:headEnd len="sm" w="sm" type="none"/>
            <a:tailEnd len="sm" w="sm" type="none"/>
          </a:ln>
        </p:spPr>
      </p:pic>
      <p:sp>
        <p:nvSpPr>
          <p:cNvPr id="131" name="Google Shape;131;p12"/>
          <p:cNvSpPr txBox="1"/>
          <p:nvPr/>
        </p:nvSpPr>
        <p:spPr>
          <a:xfrm>
            <a:off x="785786" y="4500570"/>
            <a:ext cx="7858180" cy="1754326"/>
          </a:xfrm>
          <a:prstGeom prst="rect">
            <a:avLst/>
          </a:prstGeom>
          <a:noFill/>
          <a:ln>
            <a:noFill/>
          </a:ln>
        </p:spPr>
        <p:txBody>
          <a:bodyPr anchorCtr="0" anchor="t" bIns="45700" lIns="91425" spcFirstLastPara="1" rIns="91425" wrap="square" tIns="45700">
            <a:spAutoFit/>
          </a:bodyPr>
          <a:lstStyle/>
          <a:p>
            <a:pPr indent="-114300" lvl="1" marL="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Lucida Sans"/>
                <a:ea typeface="Lucida Sans"/>
                <a:cs typeface="Lucida Sans"/>
                <a:sym typeface="Lucida Sans"/>
              </a:rPr>
              <a:t>The ensemble model : Modeling Consumer Housing Price Prediction using                  Machine Learning</a:t>
            </a:r>
            <a:endParaRPr b="0" i="0" sz="1000" u="none" cap="none" strike="noStrike">
              <a:solidFill>
                <a:schemeClr val="dk1"/>
              </a:solidFill>
              <a:latin typeface="Lucida Sans"/>
              <a:ea typeface="Lucida Sans"/>
              <a:cs typeface="Lucida Sans"/>
              <a:sym typeface="Lucida Sans"/>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Lucida Sans"/>
                <a:ea typeface="Lucida Sans"/>
                <a:cs typeface="Lucida Sans"/>
                <a:sym typeface="Lucida Sans"/>
              </a:rPr>
              <a:t>Project Name: Housing Price Prediction </a:t>
            </a:r>
            <a:endParaRPr sz="1800">
              <a:solidFill>
                <a:schemeClr val="dk1"/>
              </a:solidFill>
              <a:latin typeface="Lucida Sans"/>
              <a:ea typeface="Lucida Sans"/>
              <a:cs typeface="Lucida Sans"/>
              <a:sym typeface="Lucida Sans"/>
            </a:endParaRPr>
          </a:p>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Lucida Sans"/>
              <a:ea typeface="Lucida Sans"/>
              <a:cs typeface="Lucida Sans"/>
              <a:sym typeface="Lucida Sans"/>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Lucida Sans"/>
                <a:ea typeface="Lucida Sans"/>
                <a:cs typeface="Lucida Sans"/>
                <a:sym typeface="Lucida Sans"/>
              </a:rPr>
              <a:t>Accuracy: 79.83% (Random Forest)</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p:nvPr/>
        </p:nvSpPr>
        <p:spPr>
          <a:xfrm>
            <a:off x="2143108" y="1785926"/>
            <a:ext cx="5143535"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a:solidFill>
                  <a:schemeClr val="dk1"/>
                </a:solidFill>
                <a:latin typeface="Lucida Sans"/>
                <a:ea typeface="Lucida Sans"/>
                <a:cs typeface="Lucida Sans"/>
                <a:sym typeface="Lucida San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088"/>
              <a:buChar char="●"/>
            </a:pPr>
            <a:r>
              <a:rPr b="1" lang="en-US" sz="1600" u="sng"/>
              <a:t>Objective:</a:t>
            </a:r>
            <a:r>
              <a:rPr b="1" lang="en-US" sz="1600"/>
              <a:t> </a:t>
            </a:r>
            <a:r>
              <a:rPr lang="en-US" sz="160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Logistic Regression is a part of the Supervised Learning method of Machine Learning. It is a statistical method for the analysis of a dataset. It has one or more independent variables that determine an outcome. There is one basic difference between Linear Regression and Logistic Regression  which is that Linear Regression's outcome is continuous whereas Logistic Regression's outcome is only limited. Here, the outcome represents a dependent variable. </a:t>
            </a:r>
            <a:endParaRPr/>
          </a:p>
        </p:txBody>
      </p:sp>
      <p:sp>
        <p:nvSpPr>
          <p:cNvPr id="71" name="Google Shape;71;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5400"/>
              <a:buFont typeface="Lucida Sans"/>
              <a:buNone/>
            </a:pPr>
            <a:r>
              <a:rPr b="1" lang="en-US" sz="5400"/>
              <a:t>Introduction</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idx="1" type="body"/>
          </p:nvPr>
        </p:nvSpPr>
        <p:spPr>
          <a:xfrm>
            <a:off x="428596" y="1714488"/>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273519" lvl="0" marL="365760" rtl="0" algn="l">
              <a:spcBef>
                <a:spcPts val="0"/>
              </a:spcBef>
              <a:spcAft>
                <a:spcPts val="0"/>
              </a:spcAft>
              <a:buSzPct val="102000"/>
              <a:buChar char="●"/>
            </a:pPr>
            <a:r>
              <a:rPr lang="en-US"/>
              <a:t>Year Built</a:t>
            </a:r>
            <a:endParaRPr/>
          </a:p>
          <a:p>
            <a:pPr indent="-273519" lvl="0" marL="365760" rtl="0" algn="l">
              <a:spcBef>
                <a:spcPts val="400"/>
              </a:spcBef>
              <a:spcAft>
                <a:spcPts val="0"/>
              </a:spcAft>
              <a:buSzPct val="102000"/>
              <a:buChar char="●"/>
            </a:pPr>
            <a:r>
              <a:rPr lang="en-US"/>
              <a:t>Total Basement in Sqr. Ft.</a:t>
            </a:r>
            <a:endParaRPr/>
          </a:p>
          <a:p>
            <a:pPr indent="-273519" lvl="0" marL="365760" rtl="0" algn="l">
              <a:spcBef>
                <a:spcPts val="400"/>
              </a:spcBef>
              <a:spcAft>
                <a:spcPts val="0"/>
              </a:spcAft>
              <a:buSzPct val="102000"/>
              <a:buChar char="●"/>
            </a:pPr>
            <a:r>
              <a:rPr lang="en-US"/>
              <a:t>Lot Area</a:t>
            </a:r>
            <a:endParaRPr/>
          </a:p>
          <a:p>
            <a:pPr indent="-273519" lvl="0" marL="365760" rtl="0" algn="l">
              <a:spcBef>
                <a:spcPts val="400"/>
              </a:spcBef>
              <a:spcAft>
                <a:spcPts val="0"/>
              </a:spcAft>
              <a:buSzPct val="102000"/>
              <a:buChar char="●"/>
            </a:pPr>
            <a:r>
              <a:rPr lang="en-US"/>
              <a:t>Floor Area</a:t>
            </a:r>
            <a:endParaRPr/>
          </a:p>
          <a:p>
            <a:pPr indent="-273519" lvl="0" marL="365760" rtl="0" algn="l">
              <a:spcBef>
                <a:spcPts val="400"/>
              </a:spcBef>
              <a:spcAft>
                <a:spcPts val="0"/>
              </a:spcAft>
              <a:buSzPct val="102000"/>
              <a:buChar char="●"/>
            </a:pPr>
            <a:r>
              <a:rPr lang="en-US"/>
              <a:t>Overall condition</a:t>
            </a:r>
            <a:endParaRPr/>
          </a:p>
          <a:p>
            <a:pPr indent="-273519" lvl="0" marL="365760" rtl="0" algn="l">
              <a:spcBef>
                <a:spcPts val="400"/>
              </a:spcBef>
              <a:spcAft>
                <a:spcPts val="0"/>
              </a:spcAft>
              <a:buSzPct val="102000"/>
              <a:buChar char="●"/>
            </a:pPr>
            <a:r>
              <a:rPr lang="en-US"/>
              <a:t>Lot Frontage</a:t>
            </a:r>
            <a:endParaRPr/>
          </a:p>
          <a:p>
            <a:pPr indent="-273519" lvl="0" marL="365760" rtl="0" algn="l">
              <a:spcBef>
                <a:spcPts val="400"/>
              </a:spcBef>
              <a:spcAft>
                <a:spcPts val="0"/>
              </a:spcAft>
              <a:buSzPct val="102000"/>
              <a:buChar char="●"/>
            </a:pPr>
            <a:r>
              <a:rPr lang="en-US"/>
              <a:t>Garage details</a:t>
            </a:r>
            <a:endParaRPr/>
          </a:p>
          <a:p>
            <a:pPr indent="-273519" lvl="0" marL="365760" rtl="0" algn="l">
              <a:spcBef>
                <a:spcPts val="400"/>
              </a:spcBef>
              <a:spcAft>
                <a:spcPts val="0"/>
              </a:spcAft>
              <a:buSzPct val="102000"/>
              <a:buChar char="●"/>
            </a:pPr>
            <a:r>
              <a:rPr lang="en-US"/>
              <a:t>Detail about fireplace</a:t>
            </a:r>
            <a:endParaRPr/>
          </a:p>
          <a:p>
            <a:pPr indent="-256032" lvl="0" marL="365760" rtl="0" algn="l">
              <a:spcBef>
                <a:spcPts val="400"/>
              </a:spcBef>
              <a:spcAft>
                <a:spcPts val="0"/>
              </a:spcAft>
              <a:buSzPct val="102000"/>
              <a:buNone/>
            </a:pPr>
            <a:r>
              <a:t/>
            </a:r>
            <a:endParaRPr/>
          </a:p>
          <a:p>
            <a:pPr indent="-256032" lvl="0" marL="365760" rtl="0" algn="l">
              <a:spcBef>
                <a:spcPts val="400"/>
              </a:spcBef>
              <a:spcAft>
                <a:spcPts val="0"/>
              </a:spcAft>
              <a:buSzPct val="102000"/>
              <a:buNone/>
            </a:pPr>
            <a:r>
              <a:rPr lang="en-US"/>
              <a:t>We will have two types of data,</a:t>
            </a:r>
            <a:endParaRPr/>
          </a:p>
          <a:p>
            <a:pPr indent="-273519" lvl="0" marL="365760" rtl="0" algn="l">
              <a:spcBef>
                <a:spcPts val="400"/>
              </a:spcBef>
              <a:spcAft>
                <a:spcPts val="0"/>
              </a:spcAft>
              <a:buSzPct val="102000"/>
              <a:buChar char="●"/>
            </a:pPr>
            <a:r>
              <a:rPr lang="en-US"/>
              <a:t>Training Data - This data will contain the information related to the Year Sold and Sale Price of House.</a:t>
            </a:r>
            <a:endParaRPr/>
          </a:p>
          <a:p>
            <a:pPr indent="-273519" lvl="0" marL="365760" rtl="0" algn="l">
              <a:spcBef>
                <a:spcPts val="400"/>
              </a:spcBef>
              <a:spcAft>
                <a:spcPts val="0"/>
              </a:spcAft>
              <a:buSzPct val="102000"/>
              <a:buChar char="●"/>
            </a:pPr>
            <a:r>
              <a:rPr lang="en-US"/>
              <a:t>Test Data - It will contain all the information about a house. And, based on all the given information, Logistic Regression Algorithm will predict the selling price of a house.</a:t>
            </a:r>
            <a:br>
              <a:rPr lang="en-US"/>
            </a:br>
            <a:endParaRPr/>
          </a:p>
        </p:txBody>
      </p:sp>
      <p:sp>
        <p:nvSpPr>
          <p:cNvPr id="77" name="Google Shape;7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5400"/>
              <a:buFont typeface="Lucida Sans"/>
              <a:buNone/>
            </a:pPr>
            <a:r>
              <a:rPr b="1" lang="en-US" sz="5400"/>
              <a:t>Terms used for this project:</a:t>
            </a:r>
            <a:endParaRPr b="1" sz="5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291007" lvl="0" marL="365760" rtl="0" algn="l">
              <a:spcBef>
                <a:spcPts val="0"/>
              </a:spcBef>
              <a:spcAft>
                <a:spcPts val="0"/>
              </a:spcAft>
              <a:buSzPct val="102000"/>
              <a:buChar char="●"/>
            </a:pPr>
            <a:r>
              <a:rPr lang="en-US"/>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a:t>
            </a:r>
            <a:endParaRPr/>
          </a:p>
          <a:p>
            <a:pPr indent="-191909" lvl="0" marL="365760" rtl="0" algn="l">
              <a:spcBef>
                <a:spcPts val="400"/>
              </a:spcBef>
              <a:spcAft>
                <a:spcPts val="0"/>
              </a:spcAft>
              <a:buSzPct val="102000"/>
              <a:buNone/>
            </a:pPr>
            <a:r>
              <a:t/>
            </a:r>
            <a:endParaRPr/>
          </a:p>
        </p:txBody>
      </p:sp>
      <p:sp>
        <p:nvSpPr>
          <p:cNvPr id="83" name="Google Shape;8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5400"/>
              <a:buFont typeface="Lucida Sans"/>
              <a:buNone/>
            </a:pPr>
            <a:r>
              <a:rPr b="1" lang="en-US" sz="5400"/>
              <a:t>Problem Statement</a:t>
            </a:r>
            <a:endParaRPr sz="5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28600" lvl="1" marL="621792" rtl="0" algn="l">
              <a:spcBef>
                <a:spcPts val="0"/>
              </a:spcBef>
              <a:spcAft>
                <a:spcPts val="0"/>
              </a:spcAft>
              <a:buSzPts val="2300"/>
              <a:buChar char="○"/>
            </a:pPr>
            <a:r>
              <a:rPr lang="en-US"/>
              <a:t>Reading From the Data</a:t>
            </a:r>
            <a:endParaRPr sz="1600"/>
          </a:p>
          <a:p>
            <a:pPr indent="-228600" lvl="1" marL="621792" rtl="0" algn="l">
              <a:spcBef>
                <a:spcPts val="324"/>
              </a:spcBef>
              <a:spcAft>
                <a:spcPts val="0"/>
              </a:spcAft>
              <a:buSzPts val="2300"/>
              <a:buChar char="○"/>
            </a:pPr>
            <a:r>
              <a:rPr lang="en-US"/>
              <a:t>Pre-Processing the Data</a:t>
            </a:r>
            <a:endParaRPr sz="1600"/>
          </a:p>
          <a:p>
            <a:pPr indent="-228600" lvl="2" marL="859536" rtl="0" algn="l">
              <a:spcBef>
                <a:spcPts val="350"/>
              </a:spcBef>
              <a:spcAft>
                <a:spcPts val="0"/>
              </a:spcAft>
              <a:buSzPts val="2100"/>
              <a:buChar char="■"/>
            </a:pPr>
            <a:r>
              <a:rPr lang="en-US"/>
              <a:t>Missing Values Treatment: All the Missing Values has been Assumed to be Zero</a:t>
            </a:r>
            <a:endParaRPr/>
          </a:p>
          <a:p>
            <a:pPr indent="-228600" lvl="2" marL="859536" rtl="0" algn="l">
              <a:spcBef>
                <a:spcPts val="350"/>
              </a:spcBef>
              <a:spcAft>
                <a:spcPts val="0"/>
              </a:spcAft>
              <a:buSzPts val="2100"/>
              <a:buChar char="■"/>
            </a:pPr>
            <a:r>
              <a:rPr lang="en-US"/>
              <a:t>Data Duplicity Treatment: Using the Data Frame attribute</a:t>
            </a:r>
            <a:endParaRPr sz="1800"/>
          </a:p>
          <a:p>
            <a:pPr indent="-228600" lvl="2" marL="859536" rtl="0" algn="l">
              <a:spcBef>
                <a:spcPts val="350"/>
              </a:spcBef>
              <a:spcAft>
                <a:spcPts val="0"/>
              </a:spcAft>
              <a:buSzPts val="2100"/>
              <a:buChar char="■"/>
            </a:pPr>
            <a:r>
              <a:rPr lang="en-US"/>
              <a:t>Data Scaling</a:t>
            </a:r>
            <a:endParaRPr sz="1800"/>
          </a:p>
          <a:p>
            <a:pPr indent="-228600" lvl="1" marL="621792" rtl="0" algn="l">
              <a:spcBef>
                <a:spcPts val="324"/>
              </a:spcBef>
              <a:spcAft>
                <a:spcPts val="0"/>
              </a:spcAft>
              <a:buSzPts val="2300"/>
              <a:buChar char="○"/>
            </a:pPr>
            <a:r>
              <a:rPr lang="en-US"/>
              <a:t>Predicting the Output </a:t>
            </a:r>
            <a:endParaRPr sz="1600"/>
          </a:p>
          <a:p>
            <a:pPr indent="-228600" lvl="1" marL="621792" rtl="0" algn="l">
              <a:spcBef>
                <a:spcPts val="324"/>
              </a:spcBef>
              <a:spcAft>
                <a:spcPts val="0"/>
              </a:spcAft>
              <a:buSzPts val="2300"/>
              <a:buChar char="○"/>
            </a:pPr>
            <a:r>
              <a:rPr lang="en-US"/>
              <a:t>ASSUMPTIONS:</a:t>
            </a:r>
            <a:endParaRPr sz="1600"/>
          </a:p>
          <a:p>
            <a:pPr indent="-228600" lvl="2" marL="859536" rtl="0" algn="l">
              <a:spcBef>
                <a:spcPts val="350"/>
              </a:spcBef>
              <a:spcAft>
                <a:spcPts val="0"/>
              </a:spcAft>
              <a:buSzPts val="2100"/>
              <a:buChar char="■"/>
            </a:pPr>
            <a:r>
              <a:rPr lang="en-US"/>
              <a:t>No deletion of record.</a:t>
            </a:r>
            <a:endParaRPr sz="1800"/>
          </a:p>
          <a:p>
            <a:pPr indent="-228600" lvl="2" marL="859536" rtl="0" algn="l">
              <a:spcBef>
                <a:spcPts val="350"/>
              </a:spcBef>
              <a:spcAft>
                <a:spcPts val="0"/>
              </a:spcAft>
              <a:buSzPts val="2100"/>
              <a:buChar char="■"/>
            </a:pPr>
            <a:r>
              <a:rPr lang="en-US"/>
              <a:t>Default Hyper parameters for the algorithm taken.</a:t>
            </a:r>
            <a:endParaRPr sz="1800"/>
          </a:p>
          <a:p>
            <a:pPr indent="-139446" lvl="0" marL="365760" rtl="0" algn="l">
              <a:spcBef>
                <a:spcPts val="400"/>
              </a:spcBef>
              <a:spcAft>
                <a:spcPts val="0"/>
              </a:spcAft>
              <a:buSzPts val="1836"/>
              <a:buNone/>
            </a:pPr>
            <a:r>
              <a:t/>
            </a:r>
            <a:endParaRPr/>
          </a:p>
        </p:txBody>
      </p:sp>
      <p:sp>
        <p:nvSpPr>
          <p:cNvPr id="89" name="Google Shape;8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5400"/>
              <a:buFont typeface="Lucida Sans"/>
              <a:buNone/>
            </a:pPr>
            <a:r>
              <a:rPr b="1" lang="en-US" sz="5400"/>
              <a:t>Insight</a:t>
            </a:r>
            <a:endParaRPr sz="5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aphicFrame>
        <p:nvGraphicFramePr>
          <p:cNvPr id="94" name="Google Shape;94;p6"/>
          <p:cNvGraphicFramePr/>
          <p:nvPr/>
        </p:nvGraphicFramePr>
        <p:xfrm>
          <a:off x="428597" y="1643050"/>
          <a:ext cx="3000000" cy="3000000"/>
        </p:xfrm>
        <a:graphic>
          <a:graphicData uri="http://schemas.openxmlformats.org/drawingml/2006/table">
            <a:tbl>
              <a:tblPr>
                <a:noFill/>
                <a:tableStyleId>{219B056D-6719-4EA6-9C3B-154453049131}</a:tableStyleId>
              </a:tblPr>
              <a:tblGrid>
                <a:gridCol w="1369225"/>
                <a:gridCol w="1369225"/>
                <a:gridCol w="1369225"/>
                <a:gridCol w="1369225"/>
                <a:gridCol w="1369225"/>
                <a:gridCol w="1369225"/>
              </a:tblGrid>
              <a:tr h="341425">
                <a:tc>
                  <a:txBody>
                    <a:bodyPr/>
                    <a:lstStyle/>
                    <a:p>
                      <a:pPr indent="0" lvl="0" marL="0" marR="0" rtl="0" algn="ctr">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83992A"/>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6F9D"/>
                    </a:solidFill>
                  </a:tcPr>
                </a:tc>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MSSubClass</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83992A"/>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6F9D"/>
                    </a:solidFill>
                  </a:tcPr>
                </a:tc>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LotFrontage</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83992A"/>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6F9D"/>
                    </a:solidFill>
                  </a:tcPr>
                </a:tc>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LotArea</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83992A"/>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6F9D"/>
                    </a:solidFill>
                  </a:tcPr>
                </a:tc>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OverallQual</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83992A"/>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6F9D"/>
                    </a:solidFill>
                  </a:tcPr>
                </a:tc>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OverallCond</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83992A"/>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6F9D"/>
                    </a:solidFill>
                  </a:tcPr>
                </a:tc>
              </a:tr>
              <a:tr h="462425">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count</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1430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1430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1430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1430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1430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r>
              <a:tr h="602675">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mean</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56.84965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69.962659</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10546.1035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6.137063</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5.584615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r>
              <a:tr h="473975">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std</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42.335448</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22.277564</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10072.8448</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1.364125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1.110816</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r>
              <a:tr h="482450">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min</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20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21</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1300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r>
              <a:tr h="473975">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25%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20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60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7585.75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r>
              <a:tr h="473975">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50%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50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70.98847</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9501.5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6</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r>
              <a:tr h="601900">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75%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70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79</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11635.5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7</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6</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DF"/>
                    </a:solidFill>
                  </a:tcPr>
                </a:tc>
              </a:tr>
              <a:tr h="516375">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max</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190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313</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215245</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10</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9</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EF"/>
                    </a:solidFill>
                  </a:tcPr>
                </a:tc>
              </a:tr>
            </a:tbl>
          </a:graphicData>
        </a:graphic>
      </p:graphicFrame>
      <p:sp>
        <p:nvSpPr>
          <p:cNvPr id="95" name="Google Shape;9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5400"/>
              <a:buFont typeface="Lucida Sans"/>
              <a:buNone/>
            </a:pPr>
            <a:r>
              <a:rPr b="1" lang="en-US" sz="5400"/>
              <a:t>Describe Data</a:t>
            </a:r>
            <a:endParaRPr b="1" sz="5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7"/>
          <p:cNvPicPr preferRelativeResize="0"/>
          <p:nvPr/>
        </p:nvPicPr>
        <p:blipFill rotWithShape="1">
          <a:blip r:embed="rId3">
            <a:alphaModFix/>
          </a:blip>
          <a:srcRect b="0" l="0" r="0" t="0"/>
          <a:stretch/>
        </p:blipFill>
        <p:spPr>
          <a:xfrm>
            <a:off x="500034" y="714356"/>
            <a:ext cx="8065787" cy="4559908"/>
          </a:xfrm>
          <a:prstGeom prst="rect">
            <a:avLst/>
          </a:prstGeom>
          <a:noFill/>
          <a:ln cap="flat" cmpd="sng" w="9525">
            <a:solidFill>
              <a:srgbClr val="7F7F7F"/>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8"/>
          <p:cNvPicPr preferRelativeResize="0"/>
          <p:nvPr/>
        </p:nvPicPr>
        <p:blipFill rotWithShape="1">
          <a:blip r:embed="rId3">
            <a:alphaModFix/>
          </a:blip>
          <a:srcRect b="0" l="0" r="0" t="0"/>
          <a:stretch/>
        </p:blipFill>
        <p:spPr>
          <a:xfrm>
            <a:off x="428596" y="785794"/>
            <a:ext cx="8215370" cy="4286280"/>
          </a:xfrm>
          <a:prstGeom prst="rect">
            <a:avLst/>
          </a:prstGeom>
          <a:noFill/>
          <a:ln cap="flat" cmpd="sng" w="9525">
            <a:solidFill>
              <a:srgbClr val="7F7F7F"/>
            </a:solidFill>
            <a:prstDash val="solid"/>
            <a:miter lim="800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5400"/>
              <a:buFont typeface="Lucida Sans"/>
              <a:buNone/>
            </a:pPr>
            <a:r>
              <a:rPr lang="en-US" sz="5400"/>
              <a:t>Heat Map</a:t>
            </a:r>
            <a:endParaRPr sz="5400"/>
          </a:p>
        </p:txBody>
      </p:sp>
      <p:pic>
        <p:nvPicPr>
          <p:cNvPr id="111" name="Google Shape;111;p9"/>
          <p:cNvPicPr preferRelativeResize="0"/>
          <p:nvPr/>
        </p:nvPicPr>
        <p:blipFill rotWithShape="1">
          <a:blip r:embed="rId3">
            <a:alphaModFix/>
          </a:blip>
          <a:srcRect b="0" l="0" r="0" t="0"/>
          <a:stretch/>
        </p:blipFill>
        <p:spPr>
          <a:xfrm>
            <a:off x="1357290" y="1500174"/>
            <a:ext cx="6572296" cy="4786346"/>
          </a:xfrm>
          <a:prstGeom prst="rect">
            <a:avLst/>
          </a:prstGeom>
          <a:noFill/>
          <a:ln cap="flat" cmpd="sng" w="9525">
            <a:solidFill>
              <a:srgbClr val="7F7F7F"/>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2021-03-03T15:58:50Z</dcterms:created>
  <dc:creator>DELL</dc:creator>
</cp:coreProperties>
</file>