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28"/>
  </p:notesMasterIdLst>
  <p:sldIdLst>
    <p:sldId id="256" r:id="rId5"/>
    <p:sldId id="257" r:id="rId6"/>
    <p:sldId id="258" r:id="rId7"/>
    <p:sldId id="267" r:id="rId8"/>
    <p:sldId id="259" r:id="rId9"/>
    <p:sldId id="262" r:id="rId10"/>
    <p:sldId id="263" r:id="rId11"/>
    <p:sldId id="273" r:id="rId12"/>
    <p:sldId id="265" r:id="rId13"/>
    <p:sldId id="284" r:id="rId14"/>
    <p:sldId id="285" r:id="rId15"/>
    <p:sldId id="286" r:id="rId16"/>
    <p:sldId id="274" r:id="rId17"/>
    <p:sldId id="275" r:id="rId18"/>
    <p:sldId id="290" r:id="rId19"/>
    <p:sldId id="287" r:id="rId20"/>
    <p:sldId id="277" r:id="rId21"/>
    <p:sldId id="278" r:id="rId22"/>
    <p:sldId id="288" r:id="rId23"/>
    <p:sldId id="289" r:id="rId24"/>
    <p:sldId id="279" r:id="rId25"/>
    <p:sldId id="280" r:id="rId26"/>
    <p:sldId id="260"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41" autoAdjust="0"/>
  </p:normalViewPr>
  <p:slideViewPr>
    <p:cSldViewPr snapToGrid="0">
      <p:cViewPr varScale="1">
        <p:scale>
          <a:sx n="120" d="100"/>
          <a:sy n="120" d="100"/>
        </p:scale>
        <p:origin x="307" y="77"/>
      </p:cViewPr>
      <p:guideLst>
        <p:guide orient="horz" pos="1620"/>
        <p:guide pos="2880"/>
      </p:guideLst>
    </p:cSldViewPr>
  </p:slideViewPr>
  <p:outlineViewPr>
    <p:cViewPr>
      <p:scale>
        <a:sx n="33" d="100"/>
        <a:sy n="33" d="100"/>
      </p:scale>
      <p:origin x="0" y="-690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3476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4" name="Google Shape;14;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1" name="Google Shape;21;p4"/>
          <p:cNvSpPr txBox="1">
            <a:spLocks noGrp="1"/>
          </p:cNvSpPr>
          <p:nvPr>
            <p:ph type="body" idx="1"/>
          </p:nvPr>
        </p:nvSpPr>
        <p:spPr>
          <a:xfrm>
            <a:off x="311700" y="1222450"/>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lvl="0"/>
            <a:r>
              <a:rPr lang="en-US"/>
              <a:t>Click to edit Master text styles</a:t>
            </a: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a:t>Click to edit Master text styles</a:t>
            </a: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0">
            <a:alphaModFix/>
          </a:blip>
          <a:stretch>
            <a:fillRect/>
          </a:stretch>
        </p:blipFill>
        <p:spPr>
          <a:xfrm>
            <a:off x="8159445" y="4144200"/>
            <a:ext cx="984551" cy="999300"/>
          </a:xfrm>
          <a:prstGeom prst="rect">
            <a:avLst/>
          </a:prstGeom>
          <a:noFill/>
          <a:ln>
            <a:noFill/>
          </a:ln>
        </p:spPr>
      </p:pic>
      <p:sp>
        <p:nvSpPr>
          <p:cNvPr id="7" name="Google Shape;7;p1"/>
          <p:cNvSpPr txBox="1">
            <a:spLocks noGrp="1"/>
          </p:cNvSpPr>
          <p:nvPr>
            <p:ph type="title"/>
          </p:nvPr>
        </p:nvSpPr>
        <p:spPr>
          <a:xfrm>
            <a:off x="311700" y="649750"/>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311700" y="1222450"/>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11">
            <a:alphaModFix/>
          </a:blip>
          <a:stretch>
            <a:fillRect/>
          </a:stretch>
        </p:blipFill>
        <p:spPr>
          <a:xfrm>
            <a:off x="0" y="0"/>
            <a:ext cx="9144000" cy="571500"/>
          </a:xfrm>
          <a:prstGeom prst="rect">
            <a:avLst/>
          </a:prstGeom>
          <a:noFill/>
          <a:ln>
            <a:noFill/>
          </a:ln>
        </p:spPr>
      </p:pic>
      <p:pic>
        <p:nvPicPr>
          <p:cNvPr id="11" name="Google Shape;11;p1"/>
          <p:cNvPicPr preferRelativeResize="0"/>
          <p:nvPr/>
        </p:nvPicPr>
        <p:blipFill>
          <a:blip r:embed="rId12">
            <a:alphaModFix/>
          </a:blip>
          <a:stretch>
            <a:fillRect/>
          </a:stretch>
        </p:blipFill>
        <p:spPr>
          <a:xfrm>
            <a:off x="388600" y="65336"/>
            <a:ext cx="1913424" cy="4408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ivyaAiti/UMBC-DATA606-Capston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linkedin.com/in/divyaaitipamula/"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kaggle.com/datasets/juhibhojani/road-accidents-data-2022/data" TargetMode="External"/><Relationship Id="rId2" Type="http://schemas.openxmlformats.org/officeDocument/2006/relationships/hyperlink" Target="https://www.gov.uk/government/statistics/reported-road-casualties-great-britain-annual-report-2022/reported-road-casualties-great-britain-annual-report-2022"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juhibhojani/road-accidents-data-2022/data" TargetMode="External"/><Relationship Id="rId2" Type="http://schemas.openxmlformats.org/officeDocument/2006/relationships/hyperlink" Target="https://www.gov.uk/government/statistics/reported-road-casualties-great-britain-annual-report-2022/reported-road-casualties-great-britain-annual-report-202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3" name="Title 2">
            <a:extLst>
              <a:ext uri="{FF2B5EF4-FFF2-40B4-BE49-F238E27FC236}">
                <a16:creationId xmlns:a16="http://schemas.microsoft.com/office/drawing/2014/main" id="{B1EB1886-D6E6-11E7-F26C-A97737DDB391}"/>
              </a:ext>
            </a:extLst>
          </p:cNvPr>
          <p:cNvSpPr>
            <a:spLocks noGrp="1"/>
          </p:cNvSpPr>
          <p:nvPr>
            <p:ph type="ctrTitle"/>
          </p:nvPr>
        </p:nvSpPr>
        <p:spPr>
          <a:xfrm>
            <a:off x="311700" y="1354944"/>
            <a:ext cx="8520600" cy="2443905"/>
          </a:xfrm>
        </p:spPr>
        <p:txBody>
          <a:bodyPr/>
          <a:lstStyle/>
          <a:p>
            <a:pPr algn="ctr"/>
            <a:br>
              <a:rPr lang="en-US" sz="2400" b="1" i="0" dirty="0">
                <a:solidFill>
                  <a:srgbClr val="202124"/>
                </a:solidFill>
                <a:effectLst/>
                <a:highlight>
                  <a:srgbClr val="FFFFFF"/>
                </a:highlight>
                <a:latin typeface="Times New Roman" panose="02020603050405020304" pitchFamily="18" charset="0"/>
                <a:cs typeface="Times New Roman" panose="02020603050405020304" pitchFamily="18" charset="0"/>
              </a:rPr>
            </a:br>
            <a:r>
              <a:rPr lang="en-US" sz="2800" b="1" i="0" dirty="0">
                <a:solidFill>
                  <a:srgbClr val="202124"/>
                </a:solidFill>
                <a:effectLst/>
                <a:highlight>
                  <a:srgbClr val="FFFFFF"/>
                </a:highlight>
                <a:latin typeface="Times New Roman" panose="02020603050405020304" pitchFamily="18" charset="0"/>
                <a:cs typeface="Times New Roman" panose="02020603050405020304" pitchFamily="18" charset="0"/>
              </a:rPr>
              <a:t>Predicting the Severity of Road Traffic Accidents</a:t>
            </a:r>
            <a:br>
              <a:rPr lang="en-US" sz="2400" b="1" i="0" dirty="0">
                <a:solidFill>
                  <a:srgbClr val="202124"/>
                </a:solidFill>
                <a:effectLst/>
                <a:highlight>
                  <a:srgbClr val="FFFFFF"/>
                </a:highlight>
                <a:latin typeface="Times New Roman" panose="02020603050405020304" pitchFamily="18" charset="0"/>
                <a:cs typeface="Times New Roman" panose="02020603050405020304" pitchFamily="18" charset="0"/>
              </a:rPr>
            </a:br>
            <a:br>
              <a:rPr lang="en-US" sz="2400" b="1" i="0" dirty="0">
                <a:solidFill>
                  <a:srgbClr val="202124"/>
                </a:solidFill>
                <a:effectLst/>
                <a:highlight>
                  <a:srgbClr val="FFFFFF"/>
                </a:highlight>
                <a:latin typeface="Times New Roman" panose="02020603050405020304" pitchFamily="18" charset="0"/>
                <a:cs typeface="Times New Roman" panose="02020603050405020304" pitchFamily="18" charset="0"/>
              </a:rPr>
            </a:br>
            <a:r>
              <a:rPr lang="en-US" sz="2000" i="0" dirty="0">
                <a:solidFill>
                  <a:srgbClr val="1F2328"/>
                </a:solidFill>
                <a:effectLst/>
                <a:latin typeface="Times New Roman" panose="02020603050405020304" pitchFamily="18" charset="0"/>
                <a:cs typeface="Times New Roman" panose="02020603050405020304" pitchFamily="18" charset="0"/>
              </a:rPr>
              <a:t>UMBC Data Science Master Degree Capstone by</a:t>
            </a:r>
            <a:br>
              <a:rPr lang="en-US" sz="2000" i="0" dirty="0">
                <a:solidFill>
                  <a:srgbClr val="1F2328"/>
                </a:solidFill>
                <a:effectLst/>
                <a:latin typeface="Times New Roman" panose="02020603050405020304" pitchFamily="18" charset="0"/>
                <a:cs typeface="Times New Roman" panose="02020603050405020304" pitchFamily="18" charset="0"/>
              </a:rPr>
            </a:br>
            <a:r>
              <a:rPr lang="en-US" sz="2000" i="0" dirty="0">
                <a:solidFill>
                  <a:srgbClr val="1F2328"/>
                </a:solidFill>
                <a:effectLst/>
                <a:latin typeface="Times New Roman" panose="02020603050405020304" pitchFamily="18" charset="0"/>
                <a:cs typeface="Times New Roman" panose="02020603050405020304" pitchFamily="18" charset="0"/>
              </a:rPr>
              <a:t>Dr. </a:t>
            </a:r>
            <a:r>
              <a:rPr lang="en-US" sz="2000" i="0" dirty="0" err="1">
                <a:solidFill>
                  <a:srgbClr val="1F2328"/>
                </a:solidFill>
                <a:effectLst/>
                <a:latin typeface="Times New Roman" panose="02020603050405020304" pitchFamily="18" charset="0"/>
                <a:cs typeface="Times New Roman" panose="02020603050405020304" pitchFamily="18" charset="0"/>
              </a:rPr>
              <a:t>Chaojie</a:t>
            </a:r>
            <a:r>
              <a:rPr lang="en-US" sz="2000" i="0" dirty="0">
                <a:solidFill>
                  <a:srgbClr val="1F2328"/>
                </a:solidFill>
                <a:effectLst/>
                <a:latin typeface="Times New Roman" panose="02020603050405020304" pitchFamily="18" charset="0"/>
                <a:cs typeface="Times New Roman" panose="02020603050405020304" pitchFamily="18" charset="0"/>
              </a:rPr>
              <a:t> (Jay) Wang</a:t>
            </a:r>
            <a:br>
              <a:rPr lang="en-US" sz="2000" i="0" dirty="0">
                <a:solidFill>
                  <a:srgbClr val="1F2328"/>
                </a:solidFill>
                <a:effectLst/>
                <a:latin typeface="Times New Roman" panose="02020603050405020304" pitchFamily="18" charset="0"/>
                <a:cs typeface="Times New Roman" panose="02020603050405020304" pitchFamily="18" charset="0"/>
              </a:rPr>
            </a:br>
            <a:br>
              <a:rPr lang="en-US" sz="2400" b="1" i="0" dirty="0">
                <a:solidFill>
                  <a:srgbClr val="202124"/>
                </a:solidFill>
                <a:effectLst/>
                <a:highlight>
                  <a:srgbClr val="FFFFFF"/>
                </a:highlight>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74021643-9A4E-DF43-6A06-8E7C3EE56B2D}"/>
              </a:ext>
            </a:extLst>
          </p:cNvPr>
          <p:cNvSpPr>
            <a:spLocks noGrp="1"/>
          </p:cNvSpPr>
          <p:nvPr>
            <p:ph type="subTitle" idx="1"/>
          </p:nvPr>
        </p:nvSpPr>
        <p:spPr>
          <a:xfrm>
            <a:off x="3895493" y="4095750"/>
            <a:ext cx="5367986" cy="758748"/>
          </a:xfrm>
        </p:spPr>
        <p:txBody>
          <a:bodyPr/>
          <a:lstStyle/>
          <a:p>
            <a:pPr algn="l"/>
            <a:r>
              <a:rPr lang="en-US" sz="1600" b="1" i="0" dirty="0">
                <a:solidFill>
                  <a:srgbClr val="1F2328"/>
                </a:solidFill>
                <a:effectLst/>
                <a:latin typeface="Times New Roman" panose="02020603050405020304" pitchFamily="18" charset="0"/>
                <a:cs typeface="Times New Roman" panose="02020603050405020304" pitchFamily="18" charset="0"/>
              </a:rPr>
              <a:t>Author Name: </a:t>
            </a:r>
            <a:r>
              <a:rPr lang="en-US" sz="1600" b="1" dirty="0">
                <a:solidFill>
                  <a:srgbClr val="1F2328"/>
                </a:solidFill>
                <a:latin typeface="Times New Roman" panose="02020603050405020304" pitchFamily="18" charset="0"/>
                <a:cs typeface="Times New Roman" panose="02020603050405020304" pitchFamily="18" charset="0"/>
              </a:rPr>
              <a:t>Divya Aitipamula</a:t>
            </a:r>
            <a:endParaRPr lang="en-US" sz="1600" b="1" i="0" dirty="0">
              <a:solidFill>
                <a:srgbClr val="1F2328"/>
              </a:solidFill>
              <a:effectLst/>
              <a:latin typeface="Times New Roman" panose="02020603050405020304" pitchFamily="18" charset="0"/>
              <a:cs typeface="Times New Roman" panose="02020603050405020304" pitchFamily="18" charset="0"/>
            </a:endParaRPr>
          </a:p>
          <a:p>
            <a:pPr algn="l"/>
            <a:r>
              <a:rPr lang="en-US" sz="1600" b="1" dirty="0">
                <a:solidFill>
                  <a:srgbClr val="1F2328"/>
                </a:solidFill>
                <a:latin typeface="Times New Roman" panose="02020603050405020304" pitchFamily="18" charset="0"/>
                <a:cs typeface="Times New Roman" panose="02020603050405020304" pitchFamily="18" charset="0"/>
              </a:rPr>
              <a:t>Student ID: YK91210</a:t>
            </a:r>
          </a:p>
          <a:p>
            <a:pPr algn="ctr"/>
            <a:endParaRPr lang="en-US" sz="1400" b="0" i="0" dirty="0">
              <a:solidFill>
                <a:srgbClr val="1F2328"/>
              </a:solidFill>
              <a:effectLst/>
              <a:latin typeface="Times New Roman" panose="02020603050405020304" pitchFamily="18" charset="0"/>
              <a:cs typeface="Times New Roman" panose="02020603050405020304" pitchFamily="18" charset="0"/>
            </a:endParaRPr>
          </a:p>
          <a:p>
            <a:pPr algn="ctr"/>
            <a:endParaRPr lang="en-US" sz="1400" dirty="0">
              <a:solidFill>
                <a:srgbClr val="1F2328"/>
              </a:solidFill>
              <a:latin typeface="Times New Roman" panose="02020603050405020304" pitchFamily="18" charset="0"/>
              <a:cs typeface="Times New Roman" panose="02020603050405020304" pitchFamily="18" charset="0"/>
              <a:hlinkClick r:id="rId3"/>
            </a:endParaRPr>
          </a:p>
        </p:txBody>
      </p:sp>
      <p:sp>
        <p:nvSpPr>
          <p:cNvPr id="4" name="TextBox 3">
            <a:extLst>
              <a:ext uri="{FF2B5EF4-FFF2-40B4-BE49-F238E27FC236}">
                <a16:creationId xmlns:a16="http://schemas.microsoft.com/office/drawing/2014/main" id="{49C8F272-4E22-1A49-AD3D-63E72011727E}"/>
              </a:ext>
            </a:extLst>
          </p:cNvPr>
          <p:cNvSpPr txBox="1"/>
          <p:nvPr/>
        </p:nvSpPr>
        <p:spPr>
          <a:xfrm>
            <a:off x="7173951" y="4172394"/>
            <a:ext cx="1029629" cy="584775"/>
          </a:xfrm>
          <a:prstGeom prst="rect">
            <a:avLst/>
          </a:prstGeom>
          <a:noFill/>
        </p:spPr>
        <p:txBody>
          <a:bodyPr wrap="square">
            <a:spAutoFit/>
          </a:bodyPr>
          <a:lstStyle/>
          <a:p>
            <a:pPr lvl="8" algn="l"/>
            <a:r>
              <a:rPr lang="en-US" sz="1600" b="0" i="0" dirty="0" err="1">
                <a:solidFill>
                  <a:srgbClr val="1F2328"/>
                </a:solidFill>
                <a:effectLst/>
                <a:latin typeface="Times New Roman" panose="02020603050405020304" pitchFamily="18" charset="0"/>
                <a:cs typeface="Times New Roman" panose="02020603050405020304" pitchFamily="18" charset="0"/>
                <a:hlinkClick r:id="rId3"/>
              </a:rPr>
              <a:t>Github</a:t>
            </a:r>
            <a:r>
              <a:rPr lang="en-US" sz="1600" b="0" i="0" dirty="0">
                <a:solidFill>
                  <a:srgbClr val="1F2328"/>
                </a:solidFill>
                <a:effectLst/>
                <a:latin typeface="Times New Roman" panose="02020603050405020304" pitchFamily="18" charset="0"/>
                <a:cs typeface="Times New Roman" panose="02020603050405020304" pitchFamily="18" charset="0"/>
                <a:hlinkClick r:id="rId3"/>
              </a:rPr>
              <a:t> </a:t>
            </a:r>
            <a:endParaRPr lang="en-US" sz="1600" b="0" i="0" dirty="0">
              <a:solidFill>
                <a:srgbClr val="1F2328"/>
              </a:solidFill>
              <a:effectLst/>
              <a:latin typeface="Times New Roman" panose="02020603050405020304" pitchFamily="18" charset="0"/>
              <a:cs typeface="Times New Roman" panose="02020603050405020304" pitchFamily="18" charset="0"/>
            </a:endParaRPr>
          </a:p>
          <a:p>
            <a:pPr lvl="8" algn="l"/>
            <a:r>
              <a:rPr lang="en-US" sz="1600" b="0" i="0" dirty="0">
                <a:solidFill>
                  <a:srgbClr val="1F2328"/>
                </a:solidFill>
                <a:effectLst/>
                <a:latin typeface="Times New Roman" panose="02020603050405020304" pitchFamily="18" charset="0"/>
                <a:cs typeface="Times New Roman" panose="02020603050405020304" pitchFamily="18" charset="0"/>
                <a:hlinkClick r:id="rId4"/>
              </a:rPr>
              <a:t>LinkedIn</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52F83-A824-F623-02EB-3D70E39DD295}"/>
              </a:ext>
            </a:extLst>
          </p:cNvPr>
          <p:cNvSpPr>
            <a:spLocks noGrp="1"/>
          </p:cNvSpPr>
          <p:nvPr>
            <p:ph type="title"/>
          </p:nvPr>
        </p:nvSpPr>
        <p:spPr/>
        <p:txBody>
          <a:bodyPr/>
          <a:lstStyle/>
          <a:p>
            <a:r>
              <a:rPr lang="en-US" sz="2000" b="1" i="0" dirty="0">
                <a:solidFill>
                  <a:srgbClr val="1F2328"/>
                </a:solidFill>
                <a:effectLst/>
                <a:latin typeface="Times New Roman" panose="02020603050405020304" pitchFamily="18" charset="0"/>
                <a:cs typeface="Times New Roman" panose="02020603050405020304" pitchFamily="18" charset="0"/>
              </a:rPr>
              <a:t>Data Visualization:</a:t>
            </a:r>
            <a:endParaRPr lang="en-US" sz="20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2FB32486-CBE7-1485-0075-FF106DC08F2B}"/>
              </a:ext>
            </a:extLst>
          </p:cNvPr>
          <p:cNvSpPr>
            <a:spLocks noGrp="1" noChangeArrowheads="1"/>
          </p:cNvSpPr>
          <p:nvPr>
            <p:ph type="body" idx="1"/>
          </p:nvPr>
        </p:nvSpPr>
        <p:spPr bwMode="auto">
          <a:xfrm>
            <a:off x="449705" y="1486141"/>
            <a:ext cx="396489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b="1" i="0" dirty="0">
                <a:solidFill>
                  <a:srgbClr val="1F2328"/>
                </a:solidFill>
                <a:effectLst/>
                <a:latin typeface="Times New Roman" panose="02020603050405020304" pitchFamily="18" charset="0"/>
                <a:cs typeface="Times New Roman" panose="02020603050405020304" pitchFamily="18" charset="0"/>
              </a:rPr>
              <a:t>Univariate Analysis</a:t>
            </a:r>
            <a:r>
              <a:rPr lang="en-US" sz="1600" b="0" i="0" dirty="0">
                <a:solidFill>
                  <a:srgbClr val="1F2328"/>
                </a:solidFill>
                <a:effectLst/>
                <a:latin typeface="Times New Roman" panose="02020603050405020304" pitchFamily="18" charset="0"/>
                <a:cs typeface="Times New Roman" panose="02020603050405020304" pitchFamily="18" charset="0"/>
              </a:rPr>
              <a:t>:</a:t>
            </a:r>
            <a:endParaRPr lang="en-US" sz="1600" dirty="0">
              <a:solidFill>
                <a:srgbClr val="1F2328"/>
              </a:solidFill>
              <a:latin typeface="Times New Roman" panose="02020603050405020304" pitchFamily="18" charset="0"/>
              <a:cs typeface="Times New Roman" panose="02020603050405020304" pitchFamily="18" charset="0"/>
            </a:endParaRPr>
          </a:p>
          <a:p>
            <a:pPr marL="285750" indent="-285750">
              <a:lnSpc>
                <a:spcPct val="100000"/>
              </a:lnSpc>
              <a:buClrTx/>
              <a:buSzTx/>
              <a:buFont typeface="Arial" panose="020B0604020202020204" pitchFamily="34" charset="0"/>
              <a:buChar char="•"/>
            </a:pPr>
            <a:r>
              <a:rPr lang="en-US" sz="1600" b="0" i="0" dirty="0">
                <a:solidFill>
                  <a:srgbClr val="1F2328"/>
                </a:solidFill>
                <a:effectLst/>
                <a:latin typeface="Times New Roman" panose="02020603050405020304" pitchFamily="18" charset="0"/>
                <a:cs typeface="Times New Roman" panose="02020603050405020304" pitchFamily="18" charset="0"/>
              </a:rPr>
              <a:t>Analyzed the distribution of </a:t>
            </a:r>
            <a:r>
              <a:rPr lang="en-US" sz="1600" b="0" i="0" dirty="0" err="1">
                <a:solidFill>
                  <a:srgbClr val="1F2328"/>
                </a:solidFill>
                <a:effectLst/>
                <a:latin typeface="Times New Roman" panose="02020603050405020304" pitchFamily="18" charset="0"/>
                <a:cs typeface="Times New Roman" panose="02020603050405020304" pitchFamily="18" charset="0"/>
              </a:rPr>
              <a:t>casualty_severity</a:t>
            </a:r>
            <a:r>
              <a:rPr lang="en-US" sz="1600" b="0" i="0" dirty="0">
                <a:solidFill>
                  <a:srgbClr val="1F2328"/>
                </a:solidFill>
                <a:effectLst/>
                <a:latin typeface="Times New Roman" panose="02020603050405020304" pitchFamily="18" charset="0"/>
                <a:cs typeface="Times New Roman" panose="02020603050405020304" pitchFamily="18" charset="0"/>
              </a:rPr>
              <a:t> using the </a:t>
            </a:r>
            <a:r>
              <a:rPr lang="en-US" sz="1600" b="0" i="0" dirty="0" err="1">
                <a:solidFill>
                  <a:srgbClr val="1F2328"/>
                </a:solidFill>
                <a:effectLst/>
                <a:latin typeface="Times New Roman" panose="02020603050405020304" pitchFamily="18" charset="0"/>
                <a:cs typeface="Times New Roman" panose="02020603050405020304" pitchFamily="18" charset="0"/>
              </a:rPr>
              <a:t>value_counts</a:t>
            </a:r>
            <a:r>
              <a:rPr lang="en-US" sz="1600" b="0" i="0" dirty="0">
                <a:solidFill>
                  <a:srgbClr val="1F2328"/>
                </a:solidFill>
                <a:effectLst/>
                <a:latin typeface="Times New Roman" panose="02020603050405020304" pitchFamily="18" charset="0"/>
                <a:cs typeface="Times New Roman" panose="02020603050405020304" pitchFamily="18" charset="0"/>
              </a:rPr>
              <a:t>() function to determine the frequency of each severity level (Fatal, Serious, Slight).</a:t>
            </a:r>
          </a:p>
          <a:p>
            <a:pPr marL="285750" indent="-285750">
              <a:lnSpc>
                <a:spcPct val="100000"/>
              </a:lnSpc>
              <a:buClrTx/>
              <a:buSzTx/>
              <a:buFont typeface="Arial" panose="020B0604020202020204" pitchFamily="34" charset="0"/>
              <a:buChar char="•"/>
            </a:pPr>
            <a:r>
              <a:rPr lang="en-US" sz="1600" b="0" i="0" dirty="0">
                <a:solidFill>
                  <a:srgbClr val="1F2328"/>
                </a:solidFill>
                <a:effectLst/>
                <a:latin typeface="Times New Roman" panose="02020603050405020304" pitchFamily="18" charset="0"/>
                <a:cs typeface="Times New Roman" panose="02020603050405020304" pitchFamily="18" charset="0"/>
              </a:rPr>
              <a:t>Generated a bar plot with severity levels on the x-axis and their corresponding frequencies on the y-axis to illustrate the dataset's balance.</a:t>
            </a:r>
            <a:endParaRPr lang="en-US" altLang="en-US" sz="1600" dirty="0">
              <a:solidFill>
                <a:srgbClr val="1F2328"/>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Times New Roman" panose="02020603050405020304" pitchFamily="18" charset="0"/>
              <a:cs typeface="Times New Roman" panose="02020603050405020304" pitchFamily="18" charset="0"/>
            </a:endParaRPr>
          </a:p>
        </p:txBody>
      </p:sp>
      <p:pic>
        <p:nvPicPr>
          <p:cNvPr id="3075" name="Picture 3">
            <a:extLst>
              <a:ext uri="{FF2B5EF4-FFF2-40B4-BE49-F238E27FC236}">
                <a16:creationId xmlns:a16="http://schemas.microsoft.com/office/drawing/2014/main" id="{D9A2999B-6C58-07C4-2D6F-B70E6A7C46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861935"/>
            <a:ext cx="4268060" cy="3260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433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D67ED-D0F7-92A5-63B3-BCD1DC7964C4}"/>
              </a:ext>
            </a:extLst>
          </p:cNvPr>
          <p:cNvSpPr>
            <a:spLocks noGrp="1"/>
          </p:cNvSpPr>
          <p:nvPr>
            <p:ph type="title"/>
          </p:nvPr>
        </p:nvSpPr>
        <p:spPr/>
        <p:txBody>
          <a:bodyPr/>
          <a:lstStyle/>
          <a:p>
            <a:r>
              <a:rPr lang="en-US" sz="2000" b="1" dirty="0">
                <a:latin typeface="Times New Roman" panose="02020603050405020304" pitchFamily="18" charset="0"/>
                <a:cs typeface="Times New Roman" panose="02020603050405020304" pitchFamily="18" charset="0"/>
              </a:rPr>
              <a:t>Bivariate Analysis: </a:t>
            </a:r>
            <a:br>
              <a:rPr lang="en-US" sz="2000" b="1" dirty="0">
                <a:latin typeface="Times New Roman" panose="02020603050405020304" pitchFamily="18" charset="0"/>
                <a:cs typeface="Times New Roman" panose="02020603050405020304" pitchFamily="18" charset="0"/>
              </a:rPr>
            </a:br>
            <a:endParaRPr lang="en-US" sz="20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791A594-AA33-0661-9EC7-7E826B5B7733}"/>
              </a:ext>
            </a:extLst>
          </p:cNvPr>
          <p:cNvSpPr>
            <a:spLocks noGrp="1"/>
          </p:cNvSpPr>
          <p:nvPr>
            <p:ph type="body" idx="1"/>
          </p:nvPr>
        </p:nvSpPr>
        <p:spPr>
          <a:xfrm>
            <a:off x="311700" y="1349114"/>
            <a:ext cx="3270949" cy="3080479"/>
          </a:xfrm>
        </p:spPr>
        <p:txBody>
          <a:bodyPr/>
          <a:lstStyle/>
          <a:p>
            <a:pPr marL="0" lvl="0" indent="0" eaLnBrk="0" fontAlgn="base" hangingPunct="0">
              <a:lnSpc>
                <a:spcPct val="100000"/>
              </a:lnSpc>
              <a:spcBef>
                <a:spcPct val="0"/>
              </a:spcBef>
              <a:spcAft>
                <a:spcPct val="0"/>
              </a:spcAft>
              <a:buClrTx/>
              <a:buSzTx/>
              <a:buFontTx/>
              <a:buChar char="•"/>
            </a:pPr>
            <a:r>
              <a:rPr lang="en-US" altLang="en-US" sz="1600" dirty="0">
                <a:latin typeface="Times New Roman" panose="02020603050405020304" pitchFamily="18" charset="0"/>
                <a:cs typeface="Times New Roman" panose="02020603050405020304" pitchFamily="18" charset="0"/>
              </a:rPr>
              <a:t> Utilized a boxplot to examine the correlation between `</a:t>
            </a:r>
            <a:r>
              <a:rPr lang="en-US" altLang="en-US" sz="1600" dirty="0" err="1">
                <a:latin typeface="Times New Roman" panose="02020603050405020304" pitchFamily="18" charset="0"/>
                <a:cs typeface="Times New Roman" panose="02020603050405020304" pitchFamily="18" charset="0"/>
              </a:rPr>
              <a:t>casualty_severity</a:t>
            </a:r>
            <a:r>
              <a:rPr lang="en-US" altLang="en-US" sz="1600" dirty="0">
                <a:latin typeface="Times New Roman" panose="02020603050405020304" pitchFamily="18" charset="0"/>
                <a:cs typeface="Times New Roman" panose="02020603050405020304" pitchFamily="18" charset="0"/>
              </a:rPr>
              <a:t>` and `</a:t>
            </a:r>
            <a:r>
              <a:rPr lang="en-US" altLang="en-US" sz="1600" dirty="0" err="1">
                <a:latin typeface="Times New Roman" panose="02020603050405020304" pitchFamily="18" charset="0"/>
                <a:cs typeface="Times New Roman" panose="02020603050405020304" pitchFamily="18" charset="0"/>
              </a:rPr>
              <a:t>age_of_casualty</a:t>
            </a:r>
            <a:r>
              <a:rPr lang="en-US" altLang="en-US" sz="1600" dirty="0">
                <a:latin typeface="Times New Roman" panose="02020603050405020304" pitchFamily="18" charset="0"/>
                <a:cs typeface="Times New Roman" panose="02020603050405020304" pitchFamily="18" charset="0"/>
              </a:rPr>
              <a:t>`, with severity levels on the x-axis and ages on the y-axis.</a:t>
            </a:r>
          </a:p>
          <a:p>
            <a:pPr marL="0" lvl="0" indent="0" eaLnBrk="0" fontAlgn="base" hangingPunct="0">
              <a:lnSpc>
                <a:spcPct val="100000"/>
              </a:lnSpc>
              <a:spcBef>
                <a:spcPct val="0"/>
              </a:spcBef>
              <a:spcAft>
                <a:spcPct val="0"/>
              </a:spcAft>
              <a:buClrTx/>
              <a:buSzTx/>
              <a:buFontTx/>
              <a:buChar char="•"/>
            </a:pPr>
            <a:endParaRPr lang="en-US" altLang="en-US" sz="16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SzTx/>
              <a:buFontTx/>
              <a:buChar char="•"/>
            </a:pPr>
            <a:r>
              <a:rPr lang="en-US" altLang="en-US" sz="1600" dirty="0">
                <a:latin typeface="Times New Roman" panose="02020603050405020304" pitchFamily="18" charset="0"/>
                <a:cs typeface="Times New Roman" panose="02020603050405020304" pitchFamily="18" charset="0"/>
              </a:rPr>
              <a:t> Identified specific age groups more susceptible to severe injuries, suggesting the need for targeted safety interventions. </a:t>
            </a:r>
            <a:endParaRPr lang="en-US" sz="1600" dirty="0">
              <a:latin typeface="Times New Roman" panose="02020603050405020304" pitchFamily="18" charset="0"/>
              <a:cs typeface="Times New Roman" panose="02020603050405020304" pitchFamily="18" charset="0"/>
            </a:endParaRPr>
          </a:p>
        </p:txBody>
      </p:sp>
      <p:pic>
        <p:nvPicPr>
          <p:cNvPr id="4100" name="Picture 4">
            <a:extLst>
              <a:ext uri="{FF2B5EF4-FFF2-40B4-BE49-F238E27FC236}">
                <a16:creationId xmlns:a16="http://schemas.microsoft.com/office/drawing/2014/main" id="{4285BE05-E7C7-1732-D698-28EB2819E5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2570" y="754681"/>
            <a:ext cx="4871804" cy="4147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764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7A8F3-3B99-EACE-D205-5580A0580F94}"/>
              </a:ext>
            </a:extLst>
          </p:cNvPr>
          <p:cNvSpPr>
            <a:spLocks noGrp="1"/>
          </p:cNvSpPr>
          <p:nvPr>
            <p:ph type="title"/>
          </p:nvPr>
        </p:nvSpPr>
        <p:spPr>
          <a:xfrm>
            <a:off x="311700" y="649750"/>
            <a:ext cx="8520600" cy="572700"/>
          </a:xfrm>
        </p:spPr>
        <p:txBody>
          <a:bodyPr wrap="square" anchor="ctr">
            <a:normAutofit/>
          </a:bodyPr>
          <a:lstStyle/>
          <a:p>
            <a:pPr>
              <a:lnSpc>
                <a:spcPct val="90000"/>
              </a:lnSpc>
            </a:pPr>
            <a:r>
              <a:rPr lang="en-US" sz="2000" b="1" i="0" dirty="0">
                <a:effectLst/>
                <a:latin typeface="Times New Roman" panose="02020603050405020304" pitchFamily="18" charset="0"/>
                <a:cs typeface="Times New Roman" panose="02020603050405020304" pitchFamily="18" charset="0"/>
              </a:rPr>
              <a:t>Visualizing the Data</a:t>
            </a:r>
            <a:r>
              <a:rPr lang="en-US" sz="2000" b="0" i="0" dirty="0">
                <a:effectLst/>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F80263CA-EDA7-1B13-1A01-76E8FE9C9329}"/>
              </a:ext>
            </a:extLst>
          </p:cNvPr>
          <p:cNvSpPr>
            <a:spLocks noGrp="1" noChangeArrowheads="1"/>
          </p:cNvSpPr>
          <p:nvPr>
            <p:ph type="body" idx="4294967295"/>
          </p:nvPr>
        </p:nvSpPr>
        <p:spPr bwMode="auto">
          <a:xfrm>
            <a:off x="311700" y="1412950"/>
            <a:ext cx="4069800" cy="326440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285750" lvl="0" indent="-285750" defTabSz="914400" eaLnBrk="0" fontAlgn="base" latinLnBrk="0" hangingPunct="0">
              <a:lnSpc>
                <a:spcPct val="105000"/>
              </a:lnSpc>
              <a:spcAft>
                <a:spcPts val="600"/>
              </a:spcAft>
              <a:buClr>
                <a:srgbClr val="000000"/>
              </a:buClr>
              <a:buSzTx/>
              <a:buFont typeface="Arial" panose="020B0604020202020204" pitchFamily="34" charset="0"/>
              <a:buChar char="•"/>
              <a:tabLst/>
            </a:pPr>
            <a:r>
              <a:rPr kumimoji="0" lang="en-US" altLang="en-US" sz="1600" b="1" i="0" u="none" strike="noStrike" cap="none" normalizeH="0" baseline="0" dirty="0">
                <a:ln>
                  <a:noFill/>
                </a:ln>
                <a:solidFill>
                  <a:schemeClr val="dk1"/>
                </a:solidFill>
                <a:effectLst/>
                <a:latin typeface="Times New Roman" panose="02020603050405020304" pitchFamily="18" charset="0"/>
                <a:cs typeface="Times New Roman" panose="02020603050405020304" pitchFamily="18" charset="0"/>
              </a:rPr>
              <a:t>Age Distribution Analysis: </a:t>
            </a:r>
            <a:r>
              <a:rPr kumimoji="0" lang="en-US" altLang="en-US" sz="1600" b="0" i="0" u="none" strike="noStrike" cap="none" normalizeH="0" baseline="0" dirty="0">
                <a:ln>
                  <a:noFill/>
                </a:ln>
                <a:solidFill>
                  <a:schemeClr val="dk1"/>
                </a:solidFill>
                <a:effectLst/>
                <a:latin typeface="Times New Roman" panose="02020603050405020304" pitchFamily="18" charset="0"/>
                <a:cs typeface="Times New Roman" panose="02020603050405020304" pitchFamily="18" charset="0"/>
              </a:rPr>
              <a:t>Created a histogram with a Kernel Density Estimate (KDE) curve to visualize the distribution of </a:t>
            </a:r>
            <a:r>
              <a:rPr kumimoji="0" lang="en-US" altLang="en-US" sz="1600" b="0" i="0" u="none" strike="noStrike" cap="none" normalizeH="0" baseline="0" dirty="0" err="1">
                <a:ln>
                  <a:noFill/>
                </a:ln>
                <a:solidFill>
                  <a:schemeClr val="dk1"/>
                </a:solidFill>
                <a:effectLst/>
                <a:latin typeface="Times New Roman" panose="02020603050405020304" pitchFamily="18" charset="0"/>
                <a:cs typeface="Times New Roman" panose="02020603050405020304" pitchFamily="18" charset="0"/>
              </a:rPr>
              <a:t>age_of_casualty</a:t>
            </a:r>
            <a:r>
              <a:rPr kumimoji="0" lang="en-US" altLang="en-US" sz="1600" b="0" i="0" u="none" strike="noStrike" cap="none" normalizeH="0" baseline="0" dirty="0">
                <a:ln>
                  <a:noFill/>
                </a:ln>
                <a:solidFill>
                  <a:schemeClr val="dk1"/>
                </a:solidFill>
                <a:effectLst/>
                <a:latin typeface="Times New Roman" panose="02020603050405020304" pitchFamily="18" charset="0"/>
                <a:cs typeface="Times New Roman" panose="02020603050405020304" pitchFamily="18" charset="0"/>
              </a:rPr>
              <a:t>, identifying age groups most frequently involved in accidents.</a:t>
            </a:r>
          </a:p>
          <a:p>
            <a:pPr marL="285750" lvl="0" indent="-285750" defTabSz="914400" eaLnBrk="0" fontAlgn="base" latinLnBrk="0" hangingPunct="0">
              <a:lnSpc>
                <a:spcPct val="105000"/>
              </a:lnSpc>
              <a:spcAft>
                <a:spcPts val="600"/>
              </a:spcAft>
              <a:buClr>
                <a:srgbClr val="000000"/>
              </a:buClr>
              <a:buSzTx/>
              <a:buFont typeface="Arial" panose="020B0604020202020204" pitchFamily="34" charset="0"/>
              <a:buChar char="•"/>
              <a:tabLst/>
            </a:pPr>
            <a:r>
              <a:rPr kumimoji="0" lang="en-US" altLang="en-US" sz="1600" b="1" i="0" u="none" strike="noStrike" cap="none" normalizeH="0" baseline="0" dirty="0">
                <a:ln>
                  <a:noFill/>
                </a:ln>
                <a:solidFill>
                  <a:schemeClr val="dk1"/>
                </a:solidFill>
                <a:effectLst/>
                <a:latin typeface="Times New Roman" panose="02020603050405020304" pitchFamily="18" charset="0"/>
                <a:cs typeface="Times New Roman" panose="02020603050405020304" pitchFamily="18" charset="0"/>
              </a:rPr>
              <a:t>Pattern Detection: </a:t>
            </a:r>
            <a:r>
              <a:rPr kumimoji="0" lang="en-US" altLang="en-US" sz="1600" b="0" i="0" u="none" strike="noStrike" cap="none" normalizeH="0" baseline="0" dirty="0">
                <a:ln>
                  <a:noFill/>
                </a:ln>
                <a:solidFill>
                  <a:schemeClr val="dk1"/>
                </a:solidFill>
                <a:effectLst/>
                <a:latin typeface="Times New Roman" panose="02020603050405020304" pitchFamily="18" charset="0"/>
                <a:cs typeface="Times New Roman" panose="02020603050405020304" pitchFamily="18" charset="0"/>
              </a:rPr>
              <a:t>The KDE curve offered a smoothed perspective, highlighting trends that could impact model performance. </a:t>
            </a:r>
          </a:p>
        </p:txBody>
      </p:sp>
      <p:pic>
        <p:nvPicPr>
          <p:cNvPr id="5123" name="Picture 3" descr="Visual">
            <a:extLst>
              <a:ext uri="{FF2B5EF4-FFF2-40B4-BE49-F238E27FC236}">
                <a16:creationId xmlns:a16="http://schemas.microsoft.com/office/drawing/2014/main" id="{305AE2E9-0612-F4C2-6305-BCB143AE8C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131" b="-2"/>
          <a:stretch/>
        </p:blipFill>
        <p:spPr bwMode="auto">
          <a:xfrm>
            <a:off x="4762500" y="1412950"/>
            <a:ext cx="4069800" cy="3264408"/>
          </a:xfrm>
          <a:prstGeom prst="rect">
            <a:avLst/>
          </a:prstGeom>
          <a:solidFill>
            <a:srgbClr val="FFFFFF"/>
          </a:solidFill>
          <a:ln>
            <a:noFill/>
          </a:ln>
        </p:spPr>
      </p:pic>
    </p:spTree>
    <p:extLst>
      <p:ext uri="{BB962C8B-B14F-4D97-AF65-F5344CB8AC3E}">
        <p14:creationId xmlns:p14="http://schemas.microsoft.com/office/powerpoint/2010/main" val="2218045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66F98-3D45-3A7B-F8FA-C7AEBC60946A}"/>
              </a:ext>
            </a:extLst>
          </p:cNvPr>
          <p:cNvSpPr>
            <a:spLocks noGrp="1"/>
          </p:cNvSpPr>
          <p:nvPr>
            <p:ph type="title"/>
          </p:nvPr>
        </p:nvSpPr>
        <p:spPr>
          <a:xfrm>
            <a:off x="379156" y="612274"/>
            <a:ext cx="8520600" cy="572700"/>
          </a:xfrm>
        </p:spPr>
        <p:txBody>
          <a:bodyPr/>
          <a:lstStyle/>
          <a:p>
            <a:pPr algn="l"/>
            <a:r>
              <a:rPr lang="en-US" sz="1800" b="1" i="0" dirty="0">
                <a:solidFill>
                  <a:srgbClr val="1F2328"/>
                </a:solidFill>
                <a:effectLst/>
                <a:latin typeface="Times New Roman" panose="02020603050405020304" pitchFamily="18" charset="0"/>
                <a:cs typeface="Times New Roman" panose="02020603050405020304" pitchFamily="18" charset="0"/>
              </a:rPr>
              <a:t>Model Training, Evaluation, and Hypertuning</a:t>
            </a:r>
          </a:p>
        </p:txBody>
      </p:sp>
      <p:sp>
        <p:nvSpPr>
          <p:cNvPr id="3" name="Text Placeholder 2">
            <a:extLst>
              <a:ext uri="{FF2B5EF4-FFF2-40B4-BE49-F238E27FC236}">
                <a16:creationId xmlns:a16="http://schemas.microsoft.com/office/drawing/2014/main" id="{918988EC-19F9-0FF0-40F3-0E0553B8FC5D}"/>
              </a:ext>
            </a:extLst>
          </p:cNvPr>
          <p:cNvSpPr>
            <a:spLocks noGrp="1"/>
          </p:cNvSpPr>
          <p:nvPr>
            <p:ph type="body" idx="1"/>
          </p:nvPr>
        </p:nvSpPr>
        <p:spPr>
          <a:xfrm>
            <a:off x="244244" y="1005093"/>
            <a:ext cx="8520600" cy="3416400"/>
          </a:xfrm>
        </p:spPr>
        <p:txBody>
          <a:bodyPr/>
          <a:lstStyle/>
          <a:p>
            <a:pPr marL="114300" indent="0" algn="l">
              <a:buNone/>
            </a:pPr>
            <a:r>
              <a:rPr lang="en-US" sz="1600" b="1" i="0" dirty="0">
                <a:solidFill>
                  <a:srgbClr val="1F2328"/>
                </a:solidFill>
                <a:effectLst/>
                <a:latin typeface="Times New Roman" panose="02020603050405020304" pitchFamily="18" charset="0"/>
                <a:cs typeface="Times New Roman" panose="02020603050405020304" pitchFamily="18" charset="0"/>
              </a:rPr>
              <a:t>Selected Models for Predictive Analytics</a:t>
            </a:r>
          </a:p>
          <a:p>
            <a:pPr>
              <a:buFont typeface="Arial" panose="020B0604020202020204" pitchFamily="34" charset="0"/>
              <a:buChar char="•"/>
            </a:pPr>
            <a:r>
              <a:rPr lang="en-US" sz="1600" i="0" dirty="0">
                <a:solidFill>
                  <a:srgbClr val="1F2328"/>
                </a:solidFill>
                <a:effectLst/>
                <a:latin typeface="Times New Roman" panose="02020603050405020304" pitchFamily="18" charset="0"/>
                <a:cs typeface="Times New Roman" panose="02020603050405020304" pitchFamily="18" charset="0"/>
              </a:rPr>
              <a:t>Random Forest Classifier</a:t>
            </a:r>
          </a:p>
          <a:p>
            <a:pPr>
              <a:buFont typeface="Arial" panose="020B0604020202020204" pitchFamily="34" charset="0"/>
              <a:buChar char="•"/>
            </a:pPr>
            <a:r>
              <a:rPr lang="en-US" sz="1600" i="0" dirty="0">
                <a:solidFill>
                  <a:srgbClr val="1F2328"/>
                </a:solidFill>
                <a:effectLst/>
                <a:latin typeface="Times New Roman" panose="02020603050405020304" pitchFamily="18" charset="0"/>
                <a:cs typeface="Times New Roman" panose="02020603050405020304" pitchFamily="18" charset="0"/>
              </a:rPr>
              <a:t>Logistic Regression</a:t>
            </a:r>
          </a:p>
          <a:p>
            <a:pPr algn="l">
              <a:buFont typeface="Arial" panose="020B0604020202020204" pitchFamily="34" charset="0"/>
              <a:buChar char="•"/>
            </a:pPr>
            <a:r>
              <a:rPr lang="en-US" sz="1600" i="0" dirty="0">
                <a:solidFill>
                  <a:srgbClr val="1F2328"/>
                </a:solidFill>
                <a:effectLst/>
                <a:latin typeface="Times New Roman" panose="02020603050405020304" pitchFamily="18" charset="0"/>
                <a:cs typeface="Times New Roman" panose="02020603050405020304" pitchFamily="18" charset="0"/>
              </a:rPr>
              <a:t>K-Nearest Neighbors (KNN)</a:t>
            </a:r>
          </a:p>
          <a:p>
            <a:pPr algn="l">
              <a:buFont typeface="Arial" panose="020B0604020202020204" pitchFamily="34" charset="0"/>
              <a:buChar char="•"/>
            </a:pPr>
            <a:r>
              <a:rPr lang="en-US" sz="1600" i="0" dirty="0">
                <a:solidFill>
                  <a:srgbClr val="1F2328"/>
                </a:solidFill>
                <a:effectLst/>
                <a:latin typeface="Times New Roman" panose="02020603050405020304" pitchFamily="18" charset="0"/>
                <a:cs typeface="Times New Roman" panose="02020603050405020304" pitchFamily="18" charset="0"/>
              </a:rPr>
              <a:t>Gradient Boosting Classifier</a:t>
            </a:r>
          </a:p>
          <a:p>
            <a:pPr marL="114300" indent="0" algn="l">
              <a:buNone/>
            </a:pPr>
            <a:endParaRPr lang="en-US" sz="1600" i="0" dirty="0">
              <a:solidFill>
                <a:srgbClr val="1F2328"/>
              </a:solidFill>
              <a:effectLst/>
              <a:latin typeface="Times New Roman" panose="02020603050405020304" pitchFamily="18" charset="0"/>
              <a:cs typeface="Times New Roman" panose="02020603050405020304" pitchFamily="18" charset="0"/>
            </a:endParaRPr>
          </a:p>
          <a:p>
            <a:pPr marL="114300" indent="0" algn="l">
              <a:buNone/>
            </a:pPr>
            <a:r>
              <a:rPr lang="en-US" sz="1600" b="1" i="0" dirty="0">
                <a:solidFill>
                  <a:srgbClr val="1F2328"/>
                </a:solidFill>
                <a:effectLst/>
                <a:latin typeface="Times New Roman" panose="02020603050405020304" pitchFamily="18" charset="0"/>
                <a:cs typeface="Times New Roman" panose="02020603050405020304" pitchFamily="18" charset="0"/>
              </a:rPr>
              <a:t>Training Methodology</a:t>
            </a:r>
          </a:p>
          <a:p>
            <a:pPr>
              <a:buFont typeface="Arial" panose="020B0604020202020204" pitchFamily="34" charset="0"/>
              <a:buChar char="•"/>
            </a:pPr>
            <a:r>
              <a:rPr lang="en-US" sz="1600" i="0" dirty="0">
                <a:solidFill>
                  <a:srgbClr val="1F2328"/>
                </a:solidFill>
                <a:effectLst/>
                <a:latin typeface="Times New Roman" panose="02020603050405020304" pitchFamily="18" charset="0"/>
                <a:cs typeface="Times New Roman" panose="02020603050405020304" pitchFamily="18" charset="0"/>
              </a:rPr>
              <a:t>Data Splitting: 80% training, 20% testing to ensure model generalization.</a:t>
            </a:r>
          </a:p>
          <a:p>
            <a:pPr>
              <a:buFont typeface="Arial" panose="020B0604020202020204" pitchFamily="34" charset="0"/>
              <a:buChar char="•"/>
            </a:pPr>
            <a:r>
              <a:rPr lang="en-US" sz="1600" i="0" dirty="0">
                <a:solidFill>
                  <a:srgbClr val="1F2328"/>
                </a:solidFill>
                <a:effectLst/>
                <a:latin typeface="Times New Roman" panose="02020603050405020304" pitchFamily="18" charset="0"/>
                <a:cs typeface="Times New Roman" panose="02020603050405020304" pitchFamily="18" charset="0"/>
              </a:rPr>
              <a:t>Python Packages:</a:t>
            </a:r>
          </a:p>
          <a:p>
            <a:pPr marL="114300" indent="0">
              <a:buNone/>
            </a:pPr>
            <a:r>
              <a:rPr lang="en-US" sz="1600" i="0" dirty="0">
                <a:solidFill>
                  <a:srgbClr val="1F2328"/>
                </a:solidFill>
                <a:effectLst/>
                <a:latin typeface="Times New Roman" panose="02020603050405020304" pitchFamily="18" charset="0"/>
                <a:cs typeface="Times New Roman" panose="02020603050405020304" pitchFamily="18" charset="0"/>
              </a:rPr>
              <a:t>       - `scikit-learn` for model operations.</a:t>
            </a:r>
          </a:p>
          <a:p>
            <a:pPr marL="114300" indent="0">
              <a:buNone/>
            </a:pPr>
            <a:r>
              <a:rPr lang="en-US" sz="1600" i="0" dirty="0">
                <a:solidFill>
                  <a:srgbClr val="1F2328"/>
                </a:solidFill>
                <a:effectLst/>
                <a:latin typeface="Times New Roman" panose="02020603050405020304" pitchFamily="18" charset="0"/>
                <a:cs typeface="Times New Roman" panose="02020603050405020304" pitchFamily="18" charset="0"/>
              </a:rPr>
              <a:t>       - `pandas` and `NumPy` for data manipulation.</a:t>
            </a:r>
          </a:p>
          <a:p>
            <a:pPr marL="114300" indent="0">
              <a:buNone/>
            </a:pPr>
            <a:r>
              <a:rPr lang="en-US" sz="1600" i="0" dirty="0">
                <a:solidFill>
                  <a:srgbClr val="1F2328"/>
                </a:solidFill>
                <a:effectLst/>
                <a:latin typeface="Times New Roman" panose="02020603050405020304" pitchFamily="18" charset="0"/>
                <a:cs typeface="Times New Roman" panose="02020603050405020304" pitchFamily="18" charset="0"/>
              </a:rPr>
              <a:t>       - `Matplotlib` and `Seaborn` for visualization.</a:t>
            </a:r>
          </a:p>
          <a:p>
            <a:pPr>
              <a:buFont typeface="Arial" panose="020B0604020202020204" pitchFamily="34" charset="0"/>
              <a:buChar char="•"/>
            </a:pPr>
            <a:r>
              <a:rPr lang="en-US" sz="1600" i="0" dirty="0">
                <a:solidFill>
                  <a:srgbClr val="1F2328"/>
                </a:solidFill>
                <a:effectLst/>
                <a:latin typeface="Times New Roman" panose="02020603050405020304" pitchFamily="18" charset="0"/>
                <a:cs typeface="Times New Roman" panose="02020603050405020304" pitchFamily="18" charset="0"/>
              </a:rPr>
              <a:t>Development Environment: Google </a:t>
            </a:r>
            <a:r>
              <a:rPr lang="en-US" sz="1600" i="0" dirty="0" err="1">
                <a:solidFill>
                  <a:srgbClr val="1F2328"/>
                </a:solidFill>
                <a:effectLst/>
                <a:latin typeface="Times New Roman" panose="02020603050405020304" pitchFamily="18" charset="0"/>
                <a:cs typeface="Times New Roman" panose="02020603050405020304" pitchFamily="18" charset="0"/>
              </a:rPr>
              <a:t>Colab</a:t>
            </a:r>
            <a:r>
              <a:rPr lang="en-US" sz="1600" i="0" dirty="0">
                <a:solidFill>
                  <a:srgbClr val="1F2328"/>
                </a:solidFill>
                <a:effectLst/>
                <a:latin typeface="Times New Roman" panose="02020603050405020304" pitchFamily="18" charset="0"/>
                <a:cs typeface="Times New Roman" panose="02020603050405020304" pitchFamily="18" charset="0"/>
              </a:rPr>
              <a:t> for computation; GitHub for version control.</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3545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73CB-7B0F-4158-06DE-92496DF523AA}"/>
              </a:ext>
            </a:extLst>
          </p:cNvPr>
          <p:cNvSpPr>
            <a:spLocks noGrp="1"/>
          </p:cNvSpPr>
          <p:nvPr>
            <p:ph type="title"/>
          </p:nvPr>
        </p:nvSpPr>
        <p:spPr>
          <a:xfrm>
            <a:off x="311700" y="547141"/>
            <a:ext cx="8520600" cy="487932"/>
          </a:xfrm>
        </p:spPr>
        <p:txBody>
          <a:bodyPr wrap="square" anchor="ctr">
            <a:normAutofit/>
          </a:bodyPr>
          <a:lstStyle/>
          <a:p>
            <a:pPr algn="l"/>
            <a:r>
              <a:rPr lang="en-US" sz="1800" b="1" i="0" dirty="0">
                <a:solidFill>
                  <a:srgbClr val="1F2328"/>
                </a:solidFill>
                <a:effectLst/>
                <a:latin typeface="Times New Roman" panose="02020603050405020304" pitchFamily="18" charset="0"/>
                <a:cs typeface="Times New Roman" panose="02020603050405020304" pitchFamily="18" charset="0"/>
              </a:rPr>
              <a:t>Initial Model Evaluation (Pre-Tuning)</a:t>
            </a:r>
          </a:p>
        </p:txBody>
      </p:sp>
      <p:sp>
        <p:nvSpPr>
          <p:cNvPr id="6" name="Rectangle 1">
            <a:extLst>
              <a:ext uri="{FF2B5EF4-FFF2-40B4-BE49-F238E27FC236}">
                <a16:creationId xmlns:a16="http://schemas.microsoft.com/office/drawing/2014/main" id="{32A43614-B31F-0B78-D049-7DB8EB325AEA}"/>
              </a:ext>
            </a:extLst>
          </p:cNvPr>
          <p:cNvSpPr>
            <a:spLocks noGrp="1" noChangeArrowheads="1"/>
          </p:cNvSpPr>
          <p:nvPr>
            <p:ph type="body" idx="4294967295"/>
          </p:nvPr>
        </p:nvSpPr>
        <p:spPr bwMode="auto">
          <a:xfrm>
            <a:off x="311700" y="1222450"/>
            <a:ext cx="8637428" cy="3454909"/>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lvl="0" indent="0" defTabSz="914400" eaLnBrk="0" fontAlgn="base" latinLnBrk="0" hangingPunct="0">
              <a:lnSpc>
                <a:spcPct val="105000"/>
              </a:lnSpc>
              <a:spcAft>
                <a:spcPts val="600"/>
              </a:spcAft>
              <a:buClr>
                <a:srgbClr val="000000"/>
              </a:buClr>
              <a:buSzTx/>
              <a:buNone/>
              <a:tabLst/>
            </a:pPr>
            <a:endParaRPr kumimoji="0" lang="en-US" altLang="en-US" sz="1400" b="0" i="0" u="none" strike="noStrike" cap="none" normalizeH="0" baseline="0" dirty="0">
              <a:ln>
                <a:noFill/>
              </a:ln>
              <a:solidFill>
                <a:schemeClr val="dk1"/>
              </a:solidFill>
              <a:effectLst/>
              <a:latin typeface="Times New Roman" panose="02020603050405020304" pitchFamily="18" charset="0"/>
              <a:cs typeface="Times New Roman" panose="02020603050405020304" pitchFamily="18" charset="0"/>
            </a:endParaRPr>
          </a:p>
          <a:p>
            <a:pPr marL="285750" lvl="0" indent="-285750" defTabSz="914400" eaLnBrk="0" fontAlgn="base" latinLnBrk="0" hangingPunct="0">
              <a:lnSpc>
                <a:spcPct val="105000"/>
              </a:lnSpc>
              <a:spcAft>
                <a:spcPts val="600"/>
              </a:spcAft>
              <a:buClr>
                <a:srgbClr val="000000"/>
              </a:buClr>
              <a:buSzTx/>
              <a:buFont typeface="Arial" panose="020B0604020202020204" pitchFamily="34" charset="0"/>
              <a:buChar char="•"/>
              <a:tabLst/>
            </a:pPr>
            <a:r>
              <a:rPr lang="en-US" sz="1400" dirty="0">
                <a:solidFill>
                  <a:schemeClr val="dk1"/>
                </a:solidFill>
                <a:latin typeface="Times New Roman" panose="02020603050405020304" pitchFamily="18" charset="0"/>
                <a:cs typeface="Times New Roman" panose="02020603050405020304" pitchFamily="18" charset="0"/>
              </a:rPr>
              <a:t>The table below presents the training and testing accuracies, along with precision, recall, and F1 scores for each model evaluated initially, before tuning.</a:t>
            </a:r>
          </a:p>
          <a:p>
            <a:pPr marL="285750" lvl="0" indent="-285750" defTabSz="914400" eaLnBrk="0" fontAlgn="base" latinLnBrk="0" hangingPunct="0">
              <a:lnSpc>
                <a:spcPct val="105000"/>
              </a:lnSpc>
              <a:spcAft>
                <a:spcPts val="600"/>
              </a:spcAft>
              <a:buClr>
                <a:srgbClr val="000000"/>
              </a:buClr>
              <a:buSzTx/>
              <a:buFont typeface="Arial" panose="020B0604020202020204" pitchFamily="34" charset="0"/>
              <a:buChar char="•"/>
              <a:tabLst/>
            </a:pPr>
            <a:r>
              <a:rPr kumimoji="0" lang="en-US" altLang="en-US" sz="1400" b="0" i="0" u="none" strike="noStrike" cap="none" normalizeH="0" baseline="0" dirty="0">
                <a:ln>
                  <a:noFill/>
                </a:ln>
                <a:solidFill>
                  <a:schemeClr val="dk1"/>
                </a:solidFill>
                <a:effectLst/>
                <a:latin typeface="Times New Roman" panose="02020603050405020304" pitchFamily="18" charset="0"/>
                <a:cs typeface="Times New Roman" panose="02020603050405020304" pitchFamily="18" charset="0"/>
              </a:rPr>
              <a:t>For the Random Forest,</a:t>
            </a:r>
            <a:r>
              <a:rPr lang="en-US" altLang="en-US" sz="1400" dirty="0">
                <a:solidFill>
                  <a:schemeClr val="dk1"/>
                </a:solidFill>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dk1"/>
                </a:solidFill>
                <a:effectLst/>
                <a:latin typeface="Times New Roman" panose="02020603050405020304" pitchFamily="18" charset="0"/>
                <a:cs typeface="Times New Roman" panose="02020603050405020304" pitchFamily="18" charset="0"/>
              </a:rPr>
              <a:t>Logistic Regression</a:t>
            </a:r>
            <a:r>
              <a:rPr lang="en-US" altLang="en-US" sz="1400" dirty="0">
                <a:solidFill>
                  <a:schemeClr val="dk1"/>
                </a:solidFill>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dk1"/>
                </a:solidFill>
                <a:effectLst/>
                <a:latin typeface="Times New Roman" panose="02020603050405020304" pitchFamily="18" charset="0"/>
                <a:cs typeface="Times New Roman" panose="02020603050405020304" pitchFamily="18" charset="0"/>
              </a:rPr>
              <a:t>K-Nearest Neighbors (KNN, Gradient Boosting</a:t>
            </a:r>
          </a:p>
        </p:txBody>
      </p:sp>
      <p:pic>
        <p:nvPicPr>
          <p:cNvPr id="4" name="Picture 3">
            <a:extLst>
              <a:ext uri="{FF2B5EF4-FFF2-40B4-BE49-F238E27FC236}">
                <a16:creationId xmlns:a16="http://schemas.microsoft.com/office/drawing/2014/main" id="{7A8556AE-EFCB-0671-EE35-D4909AE45483}"/>
              </a:ext>
            </a:extLst>
          </p:cNvPr>
          <p:cNvPicPr>
            <a:picLocks noChangeAspect="1"/>
          </p:cNvPicPr>
          <p:nvPr/>
        </p:nvPicPr>
        <p:blipFill>
          <a:blip r:embed="rId2"/>
          <a:stretch>
            <a:fillRect/>
          </a:stretch>
        </p:blipFill>
        <p:spPr>
          <a:xfrm>
            <a:off x="494675" y="2571750"/>
            <a:ext cx="7745275" cy="1846462"/>
          </a:xfrm>
          <a:prstGeom prst="rect">
            <a:avLst/>
          </a:prstGeom>
        </p:spPr>
      </p:pic>
    </p:spTree>
    <p:extLst>
      <p:ext uri="{BB962C8B-B14F-4D97-AF65-F5344CB8AC3E}">
        <p14:creationId xmlns:p14="http://schemas.microsoft.com/office/powerpoint/2010/main" val="4230032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7B14E-5CB1-4802-F628-8E630EF6C9BB}"/>
              </a:ext>
            </a:extLst>
          </p:cNvPr>
          <p:cNvSpPr>
            <a:spLocks noGrp="1"/>
          </p:cNvSpPr>
          <p:nvPr>
            <p:ph type="title"/>
          </p:nvPr>
        </p:nvSpPr>
        <p:spPr>
          <a:xfrm>
            <a:off x="617666" y="899854"/>
            <a:ext cx="7634419" cy="4090800"/>
          </a:xfrm>
        </p:spPr>
        <p:txBody>
          <a:bodyPr/>
          <a:lstStyle/>
          <a:p>
            <a:endParaRPr lang="en-US" dirty="0"/>
          </a:p>
        </p:txBody>
      </p:sp>
      <p:pic>
        <p:nvPicPr>
          <p:cNvPr id="3" name="Picture 5" descr="ModelPerfomanceComparison">
            <a:extLst>
              <a:ext uri="{FF2B5EF4-FFF2-40B4-BE49-F238E27FC236}">
                <a16:creationId xmlns:a16="http://schemas.microsoft.com/office/drawing/2014/main" id="{5159A3B7-8064-D01E-4942-4A0032CDB9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508" y="1441716"/>
            <a:ext cx="6633148" cy="3234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1625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3A0988B-224A-DFEC-919E-09F498000D16}"/>
              </a:ext>
            </a:extLst>
          </p:cNvPr>
          <p:cNvSpPr>
            <a:spLocks noGrp="1"/>
          </p:cNvSpPr>
          <p:nvPr>
            <p:ph type="title"/>
          </p:nvPr>
        </p:nvSpPr>
        <p:spPr>
          <a:xfrm>
            <a:off x="231957" y="649750"/>
            <a:ext cx="8600343" cy="369332"/>
          </a:xfrm>
        </p:spPr>
        <p:txBody>
          <a:bodyPr/>
          <a:lstStyle/>
          <a:p>
            <a:r>
              <a:rPr lang="en-US" sz="1800" b="1" i="0" dirty="0">
                <a:solidFill>
                  <a:srgbClr val="1F2328"/>
                </a:solidFill>
                <a:effectLst/>
                <a:latin typeface="Times New Roman" panose="02020603050405020304" pitchFamily="18" charset="0"/>
                <a:cs typeface="Times New Roman" panose="02020603050405020304" pitchFamily="18" charset="0"/>
              </a:rPr>
              <a:t>Observations on Overfitting</a:t>
            </a:r>
            <a:br>
              <a:rPr lang="en-US" sz="1800" b="1" i="0" dirty="0">
                <a:solidFill>
                  <a:srgbClr val="1F2328"/>
                </a:solidFill>
                <a:effectLst/>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4" name="Rectangle 4">
            <a:extLst>
              <a:ext uri="{FF2B5EF4-FFF2-40B4-BE49-F238E27FC236}">
                <a16:creationId xmlns:a16="http://schemas.microsoft.com/office/drawing/2014/main" id="{650E8CE3-C7BF-C450-CFB7-B47E5976B9D8}"/>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5">
            <a:extLst>
              <a:ext uri="{FF2B5EF4-FFF2-40B4-BE49-F238E27FC236}">
                <a16:creationId xmlns:a16="http://schemas.microsoft.com/office/drawing/2014/main" id="{3411E610-639F-0759-DD6E-6065DBF0C630}"/>
              </a:ext>
            </a:extLst>
          </p:cNvPr>
          <p:cNvSpPr>
            <a:spLocks noGrp="1" noChangeArrowheads="1"/>
          </p:cNvSpPr>
          <p:nvPr>
            <p:ph type="body" idx="1"/>
          </p:nvPr>
        </p:nvSpPr>
        <p:spPr bwMode="auto">
          <a:xfrm>
            <a:off x="231957" y="1266691"/>
            <a:ext cx="304339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 Forest</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 training accuracy (98.71%) but lower testing accuracy (77%) indicates overfitting.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Logistic Regression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Balanced performance with training accuracy at 79.34% and testing at </a:t>
            </a:r>
            <a:r>
              <a:rPr lang="en-US" altLang="en-US" sz="1400" dirty="0">
                <a:solidFill>
                  <a:schemeClr val="tx1"/>
                </a:solidFill>
                <a:latin typeface="Times New Roman" panose="02020603050405020304" pitchFamily="18" charset="0"/>
                <a:cs typeface="Times New Roman" panose="02020603050405020304" pitchFamily="18" charset="0"/>
              </a:rPr>
              <a:t>80</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suggesting good generalization.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K-Nearest Neighbors (KNN)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Training accuracy of 81.74% and testing at 77% show slight overfitting.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Gradient Boosting</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Consistent accuracies with 79.92% on training and 80% on testing datasets, indicating strong generalization. </a:t>
            </a:r>
          </a:p>
        </p:txBody>
      </p:sp>
      <p:pic>
        <p:nvPicPr>
          <p:cNvPr id="7175" name="Picture 7" descr="Training&amp;TestingAccuracyScoresbyModel">
            <a:extLst>
              <a:ext uri="{FF2B5EF4-FFF2-40B4-BE49-F238E27FC236}">
                <a16:creationId xmlns:a16="http://schemas.microsoft.com/office/drawing/2014/main" id="{C617BDD6-3B7D-88A9-EB73-B447379023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8646" y="1299103"/>
            <a:ext cx="5493397" cy="3277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288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5BDBB-86B5-B421-7EF0-E43BFCF2B27C}"/>
              </a:ext>
            </a:extLst>
          </p:cNvPr>
          <p:cNvSpPr>
            <a:spLocks noGrp="1"/>
          </p:cNvSpPr>
          <p:nvPr>
            <p:ph type="title"/>
          </p:nvPr>
        </p:nvSpPr>
        <p:spPr/>
        <p:txBody>
          <a:bodyPr/>
          <a:lstStyle/>
          <a:p>
            <a:pPr algn="l"/>
            <a:r>
              <a:rPr lang="en-US" sz="1800" b="1" i="0" dirty="0">
                <a:solidFill>
                  <a:srgbClr val="1F2328"/>
                </a:solidFill>
                <a:effectLst/>
                <a:latin typeface="Times New Roman" panose="02020603050405020304" pitchFamily="18" charset="0"/>
                <a:cs typeface="Times New Roman" panose="02020603050405020304" pitchFamily="18" charset="0"/>
              </a:rPr>
              <a:t>Hypertuning with </a:t>
            </a:r>
            <a:r>
              <a:rPr lang="en-US" sz="1800" b="1" i="0" dirty="0" err="1">
                <a:solidFill>
                  <a:srgbClr val="1F2328"/>
                </a:solidFill>
                <a:effectLst/>
                <a:latin typeface="Times New Roman" panose="02020603050405020304" pitchFamily="18" charset="0"/>
                <a:cs typeface="Times New Roman" panose="02020603050405020304" pitchFamily="18" charset="0"/>
              </a:rPr>
              <a:t>RandomizedSearchCV</a:t>
            </a:r>
            <a:endParaRPr lang="en-US" sz="1800" b="1" i="0" dirty="0">
              <a:solidFill>
                <a:srgbClr val="1F2328"/>
              </a:solidFill>
              <a:effectLst/>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AEAEB317-6216-230C-6B4C-BBA68A968F7F}"/>
              </a:ext>
            </a:extLst>
          </p:cNvPr>
          <p:cNvSpPr>
            <a:spLocks noGrp="1"/>
          </p:cNvSpPr>
          <p:nvPr>
            <p:ph type="body" idx="1"/>
          </p:nvPr>
        </p:nvSpPr>
        <p:spPr>
          <a:xfrm>
            <a:off x="189577" y="987854"/>
            <a:ext cx="8177135" cy="1955464"/>
          </a:xfrm>
        </p:spPr>
        <p:txBody>
          <a:bodyPr/>
          <a:lstStyle/>
          <a:p>
            <a:pPr marL="114300" indent="0">
              <a:buNone/>
            </a:pPr>
            <a:r>
              <a:rPr lang="en-US" sz="1600" b="0" i="0" dirty="0">
                <a:solidFill>
                  <a:srgbClr val="1F2328"/>
                </a:solidFill>
                <a:effectLst/>
                <a:latin typeface="Times New Roman" panose="02020603050405020304" pitchFamily="18" charset="0"/>
                <a:cs typeface="Times New Roman" panose="02020603050405020304" pitchFamily="18" charset="0"/>
              </a:rPr>
              <a:t>Hyperparameter tuning was conducted using </a:t>
            </a:r>
            <a:r>
              <a:rPr lang="en-US" sz="1600" b="1" i="0" dirty="0" err="1">
                <a:solidFill>
                  <a:srgbClr val="1F2328"/>
                </a:solidFill>
                <a:effectLst/>
                <a:latin typeface="Times New Roman" panose="02020603050405020304" pitchFamily="18" charset="0"/>
                <a:cs typeface="Times New Roman" panose="02020603050405020304" pitchFamily="18" charset="0"/>
              </a:rPr>
              <a:t>RandomizedSearchCV</a:t>
            </a:r>
            <a:r>
              <a:rPr lang="en-US" sz="1600" b="0" i="0" dirty="0">
                <a:solidFill>
                  <a:srgbClr val="1F2328"/>
                </a:solidFill>
                <a:effectLst/>
                <a:latin typeface="Times New Roman" panose="02020603050405020304" pitchFamily="18" charset="0"/>
                <a:cs typeface="Times New Roman" panose="02020603050405020304" pitchFamily="18" charset="0"/>
              </a:rPr>
              <a:t> to enhance model performance and generalization. The table below outlines the parameter grids and optimal configurations for each model.</a:t>
            </a:r>
          </a:p>
          <a:p>
            <a:pPr marL="114300" indent="0">
              <a:buNone/>
            </a:pPr>
            <a:endParaRPr lang="en-US" sz="1600" b="1" i="0" dirty="0">
              <a:solidFill>
                <a:srgbClr val="1F2328"/>
              </a:solidFill>
              <a:effectLst/>
              <a:latin typeface="Times New Roman" panose="02020603050405020304" pitchFamily="18" charset="0"/>
              <a:cs typeface="Times New Roman" panose="02020603050405020304" pitchFamily="18" charset="0"/>
            </a:endParaRPr>
          </a:p>
          <a:p>
            <a:pPr marL="114300" indent="0">
              <a:buNone/>
            </a:pPr>
            <a:r>
              <a:rPr lang="en-US" sz="1600" b="1" i="0" dirty="0">
                <a:solidFill>
                  <a:srgbClr val="1F2328"/>
                </a:solidFill>
                <a:effectLst/>
                <a:latin typeface="Times New Roman" panose="02020603050405020304" pitchFamily="18" charset="0"/>
                <a:cs typeface="Times New Roman" panose="02020603050405020304" pitchFamily="18" charset="0"/>
              </a:rPr>
              <a:t>Model Evaluation - Post-Tuning Results</a:t>
            </a:r>
            <a:endParaRPr lang="en-US" sz="1600" dirty="0">
              <a:solidFill>
                <a:srgbClr val="1F2328"/>
              </a:solidFill>
              <a:latin typeface="Times New Roman" panose="02020603050405020304" pitchFamily="18" charset="0"/>
              <a:cs typeface="Times New Roman" panose="02020603050405020304" pitchFamily="18" charset="0"/>
            </a:endParaRPr>
          </a:p>
          <a:p>
            <a:pPr marL="114300" indent="0">
              <a:buNone/>
            </a:pPr>
            <a:r>
              <a:rPr lang="en-US" sz="1600" b="0" i="0" dirty="0">
                <a:solidFill>
                  <a:srgbClr val="1F2328"/>
                </a:solidFill>
                <a:effectLst/>
                <a:latin typeface="Times New Roman" panose="02020603050405020304" pitchFamily="18" charset="0"/>
                <a:cs typeface="Times New Roman" panose="02020603050405020304" pitchFamily="18" charset="0"/>
              </a:rPr>
              <a:t>Post-tuning, the models demonstrated improved accuracy and generalization, as detailed below:</a:t>
            </a:r>
            <a:endParaRPr lang="en-US" sz="1600" dirty="0">
              <a:latin typeface="Times New Roman" panose="02020603050405020304" pitchFamily="18" charset="0"/>
              <a:cs typeface="Times New Roman" panose="02020603050405020304" pitchFamily="18" charset="0"/>
            </a:endParaRPr>
          </a:p>
        </p:txBody>
      </p:sp>
      <p:pic>
        <p:nvPicPr>
          <p:cNvPr id="8202" name="Picture 10" descr="Pre-PostTuning_Accuracies">
            <a:extLst>
              <a:ext uri="{FF2B5EF4-FFF2-40B4-BE49-F238E27FC236}">
                <a16:creationId xmlns:a16="http://schemas.microsoft.com/office/drawing/2014/main" id="{77A65251-5AF6-0DB1-CBD1-078B2CFC92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76" y="2833140"/>
            <a:ext cx="8607447" cy="1903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32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F18B3-E881-4846-1F2A-FF7702B1B54B}"/>
              </a:ext>
            </a:extLst>
          </p:cNvPr>
          <p:cNvSpPr>
            <a:spLocks noGrp="1"/>
          </p:cNvSpPr>
          <p:nvPr>
            <p:ph type="title"/>
          </p:nvPr>
        </p:nvSpPr>
        <p:spPr>
          <a:xfrm>
            <a:off x="311700" y="649750"/>
            <a:ext cx="8520600" cy="332106"/>
          </a:xfrm>
        </p:spPr>
        <p:txBody>
          <a:bodyPr/>
          <a:lstStyle/>
          <a:p>
            <a:r>
              <a:rPr lang="en-US" sz="2000" b="1" dirty="0">
                <a:latin typeface="Times New Roman" panose="02020603050405020304" pitchFamily="18" charset="0"/>
                <a:cs typeface="Times New Roman" panose="02020603050405020304" pitchFamily="18" charset="0"/>
              </a:rPr>
              <a:t>Observations on Tuning Results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4EEC415-4410-FA77-D055-CD644F64C874}"/>
              </a:ext>
            </a:extLst>
          </p:cNvPr>
          <p:cNvSpPr>
            <a:spLocks noGrp="1"/>
          </p:cNvSpPr>
          <p:nvPr>
            <p:ph type="body" idx="1"/>
          </p:nvPr>
        </p:nvSpPr>
        <p:spPr>
          <a:xfrm>
            <a:off x="311700" y="1353799"/>
            <a:ext cx="8547486" cy="2960558"/>
          </a:xfrm>
        </p:spPr>
        <p:txBody>
          <a:bodyPr/>
          <a:lstStyle/>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Random Forest</a:t>
            </a:r>
            <a:r>
              <a:rPr lang="en-US" sz="1600" dirty="0">
                <a:latin typeface="Times New Roman" panose="02020603050405020304" pitchFamily="18" charset="0"/>
                <a:cs typeface="Times New Roman" panose="02020603050405020304" pitchFamily="18" charset="0"/>
              </a:rPr>
              <a:t>: Reduced overfitting; training accuracy lowered to 80.28%, testing improved to 79.69%.</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Logistic Regression</a:t>
            </a:r>
            <a:r>
              <a:rPr lang="en-US" sz="1600" dirty="0">
                <a:latin typeface="Times New Roman" panose="02020603050405020304" pitchFamily="18" charset="0"/>
                <a:cs typeface="Times New Roman" panose="02020603050405020304" pitchFamily="18" charset="0"/>
              </a:rPr>
              <a:t>: Testing accuracy increased slightly to 79.79%, showing balanced and stable performance.</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K-Nearest Neighbors (KNN)</a:t>
            </a:r>
            <a:r>
              <a:rPr lang="en-US" sz="1600" dirty="0">
                <a:latin typeface="Times New Roman" panose="02020603050405020304" pitchFamily="18" charset="0"/>
                <a:cs typeface="Times New Roman" panose="02020603050405020304" pitchFamily="18" charset="0"/>
              </a:rPr>
              <a:t>: Improved generalization; testing accuracy rose to 78.96%.</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Gradient Boosting</a:t>
            </a:r>
            <a:r>
              <a:rPr lang="en-US" sz="1600" dirty="0">
                <a:latin typeface="Times New Roman" panose="02020603050405020304" pitchFamily="18" charset="0"/>
                <a:cs typeface="Times New Roman" panose="02020603050405020304" pitchFamily="18" charset="0"/>
              </a:rPr>
              <a:t>: Consistent stability; testing accuracy around 79.76%.</a:t>
            </a:r>
            <a:endParaRPr lang="en-US" sz="1600" b="1" dirty="0">
              <a:latin typeface="Times New Roman" panose="02020603050405020304" pitchFamily="18" charset="0"/>
              <a:cs typeface="Times New Roman" panose="02020603050405020304" pitchFamily="18" charset="0"/>
            </a:endParaRPr>
          </a:p>
          <a:p>
            <a:pPr marL="114300" indent="0">
              <a:buNone/>
            </a:pPr>
            <a:endParaRPr lang="en-US" sz="1600" b="1" dirty="0">
              <a:latin typeface="Times New Roman" panose="02020603050405020304" pitchFamily="18" charset="0"/>
              <a:cs typeface="Times New Roman" panose="02020603050405020304" pitchFamily="18" charset="0"/>
            </a:endParaRPr>
          </a:p>
          <a:p>
            <a:pPr marL="114300" indent="0">
              <a:buNone/>
            </a:pPr>
            <a:r>
              <a:rPr lang="en-US" sz="1600" b="1" dirty="0">
                <a:latin typeface="Times New Roman" panose="02020603050405020304" pitchFamily="18" charset="0"/>
                <a:cs typeface="Times New Roman" panose="02020603050405020304" pitchFamily="18" charset="0"/>
              </a:rPr>
              <a:t>Best Model Selection</a:t>
            </a:r>
            <a:r>
              <a:rPr lang="en-US" sz="1600" dirty="0">
                <a:latin typeface="Times New Roman" panose="02020603050405020304" pitchFamily="18" charset="0"/>
                <a:cs typeface="Times New Roman" panose="02020603050405020304" pitchFamily="18" charset="0"/>
              </a:rPr>
              <a:t>: Logistic Regression selected for its balanced performance, achieving 79.79% testing accuracy.</a:t>
            </a: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133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48FC6-0521-F2EA-DB0E-02B32C249372}"/>
              </a:ext>
            </a:extLst>
          </p:cNvPr>
          <p:cNvSpPr>
            <a:spLocks noGrp="1"/>
          </p:cNvSpPr>
          <p:nvPr>
            <p:ph type="title"/>
          </p:nvPr>
        </p:nvSpPr>
        <p:spPr>
          <a:xfrm>
            <a:off x="311700" y="649750"/>
            <a:ext cx="482779" cy="272145"/>
          </a:xfrm>
        </p:spPr>
        <p:txBody>
          <a:bodyPr/>
          <a:lstStyle/>
          <a:p>
            <a:endParaRPr lang="en-US" dirty="0"/>
          </a:p>
        </p:txBody>
      </p:sp>
      <p:sp>
        <p:nvSpPr>
          <p:cNvPr id="3" name="Text Placeholder 2">
            <a:extLst>
              <a:ext uri="{FF2B5EF4-FFF2-40B4-BE49-F238E27FC236}">
                <a16:creationId xmlns:a16="http://schemas.microsoft.com/office/drawing/2014/main" id="{44CD9432-7280-A0F1-CEB3-2299C3B56BBA}"/>
              </a:ext>
            </a:extLst>
          </p:cNvPr>
          <p:cNvSpPr>
            <a:spLocks noGrp="1"/>
          </p:cNvSpPr>
          <p:nvPr>
            <p:ph type="body" idx="1"/>
          </p:nvPr>
        </p:nvSpPr>
        <p:spPr>
          <a:xfrm>
            <a:off x="29896" y="2188730"/>
            <a:ext cx="7172877" cy="2286312"/>
          </a:xfrm>
        </p:spPr>
        <p:txBody>
          <a:bodyPr/>
          <a:lstStyle/>
          <a:p>
            <a:endParaRPr lang="en-US" dirty="0"/>
          </a:p>
        </p:txBody>
      </p:sp>
      <p:pic>
        <p:nvPicPr>
          <p:cNvPr id="9218" name="Picture 2" descr="Pre-PostTuning">
            <a:extLst>
              <a:ext uri="{FF2B5EF4-FFF2-40B4-BE49-F238E27FC236}">
                <a16:creationId xmlns:a16="http://schemas.microsoft.com/office/drawing/2014/main" id="{E39654AE-D5FB-A548-8772-14356EB771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668458"/>
            <a:ext cx="7172876" cy="4329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861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C055A-0D25-9B75-4B08-49429DE105C0}"/>
              </a:ext>
            </a:extLst>
          </p:cNvPr>
          <p:cNvSpPr>
            <a:spLocks noGrp="1"/>
          </p:cNvSpPr>
          <p:nvPr>
            <p:ph type="title"/>
          </p:nvPr>
        </p:nvSpPr>
        <p:spPr/>
        <p:txBody>
          <a:bodyPr/>
          <a:lstStyle/>
          <a:p>
            <a:r>
              <a:rPr lang="en-US" sz="2000" b="1" dirty="0">
                <a:latin typeface="Times New Roman" panose="02020603050405020304" pitchFamily="18" charset="0"/>
                <a:cs typeface="Times New Roman" panose="02020603050405020304" pitchFamily="18" charset="0"/>
              </a:rPr>
              <a:t>Project Overview</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307B49E-E2C4-AFFD-BE3F-D8E830005E54}"/>
              </a:ext>
            </a:extLst>
          </p:cNvPr>
          <p:cNvSpPr>
            <a:spLocks noGrp="1"/>
          </p:cNvSpPr>
          <p:nvPr>
            <p:ph type="body" idx="1"/>
          </p:nvPr>
        </p:nvSpPr>
        <p:spPr/>
        <p:txBody>
          <a:bodyPr/>
          <a:lstStyle/>
          <a:p>
            <a:pPr>
              <a:lnSpc>
                <a:spcPct val="105000"/>
              </a:lnSpc>
              <a:spcAft>
                <a:spcPts val="600"/>
              </a:spcAft>
              <a:buClr>
                <a:srgbClr val="000000"/>
              </a:buClr>
              <a:buFont typeface="Wingdings" panose="05000000000000000000" pitchFamily="2" charset="2"/>
              <a:buChar char="§"/>
            </a:pPr>
            <a:r>
              <a:rPr lang="en-US" b="1" dirty="0">
                <a:solidFill>
                  <a:schemeClr val="dk1"/>
                </a:solidFill>
                <a:highlight>
                  <a:srgbClr val="FFFFFF"/>
                </a:highlight>
                <a:latin typeface="Times New Roman" panose="02020603050405020304" pitchFamily="18" charset="0"/>
                <a:cs typeface="Times New Roman" panose="02020603050405020304" pitchFamily="18" charset="0"/>
              </a:rPr>
              <a:t>Aim: </a:t>
            </a:r>
            <a:r>
              <a:rPr lang="en-US" dirty="0">
                <a:solidFill>
                  <a:schemeClr val="dk1"/>
                </a:solidFill>
                <a:highlight>
                  <a:srgbClr val="FFFFFF"/>
                </a:highlight>
                <a:latin typeface="Times New Roman" panose="02020603050405020304" pitchFamily="18" charset="0"/>
                <a:cs typeface="Times New Roman" panose="02020603050405020304" pitchFamily="18" charset="0"/>
              </a:rPr>
              <a:t>To predict the severity of road traffic accidents using machine learning techniques.  </a:t>
            </a:r>
          </a:p>
          <a:p>
            <a:pPr>
              <a:lnSpc>
                <a:spcPct val="105000"/>
              </a:lnSpc>
              <a:spcAft>
                <a:spcPts val="600"/>
              </a:spcAft>
              <a:buClr>
                <a:srgbClr val="000000"/>
              </a:buClr>
              <a:buFont typeface="Wingdings" panose="05000000000000000000" pitchFamily="2" charset="2"/>
              <a:buChar char="§"/>
            </a:pPr>
            <a:r>
              <a:rPr lang="en-US" b="1" dirty="0">
                <a:solidFill>
                  <a:schemeClr val="dk1"/>
                </a:solidFill>
                <a:highlight>
                  <a:srgbClr val="FFFFFF"/>
                </a:highlight>
                <a:latin typeface="Times New Roman" panose="02020603050405020304" pitchFamily="18" charset="0"/>
                <a:cs typeface="Times New Roman" panose="02020603050405020304" pitchFamily="18" charset="0"/>
              </a:rPr>
              <a:t>What is it About?</a:t>
            </a:r>
            <a:br>
              <a:rPr lang="en-US" dirty="0">
                <a:solidFill>
                  <a:schemeClr val="dk1"/>
                </a:solidFill>
                <a:highlight>
                  <a:srgbClr val="FFFFFF"/>
                </a:highlight>
                <a:latin typeface="Times New Roman" panose="02020603050405020304" pitchFamily="18" charset="0"/>
                <a:cs typeface="Times New Roman" panose="02020603050405020304" pitchFamily="18" charset="0"/>
              </a:rPr>
            </a:br>
            <a:r>
              <a:rPr lang="en-US" dirty="0">
                <a:solidFill>
                  <a:schemeClr val="dk1"/>
                </a:solidFill>
                <a:highlight>
                  <a:srgbClr val="FFFFFF"/>
                </a:highlight>
                <a:latin typeface="Times New Roman" panose="02020603050405020304" pitchFamily="18" charset="0"/>
                <a:cs typeface="Times New Roman" panose="02020603050405020304" pitchFamily="18" charset="0"/>
              </a:rPr>
              <a:t>The project focuses on predicting the severity of road traffic accidents, which are a major cause of injury and death worldwide. By leveraging data-driven methods, we aim to understand the key factors contributing to the severity of these accidents—categorized as fatal, serious, or slight and build predictive models to anticipate future accident severity.</a:t>
            </a:r>
          </a:p>
          <a:p>
            <a:pPr marL="114300" indent="0">
              <a:buNone/>
            </a:pPr>
            <a:endParaRPr lang="en-US" dirty="0">
              <a:latin typeface="Times New Roman" panose="02020603050405020304" pitchFamily="18" charset="0"/>
              <a:cs typeface="Times New Roman" panose="02020603050405020304" pitchFamily="18" charset="0"/>
            </a:endParaRPr>
          </a:p>
          <a:p>
            <a:pPr marL="11430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8323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9D21-D264-BEFB-C90D-FA552E2A08EC}"/>
              </a:ext>
            </a:extLst>
          </p:cNvPr>
          <p:cNvSpPr>
            <a:spLocks noGrp="1"/>
          </p:cNvSpPr>
          <p:nvPr>
            <p:ph type="title"/>
          </p:nvPr>
        </p:nvSpPr>
        <p:spPr/>
        <p:txBody>
          <a:bodyPr/>
          <a:lstStyle/>
          <a:p>
            <a:pPr algn="l"/>
            <a:r>
              <a:rPr lang="en-US" sz="2000" b="1" i="0" dirty="0">
                <a:solidFill>
                  <a:srgbClr val="1F2328"/>
                </a:solidFill>
                <a:effectLst/>
                <a:latin typeface="Times New Roman" panose="02020603050405020304" pitchFamily="18" charset="0"/>
                <a:cs typeface="Times New Roman" panose="02020603050405020304" pitchFamily="18" charset="0"/>
              </a:rPr>
              <a:t>Web Application Development</a:t>
            </a:r>
          </a:p>
        </p:txBody>
      </p:sp>
      <p:sp>
        <p:nvSpPr>
          <p:cNvPr id="3" name="Text Placeholder 2">
            <a:extLst>
              <a:ext uri="{FF2B5EF4-FFF2-40B4-BE49-F238E27FC236}">
                <a16:creationId xmlns:a16="http://schemas.microsoft.com/office/drawing/2014/main" id="{80F067B8-ADA8-4518-BC08-59E35093AAB0}"/>
              </a:ext>
            </a:extLst>
          </p:cNvPr>
          <p:cNvSpPr>
            <a:spLocks noGrp="1"/>
          </p:cNvSpPr>
          <p:nvPr>
            <p:ph type="body" idx="1"/>
          </p:nvPr>
        </p:nvSpPr>
        <p:spPr/>
        <p:txBody>
          <a:bodyPr/>
          <a:lstStyle/>
          <a:p>
            <a:pPr marL="114300" indent="0" algn="l">
              <a:buNone/>
            </a:pPr>
            <a:r>
              <a:rPr lang="en-US" sz="1600" b="0" i="0" dirty="0">
                <a:solidFill>
                  <a:srgbClr val="1F2328"/>
                </a:solidFill>
                <a:effectLst/>
                <a:latin typeface="Times New Roman" panose="02020603050405020304" pitchFamily="18" charset="0"/>
                <a:cs typeface="Times New Roman" panose="02020603050405020304" pitchFamily="18" charset="0"/>
              </a:rPr>
              <a:t>A user-friendly web application was built using </a:t>
            </a:r>
            <a:r>
              <a:rPr lang="en-US" sz="1600" b="1" i="0" dirty="0" err="1">
                <a:solidFill>
                  <a:srgbClr val="1F2328"/>
                </a:solidFill>
                <a:effectLst/>
                <a:latin typeface="Times New Roman" panose="02020603050405020304" pitchFamily="18" charset="0"/>
                <a:cs typeface="Times New Roman" panose="02020603050405020304" pitchFamily="18" charset="0"/>
              </a:rPr>
              <a:t>Streamlit</a:t>
            </a:r>
            <a:r>
              <a:rPr lang="en-US" sz="1600" b="0" i="0" dirty="0">
                <a:solidFill>
                  <a:srgbClr val="1F2328"/>
                </a:solidFill>
                <a:effectLst/>
                <a:latin typeface="Times New Roman" panose="02020603050405020304" pitchFamily="18" charset="0"/>
                <a:cs typeface="Times New Roman" panose="02020603050405020304" pitchFamily="18" charset="0"/>
              </a:rPr>
              <a:t> to make the model accessible and interactive. Key features include:</a:t>
            </a:r>
          </a:p>
          <a:p>
            <a:pPr marL="114300" indent="0" algn="l">
              <a:buNone/>
            </a:pPr>
            <a:endParaRPr lang="en-US" sz="1600" b="0" i="0" dirty="0">
              <a:solidFill>
                <a:srgbClr val="1F2328"/>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solidFill>
                  <a:srgbClr val="1F2328"/>
                </a:solidFill>
                <a:effectLst/>
                <a:latin typeface="Times New Roman" panose="02020603050405020304" pitchFamily="18" charset="0"/>
                <a:cs typeface="Times New Roman" panose="02020603050405020304" pitchFamily="18" charset="0"/>
              </a:rPr>
              <a:t>User Input</a:t>
            </a:r>
            <a:r>
              <a:rPr lang="en-US" sz="1600" b="0" i="0" dirty="0">
                <a:solidFill>
                  <a:srgbClr val="1F2328"/>
                </a:solidFill>
                <a:effectLst/>
                <a:latin typeface="Times New Roman" panose="02020603050405020304" pitchFamily="18" charset="0"/>
                <a:cs typeface="Times New Roman" panose="02020603050405020304" pitchFamily="18" charset="0"/>
              </a:rPr>
              <a:t>: Fields for entering accident details, such as casualty class, age, pedestrian location, and other selected features.</a:t>
            </a:r>
          </a:p>
          <a:p>
            <a:pPr algn="l">
              <a:buFont typeface="Arial" panose="020B0604020202020204" pitchFamily="34" charset="0"/>
              <a:buChar char="•"/>
            </a:pPr>
            <a:r>
              <a:rPr lang="en-US" sz="1600" b="1" i="0" dirty="0">
                <a:solidFill>
                  <a:srgbClr val="1F2328"/>
                </a:solidFill>
                <a:effectLst/>
                <a:latin typeface="Times New Roman" panose="02020603050405020304" pitchFamily="18" charset="0"/>
                <a:cs typeface="Times New Roman" panose="02020603050405020304" pitchFamily="18" charset="0"/>
              </a:rPr>
              <a:t>Prediction Output</a:t>
            </a:r>
            <a:r>
              <a:rPr lang="en-US" sz="1600" b="0" i="0" dirty="0">
                <a:solidFill>
                  <a:srgbClr val="1F2328"/>
                </a:solidFill>
                <a:effectLst/>
                <a:latin typeface="Times New Roman" panose="02020603050405020304" pitchFamily="18" charset="0"/>
                <a:cs typeface="Times New Roman" panose="02020603050405020304" pitchFamily="18" charset="0"/>
              </a:rPr>
              <a:t>: After processing the input data, the app displays the predicted accident severity, helping users understand potential risk levels.</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3012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08ED9-18A1-D60E-2A33-E6536C4B806D}"/>
              </a:ext>
            </a:extLst>
          </p:cNvPr>
          <p:cNvSpPr>
            <a:spLocks noGrp="1"/>
          </p:cNvSpPr>
          <p:nvPr>
            <p:ph type="title"/>
          </p:nvPr>
        </p:nvSpPr>
        <p:spPr/>
        <p:txBody>
          <a:bodyPr/>
          <a:lstStyle/>
          <a:p>
            <a:r>
              <a:rPr lang="en-US" sz="1800" b="1"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893D0FA6-5D28-E2DD-269E-F730B510102A}"/>
              </a:ext>
            </a:extLst>
          </p:cNvPr>
          <p:cNvSpPr>
            <a:spLocks noGrp="1"/>
          </p:cNvSpPr>
          <p:nvPr>
            <p:ph type="body" idx="1"/>
          </p:nvPr>
        </p:nvSpPr>
        <p:spPr>
          <a:xfrm>
            <a:off x="229254" y="1077350"/>
            <a:ext cx="8520600" cy="3416400"/>
          </a:xfrm>
        </p:spPr>
        <p:txBody>
          <a:bodyPr/>
          <a:lstStyle/>
          <a:p>
            <a:pPr marL="114300" indent="0" algn="l">
              <a:buNone/>
            </a:pPr>
            <a:r>
              <a:rPr lang="en-US" sz="1600" b="1" i="0" dirty="0">
                <a:solidFill>
                  <a:srgbClr val="1F2328"/>
                </a:solidFill>
                <a:effectLst/>
                <a:latin typeface="Times New Roman" panose="02020603050405020304" pitchFamily="18" charset="0"/>
                <a:cs typeface="Times New Roman" panose="02020603050405020304" pitchFamily="18" charset="0"/>
              </a:rPr>
              <a:t>Summary of Findings</a:t>
            </a:r>
          </a:p>
          <a:p>
            <a:pPr marL="114300" indent="0" algn="l">
              <a:buNone/>
            </a:pPr>
            <a:r>
              <a:rPr lang="en-US" sz="1600" b="0" i="0" dirty="0">
                <a:solidFill>
                  <a:srgbClr val="1F2328"/>
                </a:solidFill>
                <a:effectLst/>
                <a:latin typeface="Times New Roman" panose="02020603050405020304" pitchFamily="18" charset="0"/>
                <a:cs typeface="Times New Roman" panose="02020603050405020304" pitchFamily="18" charset="0"/>
              </a:rPr>
              <a:t>The project successfully demonstrated the predictive capabilities of machine learning models in assessing road traffic accident severity. </a:t>
            </a:r>
            <a:r>
              <a:rPr lang="en-US" sz="1600" b="1" i="0" dirty="0">
                <a:solidFill>
                  <a:srgbClr val="1F2328"/>
                </a:solidFill>
                <a:effectLst/>
                <a:latin typeface="Times New Roman" panose="02020603050405020304" pitchFamily="18" charset="0"/>
                <a:cs typeface="Times New Roman" panose="02020603050405020304" pitchFamily="18" charset="0"/>
              </a:rPr>
              <a:t>Logistic Regression</a:t>
            </a:r>
            <a:r>
              <a:rPr lang="en-US" sz="1600" b="0" i="0" dirty="0">
                <a:solidFill>
                  <a:srgbClr val="1F2328"/>
                </a:solidFill>
                <a:effectLst/>
                <a:latin typeface="Times New Roman" panose="02020603050405020304" pitchFamily="18" charset="0"/>
                <a:cs typeface="Times New Roman" panose="02020603050405020304" pitchFamily="18" charset="0"/>
              </a:rPr>
              <a:t> emerged as the best model, providing actionable insights for emergency response, insurance assessment, and urban planning.</a:t>
            </a:r>
          </a:p>
          <a:p>
            <a:pPr marL="114300" indent="0" algn="l">
              <a:buNone/>
            </a:pPr>
            <a:endParaRPr lang="en-US" sz="1600" b="0" i="0" dirty="0">
              <a:solidFill>
                <a:srgbClr val="1F2328"/>
              </a:solidFill>
              <a:effectLst/>
              <a:latin typeface="Times New Roman" panose="02020603050405020304" pitchFamily="18" charset="0"/>
              <a:cs typeface="Times New Roman" panose="02020603050405020304" pitchFamily="18" charset="0"/>
            </a:endParaRPr>
          </a:p>
          <a:p>
            <a:pPr marL="114300" indent="0" algn="l">
              <a:buNone/>
            </a:pPr>
            <a:r>
              <a:rPr lang="en-US" sz="1600" b="1" i="0" dirty="0">
                <a:solidFill>
                  <a:srgbClr val="1F2328"/>
                </a:solidFill>
                <a:effectLst/>
                <a:latin typeface="Times New Roman" panose="02020603050405020304" pitchFamily="18" charset="0"/>
                <a:cs typeface="Times New Roman" panose="02020603050405020304" pitchFamily="18" charset="0"/>
              </a:rPr>
              <a:t>Potential Applications</a:t>
            </a:r>
          </a:p>
          <a:p>
            <a:pPr>
              <a:buFont typeface="Arial" panose="020B0604020202020204" pitchFamily="34" charset="0"/>
              <a:buChar char="•"/>
            </a:pPr>
            <a:r>
              <a:rPr lang="en-US" sz="1600" b="1" i="0" dirty="0">
                <a:solidFill>
                  <a:srgbClr val="1F2328"/>
                </a:solidFill>
                <a:effectLst/>
                <a:latin typeface="Times New Roman" panose="02020603050405020304" pitchFamily="18" charset="0"/>
                <a:cs typeface="Times New Roman" panose="02020603050405020304" pitchFamily="18" charset="0"/>
              </a:rPr>
              <a:t>Traffic Safety</a:t>
            </a:r>
            <a:r>
              <a:rPr lang="en-US" sz="1600" b="0" i="0" dirty="0">
                <a:solidFill>
                  <a:srgbClr val="1F2328"/>
                </a:solidFill>
                <a:effectLst/>
                <a:latin typeface="Times New Roman" panose="02020603050405020304" pitchFamily="18" charset="0"/>
                <a:cs typeface="Times New Roman" panose="02020603050405020304" pitchFamily="18" charset="0"/>
              </a:rPr>
              <a:t>: Insights from the model can help policymakers implement safety measures in high-risk areas.</a:t>
            </a:r>
          </a:p>
          <a:p>
            <a:pPr>
              <a:buFont typeface="Arial" panose="020B0604020202020204" pitchFamily="34" charset="0"/>
              <a:buChar char="•"/>
            </a:pPr>
            <a:r>
              <a:rPr lang="en-US" sz="1600" b="1" i="0" dirty="0">
                <a:solidFill>
                  <a:srgbClr val="1F2328"/>
                </a:solidFill>
                <a:effectLst/>
                <a:latin typeface="Times New Roman" panose="02020603050405020304" pitchFamily="18" charset="0"/>
                <a:cs typeface="Times New Roman" panose="02020603050405020304" pitchFamily="18" charset="0"/>
              </a:rPr>
              <a:t>Insurance</a:t>
            </a:r>
            <a:r>
              <a:rPr lang="en-US" sz="1600" b="0" i="0" dirty="0">
                <a:solidFill>
                  <a:srgbClr val="1F2328"/>
                </a:solidFill>
                <a:effectLst/>
                <a:latin typeface="Times New Roman" panose="02020603050405020304" pitchFamily="18" charset="0"/>
                <a:cs typeface="Times New Roman" panose="02020603050405020304" pitchFamily="18" charset="0"/>
              </a:rPr>
              <a:t>: The model enables insurers to assess accident severity, leading to fairer premiums.</a:t>
            </a:r>
          </a:p>
          <a:p>
            <a:pPr>
              <a:buFont typeface="Arial" panose="020B0604020202020204" pitchFamily="34" charset="0"/>
              <a:buChar char="•"/>
            </a:pPr>
            <a:r>
              <a:rPr lang="en-US" sz="1600" b="1" i="0" dirty="0">
                <a:solidFill>
                  <a:srgbClr val="1F2328"/>
                </a:solidFill>
                <a:effectLst/>
                <a:latin typeface="Times New Roman" panose="02020603050405020304" pitchFamily="18" charset="0"/>
                <a:cs typeface="Times New Roman" panose="02020603050405020304" pitchFamily="18" charset="0"/>
              </a:rPr>
              <a:t>Emergency Response</a:t>
            </a:r>
            <a:r>
              <a:rPr lang="en-US" sz="1600" b="0" i="0" dirty="0">
                <a:solidFill>
                  <a:srgbClr val="1F2328"/>
                </a:solidFill>
                <a:effectLst/>
                <a:latin typeface="Times New Roman" panose="02020603050405020304" pitchFamily="18" charset="0"/>
                <a:cs typeface="Times New Roman" panose="02020603050405020304" pitchFamily="18" charset="0"/>
              </a:rPr>
              <a:t>: Predicting severity supports optimized resource allocation in emergencies, potentially saving lives.</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7168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146F7-3D37-D951-4B7C-E712CF51B3A0}"/>
              </a:ext>
            </a:extLst>
          </p:cNvPr>
          <p:cNvSpPr>
            <a:spLocks noGrp="1"/>
          </p:cNvSpPr>
          <p:nvPr>
            <p:ph type="title"/>
          </p:nvPr>
        </p:nvSpPr>
        <p:spPr/>
        <p:txBody>
          <a:bodyPr/>
          <a:lstStyle/>
          <a:p>
            <a:r>
              <a:rPr lang="en-US" sz="1800" b="1" dirty="0">
                <a:latin typeface="Times New Roman" panose="02020603050405020304" pitchFamily="18" charset="0"/>
                <a:cs typeface="Times New Roman" panose="02020603050405020304" pitchFamily="18" charset="0"/>
              </a:rPr>
              <a:t>Limitations and Future Directions</a:t>
            </a:r>
          </a:p>
        </p:txBody>
      </p:sp>
      <p:sp>
        <p:nvSpPr>
          <p:cNvPr id="3" name="Text Placeholder 2">
            <a:extLst>
              <a:ext uri="{FF2B5EF4-FFF2-40B4-BE49-F238E27FC236}">
                <a16:creationId xmlns:a16="http://schemas.microsoft.com/office/drawing/2014/main" id="{7CB7039E-CE1B-8EFA-531D-DA4B6BBD3376}"/>
              </a:ext>
            </a:extLst>
          </p:cNvPr>
          <p:cNvSpPr>
            <a:spLocks noGrp="1"/>
          </p:cNvSpPr>
          <p:nvPr>
            <p:ph type="body" idx="1"/>
          </p:nvPr>
        </p:nvSpPr>
        <p:spPr>
          <a:xfrm>
            <a:off x="311700" y="1222450"/>
            <a:ext cx="7962870" cy="3416400"/>
          </a:xfrm>
        </p:spPr>
        <p:txBody>
          <a:bodyPr/>
          <a:lstStyle/>
          <a:p>
            <a:pPr algn="l">
              <a:buFont typeface="Arial" panose="020B0604020202020204" pitchFamily="34" charset="0"/>
              <a:buChar char="•"/>
            </a:pPr>
            <a:r>
              <a:rPr lang="en-US" sz="1600" b="1" i="0" dirty="0">
                <a:solidFill>
                  <a:srgbClr val="1F2328"/>
                </a:solidFill>
                <a:effectLst/>
                <a:latin typeface="Times New Roman" panose="02020603050405020304" pitchFamily="18" charset="0"/>
                <a:cs typeface="Times New Roman" panose="02020603050405020304" pitchFamily="18" charset="0"/>
              </a:rPr>
              <a:t>Data Scope</a:t>
            </a:r>
            <a:r>
              <a:rPr lang="en-US" sz="1600" b="0" i="0" dirty="0">
                <a:solidFill>
                  <a:srgbClr val="1F2328"/>
                </a:solidFill>
                <a:effectLst/>
                <a:latin typeface="Times New Roman" panose="02020603050405020304" pitchFamily="18" charset="0"/>
                <a:cs typeface="Times New Roman" panose="02020603050405020304" pitchFamily="18" charset="0"/>
              </a:rPr>
              <a:t>: Expanding the dataset across more regions and years could improve model applicability.</a:t>
            </a:r>
          </a:p>
          <a:p>
            <a:pPr algn="l">
              <a:buFont typeface="Arial" panose="020B0604020202020204" pitchFamily="34" charset="0"/>
              <a:buChar char="•"/>
            </a:pPr>
            <a:r>
              <a:rPr lang="en-US" sz="1600" b="1" i="0" dirty="0">
                <a:solidFill>
                  <a:srgbClr val="1F2328"/>
                </a:solidFill>
                <a:effectLst/>
                <a:latin typeface="Times New Roman" panose="02020603050405020304" pitchFamily="18" charset="0"/>
                <a:cs typeface="Times New Roman" panose="02020603050405020304" pitchFamily="18" charset="0"/>
              </a:rPr>
              <a:t>Additional Features</a:t>
            </a:r>
            <a:r>
              <a:rPr lang="en-US" sz="1600" b="0" i="0" dirty="0">
                <a:solidFill>
                  <a:srgbClr val="1F2328"/>
                </a:solidFill>
                <a:effectLst/>
                <a:latin typeface="Times New Roman" panose="02020603050405020304" pitchFamily="18" charset="0"/>
                <a:cs typeface="Times New Roman" panose="02020603050405020304" pitchFamily="18" charset="0"/>
              </a:rPr>
              <a:t>: Incorporating external factors, such as weather conditions and traffic density, may enhance prediction accuracy.</a:t>
            </a:r>
          </a:p>
          <a:p>
            <a:pPr algn="l">
              <a:buFont typeface="Arial" panose="020B0604020202020204" pitchFamily="34" charset="0"/>
              <a:buChar char="•"/>
            </a:pPr>
            <a:r>
              <a:rPr lang="en-US" sz="1600" b="1" i="0" dirty="0">
                <a:solidFill>
                  <a:srgbClr val="1F2328"/>
                </a:solidFill>
                <a:effectLst/>
                <a:latin typeface="Times New Roman" panose="02020603050405020304" pitchFamily="18" charset="0"/>
                <a:cs typeface="Times New Roman" panose="02020603050405020304" pitchFamily="18" charset="0"/>
              </a:rPr>
              <a:t>Advanced Models</a:t>
            </a:r>
            <a:r>
              <a:rPr lang="en-US" sz="1600" b="0" i="0" dirty="0">
                <a:solidFill>
                  <a:srgbClr val="1F2328"/>
                </a:solidFill>
                <a:effectLst/>
                <a:latin typeface="Times New Roman" panose="02020603050405020304" pitchFamily="18" charset="0"/>
                <a:cs typeface="Times New Roman" panose="02020603050405020304" pitchFamily="18" charset="0"/>
              </a:rPr>
              <a:t>: Future research could explore deep learning models to potentially improve predictive capabilities.</a:t>
            </a:r>
          </a:p>
          <a:p>
            <a:pPr algn="l">
              <a:buFont typeface="Arial" panose="020B0604020202020204" pitchFamily="34" charset="0"/>
              <a:buChar char="•"/>
            </a:pPr>
            <a:endParaRPr lang="en-US" sz="1600" dirty="0">
              <a:solidFill>
                <a:srgbClr val="1F2328"/>
              </a:solidFill>
              <a:latin typeface="Times New Roman" panose="02020603050405020304" pitchFamily="18" charset="0"/>
              <a:cs typeface="Times New Roman" panose="02020603050405020304" pitchFamily="18" charset="0"/>
            </a:endParaRPr>
          </a:p>
          <a:p>
            <a:pPr marL="114300" indent="0" algn="l">
              <a:buNone/>
            </a:pPr>
            <a:r>
              <a:rPr lang="en-US" b="1" i="0" dirty="0">
                <a:solidFill>
                  <a:srgbClr val="1F2328"/>
                </a:solidFill>
                <a:effectLst/>
                <a:latin typeface="Times New Roman" panose="02020603050405020304" pitchFamily="18" charset="0"/>
                <a:cs typeface="Times New Roman" panose="02020603050405020304" pitchFamily="18" charset="0"/>
              </a:rPr>
              <a:t>References:</a:t>
            </a:r>
          </a:p>
          <a:p>
            <a:pPr marL="114300" indent="0" algn="l">
              <a:buNone/>
            </a:pPr>
            <a:endParaRPr lang="en-US" b="1" i="0" dirty="0">
              <a:solidFill>
                <a:srgbClr val="1F2328"/>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600" i="1" dirty="0">
                <a:latin typeface="Times New Roman" panose="02020603050405020304" pitchFamily="18" charset="0"/>
                <a:cs typeface="Times New Roman" panose="02020603050405020304" pitchFamily="18" charset="0"/>
                <a:hlinkClick r:id="rId2"/>
              </a:rPr>
              <a:t>UK Department for Transport's Road Casualty Statistics</a:t>
            </a:r>
            <a:endParaRPr lang="en-US" sz="1600"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600" i="1" dirty="0">
                <a:latin typeface="Times New Roman" panose="02020603050405020304" pitchFamily="18" charset="0"/>
                <a:cs typeface="Times New Roman" panose="02020603050405020304" pitchFamily="18" charset="0"/>
                <a:hlinkClick r:id="rId3"/>
              </a:rPr>
              <a:t>Kaggle Dataset</a:t>
            </a:r>
            <a:endParaRPr lang="en-US" sz="1600" i="1"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600" b="0" i="0" dirty="0">
              <a:solidFill>
                <a:srgbClr val="1F2328"/>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4694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552BC-BA2C-2A5E-602D-8C0533A11F80}"/>
              </a:ext>
            </a:extLst>
          </p:cNvPr>
          <p:cNvSpPr>
            <a:spLocks noGrp="1"/>
          </p:cNvSpPr>
          <p:nvPr>
            <p:ph type="title"/>
          </p:nvPr>
        </p:nvSpPr>
        <p:spPr/>
        <p:txBody>
          <a:bodyPr/>
          <a:lstStyle/>
          <a:p>
            <a:endParaRPr lang="en-US"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129A677-E819-81BA-89CC-B68585993174}"/>
              </a:ext>
            </a:extLst>
          </p:cNvPr>
          <p:cNvSpPr>
            <a:spLocks noGrp="1"/>
          </p:cNvSpPr>
          <p:nvPr>
            <p:ph type="body" idx="1"/>
          </p:nvPr>
        </p:nvSpPr>
        <p:spPr>
          <a:xfrm>
            <a:off x="408343" y="2007220"/>
            <a:ext cx="8520600" cy="2081503"/>
          </a:xfrm>
        </p:spPr>
        <p:txBody>
          <a:bodyPr/>
          <a:lstStyle/>
          <a:p>
            <a:pPr marL="114300" indent="0" algn="ctr">
              <a:buNone/>
            </a:pPr>
            <a:r>
              <a:rPr lang="en-US" sz="2800" dirty="0">
                <a:latin typeface="Times New Roman" panose="02020603050405020304" pitchFamily="18" charset="0"/>
                <a:cs typeface="Times New Roman" panose="02020603050405020304" pitchFamily="18" charset="0"/>
              </a:rPr>
              <a:t>"Thank you all for your time and attention”. </a:t>
            </a:r>
          </a:p>
        </p:txBody>
      </p:sp>
    </p:spTree>
    <p:extLst>
      <p:ext uri="{BB962C8B-B14F-4D97-AF65-F5344CB8AC3E}">
        <p14:creationId xmlns:p14="http://schemas.microsoft.com/office/powerpoint/2010/main" val="4162376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494E8-E364-90EA-A963-918FD5FF9643}"/>
              </a:ext>
            </a:extLst>
          </p:cNvPr>
          <p:cNvSpPr>
            <a:spLocks noGrp="1"/>
          </p:cNvSpPr>
          <p:nvPr>
            <p:ph type="title"/>
          </p:nvPr>
        </p:nvSpPr>
        <p:spPr/>
        <p:txBody>
          <a:bodyPr/>
          <a:lstStyle/>
          <a:p>
            <a:r>
              <a:rPr lang="en-US" sz="2000" b="1" dirty="0">
                <a:latin typeface="Times New Roman" panose="02020603050405020304" pitchFamily="18" charset="0"/>
                <a:cs typeface="Times New Roman" panose="02020603050405020304" pitchFamily="18" charset="0"/>
              </a:rPr>
              <a:t>Problem Statement</a:t>
            </a:r>
          </a:p>
        </p:txBody>
      </p:sp>
      <p:sp>
        <p:nvSpPr>
          <p:cNvPr id="3" name="Text Placeholder 2">
            <a:extLst>
              <a:ext uri="{FF2B5EF4-FFF2-40B4-BE49-F238E27FC236}">
                <a16:creationId xmlns:a16="http://schemas.microsoft.com/office/drawing/2014/main" id="{F04C6112-7EC7-2308-F445-0FDD722BA828}"/>
              </a:ext>
            </a:extLst>
          </p:cNvPr>
          <p:cNvSpPr>
            <a:spLocks noGrp="1"/>
          </p:cNvSpPr>
          <p:nvPr>
            <p:ph type="body" idx="1"/>
          </p:nvPr>
        </p:nvSpPr>
        <p:spPr>
          <a:xfrm>
            <a:off x="311700" y="1222450"/>
            <a:ext cx="8520600" cy="3416400"/>
          </a:xfrm>
        </p:spPr>
        <p:txBody>
          <a:bodyPr/>
          <a:lstStyle/>
          <a:p>
            <a:pPr>
              <a:lnSpc>
                <a:spcPct val="105000"/>
              </a:lnSpc>
              <a:spcAft>
                <a:spcPts val="600"/>
              </a:spcAft>
              <a:buClr>
                <a:srgbClr val="000000"/>
              </a:buClr>
              <a:buFont typeface="Wingdings" panose="05000000000000000000" pitchFamily="2" charset="2"/>
              <a:buChar char="§"/>
            </a:pPr>
            <a:r>
              <a:rPr lang="en-US" b="1" dirty="0">
                <a:solidFill>
                  <a:schemeClr val="dk1"/>
                </a:solidFill>
                <a:highlight>
                  <a:srgbClr val="FFFFFF"/>
                </a:highlight>
                <a:latin typeface="Times New Roman" panose="02020603050405020304" pitchFamily="18" charset="0"/>
                <a:cs typeface="Times New Roman" panose="02020603050405020304" pitchFamily="18" charset="0"/>
              </a:rPr>
              <a:t>Context: </a:t>
            </a:r>
            <a:r>
              <a:rPr lang="en-US" dirty="0">
                <a:solidFill>
                  <a:schemeClr val="dk1"/>
                </a:solidFill>
                <a:highlight>
                  <a:srgbClr val="FFFFFF"/>
                </a:highlight>
                <a:latin typeface="Times New Roman" panose="02020603050405020304" pitchFamily="18" charset="0"/>
                <a:cs typeface="Times New Roman" panose="02020603050405020304" pitchFamily="18" charset="0"/>
              </a:rPr>
              <a:t>Accurately predicting the severity of road traffic accidents is challenging due to the complexity of factors involved, such as environmental conditions, vehicle types, and driver demographics.  </a:t>
            </a:r>
          </a:p>
          <a:p>
            <a:pPr>
              <a:lnSpc>
                <a:spcPct val="105000"/>
              </a:lnSpc>
              <a:spcAft>
                <a:spcPts val="600"/>
              </a:spcAft>
              <a:buClr>
                <a:srgbClr val="000000"/>
              </a:buClr>
              <a:buFont typeface="Wingdings" panose="05000000000000000000" pitchFamily="2" charset="2"/>
              <a:buChar char="§"/>
            </a:pPr>
            <a:r>
              <a:rPr lang="en-US" b="1" dirty="0">
                <a:solidFill>
                  <a:schemeClr val="dk1"/>
                </a:solidFill>
                <a:highlight>
                  <a:srgbClr val="FFFFFF"/>
                </a:highlight>
                <a:latin typeface="Times New Roman" panose="02020603050405020304" pitchFamily="18" charset="0"/>
                <a:cs typeface="Times New Roman" panose="02020603050405020304" pitchFamily="18" charset="0"/>
              </a:rPr>
              <a:t>Objective: </a:t>
            </a:r>
            <a:r>
              <a:rPr lang="en-US" dirty="0">
                <a:solidFill>
                  <a:schemeClr val="dk1"/>
                </a:solidFill>
                <a:highlight>
                  <a:srgbClr val="FFFFFF"/>
                </a:highlight>
                <a:latin typeface="Times New Roman" panose="02020603050405020304" pitchFamily="18" charset="0"/>
                <a:cs typeface="Times New Roman" panose="02020603050405020304" pitchFamily="18" charset="0"/>
              </a:rPr>
              <a:t>To develop a robust predictive model to forecast accident severity, helping in better preparedness and resource allocation.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872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F6B83-E209-04A1-9915-9A006614D8E8}"/>
              </a:ext>
            </a:extLst>
          </p:cNvPr>
          <p:cNvSpPr>
            <a:spLocks noGrp="1"/>
          </p:cNvSpPr>
          <p:nvPr>
            <p:ph type="title"/>
          </p:nvPr>
        </p:nvSpPr>
        <p:spPr>
          <a:xfrm>
            <a:off x="311700" y="649750"/>
            <a:ext cx="8520600" cy="572700"/>
          </a:xfrm>
        </p:spPr>
        <p:txBody>
          <a:bodyPr wrap="square" anchor="ctr">
            <a:normAutofit/>
          </a:bodyPr>
          <a:lstStyle/>
          <a:p>
            <a:pPr>
              <a:lnSpc>
                <a:spcPct val="90000"/>
              </a:lnSpc>
            </a:pPr>
            <a:r>
              <a:rPr lang="en-US" sz="2000" b="1" dirty="0">
                <a:latin typeface="Times New Roman" panose="02020603050405020304" pitchFamily="18" charset="0"/>
                <a:cs typeface="Times New Roman" panose="02020603050405020304" pitchFamily="18" charset="0"/>
              </a:rPr>
              <a:t>Research Questions?</a:t>
            </a:r>
          </a:p>
        </p:txBody>
      </p:sp>
      <p:sp>
        <p:nvSpPr>
          <p:cNvPr id="3" name="Text Placeholder 2">
            <a:extLst>
              <a:ext uri="{FF2B5EF4-FFF2-40B4-BE49-F238E27FC236}">
                <a16:creationId xmlns:a16="http://schemas.microsoft.com/office/drawing/2014/main" id="{A98F30F7-2B96-BDF4-4473-D1EE1ADF9037}"/>
              </a:ext>
            </a:extLst>
          </p:cNvPr>
          <p:cNvSpPr>
            <a:spLocks noGrp="1"/>
          </p:cNvSpPr>
          <p:nvPr>
            <p:ph type="body" idx="4294967295"/>
          </p:nvPr>
        </p:nvSpPr>
        <p:spPr>
          <a:xfrm>
            <a:off x="311700" y="1222450"/>
            <a:ext cx="5092254" cy="3454908"/>
          </a:xfrm>
        </p:spPr>
        <p:txBody>
          <a:bodyPr anchor="t">
            <a:noAutofit/>
          </a:bodyPr>
          <a:lstStyle/>
          <a:p>
            <a:pPr>
              <a:lnSpc>
                <a:spcPct val="105000"/>
              </a:lnSpc>
              <a:spcAft>
                <a:spcPts val="600"/>
              </a:spcAft>
              <a:buClr>
                <a:srgbClr val="000000"/>
              </a:buClr>
              <a:buFont typeface="Wingdings" panose="05000000000000000000" pitchFamily="2" charset="2"/>
              <a:buChar char="§"/>
            </a:pPr>
            <a:r>
              <a:rPr lang="en-US" b="0" i="0" u="none" strike="noStrike" cap="none" dirty="0">
                <a:solidFill>
                  <a:schemeClr val="dk1"/>
                </a:solidFill>
                <a:effectLst/>
                <a:highlight>
                  <a:srgbClr val="FFFFFF"/>
                </a:highlight>
                <a:latin typeface="Times New Roman" panose="02020603050405020304" pitchFamily="18" charset="0"/>
                <a:cs typeface="Times New Roman" panose="02020603050405020304" pitchFamily="18" charset="0"/>
              </a:rPr>
              <a:t>What are the most significant factors influencing the severity of road traffic accidents?</a:t>
            </a:r>
          </a:p>
          <a:p>
            <a:pPr>
              <a:lnSpc>
                <a:spcPct val="105000"/>
              </a:lnSpc>
              <a:spcAft>
                <a:spcPts val="600"/>
              </a:spcAft>
              <a:buClr>
                <a:srgbClr val="000000"/>
              </a:buClr>
              <a:buFont typeface="Wingdings" panose="05000000000000000000" pitchFamily="2" charset="2"/>
              <a:buChar char="§"/>
            </a:pPr>
            <a:r>
              <a:rPr lang="en-US" b="0" i="0" u="none" strike="noStrike" cap="none" dirty="0">
                <a:solidFill>
                  <a:schemeClr val="dk1"/>
                </a:solidFill>
                <a:effectLst/>
                <a:highlight>
                  <a:srgbClr val="FFFFFF"/>
                </a:highlight>
                <a:latin typeface="Times New Roman" panose="02020603050405020304" pitchFamily="18" charset="0"/>
                <a:cs typeface="Times New Roman" panose="02020603050405020304" pitchFamily="18" charset="0"/>
              </a:rPr>
              <a:t>How accurately can machine learning models predict the severity of road traffic accidents?</a:t>
            </a:r>
          </a:p>
          <a:p>
            <a:pPr>
              <a:lnSpc>
                <a:spcPct val="105000"/>
              </a:lnSpc>
              <a:spcAft>
                <a:spcPts val="600"/>
              </a:spcAft>
              <a:buClr>
                <a:srgbClr val="000000"/>
              </a:buClr>
              <a:buFont typeface="Wingdings" panose="05000000000000000000" pitchFamily="2" charset="2"/>
              <a:buChar char="§"/>
            </a:pPr>
            <a:r>
              <a:rPr lang="en-US" b="0" i="0" u="none" strike="noStrike" cap="none" dirty="0">
                <a:solidFill>
                  <a:schemeClr val="dk1"/>
                </a:solidFill>
                <a:effectLst/>
                <a:highlight>
                  <a:srgbClr val="FFFFFF"/>
                </a:highlight>
                <a:latin typeface="Times New Roman" panose="02020603050405020304" pitchFamily="18" charset="0"/>
                <a:cs typeface="Times New Roman" panose="02020603050405020304" pitchFamily="18" charset="0"/>
              </a:rPr>
              <a:t>Which combinations of factors (e.g., environmental conditions, vehicle types, driver demographics) are most strongly associated with severe accidents?</a:t>
            </a:r>
          </a:p>
          <a:p>
            <a:pPr>
              <a:lnSpc>
                <a:spcPct val="105000"/>
              </a:lnSpc>
              <a:spcAft>
                <a:spcPts val="600"/>
              </a:spcAft>
              <a:buClr>
                <a:srgbClr val="000000"/>
              </a:buClr>
              <a:buFont typeface="Wingdings" panose="05000000000000000000" pitchFamily="2" charset="2"/>
              <a:buChar char="§"/>
            </a:pPr>
            <a:endParaRPr lang="en-US" b="0" i="0" u="none" strike="noStrike" cap="none" dirty="0">
              <a:solidFill>
                <a:schemeClr val="dk1"/>
              </a:solidFill>
              <a:latin typeface="Times New Roman" panose="02020603050405020304" pitchFamily="18" charset="0"/>
              <a:cs typeface="Times New Roman" panose="02020603050405020304" pitchFamily="18" charset="0"/>
            </a:endParaRPr>
          </a:p>
        </p:txBody>
      </p:sp>
      <p:pic>
        <p:nvPicPr>
          <p:cNvPr id="5" name="Picture 4" descr="A car accident with a blue car&#10;&#10;Description automatically generated">
            <a:extLst>
              <a:ext uri="{FF2B5EF4-FFF2-40B4-BE49-F238E27FC236}">
                <a16:creationId xmlns:a16="http://schemas.microsoft.com/office/drawing/2014/main" id="{3C62D9A4-6246-4DD5-DFAC-F04D0834C59D}"/>
              </a:ext>
            </a:extLst>
          </p:cNvPr>
          <p:cNvPicPr>
            <a:picLocks noChangeAspect="1"/>
          </p:cNvPicPr>
          <p:nvPr/>
        </p:nvPicPr>
        <p:blipFill>
          <a:blip r:embed="rId2"/>
          <a:srcRect l="12871" r="3941" b="-2"/>
          <a:stretch/>
        </p:blipFill>
        <p:spPr>
          <a:xfrm>
            <a:off x="5590478" y="1528996"/>
            <a:ext cx="3241822" cy="2608289"/>
          </a:xfrm>
          <a:prstGeom prst="rect">
            <a:avLst/>
          </a:prstGeom>
          <a:noFill/>
          <a:ln>
            <a:noFill/>
          </a:ln>
        </p:spPr>
      </p:pic>
    </p:spTree>
    <p:extLst>
      <p:ext uri="{BB962C8B-B14F-4D97-AF65-F5344CB8AC3E}">
        <p14:creationId xmlns:p14="http://schemas.microsoft.com/office/powerpoint/2010/main" val="1462328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0D029-2E65-8E44-E86E-2B5FCC7FFCF9}"/>
              </a:ext>
            </a:extLst>
          </p:cNvPr>
          <p:cNvSpPr>
            <a:spLocks noGrp="1"/>
          </p:cNvSpPr>
          <p:nvPr>
            <p:ph type="title"/>
          </p:nvPr>
        </p:nvSpPr>
        <p:spPr>
          <a:xfrm>
            <a:off x="311700" y="649750"/>
            <a:ext cx="8520600" cy="459522"/>
          </a:xfrm>
        </p:spPr>
        <p:txBody>
          <a:bodyPr/>
          <a:lstStyle/>
          <a:p>
            <a:r>
              <a:rPr lang="en-US" sz="2000" b="1" dirty="0">
                <a:latin typeface="Times New Roman" panose="02020603050405020304" pitchFamily="18" charset="0"/>
                <a:cs typeface="Times New Roman" panose="02020603050405020304" pitchFamily="18" charset="0"/>
              </a:rPr>
              <a:t>Dataset Overview</a:t>
            </a:r>
          </a:p>
        </p:txBody>
      </p:sp>
      <p:sp>
        <p:nvSpPr>
          <p:cNvPr id="3" name="Text Placeholder 2">
            <a:extLst>
              <a:ext uri="{FF2B5EF4-FFF2-40B4-BE49-F238E27FC236}">
                <a16:creationId xmlns:a16="http://schemas.microsoft.com/office/drawing/2014/main" id="{23B3093B-DDB5-D2FF-E0AD-75C30CAF1C44}"/>
              </a:ext>
            </a:extLst>
          </p:cNvPr>
          <p:cNvSpPr>
            <a:spLocks noGrp="1"/>
          </p:cNvSpPr>
          <p:nvPr>
            <p:ph type="body" idx="1"/>
          </p:nvPr>
        </p:nvSpPr>
        <p:spPr>
          <a:xfrm>
            <a:off x="311700" y="1169233"/>
            <a:ext cx="8520600" cy="3469617"/>
          </a:xfrm>
        </p:spPr>
        <p:txBody>
          <a:bodyPr/>
          <a:lstStyle/>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Data Sources: </a:t>
            </a:r>
            <a:r>
              <a:rPr lang="en-US" dirty="0">
                <a:latin typeface="Times New Roman" panose="02020603050405020304" pitchFamily="18" charset="0"/>
                <a:cs typeface="Times New Roman" panose="02020603050405020304" pitchFamily="18" charset="0"/>
              </a:rPr>
              <a:t>The dataset used for this project is obtained from the UK Department for Transport's road casualty statistics. It provides detailed information on road traffic accidents and casualties for the year 2022. This publicly available dataset contains various attributes related to accident circumstances, vehicle details, and casualty information.</a:t>
            </a:r>
          </a:p>
          <a:p>
            <a:pPr>
              <a:buFont typeface="Wingdings" panose="05000000000000000000" pitchFamily="2" charset="2"/>
              <a:buChar char="§"/>
            </a:pPr>
            <a:r>
              <a:rPr lang="en-US" i="1" dirty="0">
                <a:latin typeface="Times New Roman" panose="02020603050405020304" pitchFamily="18" charset="0"/>
                <a:cs typeface="Times New Roman" panose="02020603050405020304" pitchFamily="18" charset="0"/>
                <a:hlinkClick r:id="rId2"/>
              </a:rPr>
              <a:t>UK Department for Transport's Road Casualty Statistics</a:t>
            </a:r>
            <a:endParaRPr lang="en-US"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i="1" dirty="0">
                <a:latin typeface="Times New Roman" panose="02020603050405020304" pitchFamily="18" charset="0"/>
                <a:cs typeface="Times New Roman" panose="02020603050405020304" pitchFamily="18" charset="0"/>
                <a:hlinkClick r:id="rId3"/>
              </a:rPr>
              <a:t>Kaggle Dataset</a:t>
            </a:r>
            <a:endParaRPr lang="en-US"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Data Size: </a:t>
            </a:r>
            <a:r>
              <a:rPr lang="en-US" dirty="0">
                <a:latin typeface="Times New Roman" panose="02020603050405020304" pitchFamily="18" charset="0"/>
                <a:cs typeface="Times New Roman" panose="02020603050405020304" pitchFamily="18" charset="0"/>
              </a:rPr>
              <a:t>5MB </a:t>
            </a: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Data Shape: </a:t>
            </a:r>
            <a:r>
              <a:rPr lang="en-US" dirty="0">
                <a:latin typeface="Times New Roman" panose="02020603050405020304" pitchFamily="18" charset="0"/>
                <a:cs typeface="Times New Roman" panose="02020603050405020304" pitchFamily="18" charset="0"/>
              </a:rPr>
              <a:t>61,352rows and 20 columns. </a:t>
            </a: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Time period:</a:t>
            </a:r>
            <a:r>
              <a:rPr lang="en-US" dirty="0">
                <a:latin typeface="Times New Roman" panose="02020603050405020304" pitchFamily="18" charset="0"/>
                <a:cs typeface="Times New Roman" panose="02020603050405020304" pitchFamily="18" charset="0"/>
              </a:rPr>
              <a:t> 2022</a:t>
            </a:r>
          </a:p>
          <a:p>
            <a:pPr marL="11430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2849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79DA-FB2B-9F93-03C9-FB504865F5E0}"/>
              </a:ext>
            </a:extLst>
          </p:cNvPr>
          <p:cNvSpPr>
            <a:spLocks noGrp="1"/>
          </p:cNvSpPr>
          <p:nvPr>
            <p:ph type="title"/>
          </p:nvPr>
        </p:nvSpPr>
        <p:spPr>
          <a:xfrm>
            <a:off x="259232" y="1079290"/>
            <a:ext cx="8520602" cy="300555"/>
          </a:xfrm>
        </p:spPr>
        <p:txBody>
          <a:bodyPr wrap="square" anchor="ctr">
            <a:noAutofit/>
          </a:bodyPr>
          <a:lstStyle/>
          <a:p>
            <a:pPr>
              <a:lnSpc>
                <a:spcPct val="90000"/>
              </a:lnSpc>
            </a:pPr>
            <a:br>
              <a:rPr lang="en-US"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Data </a:t>
            </a:r>
            <a:r>
              <a:rPr lang="en-US" sz="2000" b="1" i="0" dirty="0">
                <a:effectLst/>
                <a:highlight>
                  <a:srgbClr val="FFFFFF"/>
                </a:highlight>
                <a:latin typeface="Times New Roman" panose="02020603050405020304" pitchFamily="18" charset="0"/>
                <a:cs typeface="Times New Roman" panose="02020603050405020304" pitchFamily="18" charset="0"/>
              </a:rPr>
              <a:t>Dictionary</a:t>
            </a:r>
            <a:br>
              <a:rPr lang="en-US" sz="1400" i="0" dirty="0">
                <a:effectLst/>
                <a:highlight>
                  <a:srgbClr val="FFFFFF"/>
                </a:highlight>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Each row in the dataset represents a single casualty occurrence in a road traffic accident for the year 2022. This means that every entry corresponds to an individual involved in an accident, including their details, the accident circumstances, and the severity of their injuries.</a:t>
            </a: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0A96D472-FBE2-8D62-7228-B44FD7EAA9FA}"/>
              </a:ext>
            </a:extLst>
          </p:cNvPr>
          <p:cNvGraphicFramePr>
            <a:graphicFrameLocks noGrp="1"/>
          </p:cNvGraphicFramePr>
          <p:nvPr>
            <p:extLst>
              <p:ext uri="{D42A27DB-BD31-4B8C-83A1-F6EECF244321}">
                <p14:modId xmlns:p14="http://schemas.microsoft.com/office/powerpoint/2010/main" val="2173399592"/>
              </p:ext>
            </p:extLst>
          </p:nvPr>
        </p:nvGraphicFramePr>
        <p:xfrm>
          <a:off x="311699" y="2095788"/>
          <a:ext cx="8520602" cy="2768170"/>
        </p:xfrm>
        <a:graphic>
          <a:graphicData uri="http://schemas.openxmlformats.org/drawingml/2006/table">
            <a:tbl>
              <a:tblPr/>
              <a:tblGrid>
                <a:gridCol w="1323158">
                  <a:extLst>
                    <a:ext uri="{9D8B030D-6E8A-4147-A177-3AD203B41FA5}">
                      <a16:colId xmlns:a16="http://schemas.microsoft.com/office/drawing/2014/main" val="3261629316"/>
                    </a:ext>
                  </a:extLst>
                </a:gridCol>
                <a:gridCol w="1116415">
                  <a:extLst>
                    <a:ext uri="{9D8B030D-6E8A-4147-A177-3AD203B41FA5}">
                      <a16:colId xmlns:a16="http://schemas.microsoft.com/office/drawing/2014/main" val="1877596348"/>
                    </a:ext>
                  </a:extLst>
                </a:gridCol>
                <a:gridCol w="3251102">
                  <a:extLst>
                    <a:ext uri="{9D8B030D-6E8A-4147-A177-3AD203B41FA5}">
                      <a16:colId xmlns:a16="http://schemas.microsoft.com/office/drawing/2014/main" val="2177003574"/>
                    </a:ext>
                  </a:extLst>
                </a:gridCol>
                <a:gridCol w="2829927">
                  <a:extLst>
                    <a:ext uri="{9D8B030D-6E8A-4147-A177-3AD203B41FA5}">
                      <a16:colId xmlns:a16="http://schemas.microsoft.com/office/drawing/2014/main" val="4163292533"/>
                    </a:ext>
                  </a:extLst>
                </a:gridCol>
              </a:tblGrid>
              <a:tr h="210435">
                <a:tc>
                  <a:txBody>
                    <a:bodyPr/>
                    <a:lstStyle/>
                    <a:p>
                      <a:pPr algn="l" fontAlgn="ctr">
                        <a:spcBef>
                          <a:spcPts val="0"/>
                        </a:spcBef>
                        <a:spcAft>
                          <a:spcPts val="0"/>
                        </a:spcAft>
                      </a:pPr>
                      <a:r>
                        <a:rPr lang="en-US" sz="1100" b="1" i="0" u="none" strike="noStrike" dirty="0">
                          <a:solidFill>
                            <a:srgbClr val="1F2328"/>
                          </a:solidFill>
                          <a:effectLst/>
                          <a:highlight>
                            <a:srgbClr val="FFFFFF"/>
                          </a:highlight>
                          <a:latin typeface="Segoe UI" panose="020B0502040204020203" pitchFamily="34" charset="0"/>
                        </a:rPr>
                        <a:t>Column Name</a:t>
                      </a:r>
                      <a:endParaRPr lang="en-US" sz="2000" b="0" i="0" u="none" strike="noStrike" dirty="0">
                        <a:effectLst/>
                        <a:latin typeface="Arial" panose="020B0604020202020204" pitchFamily="34" charset="0"/>
                      </a:endParaRPr>
                    </a:p>
                  </a:txBody>
                  <a:tcPr marL="8270" marR="8270" marT="82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US" sz="1100" b="1" i="0" u="none" strike="noStrike" dirty="0">
                          <a:solidFill>
                            <a:srgbClr val="1F2328"/>
                          </a:solidFill>
                          <a:effectLst/>
                          <a:highlight>
                            <a:srgbClr val="FFFFFF"/>
                          </a:highlight>
                          <a:latin typeface="Segoe UI" panose="020B0502040204020203" pitchFamily="34" charset="0"/>
                        </a:rPr>
                        <a:t>Data Type</a:t>
                      </a:r>
                      <a:endParaRPr lang="en-US" sz="2000" b="0" i="0" u="none" strike="noStrike" dirty="0">
                        <a:effectLst/>
                        <a:latin typeface="Arial" panose="020B0604020202020204" pitchFamily="34" charset="0"/>
                      </a:endParaRPr>
                    </a:p>
                  </a:txBody>
                  <a:tcPr marL="8270" marR="8270" marT="82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US" sz="1100" b="1" i="0" u="none" strike="noStrike" dirty="0">
                          <a:solidFill>
                            <a:srgbClr val="1F2328"/>
                          </a:solidFill>
                          <a:effectLst/>
                          <a:highlight>
                            <a:srgbClr val="FFFFFF"/>
                          </a:highlight>
                          <a:latin typeface="Segoe UI" panose="020B0502040204020203" pitchFamily="34" charset="0"/>
                        </a:rPr>
                        <a:t>Definition</a:t>
                      </a:r>
                      <a:endParaRPr lang="en-US" sz="2000" b="0" i="0" u="none" strike="noStrike" dirty="0">
                        <a:effectLst/>
                        <a:latin typeface="Arial" panose="020B0604020202020204" pitchFamily="34" charset="0"/>
                      </a:endParaRPr>
                    </a:p>
                  </a:txBody>
                  <a:tcPr marL="8270" marR="8270" marT="82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US" sz="1100" b="1" i="0" u="none" strike="noStrike" dirty="0">
                          <a:solidFill>
                            <a:srgbClr val="1F2328"/>
                          </a:solidFill>
                          <a:effectLst/>
                          <a:highlight>
                            <a:srgbClr val="FFFFFF"/>
                          </a:highlight>
                          <a:latin typeface="Segoe UI" panose="020B0502040204020203" pitchFamily="34" charset="0"/>
                        </a:rPr>
                        <a:t>Potential Values</a:t>
                      </a:r>
                      <a:endParaRPr lang="en-US" sz="2000" b="0" i="0" u="none" strike="noStrike" dirty="0">
                        <a:effectLst/>
                        <a:latin typeface="Arial" panose="020B0604020202020204" pitchFamily="34" charset="0"/>
                      </a:endParaRPr>
                    </a:p>
                  </a:txBody>
                  <a:tcPr marL="8270" marR="8270" marT="82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73257727"/>
                  </a:ext>
                </a:extLst>
              </a:tr>
              <a:tr h="376390">
                <a:tc>
                  <a:txBody>
                    <a:bodyPr/>
                    <a:lstStyle/>
                    <a:p>
                      <a:pPr algn="l" fontAlgn="ctr">
                        <a:spcBef>
                          <a:spcPts val="0"/>
                        </a:spcBef>
                        <a:spcAft>
                          <a:spcPts val="0"/>
                        </a:spcAft>
                      </a:pPr>
                      <a:r>
                        <a:rPr lang="en-US" sz="900" b="0" i="0" u="none" strike="noStrike" dirty="0">
                          <a:solidFill>
                            <a:srgbClr val="1F2328"/>
                          </a:solidFill>
                          <a:effectLst/>
                          <a:highlight>
                            <a:srgbClr val="FFFFFF"/>
                          </a:highlight>
                          <a:latin typeface="Var(--fontStack-monospace, ui-m"/>
                        </a:rPr>
                        <a:t>Status</a:t>
                      </a:r>
                      <a:endParaRPr lang="en-US" sz="2000" b="0" i="0" u="none" strike="noStrike" dirty="0">
                        <a:effectLst/>
                        <a:latin typeface="Arial" panose="020B0604020202020204" pitchFamily="34" charset="0"/>
                      </a:endParaRPr>
                    </a:p>
                  </a:txBody>
                  <a:tcPr marL="8270" marR="8270" marT="82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US" sz="1100" b="0" i="0" u="none" strike="noStrike" dirty="0">
                          <a:solidFill>
                            <a:srgbClr val="1F2328"/>
                          </a:solidFill>
                          <a:effectLst/>
                          <a:highlight>
                            <a:srgbClr val="FFFFFF"/>
                          </a:highlight>
                          <a:latin typeface="Segoe UI" panose="020B0502040204020203" pitchFamily="34" charset="0"/>
                        </a:rPr>
                        <a:t>String</a:t>
                      </a:r>
                      <a:endParaRPr lang="en-US" sz="2000" b="0" i="0" u="none" strike="noStrike" dirty="0">
                        <a:effectLst/>
                        <a:latin typeface="Arial" panose="020B0604020202020204" pitchFamily="34" charset="0"/>
                      </a:endParaRPr>
                    </a:p>
                  </a:txBody>
                  <a:tcPr marL="8270" marR="8270" marT="82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US" sz="1100" b="0" i="0" u="none" strike="noStrike" dirty="0">
                          <a:solidFill>
                            <a:srgbClr val="1F2328"/>
                          </a:solidFill>
                          <a:effectLst/>
                          <a:highlight>
                            <a:srgbClr val="FFFFFF"/>
                          </a:highlight>
                          <a:latin typeface="Segoe UI" panose="020B0502040204020203" pitchFamily="34" charset="0"/>
                        </a:rPr>
                        <a:t>The status of the accident (e.g., reported, under investigation).</a:t>
                      </a:r>
                      <a:endParaRPr lang="en-US" sz="2000" b="0" i="0" u="none" strike="noStrike" dirty="0">
                        <a:effectLst/>
                        <a:latin typeface="Arial" panose="020B0604020202020204" pitchFamily="34" charset="0"/>
                      </a:endParaRPr>
                    </a:p>
                  </a:txBody>
                  <a:tcPr marL="8270" marR="8270" marT="82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US" sz="1100" b="0" i="0" u="none" strike="noStrike" dirty="0">
                          <a:solidFill>
                            <a:srgbClr val="1F2328"/>
                          </a:solidFill>
                          <a:effectLst/>
                          <a:highlight>
                            <a:srgbClr val="FFFFFF"/>
                          </a:highlight>
                          <a:latin typeface="Segoe UI" panose="020B0502040204020203" pitchFamily="34" charset="0"/>
                        </a:rPr>
                        <a:t>"Reported", "Under Investigation", etc.</a:t>
                      </a:r>
                      <a:endParaRPr lang="en-US" sz="2000" b="0" i="0" u="none" strike="noStrike" dirty="0">
                        <a:effectLst/>
                        <a:latin typeface="Arial" panose="020B0604020202020204" pitchFamily="34" charset="0"/>
                      </a:endParaRPr>
                    </a:p>
                  </a:txBody>
                  <a:tcPr marL="8270" marR="8270" marT="82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83115323"/>
                  </a:ext>
                </a:extLst>
              </a:tr>
              <a:tr h="210435">
                <a:tc>
                  <a:txBody>
                    <a:bodyPr/>
                    <a:lstStyle/>
                    <a:p>
                      <a:pPr algn="l" fontAlgn="ctr">
                        <a:spcBef>
                          <a:spcPts val="0"/>
                        </a:spcBef>
                        <a:spcAft>
                          <a:spcPts val="0"/>
                        </a:spcAft>
                      </a:pPr>
                      <a:r>
                        <a:rPr lang="en-US" sz="900" b="0" i="0" u="none" strike="noStrike" dirty="0" err="1">
                          <a:solidFill>
                            <a:srgbClr val="1F2328"/>
                          </a:solidFill>
                          <a:effectLst/>
                          <a:highlight>
                            <a:srgbClr val="FFFFFF"/>
                          </a:highlight>
                          <a:latin typeface="Var(--fontStack-monospace, ui-m"/>
                        </a:rPr>
                        <a:t>Accident_Index</a:t>
                      </a:r>
                      <a:endParaRPr lang="en-US" sz="2000" b="0" i="0" u="none" strike="noStrike" dirty="0">
                        <a:effectLst/>
                        <a:latin typeface="Arial" panose="020B0604020202020204" pitchFamily="34" charset="0"/>
                      </a:endParaRPr>
                    </a:p>
                  </a:txBody>
                  <a:tcPr marL="8270" marR="8270" marT="82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US" sz="1100" b="0" i="0" u="none" strike="noStrike">
                          <a:solidFill>
                            <a:srgbClr val="1F2328"/>
                          </a:solidFill>
                          <a:effectLst/>
                          <a:highlight>
                            <a:srgbClr val="FFFFFF"/>
                          </a:highlight>
                          <a:latin typeface="Segoe UI" panose="020B0502040204020203" pitchFamily="34" charset="0"/>
                        </a:rPr>
                        <a:t>String</a:t>
                      </a:r>
                      <a:endParaRPr lang="en-US" sz="2000" b="0" i="0" u="none" strike="noStrike">
                        <a:effectLst/>
                        <a:latin typeface="Arial" panose="020B0604020202020204" pitchFamily="34" charset="0"/>
                      </a:endParaRPr>
                    </a:p>
                  </a:txBody>
                  <a:tcPr marL="8270" marR="8270" marT="82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US" sz="1100" b="0" i="0" u="none" strike="noStrike">
                          <a:solidFill>
                            <a:srgbClr val="1F2328"/>
                          </a:solidFill>
                          <a:effectLst/>
                          <a:highlight>
                            <a:srgbClr val="FFFFFF"/>
                          </a:highlight>
                          <a:latin typeface="Segoe UI" panose="020B0502040204020203" pitchFamily="34" charset="0"/>
                        </a:rPr>
                        <a:t>A unique identifier for each reported accident.</a:t>
                      </a:r>
                      <a:endParaRPr lang="en-US" sz="2000" b="0" i="0" u="none" strike="noStrike">
                        <a:effectLst/>
                        <a:latin typeface="Arial" panose="020B0604020202020204" pitchFamily="34" charset="0"/>
                      </a:endParaRPr>
                    </a:p>
                  </a:txBody>
                  <a:tcPr marL="8270" marR="8270" marT="82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US" sz="1100" b="0" i="0" u="none" strike="noStrike">
                          <a:solidFill>
                            <a:srgbClr val="1F2328"/>
                          </a:solidFill>
                          <a:effectLst/>
                          <a:highlight>
                            <a:srgbClr val="FFFFFF"/>
                          </a:highlight>
                          <a:latin typeface="Segoe UI" panose="020B0502040204020203" pitchFamily="34" charset="0"/>
                        </a:rPr>
                        <a:t>Alphanumeric string (e.g., "2022070151244")</a:t>
                      </a:r>
                      <a:endParaRPr lang="en-US" sz="2000" b="0" i="0" u="none" strike="noStrike">
                        <a:effectLst/>
                        <a:latin typeface="Arial" panose="020B0604020202020204" pitchFamily="34" charset="0"/>
                      </a:endParaRPr>
                    </a:p>
                  </a:txBody>
                  <a:tcPr marL="8270" marR="8270" marT="82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51294046"/>
                  </a:ext>
                </a:extLst>
              </a:tr>
              <a:tr h="210435">
                <a:tc>
                  <a:txBody>
                    <a:bodyPr/>
                    <a:lstStyle/>
                    <a:p>
                      <a:pPr algn="l" fontAlgn="ctr">
                        <a:spcBef>
                          <a:spcPts val="0"/>
                        </a:spcBef>
                        <a:spcAft>
                          <a:spcPts val="0"/>
                        </a:spcAft>
                      </a:pPr>
                      <a:r>
                        <a:rPr lang="en-US" sz="900" b="0" i="0" u="none" strike="noStrike">
                          <a:solidFill>
                            <a:srgbClr val="1F2328"/>
                          </a:solidFill>
                          <a:effectLst/>
                          <a:highlight>
                            <a:srgbClr val="FFFFFF"/>
                          </a:highlight>
                          <a:latin typeface="Var(--fontStack-monospace, ui-m"/>
                        </a:rPr>
                        <a:t>Accident_Year</a:t>
                      </a:r>
                      <a:endParaRPr lang="en-US" sz="2000" b="0" i="0" u="none" strike="noStrike">
                        <a:effectLst/>
                        <a:latin typeface="Arial" panose="020B0604020202020204" pitchFamily="34" charset="0"/>
                      </a:endParaRPr>
                    </a:p>
                  </a:txBody>
                  <a:tcPr marL="8270" marR="8270" marT="82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US" sz="1100" b="0" i="0" u="none" strike="noStrike">
                          <a:solidFill>
                            <a:srgbClr val="1F2328"/>
                          </a:solidFill>
                          <a:effectLst/>
                          <a:highlight>
                            <a:srgbClr val="FFFFFF"/>
                          </a:highlight>
                          <a:latin typeface="Segoe UI" panose="020B0502040204020203" pitchFamily="34" charset="0"/>
                        </a:rPr>
                        <a:t>Integer</a:t>
                      </a:r>
                      <a:endParaRPr lang="en-US" sz="2000" b="0" i="0" u="none" strike="noStrike">
                        <a:effectLst/>
                        <a:latin typeface="Arial" panose="020B0604020202020204" pitchFamily="34" charset="0"/>
                      </a:endParaRPr>
                    </a:p>
                  </a:txBody>
                  <a:tcPr marL="8270" marR="8270" marT="82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US" sz="1100" b="0" i="0" u="none" strike="noStrike">
                          <a:solidFill>
                            <a:srgbClr val="1F2328"/>
                          </a:solidFill>
                          <a:effectLst/>
                          <a:highlight>
                            <a:srgbClr val="FFFFFF"/>
                          </a:highlight>
                          <a:latin typeface="Segoe UI" panose="020B0502040204020203" pitchFamily="34" charset="0"/>
                        </a:rPr>
                        <a:t>The year in which the accident occurred.</a:t>
                      </a:r>
                      <a:endParaRPr lang="en-US" sz="2000" b="0" i="0" u="none" strike="noStrike">
                        <a:effectLst/>
                        <a:latin typeface="Arial" panose="020B0604020202020204" pitchFamily="34" charset="0"/>
                      </a:endParaRPr>
                    </a:p>
                  </a:txBody>
                  <a:tcPr marL="8270" marR="8270" marT="82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US" sz="1100" b="0" i="0" u="none" strike="noStrike">
                          <a:solidFill>
                            <a:srgbClr val="1F2328"/>
                          </a:solidFill>
                          <a:effectLst/>
                          <a:highlight>
                            <a:srgbClr val="FFFFFF"/>
                          </a:highlight>
                          <a:latin typeface="Segoe UI" panose="020B0502040204020203" pitchFamily="34" charset="0"/>
                        </a:rPr>
                        <a:t>Year (e.g., 2022)</a:t>
                      </a:r>
                      <a:endParaRPr lang="en-US" sz="2000" b="0" i="0" u="none" strike="noStrike">
                        <a:effectLst/>
                        <a:latin typeface="Arial" panose="020B0604020202020204" pitchFamily="34" charset="0"/>
                      </a:endParaRPr>
                    </a:p>
                  </a:txBody>
                  <a:tcPr marL="8270" marR="8270" marT="82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93825366"/>
                  </a:ext>
                </a:extLst>
              </a:tr>
              <a:tr h="210435">
                <a:tc>
                  <a:txBody>
                    <a:bodyPr/>
                    <a:lstStyle/>
                    <a:p>
                      <a:pPr algn="l" fontAlgn="ctr">
                        <a:spcBef>
                          <a:spcPts val="0"/>
                        </a:spcBef>
                        <a:spcAft>
                          <a:spcPts val="0"/>
                        </a:spcAft>
                      </a:pPr>
                      <a:r>
                        <a:rPr lang="en-US" sz="900" b="0" i="0" u="none" strike="noStrike">
                          <a:solidFill>
                            <a:srgbClr val="1F2328"/>
                          </a:solidFill>
                          <a:effectLst/>
                          <a:highlight>
                            <a:srgbClr val="FFFFFF"/>
                          </a:highlight>
                          <a:latin typeface="Var(--fontStack-monospace, ui-m"/>
                        </a:rPr>
                        <a:t>Accident_Reference</a:t>
                      </a:r>
                      <a:endParaRPr lang="en-US" sz="2000" b="0" i="0" u="none" strike="noStrike">
                        <a:effectLst/>
                        <a:latin typeface="Arial" panose="020B0604020202020204" pitchFamily="34" charset="0"/>
                      </a:endParaRPr>
                    </a:p>
                  </a:txBody>
                  <a:tcPr marL="8270" marR="8270" marT="82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US" sz="1100" b="0" i="0" u="none" strike="noStrike" dirty="0">
                          <a:solidFill>
                            <a:srgbClr val="1F2328"/>
                          </a:solidFill>
                          <a:effectLst/>
                          <a:highlight>
                            <a:srgbClr val="FFFFFF"/>
                          </a:highlight>
                          <a:latin typeface="Segoe UI" panose="020B0502040204020203" pitchFamily="34" charset="0"/>
                        </a:rPr>
                        <a:t>String</a:t>
                      </a:r>
                      <a:endParaRPr lang="en-US" sz="2000" b="0" i="0" u="none" strike="noStrike" dirty="0">
                        <a:effectLst/>
                        <a:latin typeface="Arial" panose="020B0604020202020204" pitchFamily="34" charset="0"/>
                      </a:endParaRPr>
                    </a:p>
                  </a:txBody>
                  <a:tcPr marL="8270" marR="8270" marT="82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US" sz="1100" b="0" i="0" u="none" strike="noStrike">
                          <a:solidFill>
                            <a:srgbClr val="1F2328"/>
                          </a:solidFill>
                          <a:effectLst/>
                          <a:highlight>
                            <a:srgbClr val="FFFFFF"/>
                          </a:highlight>
                          <a:latin typeface="Segoe UI" panose="020B0502040204020203" pitchFamily="34" charset="0"/>
                        </a:rPr>
                        <a:t>A reference number associated with the accident.</a:t>
                      </a:r>
                      <a:endParaRPr lang="en-US" sz="2000" b="0" i="0" u="none" strike="noStrike">
                        <a:effectLst/>
                        <a:latin typeface="Arial" panose="020B0604020202020204" pitchFamily="34" charset="0"/>
                      </a:endParaRPr>
                    </a:p>
                  </a:txBody>
                  <a:tcPr marL="8270" marR="8270" marT="82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US" sz="1100" b="0" i="0" u="none" strike="noStrike">
                          <a:solidFill>
                            <a:srgbClr val="1F2328"/>
                          </a:solidFill>
                          <a:effectLst/>
                          <a:highlight>
                            <a:srgbClr val="FFFFFF"/>
                          </a:highlight>
                          <a:latin typeface="Segoe UI" panose="020B0502040204020203" pitchFamily="34" charset="0"/>
                        </a:rPr>
                        <a:t>Alphanumeric string</a:t>
                      </a:r>
                      <a:endParaRPr lang="en-US" sz="2000" b="0" i="0" u="none" strike="noStrike">
                        <a:effectLst/>
                        <a:latin typeface="Arial" panose="020B0604020202020204" pitchFamily="34" charset="0"/>
                      </a:endParaRPr>
                    </a:p>
                  </a:txBody>
                  <a:tcPr marL="8270" marR="8270" marT="82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63499781"/>
                  </a:ext>
                </a:extLst>
              </a:tr>
              <a:tr h="376390">
                <a:tc>
                  <a:txBody>
                    <a:bodyPr/>
                    <a:lstStyle/>
                    <a:p>
                      <a:pPr algn="l" fontAlgn="ctr">
                        <a:spcBef>
                          <a:spcPts val="0"/>
                        </a:spcBef>
                        <a:spcAft>
                          <a:spcPts val="0"/>
                        </a:spcAft>
                      </a:pPr>
                      <a:r>
                        <a:rPr lang="en-US" sz="900" b="0" i="0" u="none" strike="noStrike">
                          <a:solidFill>
                            <a:srgbClr val="1F2328"/>
                          </a:solidFill>
                          <a:effectLst/>
                          <a:highlight>
                            <a:srgbClr val="FFFFFF"/>
                          </a:highlight>
                          <a:latin typeface="Var(--fontStack-monospace, ui-m"/>
                        </a:rPr>
                        <a:t>Vehicle_Reference</a:t>
                      </a:r>
                      <a:endParaRPr lang="en-US" sz="2000" b="0" i="0" u="none" strike="noStrike">
                        <a:effectLst/>
                        <a:latin typeface="Arial" panose="020B0604020202020204" pitchFamily="34" charset="0"/>
                      </a:endParaRPr>
                    </a:p>
                  </a:txBody>
                  <a:tcPr marL="8270" marR="8270" marT="82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US" sz="1100" b="0" i="0" u="none" strike="noStrike" dirty="0">
                          <a:solidFill>
                            <a:srgbClr val="1F2328"/>
                          </a:solidFill>
                          <a:effectLst/>
                          <a:highlight>
                            <a:srgbClr val="FFFFFF"/>
                          </a:highlight>
                          <a:latin typeface="Segoe UI" panose="020B0502040204020203" pitchFamily="34" charset="0"/>
                        </a:rPr>
                        <a:t>Integer</a:t>
                      </a:r>
                      <a:endParaRPr lang="en-US" sz="2000" b="0" i="0" u="none" strike="noStrike" dirty="0">
                        <a:effectLst/>
                        <a:latin typeface="Arial" panose="020B0604020202020204" pitchFamily="34" charset="0"/>
                      </a:endParaRPr>
                    </a:p>
                  </a:txBody>
                  <a:tcPr marL="8270" marR="8270" marT="82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US" sz="1100" b="0" i="0" u="none" strike="noStrike">
                          <a:solidFill>
                            <a:srgbClr val="1F2328"/>
                          </a:solidFill>
                          <a:effectLst/>
                          <a:highlight>
                            <a:srgbClr val="FFFFFF"/>
                          </a:highlight>
                          <a:latin typeface="Segoe UI" panose="020B0502040204020203" pitchFamily="34" charset="0"/>
                        </a:rPr>
                        <a:t>A reference number for the involved vehicle in the accident.</a:t>
                      </a:r>
                      <a:endParaRPr lang="en-US" sz="2000" b="0" i="0" u="none" strike="noStrike">
                        <a:effectLst/>
                        <a:latin typeface="Arial" panose="020B0604020202020204" pitchFamily="34" charset="0"/>
                      </a:endParaRPr>
                    </a:p>
                  </a:txBody>
                  <a:tcPr marL="8270" marR="8270" marT="82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nb-NO" sz="1100" b="0" i="0" u="none" strike="noStrike">
                          <a:solidFill>
                            <a:srgbClr val="1F2328"/>
                          </a:solidFill>
                          <a:effectLst/>
                          <a:highlight>
                            <a:srgbClr val="FFFFFF"/>
                          </a:highlight>
                          <a:latin typeface="Segoe UI" panose="020B0502040204020203" pitchFamily="34" charset="0"/>
                        </a:rPr>
                        <a:t>Integer (e.g., 1, 2, 3, etc.)</a:t>
                      </a:r>
                      <a:endParaRPr lang="nb-NO" sz="2000" b="0" i="0" u="none" strike="noStrike">
                        <a:effectLst/>
                        <a:latin typeface="Arial" panose="020B0604020202020204" pitchFamily="34" charset="0"/>
                      </a:endParaRPr>
                    </a:p>
                  </a:txBody>
                  <a:tcPr marL="8270" marR="8270" marT="82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80006848"/>
                  </a:ext>
                </a:extLst>
              </a:tr>
              <a:tr h="376390">
                <a:tc>
                  <a:txBody>
                    <a:bodyPr/>
                    <a:lstStyle/>
                    <a:p>
                      <a:pPr algn="l" fontAlgn="ctr">
                        <a:spcBef>
                          <a:spcPts val="0"/>
                        </a:spcBef>
                        <a:spcAft>
                          <a:spcPts val="0"/>
                        </a:spcAft>
                      </a:pPr>
                      <a:r>
                        <a:rPr lang="en-US" sz="900" b="0" i="0" u="none" strike="noStrike">
                          <a:solidFill>
                            <a:srgbClr val="1F2328"/>
                          </a:solidFill>
                          <a:effectLst/>
                          <a:highlight>
                            <a:srgbClr val="FFFFFF"/>
                          </a:highlight>
                          <a:latin typeface="Var(--fontStack-monospace, ui-m"/>
                        </a:rPr>
                        <a:t>Casualty_Reference</a:t>
                      </a:r>
                      <a:endParaRPr lang="en-US" sz="2000" b="0" i="0" u="none" strike="noStrike">
                        <a:effectLst/>
                        <a:latin typeface="Arial" panose="020B0604020202020204" pitchFamily="34" charset="0"/>
                      </a:endParaRPr>
                    </a:p>
                  </a:txBody>
                  <a:tcPr marL="8270" marR="8270" marT="82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US" sz="1100" b="0" i="0" u="none" strike="noStrike" dirty="0">
                          <a:solidFill>
                            <a:srgbClr val="1F2328"/>
                          </a:solidFill>
                          <a:effectLst/>
                          <a:highlight>
                            <a:srgbClr val="FFFFFF"/>
                          </a:highlight>
                          <a:latin typeface="Segoe UI" panose="020B0502040204020203" pitchFamily="34" charset="0"/>
                        </a:rPr>
                        <a:t>Integer</a:t>
                      </a:r>
                      <a:endParaRPr lang="en-US" sz="2000" b="0" i="0" u="none" strike="noStrike" dirty="0">
                        <a:effectLst/>
                        <a:latin typeface="Arial" panose="020B0604020202020204" pitchFamily="34" charset="0"/>
                      </a:endParaRPr>
                    </a:p>
                  </a:txBody>
                  <a:tcPr marL="8270" marR="8270" marT="82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US" sz="1100" b="0" i="0" u="none" strike="noStrike">
                          <a:solidFill>
                            <a:srgbClr val="1F2328"/>
                          </a:solidFill>
                          <a:effectLst/>
                          <a:highlight>
                            <a:srgbClr val="FFFFFF"/>
                          </a:highlight>
                          <a:latin typeface="Segoe UI" panose="020B0502040204020203" pitchFamily="34" charset="0"/>
                        </a:rPr>
                        <a:t>A reference number for the casualty involved in the accident.</a:t>
                      </a:r>
                      <a:endParaRPr lang="en-US" sz="2000" b="0" i="0" u="none" strike="noStrike">
                        <a:effectLst/>
                        <a:latin typeface="Arial" panose="020B0604020202020204" pitchFamily="34" charset="0"/>
                      </a:endParaRPr>
                    </a:p>
                  </a:txBody>
                  <a:tcPr marL="8270" marR="8270" marT="82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nb-NO" sz="1100" b="0" i="0" u="none" strike="noStrike">
                          <a:solidFill>
                            <a:srgbClr val="1F2328"/>
                          </a:solidFill>
                          <a:effectLst/>
                          <a:highlight>
                            <a:srgbClr val="FFFFFF"/>
                          </a:highlight>
                          <a:latin typeface="Segoe UI" panose="020B0502040204020203" pitchFamily="34" charset="0"/>
                        </a:rPr>
                        <a:t>Integer (e.g., 1, 2, 3, etc.)</a:t>
                      </a:r>
                      <a:endParaRPr lang="nb-NO" sz="2000" b="0" i="0" u="none" strike="noStrike">
                        <a:effectLst/>
                        <a:latin typeface="Arial" panose="020B0604020202020204" pitchFamily="34" charset="0"/>
                      </a:endParaRPr>
                    </a:p>
                  </a:txBody>
                  <a:tcPr marL="8270" marR="8270" marT="82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8571256"/>
                  </a:ext>
                </a:extLst>
              </a:tr>
              <a:tr h="376390">
                <a:tc>
                  <a:txBody>
                    <a:bodyPr/>
                    <a:lstStyle/>
                    <a:p>
                      <a:pPr algn="l" fontAlgn="ctr">
                        <a:spcBef>
                          <a:spcPts val="0"/>
                        </a:spcBef>
                        <a:spcAft>
                          <a:spcPts val="0"/>
                        </a:spcAft>
                      </a:pPr>
                      <a:r>
                        <a:rPr lang="en-US" sz="900" b="0" i="0" u="none" strike="noStrike">
                          <a:solidFill>
                            <a:srgbClr val="1F2328"/>
                          </a:solidFill>
                          <a:effectLst/>
                          <a:highlight>
                            <a:srgbClr val="FFFFFF"/>
                          </a:highlight>
                          <a:latin typeface="Var(--fontStack-monospace, ui-m"/>
                        </a:rPr>
                        <a:t>Casualty_Class</a:t>
                      </a:r>
                      <a:endParaRPr lang="en-US" sz="2000" b="0" i="0" u="none" strike="noStrike">
                        <a:effectLst/>
                        <a:latin typeface="Arial" panose="020B0604020202020204" pitchFamily="34" charset="0"/>
                      </a:endParaRPr>
                    </a:p>
                  </a:txBody>
                  <a:tcPr marL="8270" marR="8270" marT="82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US" sz="1100" b="0" i="0" u="none" strike="noStrike">
                          <a:solidFill>
                            <a:srgbClr val="1F2328"/>
                          </a:solidFill>
                          <a:effectLst/>
                          <a:highlight>
                            <a:srgbClr val="FFFFFF"/>
                          </a:highlight>
                          <a:latin typeface="Segoe UI" panose="020B0502040204020203" pitchFamily="34" charset="0"/>
                        </a:rPr>
                        <a:t>Integer</a:t>
                      </a:r>
                      <a:endParaRPr lang="en-US" sz="2000" b="0" i="0" u="none" strike="noStrike">
                        <a:effectLst/>
                        <a:latin typeface="Arial" panose="020B0604020202020204" pitchFamily="34" charset="0"/>
                      </a:endParaRPr>
                    </a:p>
                  </a:txBody>
                  <a:tcPr marL="8270" marR="8270" marT="82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US" sz="1100" b="0" i="0" u="none" strike="noStrike">
                          <a:solidFill>
                            <a:srgbClr val="1F2328"/>
                          </a:solidFill>
                          <a:effectLst/>
                          <a:highlight>
                            <a:srgbClr val="FFFFFF"/>
                          </a:highlight>
                          <a:latin typeface="Segoe UI" panose="020B0502040204020203" pitchFamily="34" charset="0"/>
                        </a:rPr>
                        <a:t>Indicates the class of the casualty (e.g., driver, passenger, pedestrian).</a:t>
                      </a:r>
                      <a:endParaRPr lang="en-US" sz="2000" b="0" i="0" u="none" strike="noStrike">
                        <a:effectLst/>
                        <a:latin typeface="Arial" panose="020B0604020202020204" pitchFamily="34" charset="0"/>
                      </a:endParaRPr>
                    </a:p>
                  </a:txBody>
                  <a:tcPr marL="8270" marR="8270" marT="82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US" sz="1100" b="0" i="0" u="none" strike="noStrike">
                          <a:solidFill>
                            <a:srgbClr val="1F2328"/>
                          </a:solidFill>
                          <a:effectLst/>
                          <a:highlight>
                            <a:srgbClr val="FFFFFF"/>
                          </a:highlight>
                          <a:latin typeface="Segoe UI" panose="020B0502040204020203" pitchFamily="34" charset="0"/>
                        </a:rPr>
                        <a:t>1 = Driver/Rider, 2 = Passenger, 3 = Pedestrian</a:t>
                      </a:r>
                      <a:endParaRPr lang="en-US" sz="2000" b="0" i="0" u="none" strike="noStrike">
                        <a:effectLst/>
                        <a:latin typeface="Arial" panose="020B0604020202020204" pitchFamily="34" charset="0"/>
                      </a:endParaRPr>
                    </a:p>
                  </a:txBody>
                  <a:tcPr marL="8270" marR="8270" marT="82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30156973"/>
                  </a:ext>
                </a:extLst>
              </a:tr>
              <a:tr h="210435">
                <a:tc>
                  <a:txBody>
                    <a:bodyPr/>
                    <a:lstStyle/>
                    <a:p>
                      <a:pPr algn="l" fontAlgn="ctr">
                        <a:spcBef>
                          <a:spcPts val="0"/>
                        </a:spcBef>
                        <a:spcAft>
                          <a:spcPts val="0"/>
                        </a:spcAft>
                      </a:pPr>
                      <a:r>
                        <a:rPr lang="en-US" sz="900" b="0" i="0" u="none" strike="noStrike">
                          <a:solidFill>
                            <a:srgbClr val="1F2328"/>
                          </a:solidFill>
                          <a:effectLst/>
                          <a:highlight>
                            <a:srgbClr val="FFFFFF"/>
                          </a:highlight>
                          <a:latin typeface="Var(--fontStack-monospace, ui-m"/>
                        </a:rPr>
                        <a:t>Sex_of_Casualty</a:t>
                      </a:r>
                      <a:endParaRPr lang="en-US" sz="2000" b="0" i="0" u="none" strike="noStrike">
                        <a:effectLst/>
                        <a:latin typeface="Arial" panose="020B0604020202020204" pitchFamily="34" charset="0"/>
                      </a:endParaRPr>
                    </a:p>
                  </a:txBody>
                  <a:tcPr marL="8270" marR="8270" marT="82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US" sz="1100" b="0" i="0" u="none" strike="noStrike">
                          <a:solidFill>
                            <a:srgbClr val="1F2328"/>
                          </a:solidFill>
                          <a:effectLst/>
                          <a:highlight>
                            <a:srgbClr val="FFFFFF"/>
                          </a:highlight>
                          <a:latin typeface="Segoe UI" panose="020B0502040204020203" pitchFamily="34" charset="0"/>
                        </a:rPr>
                        <a:t>Integer</a:t>
                      </a:r>
                      <a:endParaRPr lang="en-US" sz="2000" b="0" i="0" u="none" strike="noStrike">
                        <a:effectLst/>
                        <a:latin typeface="Arial" panose="020B0604020202020204" pitchFamily="34" charset="0"/>
                      </a:endParaRPr>
                    </a:p>
                  </a:txBody>
                  <a:tcPr marL="8270" marR="8270" marT="82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US" sz="1100" b="0" i="0" u="none" strike="noStrike">
                          <a:solidFill>
                            <a:srgbClr val="1F2328"/>
                          </a:solidFill>
                          <a:effectLst/>
                          <a:highlight>
                            <a:srgbClr val="FFFFFF"/>
                          </a:highlight>
                          <a:latin typeface="Segoe UI" panose="020B0502040204020203" pitchFamily="34" charset="0"/>
                        </a:rPr>
                        <a:t>The gender of the casualty.</a:t>
                      </a:r>
                      <a:endParaRPr lang="en-US" sz="2000" b="0" i="0" u="none" strike="noStrike">
                        <a:effectLst/>
                        <a:latin typeface="Arial" panose="020B0604020202020204" pitchFamily="34" charset="0"/>
                      </a:endParaRPr>
                    </a:p>
                  </a:txBody>
                  <a:tcPr marL="8270" marR="8270" marT="82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US" sz="1100" b="0" i="0" u="none" strike="noStrike">
                          <a:solidFill>
                            <a:srgbClr val="1F2328"/>
                          </a:solidFill>
                          <a:effectLst/>
                          <a:highlight>
                            <a:srgbClr val="FFFFFF"/>
                          </a:highlight>
                          <a:latin typeface="Segoe UI" panose="020B0502040204020203" pitchFamily="34" charset="0"/>
                        </a:rPr>
                        <a:t>1 = Male, 2 = Female, -1 = Unknown</a:t>
                      </a:r>
                      <a:endParaRPr lang="en-US" sz="2000" b="0" i="0" u="none" strike="noStrike">
                        <a:effectLst/>
                        <a:latin typeface="Arial" panose="020B0604020202020204" pitchFamily="34" charset="0"/>
                      </a:endParaRPr>
                    </a:p>
                  </a:txBody>
                  <a:tcPr marL="8270" marR="8270" marT="82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53063200"/>
                  </a:ext>
                </a:extLst>
              </a:tr>
              <a:tr h="210435">
                <a:tc>
                  <a:txBody>
                    <a:bodyPr/>
                    <a:lstStyle/>
                    <a:p>
                      <a:pPr algn="l" fontAlgn="ctr">
                        <a:spcBef>
                          <a:spcPts val="0"/>
                        </a:spcBef>
                        <a:spcAft>
                          <a:spcPts val="0"/>
                        </a:spcAft>
                      </a:pPr>
                      <a:r>
                        <a:rPr lang="en-US" sz="900" b="0" i="0" u="none" strike="noStrike">
                          <a:solidFill>
                            <a:srgbClr val="1F2328"/>
                          </a:solidFill>
                          <a:effectLst/>
                          <a:highlight>
                            <a:srgbClr val="FFFFFF"/>
                          </a:highlight>
                          <a:latin typeface="Var(--fontStack-monospace, ui-m"/>
                        </a:rPr>
                        <a:t>Age_of_Casualty</a:t>
                      </a:r>
                      <a:endParaRPr lang="en-US" sz="2000" b="0" i="0" u="none" strike="noStrike">
                        <a:effectLst/>
                        <a:latin typeface="Arial" panose="020B0604020202020204" pitchFamily="34" charset="0"/>
                      </a:endParaRPr>
                    </a:p>
                  </a:txBody>
                  <a:tcPr marL="8270" marR="8270" marT="82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US" sz="1100" b="0" i="0" u="none" strike="noStrike" dirty="0">
                          <a:solidFill>
                            <a:srgbClr val="1F2328"/>
                          </a:solidFill>
                          <a:effectLst/>
                          <a:highlight>
                            <a:srgbClr val="FFFFFF"/>
                          </a:highlight>
                          <a:latin typeface="Segoe UI" panose="020B0502040204020203" pitchFamily="34" charset="0"/>
                        </a:rPr>
                        <a:t>Integer</a:t>
                      </a:r>
                      <a:endParaRPr lang="en-US" sz="2000" b="0" i="0" u="none" strike="noStrike" dirty="0">
                        <a:effectLst/>
                        <a:latin typeface="Arial" panose="020B0604020202020204" pitchFamily="34" charset="0"/>
                      </a:endParaRPr>
                    </a:p>
                  </a:txBody>
                  <a:tcPr marL="8270" marR="8270" marT="82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US" sz="1100" b="0" i="0" u="none" strike="noStrike">
                          <a:solidFill>
                            <a:srgbClr val="1F2328"/>
                          </a:solidFill>
                          <a:effectLst/>
                          <a:highlight>
                            <a:srgbClr val="FFFFFF"/>
                          </a:highlight>
                          <a:latin typeface="Segoe UI" panose="020B0502040204020203" pitchFamily="34" charset="0"/>
                        </a:rPr>
                        <a:t>The age of the casualty.</a:t>
                      </a:r>
                      <a:endParaRPr lang="en-US" sz="2000" b="0" i="0" u="none" strike="noStrike">
                        <a:effectLst/>
                        <a:latin typeface="Arial" panose="020B0604020202020204" pitchFamily="34" charset="0"/>
                      </a:endParaRPr>
                    </a:p>
                  </a:txBody>
                  <a:tcPr marL="8270" marR="8270" marT="82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US" sz="1100" b="0" i="0" u="none" strike="noStrike" dirty="0">
                          <a:solidFill>
                            <a:srgbClr val="1F2328"/>
                          </a:solidFill>
                          <a:effectLst/>
                          <a:highlight>
                            <a:srgbClr val="FFFFFF"/>
                          </a:highlight>
                          <a:latin typeface="Segoe UI" panose="020B0502040204020203" pitchFamily="34" charset="0"/>
                        </a:rPr>
                        <a:t>Range from 0 to 100+, -1 = Unknown</a:t>
                      </a:r>
                      <a:endParaRPr lang="en-US" sz="2000" b="0" i="0" u="none" strike="noStrike" dirty="0">
                        <a:effectLst/>
                        <a:latin typeface="Arial" panose="020B0604020202020204" pitchFamily="34" charset="0"/>
                      </a:endParaRPr>
                    </a:p>
                  </a:txBody>
                  <a:tcPr marL="8270" marR="8270" marT="82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29573209"/>
                  </a:ext>
                </a:extLst>
              </a:tr>
            </a:tbl>
          </a:graphicData>
        </a:graphic>
      </p:graphicFrame>
    </p:spTree>
    <p:extLst>
      <p:ext uri="{BB962C8B-B14F-4D97-AF65-F5344CB8AC3E}">
        <p14:creationId xmlns:p14="http://schemas.microsoft.com/office/powerpoint/2010/main" val="1654662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43C03-792C-D88C-2D3F-84EFE7F2C8D2}"/>
              </a:ext>
            </a:extLst>
          </p:cNvPr>
          <p:cNvSpPr>
            <a:spLocks noGrp="1"/>
          </p:cNvSpPr>
          <p:nvPr>
            <p:ph type="title"/>
          </p:nvPr>
        </p:nvSpPr>
        <p:spPr>
          <a:xfrm>
            <a:off x="311700" y="649750"/>
            <a:ext cx="8520600" cy="572700"/>
          </a:xfrm>
        </p:spPr>
        <p:txBody>
          <a:bodyPr wrap="square" anchor="ctr">
            <a:normAutofit/>
          </a:bodyPr>
          <a:lstStyle/>
          <a:p>
            <a:pPr>
              <a:lnSpc>
                <a:spcPct val="90000"/>
              </a:lnSpc>
            </a:pPr>
            <a:r>
              <a:rPr lang="en-US" sz="2000" b="1" dirty="0">
                <a:latin typeface="Times New Roman" panose="02020603050405020304" pitchFamily="18" charset="0"/>
                <a:cs typeface="Times New Roman" panose="02020603050405020304" pitchFamily="18" charset="0"/>
              </a:rPr>
              <a:t>Contd..</a:t>
            </a:r>
          </a:p>
        </p:txBody>
      </p:sp>
      <p:graphicFrame>
        <p:nvGraphicFramePr>
          <p:cNvPr id="6" name="Table 5">
            <a:extLst>
              <a:ext uri="{FF2B5EF4-FFF2-40B4-BE49-F238E27FC236}">
                <a16:creationId xmlns:a16="http://schemas.microsoft.com/office/drawing/2014/main" id="{F18E2772-FB19-277B-FEC9-8DB1306AF83A}"/>
              </a:ext>
            </a:extLst>
          </p:cNvPr>
          <p:cNvGraphicFramePr>
            <a:graphicFrameLocks noGrp="1"/>
          </p:cNvGraphicFramePr>
          <p:nvPr>
            <p:extLst>
              <p:ext uri="{D42A27DB-BD31-4B8C-83A1-F6EECF244321}">
                <p14:modId xmlns:p14="http://schemas.microsoft.com/office/powerpoint/2010/main" val="3448460187"/>
              </p:ext>
            </p:extLst>
          </p:nvPr>
        </p:nvGraphicFramePr>
        <p:xfrm>
          <a:off x="320536" y="1412950"/>
          <a:ext cx="8502930" cy="3359110"/>
        </p:xfrm>
        <a:graphic>
          <a:graphicData uri="http://schemas.openxmlformats.org/drawingml/2006/table">
            <a:tbl>
              <a:tblPr>
                <a:solidFill>
                  <a:schemeClr val="bg1"/>
                </a:solidFill>
                <a:tableStyleId>{5C22544A-7EE6-4342-B048-85BDC9FD1C3A}</a:tableStyleId>
              </a:tblPr>
              <a:tblGrid>
                <a:gridCol w="1897809">
                  <a:extLst>
                    <a:ext uri="{9D8B030D-6E8A-4147-A177-3AD203B41FA5}">
                      <a16:colId xmlns:a16="http://schemas.microsoft.com/office/drawing/2014/main" val="2268023026"/>
                    </a:ext>
                  </a:extLst>
                </a:gridCol>
                <a:gridCol w="733488">
                  <a:extLst>
                    <a:ext uri="{9D8B030D-6E8A-4147-A177-3AD203B41FA5}">
                      <a16:colId xmlns:a16="http://schemas.microsoft.com/office/drawing/2014/main" val="3577268427"/>
                    </a:ext>
                  </a:extLst>
                </a:gridCol>
                <a:gridCol w="2937696">
                  <a:extLst>
                    <a:ext uri="{9D8B030D-6E8A-4147-A177-3AD203B41FA5}">
                      <a16:colId xmlns:a16="http://schemas.microsoft.com/office/drawing/2014/main" val="3172052011"/>
                    </a:ext>
                  </a:extLst>
                </a:gridCol>
                <a:gridCol w="2933937">
                  <a:extLst>
                    <a:ext uri="{9D8B030D-6E8A-4147-A177-3AD203B41FA5}">
                      <a16:colId xmlns:a16="http://schemas.microsoft.com/office/drawing/2014/main" val="675565424"/>
                    </a:ext>
                  </a:extLst>
                </a:gridCol>
              </a:tblGrid>
              <a:tr h="221919">
                <a:tc>
                  <a:txBody>
                    <a:bodyPr/>
                    <a:lstStyle/>
                    <a:p>
                      <a:pPr algn="l" fontAlgn="ctr"/>
                      <a:r>
                        <a:rPr lang="en-US" sz="800" u="none" strike="noStrike" cap="none" spc="0">
                          <a:solidFill>
                            <a:schemeClr val="tx1"/>
                          </a:solidFill>
                          <a:effectLst/>
                          <a:highlight>
                            <a:srgbClr val="FFFFFF"/>
                          </a:highlight>
                        </a:rPr>
                        <a:t>Column Name</a:t>
                      </a:r>
                      <a:endParaRPr lang="en-US" sz="800" b="1" i="0" u="none" strike="noStrike" cap="none" spc="0">
                        <a:solidFill>
                          <a:schemeClr val="tx1"/>
                        </a:solidFill>
                        <a:effectLst/>
                        <a:highlight>
                          <a:srgbClr val="FFFFFF"/>
                        </a:highlight>
                        <a:latin typeface="Segoe UI" panose="020B0502040204020203" pitchFamily="34" charset="0"/>
                      </a:endParaRPr>
                    </a:p>
                  </a:txBody>
                  <a:tcPr marL="47305" marR="1006" marT="36388" marB="36388"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800" u="none" strike="noStrike" cap="none" spc="0">
                          <a:solidFill>
                            <a:schemeClr val="tx1"/>
                          </a:solidFill>
                          <a:effectLst/>
                          <a:highlight>
                            <a:srgbClr val="FFFFFF"/>
                          </a:highlight>
                        </a:rPr>
                        <a:t>Data Type</a:t>
                      </a:r>
                      <a:endParaRPr lang="en-US" sz="800" b="1" i="0" u="none" strike="noStrike" cap="none" spc="0">
                        <a:solidFill>
                          <a:schemeClr val="tx1"/>
                        </a:solidFill>
                        <a:effectLst/>
                        <a:highlight>
                          <a:srgbClr val="FFFFFF"/>
                        </a:highlight>
                        <a:latin typeface="Segoe UI" panose="020B0502040204020203" pitchFamily="34" charset="0"/>
                      </a:endParaRPr>
                    </a:p>
                  </a:txBody>
                  <a:tcPr marL="47305" marR="1006" marT="36388" marB="3638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800" u="none" strike="noStrike" cap="none" spc="0">
                          <a:solidFill>
                            <a:schemeClr val="tx1"/>
                          </a:solidFill>
                          <a:effectLst/>
                          <a:highlight>
                            <a:srgbClr val="FFFFFF"/>
                          </a:highlight>
                        </a:rPr>
                        <a:t>Definition</a:t>
                      </a:r>
                      <a:endParaRPr lang="en-US" sz="800" b="1" i="0" u="none" strike="noStrike" cap="none" spc="0">
                        <a:solidFill>
                          <a:schemeClr val="tx1"/>
                        </a:solidFill>
                        <a:effectLst/>
                        <a:highlight>
                          <a:srgbClr val="FFFFFF"/>
                        </a:highlight>
                        <a:latin typeface="Segoe UI" panose="020B0502040204020203" pitchFamily="34" charset="0"/>
                      </a:endParaRPr>
                    </a:p>
                  </a:txBody>
                  <a:tcPr marL="47305" marR="1006" marT="36388" marB="3638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800" u="none" strike="noStrike" cap="none" spc="0">
                          <a:solidFill>
                            <a:schemeClr val="tx1"/>
                          </a:solidFill>
                          <a:effectLst/>
                          <a:highlight>
                            <a:srgbClr val="FFFFFF"/>
                          </a:highlight>
                        </a:rPr>
                        <a:t>Potential Values</a:t>
                      </a:r>
                      <a:endParaRPr lang="en-US" sz="800" b="1" i="0" u="none" strike="noStrike" cap="none" spc="0">
                        <a:solidFill>
                          <a:schemeClr val="tx1"/>
                        </a:solidFill>
                        <a:effectLst/>
                        <a:highlight>
                          <a:srgbClr val="FFFFFF"/>
                        </a:highlight>
                        <a:latin typeface="Segoe UI" panose="020B0502040204020203" pitchFamily="34" charset="0"/>
                      </a:endParaRPr>
                    </a:p>
                  </a:txBody>
                  <a:tcPr marL="47305" marR="1006" marT="36388" marB="36388"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2640201871"/>
                  </a:ext>
                </a:extLst>
              </a:tr>
              <a:tr h="221919">
                <a:tc>
                  <a:txBody>
                    <a:bodyPr/>
                    <a:lstStyle/>
                    <a:p>
                      <a:pPr algn="l" fontAlgn="ctr"/>
                      <a:r>
                        <a:rPr lang="en-US" sz="800" u="none" strike="noStrike" cap="none" spc="0">
                          <a:solidFill>
                            <a:schemeClr val="tx1"/>
                          </a:solidFill>
                          <a:effectLst/>
                          <a:highlight>
                            <a:srgbClr val="FFFFFF"/>
                          </a:highlight>
                        </a:rPr>
                        <a:t>Age_Band_of_Casualty</a:t>
                      </a:r>
                      <a:endParaRPr lang="en-US" sz="800" b="0" i="0" u="none" strike="noStrike" cap="none" spc="0">
                        <a:solidFill>
                          <a:schemeClr val="tx1"/>
                        </a:solidFill>
                        <a:effectLst/>
                        <a:highlight>
                          <a:srgbClr val="FFFFFF"/>
                        </a:highlight>
                        <a:latin typeface="Var(--fontStack-monospace, ui-m"/>
                      </a:endParaRPr>
                    </a:p>
                  </a:txBody>
                  <a:tcPr marL="47305" marR="1006" marT="36388" marB="36388"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800" u="none" strike="noStrike" cap="none" spc="0">
                          <a:solidFill>
                            <a:schemeClr val="tx1"/>
                          </a:solidFill>
                          <a:effectLst/>
                          <a:highlight>
                            <a:srgbClr val="FFFFFF"/>
                          </a:highlight>
                        </a:rPr>
                        <a:t>Integer</a:t>
                      </a:r>
                      <a:endParaRPr lang="en-US" sz="800" b="0" i="0" u="none" strike="noStrike" cap="none" spc="0">
                        <a:solidFill>
                          <a:schemeClr val="tx1"/>
                        </a:solidFill>
                        <a:effectLst/>
                        <a:highlight>
                          <a:srgbClr val="FFFFFF"/>
                        </a:highlight>
                        <a:latin typeface="Segoe UI" panose="020B0502040204020203" pitchFamily="34" charset="0"/>
                      </a:endParaRPr>
                    </a:p>
                  </a:txBody>
                  <a:tcPr marL="47305" marR="1006" marT="36388" marB="3638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800" u="none" strike="noStrike" cap="none" spc="0">
                          <a:solidFill>
                            <a:schemeClr val="tx1"/>
                          </a:solidFill>
                          <a:effectLst/>
                          <a:highlight>
                            <a:srgbClr val="FFFFFF"/>
                          </a:highlight>
                        </a:rPr>
                        <a:t>Age group to which the casualty belongs.</a:t>
                      </a:r>
                      <a:endParaRPr lang="en-US" sz="800" b="0" i="0" u="none" strike="noStrike" cap="none" spc="0">
                        <a:solidFill>
                          <a:schemeClr val="tx1"/>
                        </a:solidFill>
                        <a:effectLst/>
                        <a:highlight>
                          <a:srgbClr val="FFFFFF"/>
                        </a:highlight>
                        <a:latin typeface="Segoe UI" panose="020B0502040204020203" pitchFamily="34" charset="0"/>
                      </a:endParaRPr>
                    </a:p>
                  </a:txBody>
                  <a:tcPr marL="47305" marR="1006" marT="36388" marB="3638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800" u="none" strike="noStrike" cap="none" spc="0">
                          <a:solidFill>
                            <a:schemeClr val="tx1"/>
                          </a:solidFill>
                          <a:effectLst/>
                          <a:highlight>
                            <a:srgbClr val="FFFFFF"/>
                          </a:highlight>
                        </a:rPr>
                        <a:t>1 = 0-5, 2 = 6-10, 3 = 11-15, ..., 11 = 95+</a:t>
                      </a:r>
                      <a:endParaRPr lang="en-US" sz="800" b="0" i="0" u="none" strike="noStrike" cap="none" spc="0">
                        <a:solidFill>
                          <a:schemeClr val="tx1"/>
                        </a:solidFill>
                        <a:effectLst/>
                        <a:highlight>
                          <a:srgbClr val="FFFFFF"/>
                        </a:highlight>
                        <a:latin typeface="Segoe UI" panose="020B0502040204020203" pitchFamily="34" charset="0"/>
                      </a:endParaRPr>
                    </a:p>
                  </a:txBody>
                  <a:tcPr marL="47305" marR="1006" marT="36388" marB="36388"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1549062904"/>
                  </a:ext>
                </a:extLst>
              </a:tr>
              <a:tr h="221919">
                <a:tc>
                  <a:txBody>
                    <a:bodyPr/>
                    <a:lstStyle/>
                    <a:p>
                      <a:pPr algn="l" fontAlgn="ctr"/>
                      <a:r>
                        <a:rPr lang="en-US" sz="800" u="none" strike="noStrike" cap="none" spc="0">
                          <a:solidFill>
                            <a:schemeClr val="tx1"/>
                          </a:solidFill>
                          <a:effectLst/>
                          <a:highlight>
                            <a:srgbClr val="FFFFFF"/>
                          </a:highlight>
                        </a:rPr>
                        <a:t>Casualty_Severity</a:t>
                      </a:r>
                      <a:endParaRPr lang="en-US" sz="800" b="0" i="0" u="none" strike="noStrike" cap="none" spc="0">
                        <a:solidFill>
                          <a:schemeClr val="tx1"/>
                        </a:solidFill>
                        <a:effectLst/>
                        <a:highlight>
                          <a:srgbClr val="FFFFFF"/>
                        </a:highlight>
                        <a:latin typeface="Var(--fontStack-monospace, ui-m"/>
                      </a:endParaRPr>
                    </a:p>
                  </a:txBody>
                  <a:tcPr marL="47305" marR="1006" marT="36388" marB="36388"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800" u="none" strike="noStrike" cap="none" spc="0">
                          <a:solidFill>
                            <a:schemeClr val="tx1"/>
                          </a:solidFill>
                          <a:effectLst/>
                          <a:highlight>
                            <a:srgbClr val="FFFFFF"/>
                          </a:highlight>
                        </a:rPr>
                        <a:t>Integer</a:t>
                      </a:r>
                      <a:endParaRPr lang="en-US" sz="800" b="0" i="0" u="none" strike="noStrike" cap="none" spc="0">
                        <a:solidFill>
                          <a:schemeClr val="tx1"/>
                        </a:solidFill>
                        <a:effectLst/>
                        <a:highlight>
                          <a:srgbClr val="FFFFFF"/>
                        </a:highlight>
                        <a:latin typeface="Segoe UI" panose="020B0502040204020203" pitchFamily="34" charset="0"/>
                      </a:endParaRPr>
                    </a:p>
                  </a:txBody>
                  <a:tcPr marL="47305" marR="1006" marT="36388" marB="3638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800" u="none" strike="noStrike" cap="none" spc="0">
                          <a:solidFill>
                            <a:schemeClr val="tx1"/>
                          </a:solidFill>
                          <a:effectLst/>
                          <a:highlight>
                            <a:srgbClr val="FFFFFF"/>
                          </a:highlight>
                        </a:rPr>
                        <a:t>The severity of the casualty's injuries.</a:t>
                      </a:r>
                      <a:endParaRPr lang="en-US" sz="800" b="0" i="0" u="none" strike="noStrike" cap="none" spc="0">
                        <a:solidFill>
                          <a:schemeClr val="tx1"/>
                        </a:solidFill>
                        <a:effectLst/>
                        <a:highlight>
                          <a:srgbClr val="FFFFFF"/>
                        </a:highlight>
                        <a:latin typeface="Segoe UI" panose="020B0502040204020203" pitchFamily="34" charset="0"/>
                      </a:endParaRPr>
                    </a:p>
                  </a:txBody>
                  <a:tcPr marL="47305" marR="1006" marT="36388" marB="3638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800" u="none" strike="noStrike" cap="none" spc="0">
                          <a:solidFill>
                            <a:schemeClr val="tx1"/>
                          </a:solidFill>
                          <a:effectLst/>
                          <a:highlight>
                            <a:srgbClr val="FFFFFF"/>
                          </a:highlight>
                        </a:rPr>
                        <a:t>1 = Fatal, 2 = Serious, 3 = Slight</a:t>
                      </a:r>
                      <a:endParaRPr lang="en-US" sz="800" b="0" i="0" u="none" strike="noStrike" cap="none" spc="0">
                        <a:solidFill>
                          <a:schemeClr val="tx1"/>
                        </a:solidFill>
                        <a:effectLst/>
                        <a:highlight>
                          <a:srgbClr val="FFFFFF"/>
                        </a:highlight>
                        <a:latin typeface="Segoe UI" panose="020B0502040204020203" pitchFamily="34" charset="0"/>
                      </a:endParaRPr>
                    </a:p>
                  </a:txBody>
                  <a:tcPr marL="47305" marR="1006" marT="36388" marB="36388"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222607568"/>
                  </a:ext>
                </a:extLst>
              </a:tr>
              <a:tr h="342196">
                <a:tc>
                  <a:txBody>
                    <a:bodyPr/>
                    <a:lstStyle/>
                    <a:p>
                      <a:pPr algn="l" fontAlgn="ctr"/>
                      <a:r>
                        <a:rPr lang="en-US" sz="800" u="none" strike="noStrike" cap="none" spc="0">
                          <a:solidFill>
                            <a:schemeClr val="tx1"/>
                          </a:solidFill>
                          <a:effectLst/>
                          <a:highlight>
                            <a:srgbClr val="FFFFFF"/>
                          </a:highlight>
                        </a:rPr>
                        <a:t>Pedestrian_Location</a:t>
                      </a:r>
                      <a:endParaRPr lang="en-US" sz="800" b="0" i="0" u="none" strike="noStrike" cap="none" spc="0">
                        <a:solidFill>
                          <a:schemeClr val="tx1"/>
                        </a:solidFill>
                        <a:effectLst/>
                        <a:highlight>
                          <a:srgbClr val="FFFFFF"/>
                        </a:highlight>
                        <a:latin typeface="Var(--fontStack-monospace, ui-m"/>
                      </a:endParaRPr>
                    </a:p>
                  </a:txBody>
                  <a:tcPr marL="47305" marR="1006" marT="36388" marB="36388"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800" u="none" strike="noStrike" cap="none" spc="0">
                          <a:solidFill>
                            <a:schemeClr val="tx1"/>
                          </a:solidFill>
                          <a:effectLst/>
                          <a:highlight>
                            <a:srgbClr val="FFFFFF"/>
                          </a:highlight>
                        </a:rPr>
                        <a:t>Integer</a:t>
                      </a:r>
                      <a:endParaRPr lang="en-US" sz="800" b="0" i="0" u="none" strike="noStrike" cap="none" spc="0">
                        <a:solidFill>
                          <a:schemeClr val="tx1"/>
                        </a:solidFill>
                        <a:effectLst/>
                        <a:highlight>
                          <a:srgbClr val="FFFFFF"/>
                        </a:highlight>
                        <a:latin typeface="Segoe UI" panose="020B0502040204020203" pitchFamily="34" charset="0"/>
                      </a:endParaRPr>
                    </a:p>
                  </a:txBody>
                  <a:tcPr marL="47305" marR="1006" marT="36388" marB="3638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800" u="none" strike="noStrike" cap="none" spc="0">
                          <a:solidFill>
                            <a:schemeClr val="tx1"/>
                          </a:solidFill>
                          <a:effectLst/>
                          <a:highlight>
                            <a:srgbClr val="FFFFFF"/>
                          </a:highlight>
                        </a:rPr>
                        <a:t>The location of the pedestrian at the time of the accident.</a:t>
                      </a:r>
                      <a:endParaRPr lang="en-US" sz="800" b="0" i="0" u="none" strike="noStrike" cap="none" spc="0">
                        <a:solidFill>
                          <a:schemeClr val="tx1"/>
                        </a:solidFill>
                        <a:effectLst/>
                        <a:highlight>
                          <a:srgbClr val="FFFFFF"/>
                        </a:highlight>
                        <a:latin typeface="Segoe UI" panose="020B0502040204020203" pitchFamily="34" charset="0"/>
                      </a:endParaRPr>
                    </a:p>
                  </a:txBody>
                  <a:tcPr marL="47305" marR="1006" marT="36388" marB="3638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800" u="none" strike="noStrike" cap="none" spc="0">
                          <a:solidFill>
                            <a:schemeClr val="tx1"/>
                          </a:solidFill>
                          <a:effectLst/>
                          <a:highlight>
                            <a:srgbClr val="FFFFFF"/>
                          </a:highlight>
                        </a:rPr>
                        <a:t>0 = Not a Pedestrian, 1 = Crossing on Pedestrian Crossing, ..., 5 = In Carriageway</a:t>
                      </a:r>
                      <a:endParaRPr lang="en-US" sz="800" b="0" i="0" u="none" strike="noStrike" cap="none" spc="0">
                        <a:solidFill>
                          <a:schemeClr val="tx1"/>
                        </a:solidFill>
                        <a:effectLst/>
                        <a:highlight>
                          <a:srgbClr val="FFFFFF"/>
                        </a:highlight>
                        <a:latin typeface="Segoe UI" panose="020B0502040204020203" pitchFamily="34" charset="0"/>
                      </a:endParaRPr>
                    </a:p>
                  </a:txBody>
                  <a:tcPr marL="47305" marR="1006" marT="36388" marB="36388"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3513029492"/>
                  </a:ext>
                </a:extLst>
              </a:tr>
              <a:tr h="342196">
                <a:tc>
                  <a:txBody>
                    <a:bodyPr/>
                    <a:lstStyle/>
                    <a:p>
                      <a:pPr algn="l" fontAlgn="ctr"/>
                      <a:r>
                        <a:rPr lang="en-US" sz="800" u="none" strike="noStrike" cap="none" spc="0">
                          <a:solidFill>
                            <a:schemeClr val="tx1"/>
                          </a:solidFill>
                          <a:effectLst/>
                          <a:highlight>
                            <a:srgbClr val="FFFFFF"/>
                          </a:highlight>
                        </a:rPr>
                        <a:t>Pedestrian_Movement</a:t>
                      </a:r>
                      <a:endParaRPr lang="en-US" sz="800" b="0" i="0" u="none" strike="noStrike" cap="none" spc="0">
                        <a:solidFill>
                          <a:schemeClr val="tx1"/>
                        </a:solidFill>
                        <a:effectLst/>
                        <a:highlight>
                          <a:srgbClr val="FFFFFF"/>
                        </a:highlight>
                        <a:latin typeface="Var(--fontStack-monospace, ui-m"/>
                      </a:endParaRPr>
                    </a:p>
                  </a:txBody>
                  <a:tcPr marL="47305" marR="1006" marT="36388" marB="36388"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800" u="none" strike="noStrike" cap="none" spc="0">
                          <a:solidFill>
                            <a:schemeClr val="tx1"/>
                          </a:solidFill>
                          <a:effectLst/>
                          <a:highlight>
                            <a:srgbClr val="FFFFFF"/>
                          </a:highlight>
                        </a:rPr>
                        <a:t>Integer</a:t>
                      </a:r>
                      <a:endParaRPr lang="en-US" sz="800" b="0" i="0" u="none" strike="noStrike" cap="none" spc="0">
                        <a:solidFill>
                          <a:schemeClr val="tx1"/>
                        </a:solidFill>
                        <a:effectLst/>
                        <a:highlight>
                          <a:srgbClr val="FFFFFF"/>
                        </a:highlight>
                        <a:latin typeface="Segoe UI" panose="020B0502040204020203" pitchFamily="34" charset="0"/>
                      </a:endParaRPr>
                    </a:p>
                  </a:txBody>
                  <a:tcPr marL="47305" marR="1006" marT="36388" marB="3638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800" u="none" strike="noStrike" cap="none" spc="0" dirty="0">
                          <a:solidFill>
                            <a:schemeClr val="tx1"/>
                          </a:solidFill>
                          <a:effectLst/>
                          <a:highlight>
                            <a:srgbClr val="FFFFFF"/>
                          </a:highlight>
                        </a:rPr>
                        <a:t>The movement of the pedestrian during the accident.</a:t>
                      </a:r>
                      <a:endParaRPr lang="en-US" sz="800" b="0" i="0" u="none" strike="noStrike" cap="none" spc="0" dirty="0">
                        <a:solidFill>
                          <a:schemeClr val="tx1"/>
                        </a:solidFill>
                        <a:effectLst/>
                        <a:highlight>
                          <a:srgbClr val="FFFFFF"/>
                        </a:highlight>
                        <a:latin typeface="Segoe UI" panose="020B0502040204020203" pitchFamily="34" charset="0"/>
                      </a:endParaRPr>
                    </a:p>
                  </a:txBody>
                  <a:tcPr marL="47305" marR="1006" marT="36388" marB="3638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800" u="none" strike="noStrike" cap="none" spc="0">
                          <a:solidFill>
                            <a:schemeClr val="tx1"/>
                          </a:solidFill>
                          <a:effectLst/>
                          <a:highlight>
                            <a:srgbClr val="FFFFFF"/>
                          </a:highlight>
                        </a:rPr>
                        <a:t>0 = Not a Pedestrian, 1 = Crossing from Nearside, 2 = Crossing from Offside, etc.</a:t>
                      </a:r>
                      <a:endParaRPr lang="en-US" sz="800" b="0" i="0" u="none" strike="noStrike" cap="none" spc="0">
                        <a:solidFill>
                          <a:schemeClr val="tx1"/>
                        </a:solidFill>
                        <a:effectLst/>
                        <a:highlight>
                          <a:srgbClr val="FFFFFF"/>
                        </a:highlight>
                        <a:latin typeface="Segoe UI" panose="020B0502040204020203" pitchFamily="34" charset="0"/>
                      </a:endParaRPr>
                    </a:p>
                  </a:txBody>
                  <a:tcPr marL="47305" marR="1006" marT="36388" marB="36388"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4150052350"/>
                  </a:ext>
                </a:extLst>
              </a:tr>
              <a:tr h="342196">
                <a:tc>
                  <a:txBody>
                    <a:bodyPr/>
                    <a:lstStyle/>
                    <a:p>
                      <a:pPr algn="l" fontAlgn="ctr"/>
                      <a:r>
                        <a:rPr lang="en-US" sz="800" u="none" strike="noStrike" cap="none" spc="0">
                          <a:solidFill>
                            <a:schemeClr val="tx1"/>
                          </a:solidFill>
                          <a:effectLst/>
                          <a:highlight>
                            <a:srgbClr val="FFFFFF"/>
                          </a:highlight>
                        </a:rPr>
                        <a:t>Car_Passenger</a:t>
                      </a:r>
                      <a:endParaRPr lang="en-US" sz="800" b="0" i="0" u="none" strike="noStrike" cap="none" spc="0">
                        <a:solidFill>
                          <a:schemeClr val="tx1"/>
                        </a:solidFill>
                        <a:effectLst/>
                        <a:highlight>
                          <a:srgbClr val="FFFFFF"/>
                        </a:highlight>
                        <a:latin typeface="Var(--fontStack-monospace, ui-m"/>
                      </a:endParaRPr>
                    </a:p>
                  </a:txBody>
                  <a:tcPr marL="47305" marR="1006" marT="36388" marB="36388"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800" u="none" strike="noStrike" cap="none" spc="0">
                          <a:solidFill>
                            <a:schemeClr val="tx1"/>
                          </a:solidFill>
                          <a:effectLst/>
                          <a:highlight>
                            <a:srgbClr val="FFFFFF"/>
                          </a:highlight>
                        </a:rPr>
                        <a:t>Integer</a:t>
                      </a:r>
                      <a:endParaRPr lang="en-US" sz="800" b="0" i="0" u="none" strike="noStrike" cap="none" spc="0">
                        <a:solidFill>
                          <a:schemeClr val="tx1"/>
                        </a:solidFill>
                        <a:effectLst/>
                        <a:highlight>
                          <a:srgbClr val="FFFFFF"/>
                        </a:highlight>
                        <a:latin typeface="Segoe UI" panose="020B0502040204020203" pitchFamily="34" charset="0"/>
                      </a:endParaRPr>
                    </a:p>
                  </a:txBody>
                  <a:tcPr marL="47305" marR="1006" marT="36388" marB="3638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800" u="none" strike="noStrike" cap="none" spc="0">
                          <a:solidFill>
                            <a:schemeClr val="tx1"/>
                          </a:solidFill>
                          <a:effectLst/>
                          <a:highlight>
                            <a:srgbClr val="FFFFFF"/>
                          </a:highlight>
                        </a:rPr>
                        <a:t>Indicates whether the casualty was a car passenger at the time of the accident.</a:t>
                      </a:r>
                      <a:endParaRPr lang="en-US" sz="800" b="0" i="0" u="none" strike="noStrike" cap="none" spc="0">
                        <a:solidFill>
                          <a:schemeClr val="tx1"/>
                        </a:solidFill>
                        <a:effectLst/>
                        <a:highlight>
                          <a:srgbClr val="FFFFFF"/>
                        </a:highlight>
                        <a:latin typeface="Segoe UI" panose="020B0502040204020203" pitchFamily="34" charset="0"/>
                      </a:endParaRPr>
                    </a:p>
                  </a:txBody>
                  <a:tcPr marL="47305" marR="1006" marT="36388" marB="3638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800" u="none" strike="noStrike" cap="none" spc="0">
                          <a:solidFill>
                            <a:schemeClr val="tx1"/>
                          </a:solidFill>
                          <a:effectLst/>
                          <a:highlight>
                            <a:srgbClr val="FFFFFF"/>
                          </a:highlight>
                        </a:rPr>
                        <a:t>0 = No, 1 = Yes</a:t>
                      </a:r>
                      <a:endParaRPr lang="en-US" sz="800" b="0" i="0" u="none" strike="noStrike" cap="none" spc="0">
                        <a:solidFill>
                          <a:schemeClr val="tx1"/>
                        </a:solidFill>
                        <a:effectLst/>
                        <a:highlight>
                          <a:srgbClr val="FFFFFF"/>
                        </a:highlight>
                        <a:latin typeface="Segoe UI" panose="020B0502040204020203" pitchFamily="34" charset="0"/>
                      </a:endParaRPr>
                    </a:p>
                  </a:txBody>
                  <a:tcPr marL="47305" marR="1006" marT="36388" marB="36388"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2434752605"/>
                  </a:ext>
                </a:extLst>
              </a:tr>
              <a:tr h="221919">
                <a:tc>
                  <a:txBody>
                    <a:bodyPr/>
                    <a:lstStyle/>
                    <a:p>
                      <a:pPr algn="l" fontAlgn="ctr"/>
                      <a:r>
                        <a:rPr lang="en-US" sz="800" u="none" strike="noStrike" cap="none" spc="0">
                          <a:solidFill>
                            <a:schemeClr val="tx1"/>
                          </a:solidFill>
                          <a:effectLst/>
                          <a:highlight>
                            <a:srgbClr val="FFFFFF"/>
                          </a:highlight>
                        </a:rPr>
                        <a:t>Bus_or_Coach_Passenger</a:t>
                      </a:r>
                      <a:endParaRPr lang="en-US" sz="800" b="0" i="0" u="none" strike="noStrike" cap="none" spc="0">
                        <a:solidFill>
                          <a:schemeClr val="tx1"/>
                        </a:solidFill>
                        <a:effectLst/>
                        <a:highlight>
                          <a:srgbClr val="FFFFFF"/>
                        </a:highlight>
                        <a:latin typeface="Var(--fontStack-monospace, ui-m"/>
                      </a:endParaRPr>
                    </a:p>
                  </a:txBody>
                  <a:tcPr marL="47305" marR="1006" marT="36388" marB="36388"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800" u="none" strike="noStrike" cap="none" spc="0">
                          <a:solidFill>
                            <a:schemeClr val="tx1"/>
                          </a:solidFill>
                          <a:effectLst/>
                          <a:highlight>
                            <a:srgbClr val="FFFFFF"/>
                          </a:highlight>
                        </a:rPr>
                        <a:t>Integer</a:t>
                      </a:r>
                      <a:endParaRPr lang="en-US" sz="800" b="0" i="0" u="none" strike="noStrike" cap="none" spc="0">
                        <a:solidFill>
                          <a:schemeClr val="tx1"/>
                        </a:solidFill>
                        <a:effectLst/>
                        <a:highlight>
                          <a:srgbClr val="FFFFFF"/>
                        </a:highlight>
                        <a:latin typeface="Segoe UI" panose="020B0502040204020203" pitchFamily="34" charset="0"/>
                      </a:endParaRPr>
                    </a:p>
                  </a:txBody>
                  <a:tcPr marL="47305" marR="1006" marT="36388" marB="3638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800" u="none" strike="noStrike" cap="none" spc="0">
                          <a:solidFill>
                            <a:schemeClr val="tx1"/>
                          </a:solidFill>
                          <a:effectLst/>
                          <a:highlight>
                            <a:srgbClr val="FFFFFF"/>
                          </a:highlight>
                        </a:rPr>
                        <a:t>Indicates whether the casualty was a bus or coach passenger.</a:t>
                      </a:r>
                      <a:endParaRPr lang="en-US" sz="800" b="0" i="0" u="none" strike="noStrike" cap="none" spc="0">
                        <a:solidFill>
                          <a:schemeClr val="tx1"/>
                        </a:solidFill>
                        <a:effectLst/>
                        <a:highlight>
                          <a:srgbClr val="FFFFFF"/>
                        </a:highlight>
                        <a:latin typeface="Segoe UI" panose="020B0502040204020203" pitchFamily="34" charset="0"/>
                      </a:endParaRPr>
                    </a:p>
                  </a:txBody>
                  <a:tcPr marL="47305" marR="1006" marT="36388" marB="3638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800" u="none" strike="noStrike" cap="none" spc="0">
                          <a:solidFill>
                            <a:schemeClr val="tx1"/>
                          </a:solidFill>
                          <a:effectLst/>
                          <a:highlight>
                            <a:srgbClr val="FFFFFF"/>
                          </a:highlight>
                        </a:rPr>
                        <a:t>0 = No, 1 = Yes</a:t>
                      </a:r>
                      <a:endParaRPr lang="en-US" sz="800" b="0" i="0" u="none" strike="noStrike" cap="none" spc="0">
                        <a:solidFill>
                          <a:schemeClr val="tx1"/>
                        </a:solidFill>
                        <a:effectLst/>
                        <a:highlight>
                          <a:srgbClr val="FFFFFF"/>
                        </a:highlight>
                        <a:latin typeface="Segoe UI" panose="020B0502040204020203" pitchFamily="34" charset="0"/>
                      </a:endParaRPr>
                    </a:p>
                  </a:txBody>
                  <a:tcPr marL="47305" marR="1006" marT="36388" marB="36388"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1326733214"/>
                  </a:ext>
                </a:extLst>
              </a:tr>
              <a:tr h="221919">
                <a:tc>
                  <a:txBody>
                    <a:bodyPr/>
                    <a:lstStyle/>
                    <a:p>
                      <a:pPr algn="l" fontAlgn="ctr"/>
                      <a:r>
                        <a:rPr lang="en-US" sz="800" u="none" strike="noStrike" cap="none" spc="0">
                          <a:solidFill>
                            <a:schemeClr val="tx1"/>
                          </a:solidFill>
                          <a:effectLst/>
                          <a:highlight>
                            <a:srgbClr val="FFFFFF"/>
                          </a:highlight>
                        </a:rPr>
                        <a:t>Pedestrian_Road_Maintenance_Worker</a:t>
                      </a:r>
                      <a:endParaRPr lang="en-US" sz="800" b="0" i="0" u="none" strike="noStrike" cap="none" spc="0">
                        <a:solidFill>
                          <a:schemeClr val="tx1"/>
                        </a:solidFill>
                        <a:effectLst/>
                        <a:highlight>
                          <a:srgbClr val="FFFFFF"/>
                        </a:highlight>
                        <a:latin typeface="Var(--fontStack-monospace, ui-m"/>
                      </a:endParaRPr>
                    </a:p>
                  </a:txBody>
                  <a:tcPr marL="47305" marR="1006" marT="36388" marB="36388"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800" u="none" strike="noStrike" cap="none" spc="0">
                          <a:solidFill>
                            <a:schemeClr val="tx1"/>
                          </a:solidFill>
                          <a:effectLst/>
                          <a:highlight>
                            <a:srgbClr val="FFFFFF"/>
                          </a:highlight>
                        </a:rPr>
                        <a:t>Integer</a:t>
                      </a:r>
                      <a:endParaRPr lang="en-US" sz="800" b="0" i="0" u="none" strike="noStrike" cap="none" spc="0">
                        <a:solidFill>
                          <a:schemeClr val="tx1"/>
                        </a:solidFill>
                        <a:effectLst/>
                        <a:highlight>
                          <a:srgbClr val="FFFFFF"/>
                        </a:highlight>
                        <a:latin typeface="Segoe UI" panose="020B0502040204020203" pitchFamily="34" charset="0"/>
                      </a:endParaRPr>
                    </a:p>
                  </a:txBody>
                  <a:tcPr marL="47305" marR="1006" marT="36388" marB="3638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800" u="none" strike="noStrike" cap="none" spc="0">
                          <a:solidFill>
                            <a:schemeClr val="tx1"/>
                          </a:solidFill>
                          <a:effectLst/>
                          <a:highlight>
                            <a:srgbClr val="FFFFFF"/>
                          </a:highlight>
                        </a:rPr>
                        <a:t>Indicates whether the casualty was a road maintenance worker.</a:t>
                      </a:r>
                      <a:endParaRPr lang="en-US" sz="800" b="0" i="0" u="none" strike="noStrike" cap="none" spc="0">
                        <a:solidFill>
                          <a:schemeClr val="tx1"/>
                        </a:solidFill>
                        <a:effectLst/>
                        <a:highlight>
                          <a:srgbClr val="FFFFFF"/>
                        </a:highlight>
                        <a:latin typeface="Segoe UI" panose="020B0502040204020203" pitchFamily="34" charset="0"/>
                      </a:endParaRPr>
                    </a:p>
                  </a:txBody>
                  <a:tcPr marL="47305" marR="1006" marT="36388" marB="3638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800" u="none" strike="noStrike" cap="none" spc="0">
                          <a:solidFill>
                            <a:schemeClr val="tx1"/>
                          </a:solidFill>
                          <a:effectLst/>
                          <a:highlight>
                            <a:srgbClr val="FFFFFF"/>
                          </a:highlight>
                        </a:rPr>
                        <a:t>0 = No, 1 = Yes</a:t>
                      </a:r>
                      <a:endParaRPr lang="en-US" sz="800" b="0" i="0" u="none" strike="noStrike" cap="none" spc="0">
                        <a:solidFill>
                          <a:schemeClr val="tx1"/>
                        </a:solidFill>
                        <a:effectLst/>
                        <a:highlight>
                          <a:srgbClr val="FFFFFF"/>
                        </a:highlight>
                        <a:latin typeface="Segoe UI" panose="020B0502040204020203" pitchFamily="34" charset="0"/>
                      </a:endParaRPr>
                    </a:p>
                  </a:txBody>
                  <a:tcPr marL="47305" marR="1006" marT="36388" marB="36388"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4126112228"/>
                  </a:ext>
                </a:extLst>
              </a:tr>
              <a:tr h="221919">
                <a:tc>
                  <a:txBody>
                    <a:bodyPr/>
                    <a:lstStyle/>
                    <a:p>
                      <a:pPr algn="l" fontAlgn="ctr"/>
                      <a:r>
                        <a:rPr lang="en-US" sz="800" u="none" strike="noStrike" cap="none" spc="0">
                          <a:solidFill>
                            <a:schemeClr val="tx1"/>
                          </a:solidFill>
                          <a:effectLst/>
                          <a:highlight>
                            <a:srgbClr val="FFFFFF"/>
                          </a:highlight>
                        </a:rPr>
                        <a:t>Casualty_Type</a:t>
                      </a:r>
                      <a:endParaRPr lang="en-US" sz="800" b="0" i="0" u="none" strike="noStrike" cap="none" spc="0">
                        <a:solidFill>
                          <a:schemeClr val="tx1"/>
                        </a:solidFill>
                        <a:effectLst/>
                        <a:highlight>
                          <a:srgbClr val="FFFFFF"/>
                        </a:highlight>
                        <a:latin typeface="Var(--fontStack-monospace, ui-m"/>
                      </a:endParaRPr>
                    </a:p>
                  </a:txBody>
                  <a:tcPr marL="47305" marR="1006" marT="36388" marB="36388"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800" u="none" strike="noStrike" cap="none" spc="0">
                          <a:solidFill>
                            <a:schemeClr val="tx1"/>
                          </a:solidFill>
                          <a:effectLst/>
                          <a:highlight>
                            <a:srgbClr val="FFFFFF"/>
                          </a:highlight>
                        </a:rPr>
                        <a:t>Integer</a:t>
                      </a:r>
                      <a:endParaRPr lang="en-US" sz="800" b="0" i="0" u="none" strike="noStrike" cap="none" spc="0">
                        <a:solidFill>
                          <a:schemeClr val="tx1"/>
                        </a:solidFill>
                        <a:effectLst/>
                        <a:highlight>
                          <a:srgbClr val="FFFFFF"/>
                        </a:highlight>
                        <a:latin typeface="Segoe UI" panose="020B0502040204020203" pitchFamily="34" charset="0"/>
                      </a:endParaRPr>
                    </a:p>
                  </a:txBody>
                  <a:tcPr marL="47305" marR="1006" marT="36388" marB="3638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800" u="none" strike="noStrike" cap="none" spc="0">
                          <a:solidFill>
                            <a:schemeClr val="tx1"/>
                          </a:solidFill>
                          <a:effectLst/>
                          <a:highlight>
                            <a:srgbClr val="FFFFFF"/>
                          </a:highlight>
                        </a:rPr>
                        <a:t>The type of casualty (e.g., driver/rider, passenger, pedestrian).</a:t>
                      </a:r>
                      <a:endParaRPr lang="en-US" sz="800" b="0" i="0" u="none" strike="noStrike" cap="none" spc="0">
                        <a:solidFill>
                          <a:schemeClr val="tx1"/>
                        </a:solidFill>
                        <a:effectLst/>
                        <a:highlight>
                          <a:srgbClr val="FFFFFF"/>
                        </a:highlight>
                        <a:latin typeface="Segoe UI" panose="020B0502040204020203" pitchFamily="34" charset="0"/>
                      </a:endParaRPr>
                    </a:p>
                  </a:txBody>
                  <a:tcPr marL="47305" marR="1006" marT="36388" marB="3638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800" u="none" strike="noStrike" cap="none" spc="0">
                          <a:solidFill>
                            <a:schemeClr val="tx1"/>
                          </a:solidFill>
                          <a:effectLst/>
                          <a:highlight>
                            <a:srgbClr val="FFFFFF"/>
                          </a:highlight>
                        </a:rPr>
                        <a:t>1 = Driver/Rider, 2 = Passenger, 3 = Pedestrian, etc.</a:t>
                      </a:r>
                      <a:endParaRPr lang="en-US" sz="800" b="0" i="0" u="none" strike="noStrike" cap="none" spc="0">
                        <a:solidFill>
                          <a:schemeClr val="tx1"/>
                        </a:solidFill>
                        <a:effectLst/>
                        <a:highlight>
                          <a:srgbClr val="FFFFFF"/>
                        </a:highlight>
                        <a:latin typeface="Segoe UI" panose="020B0502040204020203" pitchFamily="34" charset="0"/>
                      </a:endParaRPr>
                    </a:p>
                  </a:txBody>
                  <a:tcPr marL="47305" marR="1006" marT="36388" marB="36388"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2446274472"/>
                  </a:ext>
                </a:extLst>
              </a:tr>
              <a:tr h="221919">
                <a:tc>
                  <a:txBody>
                    <a:bodyPr/>
                    <a:lstStyle/>
                    <a:p>
                      <a:pPr algn="l" fontAlgn="ctr"/>
                      <a:r>
                        <a:rPr lang="en-US" sz="800" u="none" strike="noStrike" cap="none" spc="0">
                          <a:solidFill>
                            <a:schemeClr val="tx1"/>
                          </a:solidFill>
                          <a:effectLst/>
                          <a:highlight>
                            <a:srgbClr val="FFFFFF"/>
                          </a:highlight>
                        </a:rPr>
                        <a:t>Casualty_Home_Area_Type</a:t>
                      </a:r>
                      <a:endParaRPr lang="en-US" sz="800" b="0" i="0" u="none" strike="noStrike" cap="none" spc="0">
                        <a:solidFill>
                          <a:schemeClr val="tx1"/>
                        </a:solidFill>
                        <a:effectLst/>
                        <a:highlight>
                          <a:srgbClr val="FFFFFF"/>
                        </a:highlight>
                        <a:latin typeface="Var(--fontStack-monospace, ui-m"/>
                      </a:endParaRPr>
                    </a:p>
                  </a:txBody>
                  <a:tcPr marL="47305" marR="1006" marT="36388" marB="36388"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800" u="none" strike="noStrike" cap="none" spc="0">
                          <a:solidFill>
                            <a:schemeClr val="tx1"/>
                          </a:solidFill>
                          <a:effectLst/>
                          <a:highlight>
                            <a:srgbClr val="FFFFFF"/>
                          </a:highlight>
                        </a:rPr>
                        <a:t>Integer</a:t>
                      </a:r>
                      <a:endParaRPr lang="en-US" sz="800" b="0" i="0" u="none" strike="noStrike" cap="none" spc="0">
                        <a:solidFill>
                          <a:schemeClr val="tx1"/>
                        </a:solidFill>
                        <a:effectLst/>
                        <a:highlight>
                          <a:srgbClr val="FFFFFF"/>
                        </a:highlight>
                        <a:latin typeface="Segoe UI" panose="020B0502040204020203" pitchFamily="34" charset="0"/>
                      </a:endParaRPr>
                    </a:p>
                  </a:txBody>
                  <a:tcPr marL="47305" marR="1006" marT="36388" marB="3638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800" u="none" strike="noStrike" cap="none" spc="0">
                          <a:solidFill>
                            <a:schemeClr val="tx1"/>
                          </a:solidFill>
                          <a:effectLst/>
                          <a:highlight>
                            <a:srgbClr val="FFFFFF"/>
                          </a:highlight>
                        </a:rPr>
                        <a:t>The type of area in which the casualty resides (e.g., urban, rural).</a:t>
                      </a:r>
                      <a:endParaRPr lang="en-US" sz="800" b="0" i="0" u="none" strike="noStrike" cap="none" spc="0">
                        <a:solidFill>
                          <a:schemeClr val="tx1"/>
                        </a:solidFill>
                        <a:effectLst/>
                        <a:highlight>
                          <a:srgbClr val="FFFFFF"/>
                        </a:highlight>
                        <a:latin typeface="Segoe UI" panose="020B0502040204020203" pitchFamily="34" charset="0"/>
                      </a:endParaRPr>
                    </a:p>
                  </a:txBody>
                  <a:tcPr marL="47305" marR="1006" marT="36388" marB="3638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800" u="none" strike="noStrike" cap="none" spc="0">
                          <a:solidFill>
                            <a:schemeClr val="tx1"/>
                          </a:solidFill>
                          <a:effectLst/>
                          <a:highlight>
                            <a:srgbClr val="FFFFFF"/>
                          </a:highlight>
                        </a:rPr>
                        <a:t>1 = Urban, 2 = Small Town, 3 = Rural</a:t>
                      </a:r>
                      <a:endParaRPr lang="en-US" sz="800" b="0" i="0" u="none" strike="noStrike" cap="none" spc="0">
                        <a:solidFill>
                          <a:schemeClr val="tx1"/>
                        </a:solidFill>
                        <a:effectLst/>
                        <a:highlight>
                          <a:srgbClr val="FFFFFF"/>
                        </a:highlight>
                        <a:latin typeface="Segoe UI" panose="020B0502040204020203" pitchFamily="34" charset="0"/>
                      </a:endParaRPr>
                    </a:p>
                  </a:txBody>
                  <a:tcPr marL="47305" marR="1006" marT="36388" marB="36388"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3863654499"/>
                  </a:ext>
                </a:extLst>
              </a:tr>
              <a:tr h="342196">
                <a:tc>
                  <a:txBody>
                    <a:bodyPr/>
                    <a:lstStyle/>
                    <a:p>
                      <a:pPr algn="l" fontAlgn="ctr"/>
                      <a:r>
                        <a:rPr lang="en-US" sz="800" u="none" strike="noStrike" cap="none" spc="0">
                          <a:solidFill>
                            <a:schemeClr val="tx1"/>
                          </a:solidFill>
                          <a:effectLst/>
                          <a:highlight>
                            <a:srgbClr val="FFFFFF"/>
                          </a:highlight>
                        </a:rPr>
                        <a:t>Casualty_IMD_Decile</a:t>
                      </a:r>
                      <a:endParaRPr lang="en-US" sz="800" b="0" i="0" u="none" strike="noStrike" cap="none" spc="0">
                        <a:solidFill>
                          <a:schemeClr val="tx1"/>
                        </a:solidFill>
                        <a:effectLst/>
                        <a:highlight>
                          <a:srgbClr val="FFFFFF"/>
                        </a:highlight>
                        <a:latin typeface="Var(--fontStack-monospace, ui-m"/>
                      </a:endParaRPr>
                    </a:p>
                  </a:txBody>
                  <a:tcPr marL="47305" marR="1006" marT="36388" marB="36388"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800" u="none" strike="noStrike" cap="none" spc="0">
                          <a:solidFill>
                            <a:schemeClr val="tx1"/>
                          </a:solidFill>
                          <a:effectLst/>
                          <a:highlight>
                            <a:srgbClr val="FFFFFF"/>
                          </a:highlight>
                        </a:rPr>
                        <a:t>Integer</a:t>
                      </a:r>
                      <a:endParaRPr lang="en-US" sz="800" b="0" i="0" u="none" strike="noStrike" cap="none" spc="0">
                        <a:solidFill>
                          <a:schemeClr val="tx1"/>
                        </a:solidFill>
                        <a:effectLst/>
                        <a:highlight>
                          <a:srgbClr val="FFFFFF"/>
                        </a:highlight>
                        <a:latin typeface="Segoe UI" panose="020B0502040204020203" pitchFamily="34" charset="0"/>
                      </a:endParaRPr>
                    </a:p>
                  </a:txBody>
                  <a:tcPr marL="47305" marR="1006" marT="36388" marB="3638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800" u="none" strike="noStrike" cap="none" spc="0">
                          <a:solidFill>
                            <a:schemeClr val="tx1"/>
                          </a:solidFill>
                          <a:effectLst/>
                          <a:highlight>
                            <a:srgbClr val="FFFFFF"/>
                          </a:highlight>
                        </a:rPr>
                        <a:t>The IMD decile of the area where the casualty resides (a measure of deprivation).</a:t>
                      </a:r>
                      <a:endParaRPr lang="en-US" sz="800" b="0" i="0" u="none" strike="noStrike" cap="none" spc="0">
                        <a:solidFill>
                          <a:schemeClr val="tx1"/>
                        </a:solidFill>
                        <a:effectLst/>
                        <a:highlight>
                          <a:srgbClr val="FFFFFF"/>
                        </a:highlight>
                        <a:latin typeface="Segoe UI" panose="020B0502040204020203" pitchFamily="34" charset="0"/>
                      </a:endParaRPr>
                    </a:p>
                  </a:txBody>
                  <a:tcPr marL="47305" marR="1006" marT="36388" marB="3638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800" u="none" strike="noStrike" cap="none" spc="0">
                          <a:solidFill>
                            <a:schemeClr val="tx1"/>
                          </a:solidFill>
                          <a:effectLst/>
                          <a:highlight>
                            <a:srgbClr val="FFFFFF"/>
                          </a:highlight>
                        </a:rPr>
                        <a:t>1 (most deprived) to 10 (least deprived), -1 = Unknown</a:t>
                      </a:r>
                      <a:endParaRPr lang="en-US" sz="800" b="0" i="0" u="none" strike="noStrike" cap="none" spc="0">
                        <a:solidFill>
                          <a:schemeClr val="tx1"/>
                        </a:solidFill>
                        <a:effectLst/>
                        <a:highlight>
                          <a:srgbClr val="FFFFFF"/>
                        </a:highlight>
                        <a:latin typeface="Segoe UI" panose="020B0502040204020203" pitchFamily="34" charset="0"/>
                      </a:endParaRPr>
                    </a:p>
                  </a:txBody>
                  <a:tcPr marL="47305" marR="1006" marT="36388" marB="36388"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258355126"/>
                  </a:ext>
                </a:extLst>
              </a:tr>
              <a:tr h="342196">
                <a:tc>
                  <a:txBody>
                    <a:bodyPr/>
                    <a:lstStyle/>
                    <a:p>
                      <a:pPr algn="l" fontAlgn="ctr"/>
                      <a:r>
                        <a:rPr lang="en-US" sz="800" u="none" strike="noStrike" cap="none" spc="0">
                          <a:solidFill>
                            <a:schemeClr val="tx1"/>
                          </a:solidFill>
                          <a:effectLst/>
                          <a:highlight>
                            <a:srgbClr val="FFFFFF"/>
                          </a:highlight>
                        </a:rPr>
                        <a:t>LSOA_of_Casualty</a:t>
                      </a:r>
                      <a:endParaRPr lang="en-US" sz="800" b="0" i="0" u="none" strike="noStrike" cap="none" spc="0">
                        <a:solidFill>
                          <a:schemeClr val="tx1"/>
                        </a:solidFill>
                        <a:effectLst/>
                        <a:highlight>
                          <a:srgbClr val="FFFFFF"/>
                        </a:highlight>
                        <a:latin typeface="Var(--fontStack-monospace, ui-m"/>
                      </a:endParaRPr>
                    </a:p>
                  </a:txBody>
                  <a:tcPr marL="47305" marR="1006" marT="36388" marB="36388"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800" u="none" strike="noStrike" cap="none" spc="0">
                          <a:solidFill>
                            <a:schemeClr val="tx1"/>
                          </a:solidFill>
                          <a:effectLst/>
                          <a:highlight>
                            <a:srgbClr val="FFFFFF"/>
                          </a:highlight>
                        </a:rPr>
                        <a:t>String</a:t>
                      </a:r>
                      <a:endParaRPr lang="en-US" sz="800" b="0" i="0" u="none" strike="noStrike" cap="none" spc="0">
                        <a:solidFill>
                          <a:schemeClr val="tx1"/>
                        </a:solidFill>
                        <a:effectLst/>
                        <a:highlight>
                          <a:srgbClr val="FFFFFF"/>
                        </a:highlight>
                        <a:latin typeface="Segoe UI" panose="020B0502040204020203" pitchFamily="34" charset="0"/>
                      </a:endParaRPr>
                    </a:p>
                  </a:txBody>
                  <a:tcPr marL="47305" marR="1006" marT="36388" marB="3638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800" u="none" strike="noStrike" cap="none" spc="0">
                          <a:solidFill>
                            <a:schemeClr val="tx1"/>
                          </a:solidFill>
                          <a:effectLst/>
                          <a:highlight>
                            <a:srgbClr val="FFFFFF"/>
                          </a:highlight>
                        </a:rPr>
                        <a:t>The Lower Layer Super Output Area (LSOA) associated with the casualty's location.</a:t>
                      </a:r>
                      <a:endParaRPr lang="en-US" sz="800" b="0" i="0" u="none" strike="noStrike" cap="none" spc="0">
                        <a:solidFill>
                          <a:schemeClr val="tx1"/>
                        </a:solidFill>
                        <a:effectLst/>
                        <a:highlight>
                          <a:srgbClr val="FFFFFF"/>
                        </a:highlight>
                        <a:latin typeface="Segoe UI" panose="020B0502040204020203" pitchFamily="34" charset="0"/>
                      </a:endParaRPr>
                    </a:p>
                  </a:txBody>
                  <a:tcPr marL="47305" marR="1006" marT="36388" marB="3638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lgn="l" fontAlgn="ctr"/>
                      <a:r>
                        <a:rPr lang="en-US" sz="800" u="none" strike="noStrike" cap="none" spc="0" dirty="0">
                          <a:solidFill>
                            <a:schemeClr val="tx1"/>
                          </a:solidFill>
                          <a:effectLst/>
                          <a:highlight>
                            <a:srgbClr val="FFFFFF"/>
                          </a:highlight>
                        </a:rPr>
                        <a:t>Alphanumeric code (e.g., "E01033378")</a:t>
                      </a:r>
                      <a:endParaRPr lang="en-US" sz="800" b="0" i="0" u="none" strike="noStrike" cap="none" spc="0" dirty="0">
                        <a:solidFill>
                          <a:schemeClr val="tx1"/>
                        </a:solidFill>
                        <a:effectLst/>
                        <a:highlight>
                          <a:srgbClr val="FFFFFF"/>
                        </a:highlight>
                        <a:latin typeface="Segoe UI" panose="020B0502040204020203" pitchFamily="34" charset="0"/>
                      </a:endParaRPr>
                    </a:p>
                  </a:txBody>
                  <a:tcPr marL="47305" marR="1006" marT="36388" marB="36388"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2276471239"/>
                  </a:ext>
                </a:extLst>
              </a:tr>
            </a:tbl>
          </a:graphicData>
        </a:graphic>
      </p:graphicFrame>
    </p:spTree>
    <p:extLst>
      <p:ext uri="{BB962C8B-B14F-4D97-AF65-F5344CB8AC3E}">
        <p14:creationId xmlns:p14="http://schemas.microsoft.com/office/powerpoint/2010/main" val="3070583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38142-CE72-97E1-BE7B-0B81B085B8AD}"/>
              </a:ext>
            </a:extLst>
          </p:cNvPr>
          <p:cNvSpPr>
            <a:spLocks noGrp="1"/>
          </p:cNvSpPr>
          <p:nvPr>
            <p:ph type="title"/>
          </p:nvPr>
        </p:nvSpPr>
        <p:spPr/>
        <p:txBody>
          <a:bodyPr/>
          <a:lstStyle/>
          <a:p>
            <a:r>
              <a:rPr lang="en-US" sz="1800" b="1" i="0" dirty="0">
                <a:solidFill>
                  <a:srgbClr val="1F2328"/>
                </a:solidFill>
                <a:effectLst/>
                <a:highlight>
                  <a:srgbClr val="FFFFFF"/>
                </a:highlight>
                <a:latin typeface="Times New Roman" panose="02020603050405020304" pitchFamily="18" charset="0"/>
                <a:cs typeface="Times New Roman" panose="02020603050405020304" pitchFamily="18" charset="0"/>
              </a:rPr>
              <a:t>Selected Features/Predictors for the ML Models</a:t>
            </a:r>
            <a:endParaRPr lang="en-US" sz="1800" dirty="0"/>
          </a:p>
        </p:txBody>
      </p:sp>
      <p:sp>
        <p:nvSpPr>
          <p:cNvPr id="3" name="Text Placeholder 2">
            <a:extLst>
              <a:ext uri="{FF2B5EF4-FFF2-40B4-BE49-F238E27FC236}">
                <a16:creationId xmlns:a16="http://schemas.microsoft.com/office/drawing/2014/main" id="{AEC387B2-ED95-1B3A-E6AF-BEB0003C92C4}"/>
              </a:ext>
            </a:extLst>
          </p:cNvPr>
          <p:cNvSpPr>
            <a:spLocks noGrp="1"/>
          </p:cNvSpPr>
          <p:nvPr>
            <p:ph type="body" idx="1"/>
          </p:nvPr>
        </p:nvSpPr>
        <p:spPr>
          <a:xfrm>
            <a:off x="311700" y="1080044"/>
            <a:ext cx="3083572" cy="3580394"/>
          </a:xfrm>
        </p:spPr>
        <p:txBody>
          <a:bodyPr/>
          <a:lstStyle/>
          <a:p>
            <a:pPr marL="114300" indent="0">
              <a:buNone/>
            </a:pPr>
            <a:r>
              <a:rPr lang="en-US" sz="1400" dirty="0">
                <a:latin typeface="Times New Roman" panose="02020603050405020304" pitchFamily="18" charset="0"/>
                <a:cs typeface="Times New Roman" panose="02020603050405020304" pitchFamily="18" charset="0"/>
              </a:rPr>
              <a:t>These features are selected to train the ML models by capturing diverse aspects that could influence the severity of accidents, from demographic details to specific circumstances of the accident.</a:t>
            </a:r>
          </a:p>
          <a:p>
            <a:pPr marL="114300" indent="0">
              <a:buNone/>
            </a:pPr>
            <a:endParaRPr lang="en-US" sz="1400" dirty="0">
              <a:latin typeface="Times New Roman" panose="02020603050405020304" pitchFamily="18" charset="0"/>
              <a:cs typeface="Times New Roman" panose="02020603050405020304" pitchFamily="18" charset="0"/>
            </a:endParaRPr>
          </a:p>
          <a:p>
            <a:pPr marL="285750" indent="-285750" eaLnBrk="0" fontAlgn="base" hangingPunct="0">
              <a:lnSpc>
                <a:spcPct val="100000"/>
              </a:lnSpc>
              <a:spcBef>
                <a:spcPct val="0"/>
              </a:spcBef>
              <a:spcAft>
                <a:spcPct val="0"/>
              </a:spcAft>
              <a:buClrTx/>
              <a:buSzTx/>
              <a:buFont typeface="Wingdings" panose="05000000000000000000" pitchFamily="2" charset="2"/>
              <a:buChar char="§"/>
            </a:pPr>
            <a:r>
              <a:rPr lang="en-US" b="1" i="0" dirty="0">
                <a:solidFill>
                  <a:srgbClr val="1F2328"/>
                </a:solidFill>
                <a:effectLst/>
                <a:highlight>
                  <a:srgbClr val="FFFFFF"/>
                </a:highlight>
                <a:latin typeface="Times New Roman" panose="02020603050405020304" pitchFamily="18" charset="0"/>
                <a:cs typeface="Times New Roman" panose="02020603050405020304" pitchFamily="18" charset="0"/>
              </a:rPr>
              <a:t>Target Variable:  </a:t>
            </a:r>
            <a:endParaRPr kumimoji="0" lang="en-US" altLang="en-US" sz="1400" b="1" u="none" strike="noStrike" cap="none" normalizeH="0" baseline="0" dirty="0">
              <a:ln>
                <a:noFill/>
              </a:ln>
              <a:solidFill>
                <a:srgbClr val="1F2328"/>
              </a:solidFill>
              <a:highlight>
                <a:srgbClr val="FFFFFF"/>
              </a:highligh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ClrTx/>
              <a:buSzTx/>
              <a:buNone/>
            </a:pPr>
            <a:r>
              <a:rPr kumimoji="0" lang="en-US" altLang="en-US" sz="1400" b="1" i="0" u="none" strike="noStrike" cap="none" normalizeH="0" baseline="0" dirty="0" err="1">
                <a:ln>
                  <a:noFill/>
                </a:ln>
                <a:solidFill>
                  <a:srgbClr val="1F2328"/>
                </a:solidFill>
                <a:effectLst/>
                <a:latin typeface="Times New Roman" panose="02020603050405020304" pitchFamily="18" charset="0"/>
                <a:cs typeface="Times New Roman" panose="02020603050405020304" pitchFamily="18" charset="0"/>
              </a:rPr>
              <a:t>Casualty_Severity</a:t>
            </a:r>
            <a:r>
              <a:rPr lang="en-US" altLang="en-US" sz="1400" dirty="0">
                <a:solidFill>
                  <a:srgbClr val="1F2328"/>
                </a:solidFill>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1F2328"/>
                </a:solidFill>
                <a:effectLst/>
                <a:latin typeface="Times New Roman" panose="02020603050405020304" pitchFamily="18" charset="0"/>
                <a:cs typeface="Times New Roman" panose="02020603050405020304" pitchFamily="18" charset="0"/>
              </a:rPr>
              <a:t>column is the target variable in the machine learning model. It represents the severity of the accident and is categorized into three levels:  1 = Fatal, 2 = Serious, 3 = Slight.</a:t>
            </a:r>
          </a:p>
          <a:p>
            <a:pPr marL="114300" indent="0">
              <a:buNone/>
            </a:pPr>
            <a:endParaRPr lang="en-US" b="1" i="0" dirty="0">
              <a:solidFill>
                <a:srgbClr val="1F2328"/>
              </a:solidFill>
              <a:effectLst/>
              <a:highlight>
                <a:srgbClr val="FFFFFF"/>
              </a:highlight>
              <a:latin typeface="Times New Roman" panose="02020603050405020304" pitchFamily="18" charset="0"/>
              <a:cs typeface="Times New Roman" panose="02020603050405020304" pitchFamily="18" charset="0"/>
            </a:endParaRPr>
          </a:p>
          <a:p>
            <a:pPr marL="114300" indent="0">
              <a:buNone/>
            </a:pPr>
            <a:endParaRPr lang="en-US" sz="1600" dirty="0"/>
          </a:p>
        </p:txBody>
      </p:sp>
      <p:pic>
        <p:nvPicPr>
          <p:cNvPr id="4" name="Picture 3">
            <a:extLst>
              <a:ext uri="{FF2B5EF4-FFF2-40B4-BE49-F238E27FC236}">
                <a16:creationId xmlns:a16="http://schemas.microsoft.com/office/drawing/2014/main" id="{0D8B1C39-751C-41AE-38A2-0549078A5699}"/>
              </a:ext>
            </a:extLst>
          </p:cNvPr>
          <p:cNvPicPr>
            <a:picLocks noChangeAspect="1"/>
          </p:cNvPicPr>
          <p:nvPr/>
        </p:nvPicPr>
        <p:blipFill>
          <a:blip r:embed="rId2"/>
          <a:stretch>
            <a:fillRect/>
          </a:stretch>
        </p:blipFill>
        <p:spPr>
          <a:xfrm>
            <a:off x="3542192" y="1145513"/>
            <a:ext cx="5541847" cy="3107306"/>
          </a:xfrm>
          <a:prstGeom prst="rect">
            <a:avLst/>
          </a:prstGeom>
        </p:spPr>
      </p:pic>
    </p:spTree>
    <p:extLst>
      <p:ext uri="{BB962C8B-B14F-4D97-AF65-F5344CB8AC3E}">
        <p14:creationId xmlns:p14="http://schemas.microsoft.com/office/powerpoint/2010/main" val="4269171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FA06-83FC-5EBD-76E1-15E8EF7C5561}"/>
              </a:ext>
            </a:extLst>
          </p:cNvPr>
          <p:cNvSpPr>
            <a:spLocks noGrp="1"/>
          </p:cNvSpPr>
          <p:nvPr>
            <p:ph type="title"/>
          </p:nvPr>
        </p:nvSpPr>
        <p:spPr>
          <a:xfrm>
            <a:off x="389742" y="867107"/>
            <a:ext cx="8520600" cy="572700"/>
          </a:xfrm>
        </p:spPr>
        <p:txBody>
          <a:bodyPr/>
          <a:lstStyle/>
          <a:p>
            <a:r>
              <a:rPr lang="en-US" sz="2000" b="1" dirty="0">
                <a:latin typeface="Times New Roman" panose="02020603050405020304" pitchFamily="18" charset="0"/>
                <a:cs typeface="Times New Roman" panose="02020603050405020304" pitchFamily="18" charset="0"/>
              </a:rPr>
              <a:t>Exploratory Data Analysis (EDA)</a:t>
            </a:r>
          </a:p>
        </p:txBody>
      </p:sp>
      <p:sp>
        <p:nvSpPr>
          <p:cNvPr id="5" name="Rectangle 2">
            <a:extLst>
              <a:ext uri="{FF2B5EF4-FFF2-40B4-BE49-F238E27FC236}">
                <a16:creationId xmlns:a16="http://schemas.microsoft.com/office/drawing/2014/main" id="{795B6606-AD7F-CA25-71CD-B7A7B6BCBA96}"/>
              </a:ext>
            </a:extLst>
          </p:cNvPr>
          <p:cNvSpPr>
            <a:spLocks noGrp="1" noChangeArrowheads="1"/>
          </p:cNvSpPr>
          <p:nvPr>
            <p:ph type="body" idx="1"/>
          </p:nvPr>
        </p:nvSpPr>
        <p:spPr bwMode="auto">
          <a:xfrm>
            <a:off x="400986" y="1475626"/>
            <a:ext cx="8342027"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chemeClr val="tx1"/>
                </a:solidFill>
                <a:latin typeface="Times New Roman" panose="02020603050405020304" pitchFamily="18" charset="0"/>
                <a:cs typeface="Times New Roman" panose="02020603050405020304" pitchFamily="18" charset="0"/>
              </a:rPr>
              <a:t>Data</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Cleansing and Preprocessing:</a:t>
            </a:r>
            <a:endParaRPr lang="en-US" altLang="en-US" sz="1600" b="1" dirty="0">
              <a:solidFill>
                <a:schemeClr val="tx1"/>
              </a:solidFill>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 Variable: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Focused on </a:t>
            </a:r>
            <a:r>
              <a:rPr kumimoji="0" lang="en-US" altLang="en-US"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casualty_severity</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predict accident severity.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Selection: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Retained relevant features; removed irrelevant columns to streamline analysis.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Summary Statistics: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Generated for key variables to understand data distribution, central tendencies, and spread, providing insights into feature characteristics and the overall dataset.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Quality Checks:</a:t>
            </a:r>
          </a:p>
          <a:p>
            <a:pPr marL="285750" indent="-285750" eaLnBrk="0" fontAlgn="base" hangingPunct="0">
              <a:lnSpc>
                <a:spcPct val="100000"/>
              </a:lnSpc>
              <a:spcBef>
                <a:spcPct val="0"/>
              </a:spcBef>
              <a:spcAft>
                <a:spcPct val="0"/>
              </a:spcAft>
              <a:buClrTx/>
              <a:buSzTx/>
              <a:buFont typeface="Arial" panose="020B0604020202020204" pitchFamily="34" charset="0"/>
              <a:buChar char="•"/>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Missing Values: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missing values detected, ensuring dataset completeness.</a:t>
            </a:r>
          </a:p>
          <a:p>
            <a:pPr marL="285750" indent="-285750" eaLnBrk="0" fontAlgn="base" hangingPunct="0">
              <a:lnSpc>
                <a:spcPct val="100000"/>
              </a:lnSpc>
              <a:spcBef>
                <a:spcPct val="0"/>
              </a:spcBef>
              <a:spcAft>
                <a:spcPct val="0"/>
              </a:spcAft>
              <a:buClrTx/>
              <a:buSzTx/>
              <a:buFont typeface="Arial" panose="020B0604020202020204" pitchFamily="34" charset="0"/>
              <a:buChar char="•"/>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Duplicate Rows: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Checked for duplicates; none found, confirming data integrity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64625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MBC presentation template" id="{AB65D83E-2400-6B44-80B6-570C4D1979AE}" vid="{575BF1C9-A2EC-6C4D-85BC-EA12E69D25D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6ED8954222B1C429A59F0EC15EF7AA8" ma:contentTypeVersion="3" ma:contentTypeDescription="Create a new document." ma:contentTypeScope="" ma:versionID="0d60aa1db23f65adc289745d523415cb">
  <xsd:schema xmlns:xsd="http://www.w3.org/2001/XMLSchema" xmlns:xs="http://www.w3.org/2001/XMLSchema" xmlns:p="http://schemas.microsoft.com/office/2006/metadata/properties" xmlns:ns2="3d49952c-a256-405f-b031-e3a3291e2b23" targetNamespace="http://schemas.microsoft.com/office/2006/metadata/properties" ma:root="true" ma:fieldsID="6950b06e8532f9ac7d38c40afa82ae3a" ns2:_="">
    <xsd:import namespace="3d49952c-a256-405f-b031-e3a3291e2b23"/>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49952c-a256-405f-b031-e3a3291e2b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7D5036-224F-4702-A7D6-45C6253E8B4D}">
  <ds:schemaRefs>
    <ds:schemaRef ds:uri="http://schemas.microsoft.com/office/2006/metadata/properties"/>
    <ds:schemaRef ds:uri="http://purl.org/dc/elements/1.1/"/>
    <ds:schemaRef ds:uri="http://schemas.microsoft.com/office/infopath/2007/PartnerControls"/>
    <ds:schemaRef ds:uri="http://schemas.microsoft.com/office/2006/documentManagement/types"/>
    <ds:schemaRef ds:uri="http://purl.org/dc/terms/"/>
    <ds:schemaRef ds:uri="http://purl.org/dc/dcmitype/"/>
    <ds:schemaRef ds:uri="http://www.w3.org/XML/1998/namespace"/>
    <ds:schemaRef ds:uri="http://schemas.openxmlformats.org/package/2006/metadata/core-properties"/>
    <ds:schemaRef ds:uri="3d49952c-a256-405f-b031-e3a3291e2b23"/>
  </ds:schemaRefs>
</ds:datastoreItem>
</file>

<file path=customXml/itemProps2.xml><?xml version="1.0" encoding="utf-8"?>
<ds:datastoreItem xmlns:ds="http://schemas.openxmlformats.org/officeDocument/2006/customXml" ds:itemID="{0E2477F5-ACFC-4ED1-ACC1-C27FFFF64374}">
  <ds:schemaRefs>
    <ds:schemaRef ds:uri="http://schemas.microsoft.com/sharepoint/v3/contenttype/forms"/>
  </ds:schemaRefs>
</ds:datastoreItem>
</file>

<file path=customXml/itemProps3.xml><?xml version="1.0" encoding="utf-8"?>
<ds:datastoreItem xmlns:ds="http://schemas.openxmlformats.org/officeDocument/2006/customXml" ds:itemID="{5D1E8249-7A07-46C3-8690-7972F9AAD6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49952c-a256-405f-b031-e3a3291e2b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2228</TotalTime>
  <Words>1901</Words>
  <Application>Microsoft Office PowerPoint</Application>
  <PresentationFormat>On-screen Show (16:9)</PresentationFormat>
  <Paragraphs>195</Paragraphs>
  <Slides>23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Segoe UI</vt:lpstr>
      <vt:lpstr>Times New Roman</vt:lpstr>
      <vt:lpstr>Var(--fontStack-monospace, ui-m</vt:lpstr>
      <vt:lpstr>Wingdings</vt:lpstr>
      <vt:lpstr>Simple Light</vt:lpstr>
      <vt:lpstr> Predicting the Severity of Road Traffic Accidents  UMBC Data Science Master Degree Capstone by Dr. Chaojie (Jay) Wang  </vt:lpstr>
      <vt:lpstr>Project Overview </vt:lpstr>
      <vt:lpstr>Problem Statement</vt:lpstr>
      <vt:lpstr>Research Questions?</vt:lpstr>
      <vt:lpstr>Dataset Overview</vt:lpstr>
      <vt:lpstr> Data Dictionary  Each row in the dataset represents a single casualty occurrence in a road traffic accident for the year 2022. This means that every entry corresponds to an individual involved in an accident, including their details, the accident circumstances, and the severity of their injuries. </vt:lpstr>
      <vt:lpstr>Contd..</vt:lpstr>
      <vt:lpstr>Selected Features/Predictors for the ML Models</vt:lpstr>
      <vt:lpstr>Exploratory Data Analysis (EDA)</vt:lpstr>
      <vt:lpstr>Data Visualization:</vt:lpstr>
      <vt:lpstr>Bivariate Analysis:  </vt:lpstr>
      <vt:lpstr>Visualizing the Data: </vt:lpstr>
      <vt:lpstr>Model Training, Evaluation, and Hypertuning</vt:lpstr>
      <vt:lpstr>Initial Model Evaluation (Pre-Tuning)</vt:lpstr>
      <vt:lpstr>PowerPoint Presentation</vt:lpstr>
      <vt:lpstr>Observations on Overfitting </vt:lpstr>
      <vt:lpstr>Hypertuning with RandomizedSearchCV</vt:lpstr>
      <vt:lpstr>Observations on Tuning Results </vt:lpstr>
      <vt:lpstr>PowerPoint Presentation</vt:lpstr>
      <vt:lpstr>Web Application Development</vt:lpstr>
      <vt:lpstr>Conclusion:</vt:lpstr>
      <vt:lpstr>Limitations and Future Directions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Divya Aitipamula</dc:creator>
  <cp:lastModifiedBy>Divya Aitipamula</cp:lastModifiedBy>
  <cp:revision>16</cp:revision>
  <cp:lastPrinted>2022-12-06T17:26:06Z</cp:lastPrinted>
  <dcterms:created xsi:type="dcterms:W3CDTF">2024-09-05T03:06:32Z</dcterms:created>
  <dcterms:modified xsi:type="dcterms:W3CDTF">2024-11-08T00:38:21Z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0x01010066ED8954222B1C429A59F0EC15EF7AA8</vt:lpwstr>
  </property>
</Properties>
</file>