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8" r:id="rId10"/>
    <p:sldId id="266" r:id="rId11"/>
    <p:sldId id="262"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0BE88AD-1A94-4E27-848A-E1DB1D89379B}"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D1293D9-0ADD-4FCB-883D-110928E6384B}">
      <dgm:prSet/>
      <dgm:spPr/>
      <dgm:t>
        <a:bodyPr/>
        <a:lstStyle/>
        <a:p>
          <a:r>
            <a:rPr lang="en-US"/>
            <a:t>The code aims to automate the process of approving or rejecting credit card applications using machine learning techniques.</a:t>
          </a:r>
        </a:p>
      </dgm:t>
    </dgm:pt>
    <dgm:pt modelId="{22FEDBC9-1408-4374-B9CD-AA3D31AABF98}" type="parTrans" cxnId="{CECCC273-994F-4FCB-A8E6-C2CDE79A87D0}">
      <dgm:prSet/>
      <dgm:spPr/>
      <dgm:t>
        <a:bodyPr/>
        <a:lstStyle/>
        <a:p>
          <a:endParaRPr lang="en-US"/>
        </a:p>
      </dgm:t>
    </dgm:pt>
    <dgm:pt modelId="{7B76763D-F1D5-4D26-8BA3-818492121482}" type="sibTrans" cxnId="{CECCC273-994F-4FCB-A8E6-C2CDE79A87D0}">
      <dgm:prSet/>
      <dgm:spPr/>
      <dgm:t>
        <a:bodyPr/>
        <a:lstStyle/>
        <a:p>
          <a:endParaRPr lang="en-US"/>
        </a:p>
      </dgm:t>
    </dgm:pt>
    <dgm:pt modelId="{7C53EE8C-29CF-417C-869B-39B87427B803}">
      <dgm:prSet/>
      <dgm:spPr/>
      <dgm:t>
        <a:bodyPr/>
        <a:lstStyle/>
        <a:p>
          <a:r>
            <a:rPr lang="en-US" dirty="0"/>
            <a:t>A dataset of credit card applications is used, with all attribute names and values anonymized for confidentiality.</a:t>
          </a:r>
        </a:p>
      </dgm:t>
    </dgm:pt>
    <dgm:pt modelId="{7E897609-0578-4956-8D6E-DE56566E06FE}" type="parTrans" cxnId="{B1A43E9F-213D-403A-BD94-EC753DBD7E23}">
      <dgm:prSet/>
      <dgm:spPr/>
      <dgm:t>
        <a:bodyPr/>
        <a:lstStyle/>
        <a:p>
          <a:endParaRPr lang="en-US"/>
        </a:p>
      </dgm:t>
    </dgm:pt>
    <dgm:pt modelId="{D606A018-D423-4BFD-A14C-5C11A9B8786D}" type="sibTrans" cxnId="{B1A43E9F-213D-403A-BD94-EC753DBD7E23}">
      <dgm:prSet/>
      <dgm:spPr/>
      <dgm:t>
        <a:bodyPr/>
        <a:lstStyle/>
        <a:p>
          <a:endParaRPr lang="en-US"/>
        </a:p>
      </dgm:t>
    </dgm:pt>
    <dgm:pt modelId="{9AD99EBF-2E70-4E14-B9AE-60788F5B001E}">
      <dgm:prSet/>
      <dgm:spPr/>
      <dgm:t>
        <a:bodyPr/>
        <a:lstStyle/>
        <a:p>
          <a:r>
            <a:rPr lang="en-US" dirty="0"/>
            <a:t>The dataset is a mix of different attribute types and contains some missing values, adding complexity to the task.</a:t>
          </a:r>
        </a:p>
      </dgm:t>
    </dgm:pt>
    <dgm:pt modelId="{554061B1-73A7-400F-9A9C-8730CCACFDF5}" type="parTrans" cxnId="{F4855F8E-10DE-45E0-8EF1-FB9962E56227}">
      <dgm:prSet/>
      <dgm:spPr/>
      <dgm:t>
        <a:bodyPr/>
        <a:lstStyle/>
        <a:p>
          <a:endParaRPr lang="en-US"/>
        </a:p>
      </dgm:t>
    </dgm:pt>
    <dgm:pt modelId="{5C919B68-78D0-475B-A044-67FCCEC5B3BA}" type="sibTrans" cxnId="{F4855F8E-10DE-45E0-8EF1-FB9962E56227}">
      <dgm:prSet/>
      <dgm:spPr/>
      <dgm:t>
        <a:bodyPr/>
        <a:lstStyle/>
        <a:p>
          <a:endParaRPr lang="en-US"/>
        </a:p>
      </dgm:t>
    </dgm:pt>
    <dgm:pt modelId="{387CD918-F2B3-4C2C-8B0D-EE7F29EDB488}" type="pres">
      <dgm:prSet presAssocID="{C0BE88AD-1A94-4E27-848A-E1DB1D89379B}" presName="root" presStyleCnt="0">
        <dgm:presLayoutVars>
          <dgm:dir/>
          <dgm:resizeHandles val="exact"/>
        </dgm:presLayoutVars>
      </dgm:prSet>
      <dgm:spPr/>
    </dgm:pt>
    <dgm:pt modelId="{618E1415-010E-46D5-9766-314639DB02FB}" type="pres">
      <dgm:prSet presAssocID="{FD1293D9-0ADD-4FCB-883D-110928E6384B}" presName="compNode" presStyleCnt="0"/>
      <dgm:spPr/>
    </dgm:pt>
    <dgm:pt modelId="{DD76E62B-82A2-4E70-A617-747E7AAF3D46}" type="pres">
      <dgm:prSet presAssocID="{FD1293D9-0ADD-4FCB-883D-110928E6384B}" presName="bgRect" presStyleLbl="bgShp" presStyleIdx="0" presStyleCnt="3"/>
      <dgm:spPr/>
    </dgm:pt>
    <dgm:pt modelId="{66A2806F-3467-4CB9-91B4-75BBABD433A5}" type="pres">
      <dgm:prSet presAssocID="{FD1293D9-0ADD-4FCB-883D-110928E638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7D2DA16-2AA4-4AAD-BAB6-7EDAF1F07462}" type="pres">
      <dgm:prSet presAssocID="{FD1293D9-0ADD-4FCB-883D-110928E6384B}" presName="spaceRect" presStyleCnt="0"/>
      <dgm:spPr/>
    </dgm:pt>
    <dgm:pt modelId="{C5E2BBCC-DC3A-482E-8886-4B271FCF565D}" type="pres">
      <dgm:prSet presAssocID="{FD1293D9-0ADD-4FCB-883D-110928E6384B}" presName="parTx" presStyleLbl="revTx" presStyleIdx="0" presStyleCnt="3">
        <dgm:presLayoutVars>
          <dgm:chMax val="0"/>
          <dgm:chPref val="0"/>
        </dgm:presLayoutVars>
      </dgm:prSet>
      <dgm:spPr/>
    </dgm:pt>
    <dgm:pt modelId="{42D6D886-D99C-4A7E-9585-2B8D56BBCA6D}" type="pres">
      <dgm:prSet presAssocID="{7B76763D-F1D5-4D26-8BA3-818492121482}" presName="sibTrans" presStyleCnt="0"/>
      <dgm:spPr/>
    </dgm:pt>
    <dgm:pt modelId="{BD73ADD7-3417-48E2-B4C2-05251C2597FC}" type="pres">
      <dgm:prSet presAssocID="{7C53EE8C-29CF-417C-869B-39B87427B803}" presName="compNode" presStyleCnt="0"/>
      <dgm:spPr/>
    </dgm:pt>
    <dgm:pt modelId="{6AD19127-3A1F-4305-A658-0CEFC31A54B5}" type="pres">
      <dgm:prSet presAssocID="{7C53EE8C-29CF-417C-869B-39B87427B803}" presName="bgRect" presStyleLbl="bgShp" presStyleIdx="1" presStyleCnt="3"/>
      <dgm:spPr/>
    </dgm:pt>
    <dgm:pt modelId="{6CDFCC68-83B0-4A32-8D4D-94BBDA58C400}" type="pres">
      <dgm:prSet presAssocID="{7C53EE8C-29CF-417C-869B-39B87427B8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5B2B6219-8B6F-443E-911D-E79074B67A23}" type="pres">
      <dgm:prSet presAssocID="{7C53EE8C-29CF-417C-869B-39B87427B803}" presName="spaceRect" presStyleCnt="0"/>
      <dgm:spPr/>
    </dgm:pt>
    <dgm:pt modelId="{F4928874-9562-4D10-9DAB-5558C70797D7}" type="pres">
      <dgm:prSet presAssocID="{7C53EE8C-29CF-417C-869B-39B87427B803}" presName="parTx" presStyleLbl="revTx" presStyleIdx="1" presStyleCnt="3">
        <dgm:presLayoutVars>
          <dgm:chMax val="0"/>
          <dgm:chPref val="0"/>
        </dgm:presLayoutVars>
      </dgm:prSet>
      <dgm:spPr/>
    </dgm:pt>
    <dgm:pt modelId="{4BDBBE7E-AE3B-47DD-83E6-98D934A4BCC9}" type="pres">
      <dgm:prSet presAssocID="{D606A018-D423-4BFD-A14C-5C11A9B8786D}" presName="sibTrans" presStyleCnt="0"/>
      <dgm:spPr/>
    </dgm:pt>
    <dgm:pt modelId="{E05E713A-263F-4791-8A2D-6CA0FD1F9961}" type="pres">
      <dgm:prSet presAssocID="{9AD99EBF-2E70-4E14-B9AE-60788F5B001E}" presName="compNode" presStyleCnt="0"/>
      <dgm:spPr/>
    </dgm:pt>
    <dgm:pt modelId="{4CB290B3-AAE5-43C3-8809-F583AEA36752}" type="pres">
      <dgm:prSet presAssocID="{9AD99EBF-2E70-4E14-B9AE-60788F5B001E}" presName="bgRect" presStyleLbl="bgShp" presStyleIdx="2" presStyleCnt="3"/>
      <dgm:spPr/>
    </dgm:pt>
    <dgm:pt modelId="{6EDCC798-F6A3-456D-A26E-DAF00BB56265}" type="pres">
      <dgm:prSet presAssocID="{9AD99EBF-2E70-4E14-B9AE-60788F5B00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2EE275B-2C5D-4E4D-9F89-C44C4B6A3DFC}" type="pres">
      <dgm:prSet presAssocID="{9AD99EBF-2E70-4E14-B9AE-60788F5B001E}" presName="spaceRect" presStyleCnt="0"/>
      <dgm:spPr/>
    </dgm:pt>
    <dgm:pt modelId="{8711101A-E30A-4EFC-873F-338DE4F99FD7}" type="pres">
      <dgm:prSet presAssocID="{9AD99EBF-2E70-4E14-B9AE-60788F5B001E}" presName="parTx" presStyleLbl="revTx" presStyleIdx="2" presStyleCnt="3">
        <dgm:presLayoutVars>
          <dgm:chMax val="0"/>
          <dgm:chPref val="0"/>
        </dgm:presLayoutVars>
      </dgm:prSet>
      <dgm:spPr/>
    </dgm:pt>
  </dgm:ptLst>
  <dgm:cxnLst>
    <dgm:cxn modelId="{4A167A66-9572-4C5F-AF5B-9560FC4ED812}" type="presOf" srcId="{7C53EE8C-29CF-417C-869B-39B87427B803}" destId="{F4928874-9562-4D10-9DAB-5558C70797D7}" srcOrd="0" destOrd="0" presId="urn:microsoft.com/office/officeart/2018/2/layout/IconVerticalSolidList"/>
    <dgm:cxn modelId="{BC46326D-4D24-48CA-83AE-C0C406B878B0}" type="presOf" srcId="{9AD99EBF-2E70-4E14-B9AE-60788F5B001E}" destId="{8711101A-E30A-4EFC-873F-338DE4F99FD7}" srcOrd="0" destOrd="0" presId="urn:microsoft.com/office/officeart/2018/2/layout/IconVerticalSolidList"/>
    <dgm:cxn modelId="{CECCC273-994F-4FCB-A8E6-C2CDE79A87D0}" srcId="{C0BE88AD-1A94-4E27-848A-E1DB1D89379B}" destId="{FD1293D9-0ADD-4FCB-883D-110928E6384B}" srcOrd="0" destOrd="0" parTransId="{22FEDBC9-1408-4374-B9CD-AA3D31AABF98}" sibTransId="{7B76763D-F1D5-4D26-8BA3-818492121482}"/>
    <dgm:cxn modelId="{F4855F8E-10DE-45E0-8EF1-FB9962E56227}" srcId="{C0BE88AD-1A94-4E27-848A-E1DB1D89379B}" destId="{9AD99EBF-2E70-4E14-B9AE-60788F5B001E}" srcOrd="2" destOrd="0" parTransId="{554061B1-73A7-400F-9A9C-8730CCACFDF5}" sibTransId="{5C919B68-78D0-475B-A044-67FCCEC5B3BA}"/>
    <dgm:cxn modelId="{B1A43E9F-213D-403A-BD94-EC753DBD7E23}" srcId="{C0BE88AD-1A94-4E27-848A-E1DB1D89379B}" destId="{7C53EE8C-29CF-417C-869B-39B87427B803}" srcOrd="1" destOrd="0" parTransId="{7E897609-0578-4956-8D6E-DE56566E06FE}" sibTransId="{D606A018-D423-4BFD-A14C-5C11A9B8786D}"/>
    <dgm:cxn modelId="{AE5FE3CD-6882-4EBC-BC25-55FD3EE32B30}" type="presOf" srcId="{C0BE88AD-1A94-4E27-848A-E1DB1D89379B}" destId="{387CD918-F2B3-4C2C-8B0D-EE7F29EDB488}" srcOrd="0" destOrd="0" presId="urn:microsoft.com/office/officeart/2018/2/layout/IconVerticalSolidList"/>
    <dgm:cxn modelId="{823682D8-77B6-4354-ABAC-A1EB0EF7CCFA}" type="presOf" srcId="{FD1293D9-0ADD-4FCB-883D-110928E6384B}" destId="{C5E2BBCC-DC3A-482E-8886-4B271FCF565D}" srcOrd="0" destOrd="0" presId="urn:microsoft.com/office/officeart/2018/2/layout/IconVerticalSolidList"/>
    <dgm:cxn modelId="{CDDC2FB9-3CEC-4C6B-ACCE-D0363A77C780}" type="presParOf" srcId="{387CD918-F2B3-4C2C-8B0D-EE7F29EDB488}" destId="{618E1415-010E-46D5-9766-314639DB02FB}" srcOrd="0" destOrd="0" presId="urn:microsoft.com/office/officeart/2018/2/layout/IconVerticalSolidList"/>
    <dgm:cxn modelId="{CF6C0C87-CF53-49EA-8C0C-17EDF7EDF02A}" type="presParOf" srcId="{618E1415-010E-46D5-9766-314639DB02FB}" destId="{DD76E62B-82A2-4E70-A617-747E7AAF3D46}" srcOrd="0" destOrd="0" presId="urn:microsoft.com/office/officeart/2018/2/layout/IconVerticalSolidList"/>
    <dgm:cxn modelId="{4D65A43B-226F-4944-A107-1E670DAFCF19}" type="presParOf" srcId="{618E1415-010E-46D5-9766-314639DB02FB}" destId="{66A2806F-3467-4CB9-91B4-75BBABD433A5}" srcOrd="1" destOrd="0" presId="urn:microsoft.com/office/officeart/2018/2/layout/IconVerticalSolidList"/>
    <dgm:cxn modelId="{3E770FD7-9898-4B63-9963-CCF40266CCDC}" type="presParOf" srcId="{618E1415-010E-46D5-9766-314639DB02FB}" destId="{67D2DA16-2AA4-4AAD-BAB6-7EDAF1F07462}" srcOrd="2" destOrd="0" presId="urn:microsoft.com/office/officeart/2018/2/layout/IconVerticalSolidList"/>
    <dgm:cxn modelId="{887C3421-5292-4CC1-B15A-CFF0036E7113}" type="presParOf" srcId="{618E1415-010E-46D5-9766-314639DB02FB}" destId="{C5E2BBCC-DC3A-482E-8886-4B271FCF565D}" srcOrd="3" destOrd="0" presId="urn:microsoft.com/office/officeart/2018/2/layout/IconVerticalSolidList"/>
    <dgm:cxn modelId="{6FBF440B-C6A4-4E1B-A9F0-652FFB0021A0}" type="presParOf" srcId="{387CD918-F2B3-4C2C-8B0D-EE7F29EDB488}" destId="{42D6D886-D99C-4A7E-9585-2B8D56BBCA6D}" srcOrd="1" destOrd="0" presId="urn:microsoft.com/office/officeart/2018/2/layout/IconVerticalSolidList"/>
    <dgm:cxn modelId="{DA826012-E366-4FFD-92E8-E4B2F17760CE}" type="presParOf" srcId="{387CD918-F2B3-4C2C-8B0D-EE7F29EDB488}" destId="{BD73ADD7-3417-48E2-B4C2-05251C2597FC}" srcOrd="2" destOrd="0" presId="urn:microsoft.com/office/officeart/2018/2/layout/IconVerticalSolidList"/>
    <dgm:cxn modelId="{F0BFE105-5312-496A-B127-DC16F6FBFF0D}" type="presParOf" srcId="{BD73ADD7-3417-48E2-B4C2-05251C2597FC}" destId="{6AD19127-3A1F-4305-A658-0CEFC31A54B5}" srcOrd="0" destOrd="0" presId="urn:microsoft.com/office/officeart/2018/2/layout/IconVerticalSolidList"/>
    <dgm:cxn modelId="{B0BEF1C2-973F-4223-BF07-F4C438E547B5}" type="presParOf" srcId="{BD73ADD7-3417-48E2-B4C2-05251C2597FC}" destId="{6CDFCC68-83B0-4A32-8D4D-94BBDA58C400}" srcOrd="1" destOrd="0" presId="urn:microsoft.com/office/officeart/2018/2/layout/IconVerticalSolidList"/>
    <dgm:cxn modelId="{2A94A72F-4FEB-4C87-92A7-90CA20C4821F}" type="presParOf" srcId="{BD73ADD7-3417-48E2-B4C2-05251C2597FC}" destId="{5B2B6219-8B6F-443E-911D-E79074B67A23}" srcOrd="2" destOrd="0" presId="urn:microsoft.com/office/officeart/2018/2/layout/IconVerticalSolidList"/>
    <dgm:cxn modelId="{1D641ECF-466A-454E-93F9-D141B4EB2F57}" type="presParOf" srcId="{BD73ADD7-3417-48E2-B4C2-05251C2597FC}" destId="{F4928874-9562-4D10-9DAB-5558C70797D7}" srcOrd="3" destOrd="0" presId="urn:microsoft.com/office/officeart/2018/2/layout/IconVerticalSolidList"/>
    <dgm:cxn modelId="{31E16E59-F195-497F-89DD-71A0E497C2AD}" type="presParOf" srcId="{387CD918-F2B3-4C2C-8B0D-EE7F29EDB488}" destId="{4BDBBE7E-AE3B-47DD-83E6-98D934A4BCC9}" srcOrd="3" destOrd="0" presId="urn:microsoft.com/office/officeart/2018/2/layout/IconVerticalSolidList"/>
    <dgm:cxn modelId="{9C3B7E81-A5B7-4D92-ACEE-A72C32566419}" type="presParOf" srcId="{387CD918-F2B3-4C2C-8B0D-EE7F29EDB488}" destId="{E05E713A-263F-4791-8A2D-6CA0FD1F9961}" srcOrd="4" destOrd="0" presId="urn:microsoft.com/office/officeart/2018/2/layout/IconVerticalSolidList"/>
    <dgm:cxn modelId="{75DE2670-2A18-43DF-809C-A5C825417B3B}" type="presParOf" srcId="{E05E713A-263F-4791-8A2D-6CA0FD1F9961}" destId="{4CB290B3-AAE5-43C3-8809-F583AEA36752}" srcOrd="0" destOrd="0" presId="urn:microsoft.com/office/officeart/2018/2/layout/IconVerticalSolidList"/>
    <dgm:cxn modelId="{F375EBB8-F221-405E-9C06-E24DD4F01208}" type="presParOf" srcId="{E05E713A-263F-4791-8A2D-6CA0FD1F9961}" destId="{6EDCC798-F6A3-456D-A26E-DAF00BB56265}" srcOrd="1" destOrd="0" presId="urn:microsoft.com/office/officeart/2018/2/layout/IconVerticalSolidList"/>
    <dgm:cxn modelId="{458B3B3E-7213-4A47-92B4-C7EBC73BA69F}" type="presParOf" srcId="{E05E713A-263F-4791-8A2D-6CA0FD1F9961}" destId="{E2EE275B-2C5D-4E4D-9F89-C44C4B6A3DFC}" srcOrd="2" destOrd="0" presId="urn:microsoft.com/office/officeart/2018/2/layout/IconVerticalSolidList"/>
    <dgm:cxn modelId="{EBF40020-E53A-4925-8D5B-6EB6D54D43B8}" type="presParOf" srcId="{E05E713A-263F-4791-8A2D-6CA0FD1F9961}" destId="{8711101A-E30A-4EFC-873F-338DE4F99F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3D9F3-7F36-4D14-86D7-88AC79609D1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DFB9CC-AD15-4B20-91DD-37CCFC2B06BE}">
      <dgm:prSet/>
      <dgm:spPr/>
      <dgm:t>
        <a:bodyPr/>
        <a:lstStyle/>
        <a:p>
          <a:r>
            <a:rPr lang="en-US" dirty="0"/>
            <a:t>Missing values are handled, although the specific method (dropping or imputing) is not detailed in the provided code.   </a:t>
          </a:r>
        </a:p>
      </dgm:t>
    </dgm:pt>
    <dgm:pt modelId="{1441EB60-F71C-46EE-A085-A90CE2E18F43}" type="parTrans" cxnId="{A2D2C3C6-559C-4BC9-BC12-A47DF9C2BCE4}">
      <dgm:prSet/>
      <dgm:spPr/>
      <dgm:t>
        <a:bodyPr/>
        <a:lstStyle/>
        <a:p>
          <a:endParaRPr lang="en-US"/>
        </a:p>
      </dgm:t>
    </dgm:pt>
    <dgm:pt modelId="{E65A6EF1-2704-4817-B50A-21840B1C55C9}" type="sibTrans" cxnId="{A2D2C3C6-559C-4BC9-BC12-A47DF9C2BCE4}">
      <dgm:prSet/>
      <dgm:spPr/>
      <dgm:t>
        <a:bodyPr/>
        <a:lstStyle/>
        <a:p>
          <a:endParaRPr lang="en-US"/>
        </a:p>
      </dgm:t>
    </dgm:pt>
    <dgm:pt modelId="{B5045AB0-D411-4EDA-8056-53351EFFA725}">
      <dgm:prSet/>
      <dgm:spPr/>
      <dgm:t>
        <a:bodyPr/>
        <a:lstStyle/>
        <a:p>
          <a:r>
            <a:rPr lang="en-US" dirty="0"/>
            <a:t>Non-numerical values are converted to numerical values. This might involve techniques like label encoding or one-hot encoding, but the specific method is not detailed.</a:t>
          </a:r>
        </a:p>
      </dgm:t>
    </dgm:pt>
    <dgm:pt modelId="{3DAA4167-9F87-4BF8-9F72-B695573CFFC2}" type="parTrans" cxnId="{CE110A8C-5A09-49AF-8B09-F6A6E5B0820F}">
      <dgm:prSet/>
      <dgm:spPr/>
      <dgm:t>
        <a:bodyPr/>
        <a:lstStyle/>
        <a:p>
          <a:endParaRPr lang="en-US"/>
        </a:p>
      </dgm:t>
    </dgm:pt>
    <dgm:pt modelId="{36E19950-F52D-4DB7-ABE2-D27D752840E8}" type="sibTrans" cxnId="{CE110A8C-5A09-49AF-8B09-F6A6E5B0820F}">
      <dgm:prSet/>
      <dgm:spPr/>
      <dgm:t>
        <a:bodyPr/>
        <a:lstStyle/>
        <a:p>
          <a:endParaRPr lang="en-US"/>
        </a:p>
      </dgm:t>
    </dgm:pt>
    <dgm:pt modelId="{0C294E28-B87B-4F86-AA88-1AA8BC3888DE}" type="pres">
      <dgm:prSet presAssocID="{4B23D9F3-7F36-4D14-86D7-88AC79609D11}" presName="root" presStyleCnt="0">
        <dgm:presLayoutVars>
          <dgm:dir/>
          <dgm:resizeHandles val="exact"/>
        </dgm:presLayoutVars>
      </dgm:prSet>
      <dgm:spPr/>
    </dgm:pt>
    <dgm:pt modelId="{1DF87D88-3F56-45DE-9AEA-CE59DFC213D4}" type="pres">
      <dgm:prSet presAssocID="{05DFB9CC-AD15-4B20-91DD-37CCFC2B06BE}" presName="compNode" presStyleCnt="0"/>
      <dgm:spPr/>
    </dgm:pt>
    <dgm:pt modelId="{D460B1DC-4F52-4FC9-B58B-4C46BB3BBC89}" type="pres">
      <dgm:prSet presAssocID="{05DFB9CC-AD15-4B20-91DD-37CCFC2B06BE}" presName="bgRect" presStyleLbl="bgShp" presStyleIdx="0" presStyleCnt="2"/>
      <dgm:spPr/>
    </dgm:pt>
    <dgm:pt modelId="{C39DF8FC-0AFC-4878-A006-2296170DDD85}" type="pres">
      <dgm:prSet presAssocID="{05DFB9CC-AD15-4B20-91DD-37CCFC2B06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CB69C3E-B05D-4E5A-89FA-430641E4BCDE}" type="pres">
      <dgm:prSet presAssocID="{05DFB9CC-AD15-4B20-91DD-37CCFC2B06BE}" presName="spaceRect" presStyleCnt="0"/>
      <dgm:spPr/>
    </dgm:pt>
    <dgm:pt modelId="{15933ECC-BD59-42C2-847C-A12F78F9B0AA}" type="pres">
      <dgm:prSet presAssocID="{05DFB9CC-AD15-4B20-91DD-37CCFC2B06BE}" presName="parTx" presStyleLbl="revTx" presStyleIdx="0" presStyleCnt="2">
        <dgm:presLayoutVars>
          <dgm:chMax val="0"/>
          <dgm:chPref val="0"/>
        </dgm:presLayoutVars>
      </dgm:prSet>
      <dgm:spPr/>
    </dgm:pt>
    <dgm:pt modelId="{9D18AE0E-34B0-4A63-9B18-CD71A7269C4A}" type="pres">
      <dgm:prSet presAssocID="{E65A6EF1-2704-4817-B50A-21840B1C55C9}" presName="sibTrans" presStyleCnt="0"/>
      <dgm:spPr/>
    </dgm:pt>
    <dgm:pt modelId="{CE64D6B2-9562-467C-9E18-C5EAA843C8EB}" type="pres">
      <dgm:prSet presAssocID="{B5045AB0-D411-4EDA-8056-53351EFFA725}" presName="compNode" presStyleCnt="0"/>
      <dgm:spPr/>
    </dgm:pt>
    <dgm:pt modelId="{D0C35027-E847-43E3-9EAF-593626804A5A}" type="pres">
      <dgm:prSet presAssocID="{B5045AB0-D411-4EDA-8056-53351EFFA725}" presName="bgRect" presStyleLbl="bgShp" presStyleIdx="1" presStyleCnt="2"/>
      <dgm:spPr/>
    </dgm:pt>
    <dgm:pt modelId="{7CE5EC0E-4098-4ED1-9917-4A5845A96898}" type="pres">
      <dgm:prSet presAssocID="{B5045AB0-D411-4EDA-8056-53351EFFA7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46F322A-3B05-4B0E-8597-B642A890A5AC}" type="pres">
      <dgm:prSet presAssocID="{B5045AB0-D411-4EDA-8056-53351EFFA725}" presName="spaceRect" presStyleCnt="0"/>
      <dgm:spPr/>
    </dgm:pt>
    <dgm:pt modelId="{C6FCA2DA-9EF9-440B-B547-050346238A7E}" type="pres">
      <dgm:prSet presAssocID="{B5045AB0-D411-4EDA-8056-53351EFFA725}" presName="parTx" presStyleLbl="revTx" presStyleIdx="1" presStyleCnt="2">
        <dgm:presLayoutVars>
          <dgm:chMax val="0"/>
          <dgm:chPref val="0"/>
        </dgm:presLayoutVars>
      </dgm:prSet>
      <dgm:spPr/>
    </dgm:pt>
  </dgm:ptLst>
  <dgm:cxnLst>
    <dgm:cxn modelId="{FB6F568B-8D57-45F7-AE70-D9B3A3F1BC70}" type="presOf" srcId="{4B23D9F3-7F36-4D14-86D7-88AC79609D11}" destId="{0C294E28-B87B-4F86-AA88-1AA8BC3888DE}" srcOrd="0" destOrd="0" presId="urn:microsoft.com/office/officeart/2018/2/layout/IconVerticalSolidList"/>
    <dgm:cxn modelId="{CE110A8C-5A09-49AF-8B09-F6A6E5B0820F}" srcId="{4B23D9F3-7F36-4D14-86D7-88AC79609D11}" destId="{B5045AB0-D411-4EDA-8056-53351EFFA725}" srcOrd="1" destOrd="0" parTransId="{3DAA4167-9F87-4BF8-9F72-B695573CFFC2}" sibTransId="{36E19950-F52D-4DB7-ABE2-D27D752840E8}"/>
    <dgm:cxn modelId="{EA6A6DAD-4FE0-499D-8CDD-EF344AE5F197}" type="presOf" srcId="{B5045AB0-D411-4EDA-8056-53351EFFA725}" destId="{C6FCA2DA-9EF9-440B-B547-050346238A7E}" srcOrd="0" destOrd="0" presId="urn:microsoft.com/office/officeart/2018/2/layout/IconVerticalSolidList"/>
    <dgm:cxn modelId="{A2D2C3C6-559C-4BC9-BC12-A47DF9C2BCE4}" srcId="{4B23D9F3-7F36-4D14-86D7-88AC79609D11}" destId="{05DFB9CC-AD15-4B20-91DD-37CCFC2B06BE}" srcOrd="0" destOrd="0" parTransId="{1441EB60-F71C-46EE-A085-A90CE2E18F43}" sibTransId="{E65A6EF1-2704-4817-B50A-21840B1C55C9}"/>
    <dgm:cxn modelId="{B84F65EB-F3D9-4F02-B2D6-0D8A2562620B}" type="presOf" srcId="{05DFB9CC-AD15-4B20-91DD-37CCFC2B06BE}" destId="{15933ECC-BD59-42C2-847C-A12F78F9B0AA}" srcOrd="0" destOrd="0" presId="urn:microsoft.com/office/officeart/2018/2/layout/IconVerticalSolidList"/>
    <dgm:cxn modelId="{EDDDF7B1-C5D5-414F-933F-9B84DEF1C08C}" type="presParOf" srcId="{0C294E28-B87B-4F86-AA88-1AA8BC3888DE}" destId="{1DF87D88-3F56-45DE-9AEA-CE59DFC213D4}" srcOrd="0" destOrd="0" presId="urn:microsoft.com/office/officeart/2018/2/layout/IconVerticalSolidList"/>
    <dgm:cxn modelId="{0A4FF057-AF55-4912-8523-62A51C4133CF}" type="presParOf" srcId="{1DF87D88-3F56-45DE-9AEA-CE59DFC213D4}" destId="{D460B1DC-4F52-4FC9-B58B-4C46BB3BBC89}" srcOrd="0" destOrd="0" presId="urn:microsoft.com/office/officeart/2018/2/layout/IconVerticalSolidList"/>
    <dgm:cxn modelId="{BDD1767C-57F8-4E16-9311-2C0DB6EB05CA}" type="presParOf" srcId="{1DF87D88-3F56-45DE-9AEA-CE59DFC213D4}" destId="{C39DF8FC-0AFC-4878-A006-2296170DDD85}" srcOrd="1" destOrd="0" presId="urn:microsoft.com/office/officeart/2018/2/layout/IconVerticalSolidList"/>
    <dgm:cxn modelId="{B22DF41C-4617-4DAF-98E9-9BC977A17BA3}" type="presParOf" srcId="{1DF87D88-3F56-45DE-9AEA-CE59DFC213D4}" destId="{6CB69C3E-B05D-4E5A-89FA-430641E4BCDE}" srcOrd="2" destOrd="0" presId="urn:microsoft.com/office/officeart/2018/2/layout/IconVerticalSolidList"/>
    <dgm:cxn modelId="{EA803960-1882-45F2-91C9-AC531EBB9667}" type="presParOf" srcId="{1DF87D88-3F56-45DE-9AEA-CE59DFC213D4}" destId="{15933ECC-BD59-42C2-847C-A12F78F9B0AA}" srcOrd="3" destOrd="0" presId="urn:microsoft.com/office/officeart/2018/2/layout/IconVerticalSolidList"/>
    <dgm:cxn modelId="{009CBB3B-9192-4E95-BA1B-FE7712BDF318}" type="presParOf" srcId="{0C294E28-B87B-4F86-AA88-1AA8BC3888DE}" destId="{9D18AE0E-34B0-4A63-9B18-CD71A7269C4A}" srcOrd="1" destOrd="0" presId="urn:microsoft.com/office/officeart/2018/2/layout/IconVerticalSolidList"/>
    <dgm:cxn modelId="{942AB35D-A98F-4396-AB08-9B39409F20AA}" type="presParOf" srcId="{0C294E28-B87B-4F86-AA88-1AA8BC3888DE}" destId="{CE64D6B2-9562-467C-9E18-C5EAA843C8EB}" srcOrd="2" destOrd="0" presId="urn:microsoft.com/office/officeart/2018/2/layout/IconVerticalSolidList"/>
    <dgm:cxn modelId="{46EE7500-65B8-4E35-B543-D687FC8A5067}" type="presParOf" srcId="{CE64D6B2-9562-467C-9E18-C5EAA843C8EB}" destId="{D0C35027-E847-43E3-9EAF-593626804A5A}" srcOrd="0" destOrd="0" presId="urn:microsoft.com/office/officeart/2018/2/layout/IconVerticalSolidList"/>
    <dgm:cxn modelId="{CD9F2274-397E-45F1-A539-BFE678DA04BD}" type="presParOf" srcId="{CE64D6B2-9562-467C-9E18-C5EAA843C8EB}" destId="{7CE5EC0E-4098-4ED1-9917-4A5845A96898}" srcOrd="1" destOrd="0" presId="urn:microsoft.com/office/officeart/2018/2/layout/IconVerticalSolidList"/>
    <dgm:cxn modelId="{C132D432-8EEF-46AE-8789-F9D003D96414}" type="presParOf" srcId="{CE64D6B2-9562-467C-9E18-C5EAA843C8EB}" destId="{446F322A-3B05-4B0E-8597-B642A890A5AC}" srcOrd="2" destOrd="0" presId="urn:microsoft.com/office/officeart/2018/2/layout/IconVerticalSolidList"/>
    <dgm:cxn modelId="{0638B9BC-0368-4079-B5F6-1B21EA8CD916}" type="presParOf" srcId="{CE64D6B2-9562-467C-9E18-C5EAA843C8EB}" destId="{C6FCA2DA-9EF9-440B-B547-050346238A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6E62B-82A2-4E70-A617-747E7AAF3D46}">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2806F-3467-4CB9-91B4-75BBABD433A5}">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2BBCC-DC3A-482E-8886-4B271FCF565D}">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The code aims to automate the process of approving or rejecting credit card applications using machine learning techniques.</a:t>
          </a:r>
        </a:p>
      </dsp:txBody>
      <dsp:txXfrm>
        <a:off x="1435988" y="531"/>
        <a:ext cx="9079611" cy="1243280"/>
      </dsp:txXfrm>
    </dsp:sp>
    <dsp:sp modelId="{6AD19127-3A1F-4305-A658-0CEFC31A54B5}">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FCC68-83B0-4A32-8D4D-94BBDA58C400}">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928874-9562-4D10-9DAB-5558C70797D7}">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A dataset of credit card applications is used, with all attribute names and values anonymized for confidentiality.</a:t>
          </a:r>
        </a:p>
      </dsp:txBody>
      <dsp:txXfrm>
        <a:off x="1435988" y="1554631"/>
        <a:ext cx="9079611" cy="1243280"/>
      </dsp:txXfrm>
    </dsp:sp>
    <dsp:sp modelId="{4CB290B3-AAE5-43C3-8809-F583AEA36752}">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CC798-F6A3-456D-A26E-DAF00BB56265}">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1101A-E30A-4EFC-873F-338DE4F99FD7}">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The dataset is a mix of different attribute types and contains some missing values, adding complexity to the task.</a:t>
          </a:r>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0B1DC-4F52-4FC9-B58B-4C46BB3BBC89}">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DF8FC-0AFC-4878-A006-2296170DDD8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33ECC-BD59-42C2-847C-A12F78F9B0A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Missing values are handled, although the specific method (dropping or imputing) is not detailed in the provided code.   </a:t>
          </a:r>
        </a:p>
      </dsp:txBody>
      <dsp:txXfrm>
        <a:off x="1507738" y="707092"/>
        <a:ext cx="9007861" cy="1305401"/>
      </dsp:txXfrm>
    </dsp:sp>
    <dsp:sp modelId="{D0C35027-E847-43E3-9EAF-593626804A5A}">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5EC0E-4098-4ED1-9917-4A5845A9689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A2DA-9EF9-440B-B547-050346238A7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Non-numerical values are converted to numerical values. This might involve techniques like label encoding or one-hot encoding, but the specific method is not detailed.</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2355-F3F8-9ED9-AC4C-DEE92F97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D78B8-279D-0E85-2E1A-E1C481F31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F6DD5-107E-554C-1382-5CE5FE15C66D}"/>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38D9C945-3FC4-6C11-57A3-09FA458C0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70507-AB61-421C-289D-66C491261FB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3014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2CD-E24E-F82D-D621-64936AFDE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36954-9023-3118-58EC-20DF35A5E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1407C-EB7F-03BF-4A74-E164B42F02C6}"/>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F16BFD5F-40E6-85FF-76C0-25DA4D454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4C466-EE35-619E-DD2C-3A432084CF36}"/>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75689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E6926-AAF3-6D48-B1D9-E570B61C9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641B8-A454-6380-D5B8-0CB1AFF180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516A6-E854-A023-6471-E3C94CB5891F}"/>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6C43A2C0-D7DF-0D2E-E10F-8EC9BC76A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9ECE8-F926-ED6D-194E-7AA293223EA2}"/>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65359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BBDA-DEA4-CD1D-1596-0E181C977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627CC-67DE-6230-FDD2-C1CE71A08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1680-6FDB-D6AC-E28C-9517809B8970}"/>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0109A1C4-BA94-A3C4-1F9E-8E0277224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884B-6055-01EA-1614-E672FAB6267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06963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F1D6-80FB-49BA-1FFA-461A2024A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E8302F-7967-6AB7-B59B-77D691904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EC158-4E6B-EA1F-EB7A-F8F60595B48C}"/>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1E176222-293E-6FCB-7344-F97BA19B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E1EF6-B5E9-0164-E88F-A031F9698DC9}"/>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39953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2F7B-9916-500B-5BFE-B2C80143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DD98E-8D0F-96F0-57B3-9CA7855A1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C0ED4-D3C2-BAE2-7CCE-861D41B64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006B9-0D86-4F9C-6F03-D47759DD4C67}"/>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6" name="Footer Placeholder 5">
            <a:extLst>
              <a:ext uri="{FF2B5EF4-FFF2-40B4-BE49-F238E27FC236}">
                <a16:creationId xmlns:a16="http://schemas.microsoft.com/office/drawing/2014/main" id="{B1162A57-EFDD-7EEF-F1B2-EEBD1B174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29441-3802-7068-19A6-938D526FE06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41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B999-B58F-53F0-C58F-78D9A22212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A1A3E-B42B-FF0E-E3AE-88B73C052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E0D6F-AA2B-25F3-CB31-B3C3BC47C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DF065-3A2A-3C15-F5B6-0B6B332F5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27ACE-431A-455E-EADD-AB0D80884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A1338-CBBD-9CD6-79D1-911DBDAA4990}"/>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8" name="Footer Placeholder 7">
            <a:extLst>
              <a:ext uri="{FF2B5EF4-FFF2-40B4-BE49-F238E27FC236}">
                <a16:creationId xmlns:a16="http://schemas.microsoft.com/office/drawing/2014/main" id="{875A2E82-AA24-0C5C-B3FC-8F29FBEAD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4A3C5-1F92-A523-1ED7-BD984DDD88B6}"/>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81672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0B58-4379-A9B0-97D5-B67C8F9CC4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87D78-E703-54A0-00FF-E93DB2C73C69}"/>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4" name="Footer Placeholder 3">
            <a:extLst>
              <a:ext uri="{FF2B5EF4-FFF2-40B4-BE49-F238E27FC236}">
                <a16:creationId xmlns:a16="http://schemas.microsoft.com/office/drawing/2014/main" id="{2B982C1F-9DAF-F3C1-05DE-FF0FE1A34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E42B58-ED0A-4550-C92C-42ADE7BA0055}"/>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5425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A2A33-DAB9-C338-A490-2D7403C35E26}"/>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3" name="Footer Placeholder 2">
            <a:extLst>
              <a:ext uri="{FF2B5EF4-FFF2-40B4-BE49-F238E27FC236}">
                <a16:creationId xmlns:a16="http://schemas.microsoft.com/office/drawing/2014/main" id="{EF0B935F-DF04-959E-E24B-01864B8E22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9C18D-316E-38CA-FD42-9BAD39B9F074}"/>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9694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D549-192D-68B8-2CD4-BDD4BB478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1A1C8-40AB-238C-F79E-8F27B8CE8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CD75D-AA12-8D20-1589-4ACCFF69B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81016-427C-B022-2F2F-20633EAEB2EB}"/>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6" name="Footer Placeholder 5">
            <a:extLst>
              <a:ext uri="{FF2B5EF4-FFF2-40B4-BE49-F238E27FC236}">
                <a16:creationId xmlns:a16="http://schemas.microsoft.com/office/drawing/2014/main" id="{4B659A33-5836-5D12-2127-1699FC4F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DF08E-EE7B-3169-2BCA-3F41B9B189D5}"/>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40836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1-8E48-1D3D-9528-47401AA66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C59E6-D3DF-5728-7A0D-CCABC502F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EF4D64-C271-1814-5997-742064DB8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E96D5-7038-B17F-B47E-0F0222151B9F}"/>
              </a:ext>
            </a:extLst>
          </p:cNvPr>
          <p:cNvSpPr>
            <a:spLocks noGrp="1"/>
          </p:cNvSpPr>
          <p:nvPr>
            <p:ph type="dt" sz="half" idx="10"/>
          </p:nvPr>
        </p:nvSpPr>
        <p:spPr/>
        <p:txBody>
          <a:bodyPr/>
          <a:lstStyle/>
          <a:p>
            <a:fld id="{42F1C606-C3BF-4694-8057-638B4714612D}" type="datetimeFigureOut">
              <a:rPr lang="en-US" smtClean="0"/>
              <a:t>4/7/2024</a:t>
            </a:fld>
            <a:endParaRPr lang="en-US"/>
          </a:p>
        </p:txBody>
      </p:sp>
      <p:sp>
        <p:nvSpPr>
          <p:cNvPr id="6" name="Footer Placeholder 5">
            <a:extLst>
              <a:ext uri="{FF2B5EF4-FFF2-40B4-BE49-F238E27FC236}">
                <a16:creationId xmlns:a16="http://schemas.microsoft.com/office/drawing/2014/main" id="{74F6FC65-27AE-48E6-CE64-7B5FF5DC3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EF8F4-4AD8-5641-11A8-053FEF286FA1}"/>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89347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3AC2D-9BAF-3D30-689D-6CD4CC6C2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7F5692-9625-4A11-0FDF-6927C8233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61264-C25C-C4FA-F3C1-D53307D15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1C606-C3BF-4694-8057-638B4714612D}" type="datetimeFigureOut">
              <a:rPr lang="en-US" smtClean="0"/>
              <a:t>4/7/2024</a:t>
            </a:fld>
            <a:endParaRPr lang="en-US"/>
          </a:p>
        </p:txBody>
      </p:sp>
      <p:sp>
        <p:nvSpPr>
          <p:cNvPr id="5" name="Footer Placeholder 4">
            <a:extLst>
              <a:ext uri="{FF2B5EF4-FFF2-40B4-BE49-F238E27FC236}">
                <a16:creationId xmlns:a16="http://schemas.microsoft.com/office/drawing/2014/main" id="{1B313DA2-E407-088D-DBB7-4E927A0F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CBCF8-069A-EF65-542A-6031F19E7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E0AF-3EFF-49FF-8056-95E897D9E374}" type="slidenum">
              <a:rPr lang="en-US" smtClean="0"/>
              <a:t>‹#›</a:t>
            </a:fld>
            <a:endParaRPr lang="en-US"/>
          </a:p>
        </p:txBody>
      </p:sp>
    </p:spTree>
    <p:extLst>
      <p:ext uri="{BB962C8B-B14F-4D97-AF65-F5344CB8AC3E}">
        <p14:creationId xmlns:p14="http://schemas.microsoft.com/office/powerpoint/2010/main" val="189540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CD358-4EA0-4AAC-8A10-499FD415C522}"/>
              </a:ext>
            </a:extLst>
          </p:cNvPr>
          <p:cNvSpPr>
            <a:spLocks noGrp="1"/>
          </p:cNvSpPr>
          <p:nvPr>
            <p:ph type="ctrTitle"/>
          </p:nvPr>
        </p:nvSpPr>
        <p:spPr>
          <a:xfrm>
            <a:off x="640080" y="320040"/>
            <a:ext cx="6692827" cy="3892669"/>
          </a:xfrm>
        </p:spPr>
        <p:txBody>
          <a:bodyPr>
            <a:normAutofit/>
          </a:bodyPr>
          <a:lstStyle/>
          <a:p>
            <a:pPr algn="l"/>
            <a:r>
              <a:rPr lang="en-US" sz="5400" b="1" i="0" dirty="0">
                <a:effectLst/>
                <a:latin typeface="Helvetica Neue"/>
              </a:rPr>
              <a:t> </a:t>
            </a:r>
            <a:br>
              <a:rPr lang="en-US" sz="5400" b="1" i="0" dirty="0">
                <a:effectLst/>
                <a:latin typeface="Helvetica Neue"/>
              </a:rPr>
            </a:br>
            <a:r>
              <a:rPr lang="en-US" sz="5400" b="1" i="0" dirty="0">
                <a:effectLst/>
                <a:latin typeface="Helvetica Neue"/>
              </a:rPr>
              <a:t>Credit Card</a:t>
            </a:r>
            <a:r>
              <a:rPr lang="en-US" sz="5400" b="1" dirty="0">
                <a:latin typeface="Helvetica Neue"/>
              </a:rPr>
              <a:t> </a:t>
            </a:r>
            <a:r>
              <a:rPr lang="en-US" sz="5400" b="1" i="0" dirty="0">
                <a:effectLst/>
                <a:latin typeface="Helvetica Neue"/>
              </a:rPr>
              <a:t>Applications</a:t>
            </a:r>
            <a:br>
              <a:rPr lang="en-US" sz="5400" b="1" i="0" dirty="0">
                <a:effectLst/>
                <a:latin typeface="Helvetica Neue"/>
              </a:rPr>
            </a:br>
            <a:endParaRPr lang="en-US" sz="5400" dirty="0"/>
          </a:p>
        </p:txBody>
      </p:sp>
      <p:sp>
        <p:nvSpPr>
          <p:cNvPr id="3" name="Subtitle 2">
            <a:extLst>
              <a:ext uri="{FF2B5EF4-FFF2-40B4-BE49-F238E27FC236}">
                <a16:creationId xmlns:a16="http://schemas.microsoft.com/office/drawing/2014/main" id="{A0661513-7C63-0F87-D917-296D628E38A6}"/>
              </a:ext>
            </a:extLst>
          </p:cNvPr>
          <p:cNvSpPr>
            <a:spLocks noGrp="1"/>
          </p:cNvSpPr>
          <p:nvPr>
            <p:ph type="subTitle" idx="1"/>
          </p:nvPr>
        </p:nvSpPr>
        <p:spPr>
          <a:xfrm>
            <a:off x="640080" y="4631161"/>
            <a:ext cx="6692827" cy="1569486"/>
          </a:xfrm>
        </p:spPr>
        <p:txBody>
          <a:bodyPr>
            <a:normAutofit/>
          </a:bodyPr>
          <a:lstStyle/>
          <a:p>
            <a:pPr algn="l"/>
            <a:endParaRPr lang="en-US" sz="2800" b="1" dirty="0"/>
          </a:p>
          <a:p>
            <a:pPr algn="l"/>
            <a:r>
              <a:rPr lang="en-US" sz="2800" b="1" dirty="0"/>
              <a:t>Divya A</a:t>
            </a:r>
          </a:p>
          <a:p>
            <a:pPr algn="l"/>
            <a:r>
              <a:rPr lang="en-US" sz="2800" b="1" dirty="0" err="1"/>
              <a:t>Jyothirnayani</a:t>
            </a:r>
            <a:endParaRPr lang="en-US" sz="2800" b="1" dirty="0"/>
          </a:p>
        </p:txBody>
      </p:sp>
      <p:sp>
        <p:nvSpPr>
          <p:cNvPr id="5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tack of bank cards">
            <a:extLst>
              <a:ext uri="{FF2B5EF4-FFF2-40B4-BE49-F238E27FC236}">
                <a16:creationId xmlns:a16="http://schemas.microsoft.com/office/drawing/2014/main" id="{B5FBACE3-E688-DAF6-C2A0-A32C6613CA1B}"/>
              </a:ext>
            </a:extLst>
          </p:cNvPr>
          <p:cNvPicPr>
            <a:picLocks noChangeAspect="1"/>
          </p:cNvPicPr>
          <p:nvPr/>
        </p:nvPicPr>
        <p:blipFill rotWithShape="1">
          <a:blip r:embed="rId2"/>
          <a:srcRect l="40325" r="2" b="2"/>
          <a:stretch/>
        </p:blipFill>
        <p:spPr>
          <a:xfrm>
            <a:off x="7464552" y="978868"/>
            <a:ext cx="4087368" cy="4589146"/>
          </a:xfrm>
          <a:prstGeom prst="rect">
            <a:avLst/>
          </a:prstGeom>
        </p:spPr>
      </p:pic>
    </p:spTree>
    <p:extLst>
      <p:ext uri="{BB962C8B-B14F-4D97-AF65-F5344CB8AC3E}">
        <p14:creationId xmlns:p14="http://schemas.microsoft.com/office/powerpoint/2010/main" val="14467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D4057-3F0C-6B92-E04D-A91CFA646B26}"/>
              </a:ext>
            </a:extLst>
          </p:cNvPr>
          <p:cNvSpPr>
            <a:spLocks noGrp="1"/>
          </p:cNvSpPr>
          <p:nvPr>
            <p:ph type="title"/>
          </p:nvPr>
        </p:nvSpPr>
        <p:spPr>
          <a:xfrm>
            <a:off x="838200" y="365125"/>
            <a:ext cx="10515600" cy="1325563"/>
          </a:xfrm>
        </p:spPr>
        <p:txBody>
          <a:bodyPr>
            <a:normAutofit/>
          </a:bodyPr>
          <a:lstStyle/>
          <a:p>
            <a:r>
              <a:rPr lang="en-US" sz="5400" b="1"/>
              <a:t>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F76D17-2D60-E758-4D1E-78F40544CB18}"/>
              </a:ext>
            </a:extLst>
          </p:cNvPr>
          <p:cNvSpPr>
            <a:spLocks noGrp="1"/>
          </p:cNvSpPr>
          <p:nvPr>
            <p:ph idx="1"/>
          </p:nvPr>
        </p:nvSpPr>
        <p:spPr>
          <a:xfrm>
            <a:off x="838200" y="1929384"/>
            <a:ext cx="10515600" cy="4251960"/>
          </a:xfrm>
        </p:spPr>
        <p:txBody>
          <a:bodyPr>
            <a:normAutofit/>
          </a:bodyPr>
          <a:lstStyle/>
          <a:p>
            <a:r>
              <a:rPr lang="en-US" dirty="0"/>
              <a:t>The model is trained with the training data, and the best parameters are obtained. </a:t>
            </a:r>
          </a:p>
          <a:p>
            <a:r>
              <a:rPr lang="en-US" dirty="0"/>
              <a:t>Predictions are made on the test set, and the model's accuracy is evaluated using </a:t>
            </a:r>
            <a:r>
              <a:rPr lang="en-US" dirty="0" err="1"/>
              <a:t>accuracy_score</a:t>
            </a:r>
            <a:r>
              <a:rPr lang="en-US" dirty="0"/>
              <a:t>.</a:t>
            </a:r>
          </a:p>
        </p:txBody>
      </p:sp>
    </p:spTree>
    <p:extLst>
      <p:ext uri="{BB962C8B-B14F-4D97-AF65-F5344CB8AC3E}">
        <p14:creationId xmlns:p14="http://schemas.microsoft.com/office/powerpoint/2010/main" val="2447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DE03E2-3B1D-82B4-2337-655510AABA4A}"/>
              </a:ext>
            </a:extLst>
          </p:cNvPr>
          <p:cNvSpPr>
            <a:spLocks noGrp="1"/>
          </p:cNvSpPr>
          <p:nvPr>
            <p:ph type="title"/>
          </p:nvPr>
        </p:nvSpPr>
        <p:spPr>
          <a:xfrm>
            <a:off x="1115568" y="509521"/>
            <a:ext cx="10232136" cy="704088"/>
          </a:xfrm>
        </p:spPr>
        <p:txBody>
          <a:bodyPr>
            <a:normAutofit/>
          </a:bodyPr>
          <a:lstStyle/>
          <a:p>
            <a:r>
              <a:rPr lang="en-US" sz="4000" b="1" dirty="0"/>
              <a:t>Output:</a:t>
            </a:r>
          </a:p>
        </p:txBody>
      </p:sp>
      <p:sp>
        <p:nvSpPr>
          <p:cNvPr id="26" name="Rectangle 2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825397-1492-1229-1BD6-507A65DF54DD}"/>
              </a:ext>
            </a:extLst>
          </p:cNvPr>
          <p:cNvSpPr>
            <a:spLocks/>
          </p:cNvSpPr>
          <p:nvPr/>
        </p:nvSpPr>
        <p:spPr>
          <a:xfrm>
            <a:off x="1115568" y="1362415"/>
            <a:ext cx="9790714" cy="4986065"/>
          </a:xfrm>
          <a:prstGeom prst="rect">
            <a:avLst/>
          </a:prstGeom>
        </p:spPr>
        <p:txBody>
          <a:bodyPr/>
          <a:lstStyle/>
          <a:p>
            <a:pPr defTabSz="786384">
              <a:spcAft>
                <a:spcPts val="600"/>
              </a:spcAft>
            </a:pPr>
            <a:r>
              <a:rPr lang="en-US" sz="2400" kern="1200" dirty="0">
                <a:solidFill>
                  <a:schemeClr val="tx1"/>
                </a:solidFill>
                <a:latin typeface="+mn-lt"/>
                <a:ea typeface="+mn-ea"/>
                <a:cs typeface="+mn-cs"/>
              </a:rPr>
              <a:t>The output includes the number of missing values in each column, the best parameters for the Random Forest model after hyperparameter tuning, and the accuracy score of the model on the test data.</a:t>
            </a:r>
          </a:p>
          <a:p>
            <a:pPr defTabSz="786384">
              <a:spcAft>
                <a:spcPts val="600"/>
              </a:spcAft>
            </a:pPr>
            <a:r>
              <a:rPr lang="en-US" sz="2000" dirty="0"/>
              <a:t>4a)</a:t>
            </a:r>
            <a:endParaRPr lang="en-US" sz="2000" kern="1200" dirty="0">
              <a:solidFill>
                <a:schemeClr val="tx1"/>
              </a:solidFill>
              <a:latin typeface="+mn-lt"/>
              <a:ea typeface="+mn-ea"/>
              <a:cs typeface="+mn-cs"/>
            </a:endParaRPr>
          </a:p>
          <a:p>
            <a:pPr defTabSz="786384">
              <a:spcAft>
                <a:spcPts val="600"/>
              </a:spcAft>
            </a:pPr>
            <a:endParaRPr lang="en-US" sz="2800" kern="1200" dirty="0">
              <a:solidFill>
                <a:schemeClr val="tx1"/>
              </a:solidFill>
              <a:latin typeface="+mn-lt"/>
              <a:ea typeface="+mn-ea"/>
              <a:cs typeface="+mn-cs"/>
            </a:endParaRPr>
          </a:p>
          <a:p>
            <a:pPr defTabSz="786384">
              <a:spcAft>
                <a:spcPts val="600"/>
              </a:spcAft>
            </a:pPr>
            <a:endParaRPr lang="en-US" sz="2800" kern="1200" dirty="0">
              <a:solidFill>
                <a:schemeClr val="tx1"/>
              </a:solidFill>
              <a:latin typeface="+mn-lt"/>
              <a:ea typeface="+mn-ea"/>
              <a:cs typeface="+mn-cs"/>
            </a:endParaRPr>
          </a:p>
          <a:p>
            <a:pPr>
              <a:spcAft>
                <a:spcPts val="600"/>
              </a:spcAft>
            </a:pPr>
            <a:endParaRPr lang="en-US" sz="2400" dirty="0"/>
          </a:p>
          <a:p>
            <a:pPr>
              <a:spcAft>
                <a:spcPts val="600"/>
              </a:spcAft>
            </a:pPr>
            <a:r>
              <a:rPr lang="en-US" sz="2000" dirty="0"/>
              <a:t>4b)</a:t>
            </a:r>
          </a:p>
          <a:p>
            <a:pPr>
              <a:spcAft>
                <a:spcPts val="600"/>
              </a:spcAft>
            </a:pPr>
            <a:endParaRPr lang="en-US" sz="2000" dirty="0"/>
          </a:p>
        </p:txBody>
      </p:sp>
      <p:pic>
        <p:nvPicPr>
          <p:cNvPr id="5" name="Picture 4">
            <a:extLst>
              <a:ext uri="{FF2B5EF4-FFF2-40B4-BE49-F238E27FC236}">
                <a16:creationId xmlns:a16="http://schemas.microsoft.com/office/drawing/2014/main" id="{0C1F40DF-2991-BF2A-E851-F94E001FBD84}"/>
              </a:ext>
            </a:extLst>
          </p:cNvPr>
          <p:cNvPicPr>
            <a:picLocks noChangeAspect="1"/>
          </p:cNvPicPr>
          <p:nvPr/>
        </p:nvPicPr>
        <p:blipFill>
          <a:blip r:embed="rId2"/>
          <a:stretch>
            <a:fillRect/>
          </a:stretch>
        </p:blipFill>
        <p:spPr>
          <a:xfrm>
            <a:off x="1162864" y="2965267"/>
            <a:ext cx="10232136" cy="1224103"/>
          </a:xfrm>
          <a:prstGeom prst="rect">
            <a:avLst/>
          </a:prstGeom>
        </p:spPr>
      </p:pic>
      <p:pic>
        <p:nvPicPr>
          <p:cNvPr id="7" name="Picture 6">
            <a:extLst>
              <a:ext uri="{FF2B5EF4-FFF2-40B4-BE49-F238E27FC236}">
                <a16:creationId xmlns:a16="http://schemas.microsoft.com/office/drawing/2014/main" id="{2EDE2562-5101-5F59-4A71-655C9064F942}"/>
              </a:ext>
            </a:extLst>
          </p:cNvPr>
          <p:cNvPicPr>
            <a:picLocks noChangeAspect="1"/>
          </p:cNvPicPr>
          <p:nvPr/>
        </p:nvPicPr>
        <p:blipFill>
          <a:blip r:embed="rId3"/>
          <a:stretch>
            <a:fillRect/>
          </a:stretch>
        </p:blipFill>
        <p:spPr>
          <a:xfrm>
            <a:off x="1162863" y="4861291"/>
            <a:ext cx="10232137" cy="937429"/>
          </a:xfrm>
          <a:prstGeom prst="rect">
            <a:avLst/>
          </a:prstGeom>
        </p:spPr>
      </p:pic>
    </p:spTree>
    <p:extLst>
      <p:ext uri="{BB962C8B-B14F-4D97-AF65-F5344CB8AC3E}">
        <p14:creationId xmlns:p14="http://schemas.microsoft.com/office/powerpoint/2010/main" val="48797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52E97-7C21-407C-7F27-9DA651A8C6C8}"/>
              </a:ext>
            </a:extLst>
          </p:cNvPr>
          <p:cNvSpPr>
            <a:spLocks noGrp="1"/>
          </p:cNvSpPr>
          <p:nvPr>
            <p:ph type="title"/>
          </p:nvPr>
        </p:nvSpPr>
        <p:spPr>
          <a:xfrm>
            <a:off x="1115568" y="548640"/>
            <a:ext cx="10168128" cy="1179576"/>
          </a:xfrm>
        </p:spPr>
        <p:txBody>
          <a:bodyPr>
            <a:normAutofit/>
          </a:bodyPr>
          <a:lstStyle/>
          <a:p>
            <a:r>
              <a:rPr lang="en-US" sz="4000" b="1"/>
              <a:t>Significance: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014E7E-D4CB-FD54-0F29-EA7909E4963A}"/>
              </a:ext>
            </a:extLst>
          </p:cNvPr>
          <p:cNvSpPr>
            <a:spLocks noGrp="1"/>
          </p:cNvSpPr>
          <p:nvPr>
            <p:ph idx="1"/>
          </p:nvPr>
        </p:nvSpPr>
        <p:spPr>
          <a:xfrm>
            <a:off x="558209" y="2221992"/>
            <a:ext cx="10725487" cy="3954971"/>
          </a:xfrm>
        </p:spPr>
        <p:txBody>
          <a:bodyPr>
            <a:normAutofit/>
          </a:bodyPr>
          <a:lstStyle/>
          <a:p>
            <a:r>
              <a:rPr lang="en-US" dirty="0"/>
              <a:t>This process demonstrates how machine learning can effectively automate and optimize decision-making tasks like credit card application processing. </a:t>
            </a:r>
          </a:p>
          <a:p>
            <a:r>
              <a:rPr lang="en-US" dirty="0"/>
              <a:t>The use of </a:t>
            </a:r>
            <a:r>
              <a:rPr lang="en-US" dirty="0" err="1"/>
              <a:t>GridSearchCV</a:t>
            </a:r>
            <a:r>
              <a:rPr lang="en-US" dirty="0"/>
              <a:t> for hyperparameter tuning ensures that the model is as accurate as possible.</a:t>
            </a:r>
          </a:p>
          <a:p>
            <a:r>
              <a:rPr lang="en-US" dirty="0"/>
              <a:t>The project highlights the practical application of machine learning techniques in financial services.</a:t>
            </a:r>
          </a:p>
        </p:txBody>
      </p:sp>
    </p:spTree>
    <p:extLst>
      <p:ext uri="{BB962C8B-B14F-4D97-AF65-F5344CB8AC3E}">
        <p14:creationId xmlns:p14="http://schemas.microsoft.com/office/powerpoint/2010/main" val="174864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596494-7F15-4D0B-4969-41B83D2BEC7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02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5C104-CB97-238C-62E3-2BA598B7DEEF}"/>
              </a:ext>
            </a:extLst>
          </p:cNvPr>
          <p:cNvSpPr>
            <a:spLocks noGrp="1"/>
          </p:cNvSpPr>
          <p:nvPr>
            <p:ph type="title"/>
          </p:nvPr>
        </p:nvSpPr>
        <p:spPr>
          <a:xfrm>
            <a:off x="838200" y="557188"/>
            <a:ext cx="10515600" cy="1133499"/>
          </a:xfrm>
        </p:spPr>
        <p:txBody>
          <a:bodyPr>
            <a:normAutofit/>
          </a:bodyPr>
          <a:lstStyle/>
          <a:p>
            <a:pPr algn="ctr"/>
            <a:r>
              <a:rPr lang="en-US" sz="5200" b="1" dirty="0"/>
              <a:t>Introduction:</a:t>
            </a:r>
          </a:p>
        </p:txBody>
      </p:sp>
      <p:graphicFrame>
        <p:nvGraphicFramePr>
          <p:cNvPr id="5" name="Content Placeholder 2">
            <a:extLst>
              <a:ext uri="{FF2B5EF4-FFF2-40B4-BE49-F238E27FC236}">
                <a16:creationId xmlns:a16="http://schemas.microsoft.com/office/drawing/2014/main" id="{91DF963B-F77C-37D3-3A26-A22DCD389205}"/>
              </a:ext>
            </a:extLst>
          </p:cNvPr>
          <p:cNvGraphicFramePr>
            <a:graphicFrameLocks noGrp="1"/>
          </p:cNvGraphicFramePr>
          <p:nvPr>
            <p:ph idx="1"/>
            <p:extLst>
              <p:ext uri="{D42A27DB-BD31-4B8C-83A1-F6EECF244321}">
                <p14:modId xmlns:p14="http://schemas.microsoft.com/office/powerpoint/2010/main" val="62556896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9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B3995-C56A-CE67-2DE6-14721F369474}"/>
              </a:ext>
            </a:extLst>
          </p:cNvPr>
          <p:cNvSpPr>
            <a:spLocks noGrp="1"/>
          </p:cNvSpPr>
          <p:nvPr>
            <p:ph type="title"/>
          </p:nvPr>
        </p:nvSpPr>
        <p:spPr>
          <a:xfrm>
            <a:off x="630936" y="502920"/>
            <a:ext cx="3515486" cy="1463040"/>
          </a:xfrm>
        </p:spPr>
        <p:txBody>
          <a:bodyPr anchor="ctr">
            <a:normAutofit/>
          </a:bodyPr>
          <a:lstStyle/>
          <a:p>
            <a:r>
              <a:rPr lang="en-US" sz="3200" b="1" dirty="0">
                <a:latin typeface="+mn-lt"/>
              </a:rPr>
              <a:t>1. Data Loading and Initial Analysis: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A3DA90-5BAE-0437-812D-C6FE056CF405}"/>
              </a:ext>
            </a:extLst>
          </p:cNvPr>
          <p:cNvSpPr>
            <a:spLocks noGrp="1"/>
          </p:cNvSpPr>
          <p:nvPr>
            <p:ph idx="1"/>
          </p:nvPr>
        </p:nvSpPr>
        <p:spPr>
          <a:xfrm>
            <a:off x="4654295" y="502920"/>
            <a:ext cx="6894576" cy="1463040"/>
          </a:xfrm>
        </p:spPr>
        <p:txBody>
          <a:bodyPr anchor="ctr">
            <a:normAutofit/>
          </a:bodyPr>
          <a:lstStyle/>
          <a:p>
            <a:r>
              <a:rPr lang="en-US" sz="2200"/>
              <a:t>The dataset is cloned from a GitHub repository and loaded using Pandas, a popular Python library for data manipulation.</a:t>
            </a:r>
          </a:p>
        </p:txBody>
      </p:sp>
      <p:pic>
        <p:nvPicPr>
          <p:cNvPr id="7" name="Picture 6">
            <a:extLst>
              <a:ext uri="{FF2B5EF4-FFF2-40B4-BE49-F238E27FC236}">
                <a16:creationId xmlns:a16="http://schemas.microsoft.com/office/drawing/2014/main" id="{1F041162-19CF-674C-73E9-1A816A2BD894}"/>
              </a:ext>
            </a:extLst>
          </p:cNvPr>
          <p:cNvPicPr>
            <a:picLocks noChangeAspect="1"/>
          </p:cNvPicPr>
          <p:nvPr/>
        </p:nvPicPr>
        <p:blipFill>
          <a:blip r:embed="rId2"/>
          <a:stretch>
            <a:fillRect/>
          </a:stretch>
        </p:blipFill>
        <p:spPr>
          <a:xfrm>
            <a:off x="1013812" y="2290936"/>
            <a:ext cx="10152184" cy="3959352"/>
          </a:xfrm>
          <a:prstGeom prst="rect">
            <a:avLst/>
          </a:prstGeom>
        </p:spPr>
      </p:pic>
    </p:spTree>
    <p:extLst>
      <p:ext uri="{BB962C8B-B14F-4D97-AF65-F5344CB8AC3E}">
        <p14:creationId xmlns:p14="http://schemas.microsoft.com/office/powerpoint/2010/main" val="262722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F698-1675-B8F1-0CE5-81EF59BF19D2}"/>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b="1" kern="1200">
                <a:solidFill>
                  <a:schemeClr val="tx1"/>
                </a:solidFill>
                <a:latin typeface="+mj-lt"/>
                <a:ea typeface="+mj-ea"/>
                <a:cs typeface="+mj-cs"/>
              </a:rPr>
              <a:t>Cont..</a:t>
            </a: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CED97F12-14EA-8722-19B2-D0BBCDF46F8E}"/>
              </a:ext>
            </a:extLst>
          </p:cNvPr>
          <p:cNvSpPr>
            <a:spLocks/>
          </p:cNvSpPr>
          <p:nvPr/>
        </p:nvSpPr>
        <p:spPr>
          <a:xfrm>
            <a:off x="1173607" y="1650222"/>
            <a:ext cx="4868924" cy="1018706"/>
          </a:xfrm>
          <a:prstGeom prst="rect">
            <a:avLst/>
          </a:prstGeom>
        </p:spPr>
        <p:txBody>
          <a:bodyPr>
            <a:normAutofit/>
          </a:bodyPr>
          <a:lstStyle/>
          <a:p>
            <a:pPr marL="342900" indent="-342900" defTabSz="877824">
              <a:spcAft>
                <a:spcPts val="600"/>
              </a:spcAft>
              <a:buFont typeface="Arial" panose="020B0604020202020204" pitchFamily="34" charset="0"/>
              <a:buChar char="•"/>
            </a:pPr>
            <a:r>
              <a:rPr lang="en-US" sz="2000" kern="1200" dirty="0">
                <a:solidFill>
                  <a:schemeClr val="tx1"/>
                </a:solidFill>
                <a:latin typeface="+mn-lt"/>
                <a:ea typeface="+mn-ea"/>
                <a:cs typeface="+mn-cs"/>
              </a:rPr>
              <a:t>The head() function displays the first few rows for an initial understanding of the dataset.</a:t>
            </a:r>
            <a:endParaRPr lang="en-US" sz="2000" b="0" dirty="0"/>
          </a:p>
        </p:txBody>
      </p:sp>
      <p:sp>
        <p:nvSpPr>
          <p:cNvPr id="3" name="Content Placeholder 2">
            <a:extLst>
              <a:ext uri="{FF2B5EF4-FFF2-40B4-BE49-F238E27FC236}">
                <a16:creationId xmlns:a16="http://schemas.microsoft.com/office/drawing/2014/main" id="{A6294C51-11E0-72B6-B1CA-9730904E069E}"/>
              </a:ext>
            </a:extLst>
          </p:cNvPr>
          <p:cNvSpPr>
            <a:spLocks/>
          </p:cNvSpPr>
          <p:nvPr/>
        </p:nvSpPr>
        <p:spPr>
          <a:xfrm>
            <a:off x="1050411" y="2668928"/>
            <a:ext cx="4992121" cy="3566240"/>
          </a:xfrm>
          <a:prstGeom prst="rect">
            <a:avLst/>
          </a:prstGeom>
        </p:spPr>
        <p:txBody>
          <a:bodyPr/>
          <a:lstStyle/>
          <a:p>
            <a:pPr defTabSz="877824">
              <a:spcAft>
                <a:spcPts val="600"/>
              </a:spcAft>
            </a:pPr>
            <a:endParaRPr lang="en-US" sz="1728" kern="1200">
              <a:solidFill>
                <a:schemeClr val="tx1"/>
              </a:solidFill>
              <a:latin typeface="+mn-lt"/>
              <a:ea typeface="+mn-ea"/>
              <a:cs typeface="+mn-cs"/>
            </a:endParaRPr>
          </a:p>
          <a:p>
            <a:pPr>
              <a:spcAft>
                <a:spcPts val="600"/>
              </a:spcAft>
            </a:pPr>
            <a:endParaRPr lang="en-US"/>
          </a:p>
        </p:txBody>
      </p:sp>
      <p:sp>
        <p:nvSpPr>
          <p:cNvPr id="8" name="Text Placeholder 7">
            <a:extLst>
              <a:ext uri="{FF2B5EF4-FFF2-40B4-BE49-F238E27FC236}">
                <a16:creationId xmlns:a16="http://schemas.microsoft.com/office/drawing/2014/main" id="{D31AEA1B-E122-A56D-F111-A8AA2B7FE982}"/>
              </a:ext>
            </a:extLst>
          </p:cNvPr>
          <p:cNvSpPr>
            <a:spLocks/>
          </p:cNvSpPr>
          <p:nvPr/>
        </p:nvSpPr>
        <p:spPr>
          <a:xfrm>
            <a:off x="6233059" y="1650222"/>
            <a:ext cx="4995193" cy="1018706"/>
          </a:xfrm>
          <a:prstGeom prst="rect">
            <a:avLst/>
          </a:prstGeom>
        </p:spPr>
        <p:txBody>
          <a:bodyPr>
            <a:normAutofit/>
          </a:bodyPr>
          <a:lstStyle/>
          <a:p>
            <a:pPr marL="342900" indent="-342900" defTabSz="877824">
              <a:spcAft>
                <a:spcPts val="600"/>
              </a:spcAft>
              <a:buFont typeface="Arial" panose="020B0604020202020204" pitchFamily="34" charset="0"/>
              <a:buChar char="•"/>
            </a:pPr>
            <a:r>
              <a:rPr lang="en-US" sz="2000" kern="1200" dirty="0">
                <a:solidFill>
                  <a:schemeClr val="tx1"/>
                </a:solidFill>
                <a:latin typeface="+mn-lt"/>
                <a:ea typeface="+mn-ea"/>
                <a:cs typeface="+mn-cs"/>
              </a:rPr>
              <a:t>The describe() function provides summary statistics for numerical columns.</a:t>
            </a:r>
            <a:endParaRPr lang="en-US" sz="2000" b="0" dirty="0"/>
          </a:p>
        </p:txBody>
      </p:sp>
      <p:pic>
        <p:nvPicPr>
          <p:cNvPr id="13" name="Content Placeholder 12">
            <a:extLst>
              <a:ext uri="{FF2B5EF4-FFF2-40B4-BE49-F238E27FC236}">
                <a16:creationId xmlns:a16="http://schemas.microsoft.com/office/drawing/2014/main" id="{A58EB0CA-B7BB-0601-56ED-1F256C6A4910}"/>
              </a:ext>
            </a:extLst>
          </p:cNvPr>
          <p:cNvPicPr>
            <a:picLocks noChangeAspect="1"/>
          </p:cNvPicPr>
          <p:nvPr/>
        </p:nvPicPr>
        <p:blipFill>
          <a:blip r:embed="rId2"/>
          <a:stretch>
            <a:fillRect/>
          </a:stretch>
        </p:blipFill>
        <p:spPr>
          <a:xfrm>
            <a:off x="6217637" y="2668928"/>
            <a:ext cx="5004525" cy="3566240"/>
          </a:xfrm>
          <a:prstGeom prst="rect">
            <a:avLst/>
          </a:prstGeom>
        </p:spPr>
      </p:pic>
      <p:pic>
        <p:nvPicPr>
          <p:cNvPr id="11" name="Picture 10">
            <a:extLst>
              <a:ext uri="{FF2B5EF4-FFF2-40B4-BE49-F238E27FC236}">
                <a16:creationId xmlns:a16="http://schemas.microsoft.com/office/drawing/2014/main" id="{9C06F7C8-9C26-7B85-9362-06C76698751D}"/>
              </a:ext>
            </a:extLst>
          </p:cNvPr>
          <p:cNvPicPr>
            <a:picLocks noChangeAspect="1"/>
          </p:cNvPicPr>
          <p:nvPr/>
        </p:nvPicPr>
        <p:blipFill>
          <a:blip r:embed="rId3"/>
          <a:stretch>
            <a:fillRect/>
          </a:stretch>
        </p:blipFill>
        <p:spPr>
          <a:xfrm>
            <a:off x="954604" y="2946479"/>
            <a:ext cx="4868924" cy="1992432"/>
          </a:xfrm>
          <a:prstGeom prst="rect">
            <a:avLst/>
          </a:prstGeom>
        </p:spPr>
      </p:pic>
    </p:spTree>
    <p:extLst>
      <p:ext uri="{BB962C8B-B14F-4D97-AF65-F5344CB8AC3E}">
        <p14:creationId xmlns:p14="http://schemas.microsoft.com/office/powerpoint/2010/main" val="339035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F698-1675-B8F1-0CE5-81EF59BF19D2}"/>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b="1" kern="1200" dirty="0">
                <a:solidFill>
                  <a:schemeClr val="tx1"/>
                </a:solidFill>
                <a:latin typeface="+mj-lt"/>
                <a:ea typeface="+mj-ea"/>
                <a:cs typeface="+mj-cs"/>
              </a:rPr>
              <a:t>Cont...</a:t>
            </a:r>
          </a:p>
        </p:txBody>
      </p:sp>
      <p:sp>
        <p:nvSpPr>
          <p:cNvPr id="31" name="Rectangle 3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3164F013-01BD-A551-D44E-E3526DE85F74}"/>
              </a:ext>
            </a:extLst>
          </p:cNvPr>
          <p:cNvSpPr>
            <a:spLocks/>
          </p:cNvSpPr>
          <p:nvPr/>
        </p:nvSpPr>
        <p:spPr>
          <a:xfrm>
            <a:off x="1205443" y="1862720"/>
            <a:ext cx="4794492" cy="947388"/>
          </a:xfrm>
          <a:prstGeom prst="rect">
            <a:avLst/>
          </a:prstGeom>
        </p:spPr>
        <p:txBody>
          <a:bodyPr>
            <a:normAutofit/>
          </a:bodyPr>
          <a:lstStyle/>
          <a:p>
            <a:pPr marL="315468" indent="-315468" defTabSz="841248">
              <a:spcAft>
                <a:spcPts val="600"/>
              </a:spcAft>
              <a:buFont typeface="Arial" panose="020B0604020202020204" pitchFamily="34" charset="0"/>
              <a:buChar char="•"/>
            </a:pPr>
            <a:r>
              <a:rPr lang="en-US" sz="2000" kern="1200" dirty="0">
                <a:solidFill>
                  <a:schemeClr val="tx1"/>
                </a:solidFill>
                <a:latin typeface="+mn-lt"/>
                <a:ea typeface="+mn-ea"/>
                <a:cs typeface="+mn-cs"/>
              </a:rPr>
              <a:t>The info() function checks for numerical and non-numerical values in the dataset.</a:t>
            </a:r>
            <a:endParaRPr lang="en-US" sz="2000" b="0" dirty="0"/>
          </a:p>
        </p:txBody>
      </p:sp>
      <p:sp>
        <p:nvSpPr>
          <p:cNvPr id="3" name="Content Placeholder 2">
            <a:extLst>
              <a:ext uri="{FF2B5EF4-FFF2-40B4-BE49-F238E27FC236}">
                <a16:creationId xmlns:a16="http://schemas.microsoft.com/office/drawing/2014/main" id="{A6294C51-11E0-72B6-B1CA-9730904E069E}"/>
              </a:ext>
            </a:extLst>
          </p:cNvPr>
          <p:cNvSpPr>
            <a:spLocks/>
          </p:cNvSpPr>
          <p:nvPr/>
        </p:nvSpPr>
        <p:spPr>
          <a:xfrm>
            <a:off x="1205443" y="2810108"/>
            <a:ext cx="4794492" cy="3425060"/>
          </a:xfrm>
          <a:prstGeom prst="rect">
            <a:avLst/>
          </a:prstGeom>
        </p:spPr>
        <p:txBody>
          <a:bodyPr>
            <a:normAutofit/>
          </a:bodyPr>
          <a:lstStyle/>
          <a:p>
            <a:pPr defTabSz="841248">
              <a:spcAft>
                <a:spcPts val="600"/>
              </a:spcAft>
            </a:pPr>
            <a:endParaRPr lang="en-US" sz="1656" kern="1200">
              <a:solidFill>
                <a:schemeClr val="tx1"/>
              </a:solidFill>
              <a:latin typeface="+mn-lt"/>
              <a:ea typeface="+mn-ea"/>
              <a:cs typeface="+mn-cs"/>
            </a:endParaRPr>
          </a:p>
          <a:p>
            <a:pPr>
              <a:spcAft>
                <a:spcPts val="600"/>
              </a:spcAft>
            </a:pPr>
            <a:endParaRPr lang="en-US"/>
          </a:p>
        </p:txBody>
      </p:sp>
      <p:sp>
        <p:nvSpPr>
          <p:cNvPr id="8" name="Text Placeholder 7">
            <a:extLst>
              <a:ext uri="{FF2B5EF4-FFF2-40B4-BE49-F238E27FC236}">
                <a16:creationId xmlns:a16="http://schemas.microsoft.com/office/drawing/2014/main" id="{DB44C137-1FBB-8872-1D5A-798895F0DDA4}"/>
              </a:ext>
            </a:extLst>
          </p:cNvPr>
          <p:cNvSpPr>
            <a:spLocks/>
          </p:cNvSpPr>
          <p:nvPr/>
        </p:nvSpPr>
        <p:spPr>
          <a:xfrm>
            <a:off x="6185872" y="1664588"/>
            <a:ext cx="4794492" cy="933021"/>
          </a:xfrm>
          <a:prstGeom prst="rect">
            <a:avLst/>
          </a:prstGeom>
        </p:spPr>
        <p:txBody>
          <a:bodyPr>
            <a:normAutofit/>
          </a:bodyPr>
          <a:lstStyle/>
          <a:p>
            <a:pPr marL="315468" indent="-315468" defTabSz="841248">
              <a:spcAft>
                <a:spcPts val="600"/>
              </a:spcAft>
              <a:buFont typeface="Arial" panose="020B0604020202020204" pitchFamily="34" charset="0"/>
              <a:buChar char="•"/>
            </a:pPr>
            <a:r>
              <a:rPr lang="en-US" sz="2000" kern="1200" dirty="0">
                <a:solidFill>
                  <a:schemeClr val="tx1"/>
                </a:solidFill>
                <a:latin typeface="+mn-lt"/>
                <a:ea typeface="+mn-ea"/>
                <a:cs typeface="+mn-cs"/>
              </a:rPr>
              <a:t>The </a:t>
            </a:r>
            <a:r>
              <a:rPr lang="en-US" sz="2000" kern="1200" dirty="0" err="1">
                <a:solidFill>
                  <a:schemeClr val="tx1"/>
                </a:solidFill>
                <a:latin typeface="+mn-lt"/>
                <a:ea typeface="+mn-ea"/>
                <a:cs typeface="+mn-cs"/>
              </a:rPr>
              <a:t>isnull</a:t>
            </a:r>
            <a:r>
              <a:rPr lang="en-US" sz="2000" kern="1200" dirty="0">
                <a:solidFill>
                  <a:schemeClr val="tx1"/>
                </a:solidFill>
                <a:latin typeface="+mn-lt"/>
                <a:ea typeface="+mn-ea"/>
                <a:cs typeface="+mn-cs"/>
              </a:rPr>
              <a:t>().sum() function checks for missing values in the dataset.</a:t>
            </a:r>
            <a:endParaRPr lang="en-US" sz="2000" b="0" dirty="0"/>
          </a:p>
        </p:txBody>
      </p:sp>
      <p:pic>
        <p:nvPicPr>
          <p:cNvPr id="11" name="Picture 10">
            <a:extLst>
              <a:ext uri="{FF2B5EF4-FFF2-40B4-BE49-F238E27FC236}">
                <a16:creationId xmlns:a16="http://schemas.microsoft.com/office/drawing/2014/main" id="{6BB12C83-5D97-C753-EB3C-0782B5B37842}"/>
              </a:ext>
            </a:extLst>
          </p:cNvPr>
          <p:cNvPicPr>
            <a:picLocks noChangeAspect="1"/>
          </p:cNvPicPr>
          <p:nvPr/>
        </p:nvPicPr>
        <p:blipFill>
          <a:blip r:embed="rId2"/>
          <a:stretch>
            <a:fillRect/>
          </a:stretch>
        </p:blipFill>
        <p:spPr>
          <a:xfrm>
            <a:off x="1202491" y="3287451"/>
            <a:ext cx="4285754" cy="956325"/>
          </a:xfrm>
          <a:prstGeom prst="rect">
            <a:avLst/>
          </a:prstGeom>
        </p:spPr>
      </p:pic>
      <p:pic>
        <p:nvPicPr>
          <p:cNvPr id="17" name="Content Placeholder 16">
            <a:extLst>
              <a:ext uri="{FF2B5EF4-FFF2-40B4-BE49-F238E27FC236}">
                <a16:creationId xmlns:a16="http://schemas.microsoft.com/office/drawing/2014/main" id="{C1275FD3-FAE4-655C-663A-E7F1C285D455}"/>
              </a:ext>
            </a:extLst>
          </p:cNvPr>
          <p:cNvPicPr>
            <a:picLocks noChangeAspect="1"/>
          </p:cNvPicPr>
          <p:nvPr/>
        </p:nvPicPr>
        <p:blipFill>
          <a:blip r:embed="rId3"/>
          <a:stretch>
            <a:fillRect/>
          </a:stretch>
        </p:blipFill>
        <p:spPr>
          <a:xfrm>
            <a:off x="5999935" y="2810108"/>
            <a:ext cx="3873815" cy="3425060"/>
          </a:xfrm>
          <a:prstGeom prst="rect">
            <a:avLst/>
          </a:prstGeom>
        </p:spPr>
      </p:pic>
      <p:pic>
        <p:nvPicPr>
          <p:cNvPr id="19" name="Picture 18">
            <a:extLst>
              <a:ext uri="{FF2B5EF4-FFF2-40B4-BE49-F238E27FC236}">
                <a16:creationId xmlns:a16="http://schemas.microsoft.com/office/drawing/2014/main" id="{B2BAA4D1-F17D-B3B2-F428-213B1CDF69FD}"/>
              </a:ext>
            </a:extLst>
          </p:cNvPr>
          <p:cNvPicPr>
            <a:picLocks noChangeAspect="1"/>
          </p:cNvPicPr>
          <p:nvPr/>
        </p:nvPicPr>
        <p:blipFill>
          <a:blip r:embed="rId4"/>
          <a:stretch>
            <a:fillRect/>
          </a:stretch>
        </p:blipFill>
        <p:spPr>
          <a:xfrm>
            <a:off x="10028171" y="3095234"/>
            <a:ext cx="949241" cy="2854807"/>
          </a:xfrm>
          <a:prstGeom prst="rect">
            <a:avLst/>
          </a:prstGeom>
        </p:spPr>
      </p:pic>
    </p:spTree>
    <p:extLst>
      <p:ext uri="{BB962C8B-B14F-4D97-AF65-F5344CB8AC3E}">
        <p14:creationId xmlns:p14="http://schemas.microsoft.com/office/powerpoint/2010/main" val="39930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1FA3CC-D51E-6443-7282-12F9DC409AA0}"/>
              </a:ext>
            </a:extLst>
          </p:cNvPr>
          <p:cNvSpPr>
            <a:spLocks noGrp="1"/>
          </p:cNvSpPr>
          <p:nvPr>
            <p:ph type="title"/>
          </p:nvPr>
        </p:nvSpPr>
        <p:spPr>
          <a:xfrm>
            <a:off x="838200" y="681037"/>
            <a:ext cx="10515600" cy="1009651"/>
          </a:xfrm>
        </p:spPr>
        <p:txBody>
          <a:bodyPr>
            <a:normAutofit/>
          </a:bodyPr>
          <a:lstStyle/>
          <a:p>
            <a:pPr algn="ctr"/>
            <a:r>
              <a:rPr lang="en-US" b="1" dirty="0">
                <a:latin typeface="+mn-lt"/>
              </a:rPr>
              <a:t>2. Data Preprocessing:</a:t>
            </a:r>
          </a:p>
        </p:txBody>
      </p:sp>
      <p:graphicFrame>
        <p:nvGraphicFramePr>
          <p:cNvPr id="14" name="Content Placeholder 2">
            <a:extLst>
              <a:ext uri="{FF2B5EF4-FFF2-40B4-BE49-F238E27FC236}">
                <a16:creationId xmlns:a16="http://schemas.microsoft.com/office/drawing/2014/main" id="{BD0A6758-6699-4DDF-BD58-409BF9FF5BEE}"/>
              </a:ext>
            </a:extLst>
          </p:cNvPr>
          <p:cNvGraphicFramePr>
            <a:graphicFrameLocks noGrp="1"/>
          </p:cNvGraphicFramePr>
          <p:nvPr>
            <p:ph idx="1"/>
            <p:extLst>
              <p:ext uri="{D42A27DB-BD31-4B8C-83A1-F6EECF244321}">
                <p14:modId xmlns:p14="http://schemas.microsoft.com/office/powerpoint/2010/main" val="1004169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25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557B7C-71CC-421A-CE72-FA91376803C3}"/>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b="1" kern="1200">
                <a:solidFill>
                  <a:schemeClr val="tx1"/>
                </a:solidFill>
                <a:latin typeface="+mj-lt"/>
                <a:ea typeface="+mj-ea"/>
                <a:cs typeface="+mj-cs"/>
              </a:rPr>
              <a:t>3. Feature and Target Separation:</a:t>
            </a:r>
          </a:p>
        </p:txBody>
      </p:sp>
      <p:sp>
        <p:nvSpPr>
          <p:cNvPr id="23" name="Rectangle 2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A8B1B62C-BC89-766B-C6E3-EC2F85FBFD3B}"/>
              </a:ext>
            </a:extLst>
          </p:cNvPr>
          <p:cNvSpPr>
            <a:spLocks/>
          </p:cNvSpPr>
          <p:nvPr/>
        </p:nvSpPr>
        <p:spPr>
          <a:xfrm>
            <a:off x="6172200" y="1825625"/>
            <a:ext cx="5181600" cy="4351338"/>
          </a:xfrm>
          <a:prstGeom prst="rect">
            <a:avLst/>
          </a:prstGeom>
        </p:spPr>
        <p:txBody>
          <a:bodyPr/>
          <a:lstStyle/>
          <a:p>
            <a:endParaRPr lang="en-US"/>
          </a:p>
        </p:txBody>
      </p:sp>
      <p:sp>
        <p:nvSpPr>
          <p:cNvPr id="3" name="Content Placeholder 2">
            <a:extLst>
              <a:ext uri="{FF2B5EF4-FFF2-40B4-BE49-F238E27FC236}">
                <a16:creationId xmlns:a16="http://schemas.microsoft.com/office/drawing/2014/main" id="{4EC5CF5D-573B-EB27-C882-42673192C520}"/>
              </a:ext>
            </a:extLst>
          </p:cNvPr>
          <p:cNvSpPr>
            <a:spLocks/>
          </p:cNvSpPr>
          <p:nvPr/>
        </p:nvSpPr>
        <p:spPr>
          <a:xfrm>
            <a:off x="1419226" y="1990726"/>
            <a:ext cx="4627798" cy="3812376"/>
          </a:xfrm>
          <a:prstGeom prst="rect">
            <a:avLst/>
          </a:prstGeom>
        </p:spPr>
        <p:txBody>
          <a:bodyPr/>
          <a:lstStyle/>
          <a:p>
            <a:pPr defTabSz="749808">
              <a:spcAft>
                <a:spcPts val="600"/>
              </a:spcAft>
            </a:pPr>
            <a:r>
              <a:rPr lang="en-US" sz="2000" kern="1200" dirty="0">
                <a:solidFill>
                  <a:schemeClr val="tx1"/>
                </a:solidFill>
                <a:latin typeface="+mn-lt"/>
                <a:ea typeface="+mn-ea"/>
                <a:cs typeface="+mn-cs"/>
              </a:rPr>
              <a:t>The dataset is divided into features (X) and the target variable (y), with the target variable being the last column in the dataset.</a:t>
            </a:r>
            <a:endParaRPr lang="en-US" sz="2000" dirty="0"/>
          </a:p>
        </p:txBody>
      </p:sp>
      <p:pic>
        <p:nvPicPr>
          <p:cNvPr id="8" name="Picture 7">
            <a:extLst>
              <a:ext uri="{FF2B5EF4-FFF2-40B4-BE49-F238E27FC236}">
                <a16:creationId xmlns:a16="http://schemas.microsoft.com/office/drawing/2014/main" id="{FDCF6E44-C5FA-17E2-7B54-B48383281AB6}"/>
              </a:ext>
            </a:extLst>
          </p:cNvPr>
          <p:cNvPicPr>
            <a:picLocks noChangeAspect="1"/>
          </p:cNvPicPr>
          <p:nvPr/>
        </p:nvPicPr>
        <p:blipFill>
          <a:blip r:embed="rId2"/>
          <a:stretch>
            <a:fillRect/>
          </a:stretch>
        </p:blipFill>
        <p:spPr>
          <a:xfrm>
            <a:off x="1977313" y="4337919"/>
            <a:ext cx="2982117" cy="906514"/>
          </a:xfrm>
          <a:prstGeom prst="rect">
            <a:avLst/>
          </a:prstGeom>
        </p:spPr>
      </p:pic>
      <p:pic>
        <p:nvPicPr>
          <p:cNvPr id="10" name="Picture 9">
            <a:extLst>
              <a:ext uri="{FF2B5EF4-FFF2-40B4-BE49-F238E27FC236}">
                <a16:creationId xmlns:a16="http://schemas.microsoft.com/office/drawing/2014/main" id="{CE496950-BA84-AAE5-CE0F-0A5BAE7186B7}"/>
              </a:ext>
            </a:extLst>
          </p:cNvPr>
          <p:cNvPicPr>
            <a:picLocks noChangeAspect="1"/>
          </p:cNvPicPr>
          <p:nvPr/>
        </p:nvPicPr>
        <p:blipFill>
          <a:blip r:embed="rId3"/>
          <a:stretch>
            <a:fillRect/>
          </a:stretch>
        </p:blipFill>
        <p:spPr>
          <a:xfrm>
            <a:off x="6172049" y="1673352"/>
            <a:ext cx="4495067" cy="4334256"/>
          </a:xfrm>
          <a:prstGeom prst="rect">
            <a:avLst/>
          </a:prstGeom>
        </p:spPr>
      </p:pic>
    </p:spTree>
    <p:extLst>
      <p:ext uri="{BB962C8B-B14F-4D97-AF65-F5344CB8AC3E}">
        <p14:creationId xmlns:p14="http://schemas.microsoft.com/office/powerpoint/2010/main" val="161095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D4057-3F0C-6B92-E04D-A91CFA646B26}"/>
              </a:ext>
            </a:extLst>
          </p:cNvPr>
          <p:cNvSpPr>
            <a:spLocks noGrp="1"/>
          </p:cNvSpPr>
          <p:nvPr>
            <p:ph type="title"/>
          </p:nvPr>
        </p:nvSpPr>
        <p:spPr>
          <a:xfrm>
            <a:off x="561975" y="513588"/>
            <a:ext cx="4000500" cy="1754886"/>
          </a:xfrm>
        </p:spPr>
        <p:txBody>
          <a:bodyPr anchor="b">
            <a:normAutofit fontScale="90000"/>
          </a:bodyPr>
          <a:lstStyle/>
          <a:p>
            <a:r>
              <a:rPr lang="en-US" sz="3800" b="1" dirty="0">
                <a:latin typeface="+mn-lt"/>
              </a:rPr>
              <a:t>4.Model Building and Evaluation:</a:t>
            </a:r>
            <a:br>
              <a:rPr lang="en-US" sz="3800" b="1" dirty="0">
                <a:latin typeface="+mn-lt"/>
              </a:rPr>
            </a:br>
            <a:r>
              <a:rPr lang="en-US" sz="2700" b="1" dirty="0">
                <a:latin typeface="+mn-lt"/>
              </a:rPr>
              <a:t>(a </a:t>
            </a:r>
            <a:r>
              <a:rPr lang="en-US" sz="3800" b="1" dirty="0">
                <a:latin typeface="+mn-lt"/>
              </a:rPr>
              <a:t>- </a:t>
            </a:r>
            <a:r>
              <a:rPr lang="en-US" sz="2700" b="1" dirty="0">
                <a:latin typeface="+mn-lt"/>
              </a:rPr>
              <a:t>Random Forest Classifier)</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F76D17-2D60-E758-4D1E-78F40544CB18}"/>
              </a:ext>
            </a:extLst>
          </p:cNvPr>
          <p:cNvSpPr>
            <a:spLocks noGrp="1"/>
          </p:cNvSpPr>
          <p:nvPr>
            <p:ph idx="1"/>
          </p:nvPr>
        </p:nvSpPr>
        <p:spPr>
          <a:xfrm>
            <a:off x="561975" y="2713863"/>
            <a:ext cx="4000500" cy="3504057"/>
          </a:xfrm>
        </p:spPr>
        <p:txBody>
          <a:bodyPr anchor="t">
            <a:noAutofit/>
          </a:bodyPr>
          <a:lstStyle/>
          <a:p>
            <a:r>
              <a:rPr lang="en-US" sz="2000" dirty="0"/>
              <a:t> The dataset is split into training and testing sets using train_test_split.   </a:t>
            </a:r>
          </a:p>
          <a:p>
            <a:r>
              <a:rPr lang="en-US" sz="2000" dirty="0"/>
              <a:t>A machine learning pipeline is created using </a:t>
            </a:r>
            <a:r>
              <a:rPr lang="en-US" sz="2000" dirty="0" err="1"/>
              <a:t>make_pipeline</a:t>
            </a:r>
            <a:r>
              <a:rPr lang="en-US" sz="2000" dirty="0"/>
              <a:t>, which includes preprocessing with </a:t>
            </a:r>
            <a:r>
              <a:rPr lang="en-US" sz="2000" dirty="0" err="1"/>
              <a:t>StandardScaler</a:t>
            </a:r>
            <a:r>
              <a:rPr lang="en-US" sz="2000" dirty="0"/>
              <a:t> and a classifier </a:t>
            </a:r>
            <a:r>
              <a:rPr lang="en-US" sz="2000" dirty="0" err="1"/>
              <a:t>RandomForestClassifier</a:t>
            </a:r>
            <a:r>
              <a:rPr lang="en-US" sz="2000" dirty="0"/>
              <a:t>. </a:t>
            </a:r>
          </a:p>
          <a:p>
            <a:r>
              <a:rPr lang="en-US" sz="2000" dirty="0" err="1"/>
              <a:t>GridSearchCV</a:t>
            </a:r>
            <a:r>
              <a:rPr lang="en-US" sz="2000" dirty="0"/>
              <a:t> is used for hyperparameter tuning of the Random Forest classifier. </a:t>
            </a:r>
          </a:p>
        </p:txBody>
      </p:sp>
      <p:pic>
        <p:nvPicPr>
          <p:cNvPr id="5" name="Picture 4">
            <a:extLst>
              <a:ext uri="{FF2B5EF4-FFF2-40B4-BE49-F238E27FC236}">
                <a16:creationId xmlns:a16="http://schemas.microsoft.com/office/drawing/2014/main" id="{53B1C67D-DD8F-ECD5-0BE6-2987D32FCA8F}"/>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334328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416AD-E894-5D70-5906-72CF31232FE6}"/>
              </a:ext>
            </a:extLst>
          </p:cNvPr>
          <p:cNvSpPr>
            <a:spLocks noGrp="1"/>
          </p:cNvSpPr>
          <p:nvPr>
            <p:ph type="title"/>
          </p:nvPr>
        </p:nvSpPr>
        <p:spPr>
          <a:xfrm>
            <a:off x="630936" y="745178"/>
            <a:ext cx="3429000" cy="1613413"/>
          </a:xfrm>
        </p:spPr>
        <p:txBody>
          <a:bodyPr vert="horz" lIns="91440" tIns="45720" rIns="91440" bIns="45720" rtlCol="0" anchor="b">
            <a:normAutofit fontScale="90000"/>
          </a:bodyPr>
          <a:lstStyle/>
          <a:p>
            <a:r>
              <a:rPr lang="en-US" sz="3400" b="1" kern="1200" dirty="0">
                <a:solidFill>
                  <a:schemeClr val="tx1"/>
                </a:solidFill>
                <a:latin typeface="+mn-lt"/>
                <a:ea typeface="+mj-ea"/>
                <a:cs typeface="+mj-cs"/>
              </a:rPr>
              <a:t>(4b – Gradient Boosting Classifier)</a:t>
            </a:r>
            <a:r>
              <a:rPr lang="en-US" sz="3400" b="0" kern="1200" dirty="0">
                <a:solidFill>
                  <a:schemeClr val="tx1"/>
                </a:solidFill>
                <a:effectLst/>
                <a:latin typeface="+mn-lt"/>
                <a:ea typeface="+mj-ea"/>
                <a:cs typeface="+mj-cs"/>
              </a:rPr>
              <a:t> </a:t>
            </a:r>
            <a:br>
              <a:rPr lang="en-US" sz="3400" b="0" kern="1200" dirty="0">
                <a:solidFill>
                  <a:schemeClr val="tx1"/>
                </a:solidFill>
                <a:effectLst/>
                <a:latin typeface="+mn-lt"/>
                <a:ea typeface="+mj-ea"/>
                <a:cs typeface="+mj-cs"/>
              </a:rPr>
            </a:br>
            <a:endParaRPr lang="en-US" sz="3400" kern="1200" dirty="0">
              <a:solidFill>
                <a:schemeClr val="tx1"/>
              </a:solidFill>
              <a:latin typeface="+mn-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D6AFDDB-3D07-C505-46E9-B5EA358FCAE7}"/>
              </a:ext>
            </a:extLst>
          </p:cNvPr>
          <p:cNvSpPr>
            <a:spLocks noGrp="1"/>
          </p:cNvSpPr>
          <p:nvPr>
            <p:ph type="body" sz="half" idx="2"/>
          </p:nvPr>
        </p:nvSpPr>
        <p:spPr>
          <a:xfrm>
            <a:off x="438539" y="2807208"/>
            <a:ext cx="4215757" cy="3410712"/>
          </a:xfrm>
        </p:spPr>
        <p:txBody>
          <a:bodyPr vert="horz" lIns="91440" tIns="45720" rIns="91440" bIns="45720" rtlCol="0" anchor="t">
            <a:noAutofit/>
          </a:bodyPr>
          <a:lstStyle/>
          <a:p>
            <a:pPr marL="285750" indent="-228600">
              <a:buFont typeface="Arial" panose="020B0604020202020204" pitchFamily="34" charset="0"/>
              <a:buChar char="•"/>
            </a:pPr>
            <a:r>
              <a:rPr lang="en-US" sz="2000" dirty="0"/>
              <a:t>The dataset is split into training and testing sets using train_test_split.  </a:t>
            </a:r>
          </a:p>
          <a:p>
            <a:pPr marL="285750" indent="-228600">
              <a:buFont typeface="Arial" panose="020B0604020202020204" pitchFamily="34" charset="0"/>
              <a:buChar char="•"/>
            </a:pPr>
            <a:r>
              <a:rPr lang="en-US" sz="2000" dirty="0"/>
              <a:t>A machine learning pipeline is created using </a:t>
            </a:r>
            <a:r>
              <a:rPr lang="en-US" sz="2000" dirty="0" err="1"/>
              <a:t>make_pipeline</a:t>
            </a:r>
            <a:r>
              <a:rPr lang="en-US" sz="2000" dirty="0"/>
              <a:t>, which includes preprocessing with </a:t>
            </a:r>
            <a:r>
              <a:rPr lang="en-US" sz="2000" dirty="0" err="1"/>
              <a:t>StandardScaler</a:t>
            </a:r>
            <a:r>
              <a:rPr lang="en-US" sz="2000" dirty="0"/>
              <a:t> and a classifier </a:t>
            </a:r>
            <a:r>
              <a:rPr lang="en-US" sz="2000" dirty="0" err="1"/>
              <a:t>GradientBoostingClassifier</a:t>
            </a:r>
            <a:r>
              <a:rPr lang="en-US" sz="2000" dirty="0"/>
              <a:t>. </a:t>
            </a:r>
          </a:p>
          <a:p>
            <a:pPr marL="285750" indent="-228600">
              <a:buFont typeface="Arial" panose="020B0604020202020204" pitchFamily="34" charset="0"/>
              <a:buChar char="•"/>
            </a:pPr>
            <a:r>
              <a:rPr lang="en-US" sz="2000" dirty="0" err="1"/>
              <a:t>GridSearchCV</a:t>
            </a:r>
            <a:r>
              <a:rPr lang="en-US" sz="2000" dirty="0"/>
              <a:t> is used for hyperparameter tuning of the </a:t>
            </a:r>
            <a:r>
              <a:rPr lang="en-US" sz="2000" dirty="0" err="1"/>
              <a:t>GradientBoostingClassifier</a:t>
            </a:r>
            <a:r>
              <a:rPr lang="en-US" sz="2000" dirty="0"/>
              <a:t>.</a:t>
            </a:r>
          </a:p>
          <a:p>
            <a:pPr marL="285750" indent="-228600">
              <a:buFont typeface="Arial" panose="020B0604020202020204" pitchFamily="34" charset="0"/>
              <a:buChar char="•"/>
            </a:pPr>
            <a:endParaRPr lang="en-US" sz="2000" dirty="0"/>
          </a:p>
        </p:txBody>
      </p:sp>
      <p:pic>
        <p:nvPicPr>
          <p:cNvPr id="6" name="Content Placeholder 5">
            <a:extLst>
              <a:ext uri="{FF2B5EF4-FFF2-40B4-BE49-F238E27FC236}">
                <a16:creationId xmlns:a16="http://schemas.microsoft.com/office/drawing/2014/main" id="{D178D825-E836-7306-E661-D8EE74140857}"/>
              </a:ext>
            </a:extLst>
          </p:cNvPr>
          <p:cNvPicPr>
            <a:picLocks noGrp="1" noChangeAspect="1"/>
          </p:cNvPicPr>
          <p:nvPr>
            <p:ph idx="1"/>
          </p:nvPr>
        </p:nvPicPr>
        <p:blipFill>
          <a:blip r:embed="rId2"/>
          <a:stretch>
            <a:fillRect/>
          </a:stretch>
        </p:blipFill>
        <p:spPr>
          <a:xfrm>
            <a:off x="4654296" y="745179"/>
            <a:ext cx="6903720" cy="5367641"/>
          </a:xfrm>
          <a:prstGeom prst="rect">
            <a:avLst/>
          </a:prstGeom>
        </p:spPr>
      </p:pic>
    </p:spTree>
    <p:extLst>
      <p:ext uri="{BB962C8B-B14F-4D97-AF65-F5344CB8AC3E}">
        <p14:creationId xmlns:p14="http://schemas.microsoft.com/office/powerpoint/2010/main" val="97549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502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  Credit Card Applications </vt:lpstr>
      <vt:lpstr>Introduction:</vt:lpstr>
      <vt:lpstr>1. Data Loading and Initial Analysis:</vt:lpstr>
      <vt:lpstr>Cont..</vt:lpstr>
      <vt:lpstr>Cont...</vt:lpstr>
      <vt:lpstr>2. Data Preprocessing:</vt:lpstr>
      <vt:lpstr>3. Feature and Target Separation:</vt:lpstr>
      <vt:lpstr>4.Model Building and Evaluation: (a - Random Forest Classifier)</vt:lpstr>
      <vt:lpstr>(4b – Gradient Boosting Classifier)  </vt:lpstr>
      <vt:lpstr>Cont…</vt:lpstr>
      <vt:lpstr>Output:</vt:lpstr>
      <vt:lpstr>Significance: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602  Credit Card Applications </dc:title>
  <dc:creator>Divya Aitipamula</dc:creator>
  <cp:lastModifiedBy>Divya Aitipamula</cp:lastModifiedBy>
  <cp:revision>5</cp:revision>
  <dcterms:created xsi:type="dcterms:W3CDTF">2023-11-29T23:05:29Z</dcterms:created>
  <dcterms:modified xsi:type="dcterms:W3CDTF">2024-04-07T16:27:57Z</dcterms:modified>
</cp:coreProperties>
</file>