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4" r:id="rId2"/>
    <p:sldId id="259" r:id="rId3"/>
    <p:sldId id="294" r:id="rId4"/>
    <p:sldId id="325" r:id="rId5"/>
    <p:sldId id="321" r:id="rId6"/>
    <p:sldId id="326" r:id="rId7"/>
    <p:sldId id="296" r:id="rId8"/>
    <p:sldId id="327" r:id="rId9"/>
    <p:sldId id="328" r:id="rId10"/>
    <p:sldId id="297" r:id="rId11"/>
  </p:sldIdLst>
  <p:sldSz cx="12190413" cy="6859588"/>
  <p:notesSz cx="6858000" cy="9144000"/>
  <p:embeddedFontLst>
    <p:embeddedFont>
      <p:font typeface="Calibri Light" panose="020F0302020204030204" pitchFamily="34" charset="0"/>
      <p:regular r:id="rId14"/>
      <p:italic r:id="rId15"/>
    </p:embeddedFont>
    <p:embeddedFont>
      <p:font typeface="맑은 고딕" panose="020B0503020000020004" pitchFamily="34" charset="-127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Noto Sans" panose="020B0604020202020204" charset="0"/>
      <p:regular r:id="rId22"/>
      <p:bold r:id="rId23"/>
      <p:italic r:id="rId24"/>
      <p:boldItalic r:id="rId25"/>
    </p:embeddedFont>
  </p:embeddedFontLst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4A7B"/>
    <a:srgbClr val="99E2D7"/>
    <a:srgbClr val="FF7443"/>
    <a:srgbClr val="FF8A5F"/>
    <a:srgbClr val="FEACD9"/>
    <a:srgbClr val="FE9AD0"/>
    <a:srgbClr val="FFB9E6"/>
    <a:srgbClr val="FF9CDC"/>
    <a:srgbClr val="E6E6E6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4353" autoAdjust="0"/>
  </p:normalViewPr>
  <p:slideViewPr>
    <p:cSldViewPr>
      <p:cViewPr varScale="1">
        <p:scale>
          <a:sx n="69" d="100"/>
          <a:sy n="69" d="100"/>
        </p:scale>
        <p:origin x="954" y="72"/>
      </p:cViewPr>
      <p:guideLst>
        <p:guide orient="horz" pos="2160"/>
        <p:guide pos="2880"/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2024-01-04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2024-01-04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394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6214573" y="3173025"/>
            <a:ext cx="5548842" cy="176918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800" kern="1200" baseline="0" dirty="0">
                <a:solidFill>
                  <a:srgbClr val="604A7B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5159102" y="5198978"/>
            <a:ext cx="6052898" cy="60707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200" kern="1200" baseline="0" dirty="0">
                <a:solidFill>
                  <a:schemeClr val="tx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19" name="이등변 삼각형 18"/>
          <p:cNvSpPr/>
          <p:nvPr userDrawn="1"/>
        </p:nvSpPr>
        <p:spPr>
          <a:xfrm>
            <a:off x="1657213" y="2575553"/>
            <a:ext cx="532316" cy="458893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평행 사변형 9"/>
          <p:cNvSpPr/>
          <p:nvPr userDrawn="1"/>
        </p:nvSpPr>
        <p:spPr>
          <a:xfrm>
            <a:off x="4231380" y="391513"/>
            <a:ext cx="7480449" cy="1849677"/>
          </a:xfrm>
          <a:prstGeom prst="parallelogram">
            <a:avLst>
              <a:gd name="adj" fmla="val 60161"/>
            </a:avLst>
          </a:prstGeom>
          <a:solidFill>
            <a:srgbClr val="99E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5" name="내용 개체 틀 2"/>
          <p:cNvSpPr>
            <a:spLocks noGrp="1"/>
          </p:cNvSpPr>
          <p:nvPr>
            <p:ph idx="1" hasCustomPrompt="1"/>
          </p:nvPr>
        </p:nvSpPr>
        <p:spPr>
          <a:xfrm>
            <a:off x="609521" y="1485579"/>
            <a:ext cx="10971372" cy="482453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tx1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en-US" altLang="ko-KR" smtClean="0"/>
              <a:t>Replaced with your own text</a:t>
            </a:r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609520" y="254777"/>
            <a:ext cx="10971373" cy="798753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21" y="6502342"/>
            <a:ext cx="2844430" cy="220692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2024-01-04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059" y="6502342"/>
            <a:ext cx="3860297" cy="22069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6463" y="6502342"/>
            <a:ext cx="2844430" cy="220692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21" y="6502342"/>
            <a:ext cx="2844430" cy="220692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059" y="6502342"/>
            <a:ext cx="3860297" cy="22069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6463" y="6502342"/>
            <a:ext cx="2844430" cy="220692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09521" y="254777"/>
            <a:ext cx="10971372" cy="798753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 hasCustomPrompt="1"/>
          </p:nvPr>
        </p:nvSpPr>
        <p:spPr>
          <a:xfrm>
            <a:off x="609521" y="1485578"/>
            <a:ext cx="10971372" cy="482453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en-US" altLang="ko-KR" smtClean="0"/>
              <a:t>Replaced with your own text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이등변 삼각형 14"/>
          <p:cNvSpPr/>
          <p:nvPr userDrawn="1"/>
        </p:nvSpPr>
        <p:spPr>
          <a:xfrm flipV="1">
            <a:off x="2908257" y="3355487"/>
            <a:ext cx="1005018" cy="866395"/>
          </a:xfrm>
          <a:prstGeom prst="triangle">
            <a:avLst/>
          </a:prstGeom>
          <a:solidFill>
            <a:srgbClr val="99E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 userDrawn="1"/>
        </p:nvSpPr>
        <p:spPr>
          <a:xfrm>
            <a:off x="1657213" y="2575553"/>
            <a:ext cx="532316" cy="458893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756636" y="2076542"/>
            <a:ext cx="5394629" cy="250537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200" kern="1200" baseline="0" dirty="0">
                <a:solidFill>
                  <a:srgbClr val="30477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19030"/>
            <a:ext cx="10971372" cy="797093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062267"/>
            <a:ext cx="10971372" cy="5287636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95690" rtl="0" eaLnBrk="1" latinLnBrk="1" hangingPunct="1">
        <a:spcBef>
          <a:spcPct val="0"/>
        </a:spcBef>
        <a:buNone/>
        <a:defRPr lang="ko-KR" altLang="en-US" sz="38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7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lang="ko-KR" altLang="en-US"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평행 사변형 16"/>
          <p:cNvSpPr/>
          <p:nvPr/>
        </p:nvSpPr>
        <p:spPr>
          <a:xfrm>
            <a:off x="5043554" y="5205918"/>
            <a:ext cx="6596268" cy="539624"/>
          </a:xfrm>
          <a:prstGeom prst="parallelogram">
            <a:avLst>
              <a:gd name="adj" fmla="val 60161"/>
            </a:avLst>
          </a:prstGeom>
          <a:solidFill>
            <a:srgbClr val="99E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6868966" y="3357787"/>
            <a:ext cx="4770856" cy="936104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sz="5400" dirty="0" smtClean="0">
                <a:solidFill>
                  <a:schemeClr val="bg1"/>
                </a:solidFill>
              </a:rPr>
              <a:t>Mitron Bank</a:t>
            </a:r>
            <a:endParaRPr lang="ko-KR" altLang="en-US" sz="5400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5617153" y="5160736"/>
            <a:ext cx="5309598" cy="500955"/>
          </a:xfrm>
        </p:spPr>
        <p:txBody>
          <a:bodyPr/>
          <a:lstStyle/>
          <a:p>
            <a:r>
              <a:rPr lang="en-US" altLang="ko-KR" sz="1800" dirty="0" smtClean="0"/>
              <a:t>Code Basics Resume Project challenge #8</a:t>
            </a:r>
            <a:br>
              <a:rPr lang="en-US" altLang="ko-KR" sz="1800" dirty="0" smtClean="0"/>
            </a:br>
            <a:r>
              <a:rPr lang="en-US" altLang="ko-KR" sz="1800" dirty="0" smtClean="0"/>
              <a:t> </a:t>
            </a:r>
            <a:r>
              <a:rPr lang="en-US" altLang="ko-KR" dirty="0" smtClean="0"/>
              <a:t>-Divya Arji</a:t>
            </a:r>
            <a:endParaRPr lang="en-US" altLang="ko-K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718" y="-4561"/>
            <a:ext cx="1451122" cy="15621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55206" y="4293891"/>
            <a:ext cx="2908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Credit Card Analysis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4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THANK</a:t>
            </a:r>
            <a:br>
              <a:rPr lang="en-US" altLang="ko-KR" smtClean="0"/>
            </a:br>
            <a:r>
              <a:rPr lang="en-US" altLang="ko-KR" smtClean="0"/>
              <a:t>YOU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4176922" y="2133650"/>
            <a:ext cx="5014628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200" b="1" dirty="0" smtClean="0">
                <a:solidFill>
                  <a:srgbClr val="0061C0"/>
                </a:solidFill>
                <a:latin typeface="+mj-lt"/>
              </a:rPr>
              <a:t>01</a:t>
            </a:r>
            <a:r>
              <a:rPr lang="en-US" altLang="ko-KR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About Mitron Bank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2200" b="1" dirty="0" smtClean="0">
                <a:solidFill>
                  <a:srgbClr val="0061C0"/>
                </a:solidFill>
                <a:latin typeface="+mj-lt"/>
              </a:rPr>
              <a:t>02</a:t>
            </a:r>
            <a:r>
              <a:rPr lang="en-US" altLang="ko-KR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Problem Statement</a:t>
            </a:r>
            <a:endParaRPr lang="en-US" altLang="ko-KR" sz="22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2200" b="1" dirty="0">
                <a:solidFill>
                  <a:srgbClr val="0061C0"/>
                </a:solidFill>
                <a:latin typeface="+mj-lt"/>
              </a:rPr>
              <a:t>03</a:t>
            </a:r>
            <a:r>
              <a:rPr lang="en-US" altLang="ko-KR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Insights from dashboard</a:t>
            </a:r>
            <a:endParaRPr lang="en-US" altLang="ko-KR" sz="22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2200" b="1" dirty="0">
                <a:solidFill>
                  <a:srgbClr val="0061C0"/>
                </a:solidFill>
                <a:latin typeface="+mj-lt"/>
              </a:rPr>
              <a:t>04</a:t>
            </a:r>
            <a:r>
              <a:rPr lang="en-US" altLang="ko-KR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Assist for new Credit card line</a:t>
            </a:r>
          </a:p>
        </p:txBody>
      </p:sp>
      <p:sp>
        <p:nvSpPr>
          <p:cNvPr id="18" name="평행 사변형 17"/>
          <p:cNvSpPr/>
          <p:nvPr/>
        </p:nvSpPr>
        <p:spPr>
          <a:xfrm>
            <a:off x="2998862" y="927037"/>
            <a:ext cx="6596268" cy="961935"/>
          </a:xfrm>
          <a:prstGeom prst="parallelogram">
            <a:avLst>
              <a:gd name="adj" fmla="val 60161"/>
            </a:avLst>
          </a:prstGeom>
          <a:solidFill>
            <a:srgbClr val="604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24403" y="1023283"/>
            <a:ext cx="3299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CONTENTS</a:t>
            </a:r>
            <a:endParaRPr lang="ko-KR" altLang="en-US" sz="44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9" name="이등변 삼각형 18"/>
          <p:cNvSpPr/>
          <p:nvPr/>
        </p:nvSpPr>
        <p:spPr>
          <a:xfrm>
            <a:off x="10896593" y="1769904"/>
            <a:ext cx="532316" cy="458893"/>
          </a:xfrm>
          <a:prstGeom prst="triangle">
            <a:avLst/>
          </a:prstGeom>
          <a:solidFill>
            <a:srgbClr val="99E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0" name="이등변 삼각형 19"/>
          <p:cNvSpPr/>
          <p:nvPr/>
        </p:nvSpPr>
        <p:spPr>
          <a:xfrm flipV="1">
            <a:off x="2343143" y="4322604"/>
            <a:ext cx="532316" cy="458893"/>
          </a:xfrm>
          <a:prstGeom prst="triangle">
            <a:avLst/>
          </a:prstGeom>
          <a:solidFill>
            <a:srgbClr val="99E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295006" y="2709714"/>
            <a:ext cx="691276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57150" marR="0" indent="-285750"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1" dirty="0">
                <a:latin typeface="+mj-lt"/>
              </a:rPr>
              <a:t>Mitron Bank </a:t>
            </a:r>
            <a:r>
              <a:rPr lang="en-US" dirty="0">
                <a:latin typeface="+mj-lt"/>
              </a:rPr>
              <a:t>is a legacy financial institution </a:t>
            </a:r>
            <a:endParaRPr lang="en-US" dirty="0" smtClean="0">
              <a:latin typeface="+mj-lt"/>
            </a:endParaRPr>
          </a:p>
          <a:p>
            <a:pPr marR="0"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headquartered  in </a:t>
            </a:r>
            <a:r>
              <a:rPr lang="en-US" b="1" dirty="0" smtClean="0">
                <a:latin typeface="+mj-lt"/>
              </a:rPr>
              <a:t>Hyderabad</a:t>
            </a:r>
            <a:endParaRPr kumimoji="1" lang="en-US" altLang="ko-KR" b="1" dirty="0">
              <a:latin typeface="+mj-lt"/>
              <a:cs typeface="굴림" pitchFamily="50" charset="-127"/>
            </a:endParaRPr>
          </a:p>
          <a:p>
            <a:pPr marL="57150" marR="0" indent="-285750"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1" lang="en-US" altLang="ko-KR" dirty="0" smtClean="0">
                <a:latin typeface="+mj-lt"/>
                <a:cs typeface="굴림" pitchFamily="50" charset="-127"/>
              </a:rPr>
              <a:t>With large number of customers all over the </a:t>
            </a:r>
            <a:r>
              <a:rPr kumimoji="1" lang="en-US" altLang="ko-KR" b="1" dirty="0" smtClean="0">
                <a:latin typeface="+mj-lt"/>
                <a:cs typeface="굴림" pitchFamily="50" charset="-127"/>
              </a:rPr>
              <a:t>INDIA</a:t>
            </a:r>
          </a:p>
          <a:p>
            <a:pPr marL="57150" marR="0" indent="-285750"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1" lang="en-US" altLang="ko-KR" dirty="0" smtClean="0">
                <a:latin typeface="+mj-lt"/>
                <a:cs typeface="굴림" pitchFamily="50" charset="-127"/>
              </a:rPr>
              <a:t>Provides services </a:t>
            </a:r>
            <a:r>
              <a:rPr kumimoji="1" lang="en-US" altLang="ko-KR" dirty="0" smtClean="0">
                <a:latin typeface="+mj-lt"/>
                <a:cs typeface="굴림" pitchFamily="50" charset="-127"/>
              </a:rPr>
              <a:t>like </a:t>
            </a:r>
            <a:r>
              <a:rPr kumimoji="1" lang="en-US" altLang="ko-KR" b="1" dirty="0" smtClean="0">
                <a:latin typeface="+mj-lt"/>
                <a:cs typeface="굴림" pitchFamily="50" charset="-127"/>
              </a:rPr>
              <a:t>Deposit </a:t>
            </a:r>
            <a:r>
              <a:rPr kumimoji="1" lang="en-US" altLang="ko-KR" b="1" dirty="0" smtClean="0">
                <a:latin typeface="+mj-lt"/>
                <a:cs typeface="굴림" pitchFamily="50" charset="-127"/>
              </a:rPr>
              <a:t>accounts,  Loans,</a:t>
            </a:r>
          </a:p>
          <a:p>
            <a:pPr marR="0"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b="1" dirty="0">
                <a:latin typeface="+mj-lt"/>
                <a:cs typeface="굴림" pitchFamily="50" charset="-127"/>
              </a:rPr>
              <a:t> </a:t>
            </a:r>
            <a:r>
              <a:rPr kumimoji="1" lang="en-US" altLang="ko-KR" b="1" dirty="0" smtClean="0">
                <a:latin typeface="+mj-lt"/>
                <a:cs typeface="굴림" pitchFamily="50" charset="-127"/>
              </a:rPr>
              <a:t>     Investments, </a:t>
            </a:r>
            <a:r>
              <a:rPr kumimoji="1" lang="en-US" altLang="ko-KR" b="1" dirty="0" smtClean="0">
                <a:latin typeface="+mj-lt"/>
                <a:cs typeface="굴림" pitchFamily="50" charset="-127"/>
              </a:rPr>
              <a:t>Insurance </a:t>
            </a:r>
            <a:r>
              <a:rPr kumimoji="1" lang="en-US" altLang="ko-KR" b="1" dirty="0" smtClean="0">
                <a:latin typeface="+mj-lt"/>
                <a:cs typeface="굴림" pitchFamily="50" charset="-127"/>
              </a:rPr>
              <a:t>policies,</a:t>
            </a:r>
          </a:p>
          <a:p>
            <a:pPr marR="0"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b="1" dirty="0">
                <a:latin typeface="+mj-lt"/>
                <a:cs typeface="굴림" pitchFamily="50" charset="-127"/>
              </a:rPr>
              <a:t> </a:t>
            </a:r>
            <a:r>
              <a:rPr kumimoji="1" lang="en-US" altLang="ko-KR" b="1" dirty="0" smtClean="0">
                <a:latin typeface="+mj-lt"/>
                <a:cs typeface="굴림" pitchFamily="50" charset="-127"/>
              </a:rPr>
              <a:t>     Foreign currency exchange, Financial </a:t>
            </a:r>
            <a:r>
              <a:rPr kumimoji="1" lang="en-US" altLang="ko-KR" b="1" dirty="0" smtClean="0">
                <a:latin typeface="+mj-lt"/>
                <a:cs typeface="굴림" pitchFamily="50" charset="-127"/>
              </a:rPr>
              <a:t>consolation.</a:t>
            </a:r>
            <a:endParaRPr lang="en-US" b="1" dirty="0">
              <a:latin typeface="+mj-lt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203186" y="745173"/>
            <a:ext cx="936104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dirty="0" smtClean="0">
                <a:solidFill>
                  <a:srgbClr val="604A7B"/>
                </a:solidFill>
                <a:latin typeface="+mj-lt"/>
                <a:ea typeface="맑은 고딕" panose="020B0503020000020004" pitchFamily="50" charset="-127"/>
                <a:cs typeface="굴림" pitchFamily="50" charset="-127"/>
              </a:rPr>
              <a:t>01</a:t>
            </a:r>
            <a:endParaRPr kumimoji="1" lang="ko-KR" altLang="ko-KR" sz="4000" b="1" dirty="0">
              <a:solidFill>
                <a:srgbClr val="604A7B"/>
              </a:solidFill>
              <a:latin typeface="+mj-lt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139290" y="837506"/>
            <a:ext cx="5068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rgbClr val="604A7B"/>
                </a:solidFill>
                <a:latin typeface="+mj-lt"/>
                <a:cs typeface="굴림" pitchFamily="50" charset="-127"/>
              </a:rPr>
              <a:t>About Mitron Bank Information Given</a:t>
            </a:r>
            <a:endParaRPr kumimoji="1" lang="en-US" altLang="ko-KR" sz="2400" b="1" dirty="0">
              <a:solidFill>
                <a:srgbClr val="604A7B"/>
              </a:solidFill>
              <a:latin typeface="+mj-lt"/>
              <a:cs typeface="굴림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095206" y="921192"/>
            <a:ext cx="0" cy="36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67214" y="477466"/>
            <a:ext cx="4104456" cy="115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4000" b="1" dirty="0">
                <a:solidFill>
                  <a:srgbClr val="0061C0"/>
                </a:solidFill>
              </a:rPr>
              <a:t>02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 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Statement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55046" y="2493690"/>
            <a:ext cx="64807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>
                <a:latin typeface="+mj-lt"/>
              </a:rPr>
              <a:t>Mitron Bank</a:t>
            </a:r>
            <a:r>
              <a:rPr lang="en-IN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want </a:t>
            </a:r>
            <a:r>
              <a:rPr lang="en-US" dirty="0">
                <a:latin typeface="+mj-lt"/>
              </a:rPr>
              <a:t>to introduce a new </a:t>
            </a:r>
            <a:r>
              <a:rPr lang="en-US" dirty="0" smtClean="0">
                <a:latin typeface="+mj-lt"/>
              </a:rPr>
              <a:t>line </a:t>
            </a:r>
            <a:r>
              <a:rPr lang="en-US" dirty="0">
                <a:latin typeface="+mj-lt"/>
              </a:rPr>
              <a:t>of credit cards, aiming to broaden its </a:t>
            </a:r>
            <a:r>
              <a:rPr lang="en-US" dirty="0" smtClean="0">
                <a:latin typeface="+mj-lt"/>
              </a:rPr>
              <a:t>product offerings </a:t>
            </a:r>
            <a:r>
              <a:rPr lang="en-US" dirty="0">
                <a:latin typeface="+mj-lt"/>
              </a:rPr>
              <a:t>and reach in the </a:t>
            </a:r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 financial </a:t>
            </a:r>
            <a:r>
              <a:rPr lang="en-US" dirty="0">
                <a:latin typeface="+mj-lt"/>
              </a:rPr>
              <a:t>market</a:t>
            </a:r>
            <a:r>
              <a:rPr lang="en-US" dirty="0" smtClean="0">
                <a:latin typeface="+mj-lt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>
                <a:latin typeface="+mj-lt"/>
              </a:rPr>
              <a:t>For the proposal implementation Mitron Bank has provided with sample dataset of 4000 customers across five cities on their online spend and other details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>
                <a:latin typeface="+mj-lt"/>
              </a:rPr>
              <a:t>Tables </a:t>
            </a:r>
          </a:p>
          <a:p>
            <a:r>
              <a:rPr lang="en-IN" dirty="0">
                <a:latin typeface="+mj-lt"/>
              </a:rPr>
              <a:t> </a:t>
            </a:r>
            <a:r>
              <a:rPr lang="en-IN" dirty="0" smtClean="0">
                <a:latin typeface="+mj-lt"/>
              </a:rPr>
              <a:t>      a) dim_customers</a:t>
            </a:r>
          </a:p>
          <a:p>
            <a:r>
              <a:rPr lang="en-IN" dirty="0">
                <a:latin typeface="+mj-lt"/>
              </a:rPr>
              <a:t> </a:t>
            </a:r>
            <a:r>
              <a:rPr lang="en-IN" dirty="0" smtClean="0">
                <a:latin typeface="+mj-lt"/>
              </a:rPr>
              <a:t>          customer_id,age_group,city,occupation,gender,</a:t>
            </a:r>
          </a:p>
          <a:p>
            <a:r>
              <a:rPr lang="en-IN" dirty="0">
                <a:latin typeface="+mj-lt"/>
              </a:rPr>
              <a:t> </a:t>
            </a:r>
            <a:r>
              <a:rPr lang="en-IN" dirty="0" smtClean="0">
                <a:latin typeface="+mj-lt"/>
              </a:rPr>
              <a:t>          marital status, avg_income</a:t>
            </a:r>
          </a:p>
          <a:p>
            <a:r>
              <a:rPr lang="en-IN" dirty="0" smtClean="0">
                <a:latin typeface="+mj-lt"/>
              </a:rPr>
              <a:t>       b)</a:t>
            </a:r>
            <a:r>
              <a:rPr lang="en-IN" dirty="0">
                <a:latin typeface="+mj-lt"/>
              </a:rPr>
              <a:t> </a:t>
            </a:r>
            <a:r>
              <a:rPr lang="en-IN" dirty="0" smtClean="0">
                <a:latin typeface="+mj-lt"/>
              </a:rPr>
              <a:t>fact_spent</a:t>
            </a:r>
          </a:p>
          <a:p>
            <a:r>
              <a:rPr lang="en-IN" dirty="0">
                <a:latin typeface="+mj-lt"/>
              </a:rPr>
              <a:t> </a:t>
            </a:r>
            <a:r>
              <a:rPr lang="en-IN" dirty="0" smtClean="0">
                <a:latin typeface="+mj-lt"/>
              </a:rPr>
              <a:t>          customer_id,month,category,payment_type,spend</a:t>
            </a:r>
            <a:endParaRPr lang="en-IN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74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422798" y="1701602"/>
            <a:ext cx="9302111" cy="576064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altLang="ko-KR" sz="2400" b="1" i="0" dirty="0" smtClean="0">
                <a:latin typeface="+mn-lt"/>
              </a:rPr>
              <a:t>Bank has 65% of the male customers and 35% of female customer over the five cities</a:t>
            </a:r>
            <a:endParaRPr lang="ko-KR" altLang="en-US" sz="2400" b="1" i="0" dirty="0">
              <a:latin typeface="+mn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Insights </a:t>
            </a:r>
            <a:r>
              <a:rPr lang="en-US" altLang="ko-KR" dirty="0" smtClean="0"/>
              <a:t>from </a:t>
            </a:r>
            <a:r>
              <a:rPr lang="en-US" altLang="ko-KR" dirty="0" smtClean="0"/>
              <a:t>Dashboard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6" y="1269554"/>
            <a:ext cx="2112490" cy="187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574" y="2683899"/>
            <a:ext cx="2173319" cy="18260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622" y="3435891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 smtClean="0"/>
              <a:t>78% of the customer are married and 22 % of the customer are single</a:t>
            </a:r>
            <a:endParaRPr lang="en-IN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7" y="4509914"/>
            <a:ext cx="2112489" cy="19576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53696" y="5009614"/>
            <a:ext cx="7745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 smtClean="0"/>
              <a:t>37% customers are from age group 25-34,major part of the customers from this group </a:t>
            </a:r>
          </a:p>
          <a:p>
            <a:r>
              <a:rPr lang="en-IN" sz="2400" b="1" dirty="0"/>
              <a:t> </a:t>
            </a:r>
            <a:r>
              <a:rPr lang="en-IN" sz="2400" b="1" dirty="0" smtClean="0"/>
              <a:t>    13% customers are from age group 45+ which is least </a:t>
            </a:r>
          </a:p>
          <a:p>
            <a:r>
              <a:rPr lang="en-IN" sz="2400" b="1" dirty="0"/>
              <a:t> </a:t>
            </a:r>
            <a:r>
              <a:rPr lang="en-IN" sz="2400" b="1" dirty="0" smtClean="0"/>
              <a:t>    number of customers 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Insights form Dashboard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521" y="1485579"/>
            <a:ext cx="10971372" cy="2105319"/>
          </a:xfrm>
        </p:spPr>
        <p:txBody>
          <a:bodyPr>
            <a:normAutofit lnSpcReduction="10000"/>
          </a:bodyPr>
          <a:lstStyle/>
          <a:p>
            <a:r>
              <a:rPr lang="en-IN" sz="3600" b="1" i="0" u="sng" dirty="0" smtClean="0"/>
              <a:t>Income and Utilization: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i="0" dirty="0" smtClean="0"/>
              <a:t>Income of Business owners is high followed by IT Employees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i="0" dirty="0"/>
              <a:t> </a:t>
            </a:r>
            <a:r>
              <a:rPr lang="en-IN" i="0" dirty="0" smtClean="0"/>
              <a:t>   Freelancers and Other Employees have least income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i="0" dirty="0"/>
              <a:t> </a:t>
            </a:r>
            <a:r>
              <a:rPr lang="en-IN" i="0" dirty="0" smtClean="0"/>
              <a:t>   Government Employees and Business Owners in Chennai spent </a:t>
            </a:r>
          </a:p>
          <a:p>
            <a:pPr marL="0" indent="0"/>
            <a:r>
              <a:rPr lang="en-IN" i="0" dirty="0" smtClean="0"/>
              <a:t>          less amount of there salary.</a:t>
            </a:r>
          </a:p>
          <a:p>
            <a:pPr marL="0" indent="0"/>
            <a:endParaRPr lang="en-IN" i="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i="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i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849" y="1485579"/>
            <a:ext cx="3958997" cy="21053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9" y="3789834"/>
            <a:ext cx="3574926" cy="18722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62958" y="3933850"/>
            <a:ext cx="83274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On overall occupation people in Chennai and Hyderabad spent less amount of there salary.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smtClean="0"/>
              <a:t>Customers </a:t>
            </a:r>
            <a:r>
              <a:rPr lang="en-IN" dirty="0"/>
              <a:t>living in Mumbai followed by spent more amount of there </a:t>
            </a:r>
            <a:endParaRPr lang="en-IN" dirty="0" smtClean="0"/>
          </a:p>
          <a:p>
            <a:r>
              <a:rPr lang="en-IN" dirty="0"/>
              <a:t>  </a:t>
            </a:r>
            <a:r>
              <a:rPr lang="en-IN" dirty="0" smtClean="0"/>
              <a:t>      salary</a:t>
            </a:r>
            <a:r>
              <a:rPr lang="en-IN" dirty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smtClean="0"/>
              <a:t>Most </a:t>
            </a:r>
            <a:r>
              <a:rPr lang="en-IN" dirty="0"/>
              <a:t>of the expenditure are Bills, Groceries and the payment type used is 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credit </a:t>
            </a:r>
            <a:r>
              <a:rPr lang="en-IN" dirty="0"/>
              <a:t>cards and less </a:t>
            </a:r>
            <a:r>
              <a:rPr lang="en-IN" dirty="0" smtClean="0"/>
              <a:t>payment </a:t>
            </a:r>
            <a:r>
              <a:rPr lang="en-IN" dirty="0"/>
              <a:t>type is Net Banking</a:t>
            </a:r>
          </a:p>
        </p:txBody>
      </p:sp>
    </p:spTree>
    <p:extLst>
      <p:ext uri="{BB962C8B-B14F-4D97-AF65-F5344CB8AC3E}">
        <p14:creationId xmlns:p14="http://schemas.microsoft.com/office/powerpoint/2010/main" val="41369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630" y="189434"/>
            <a:ext cx="6133757" cy="648072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Assist for new Credit card line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 i="0" dirty="0" smtClean="0"/>
              <a:t>Partnerships and Rewards:</a:t>
            </a:r>
            <a:endParaRPr lang="en-US" altLang="en-US" i="0" dirty="0" smtClean="0"/>
          </a:p>
          <a:p>
            <a:pPr marL="840745" lvl="1" indent="-342900">
              <a:buFont typeface="Wingdings" panose="05000000000000000000" pitchFamily="2" charset="2"/>
              <a:buChar char="v"/>
            </a:pPr>
            <a:r>
              <a:rPr lang="en-US" altLang="en-US" sz="2000" dirty="0" smtClean="0">
                <a:latin typeface="+mn-lt"/>
              </a:rPr>
              <a:t>Consider forming partnerships with merchants, airlines, or other businesses to offer exclusive</a:t>
            </a:r>
          </a:p>
          <a:p>
            <a:pPr marL="497845" lvl="1" indent="0"/>
            <a:r>
              <a:rPr lang="en-US" altLang="en-US" sz="2000" dirty="0" smtClean="0">
                <a:latin typeface="+mn-lt"/>
              </a:rPr>
              <a:t>       discounts and rewards for cardholders.</a:t>
            </a:r>
          </a:p>
          <a:p>
            <a:pPr marL="840745" lvl="1" indent="-342900">
              <a:buFont typeface="Wingdings" panose="05000000000000000000" pitchFamily="2" charset="2"/>
              <a:buChar char="v"/>
            </a:pPr>
            <a:r>
              <a:rPr lang="en-US" altLang="en-US" sz="2000" dirty="0" smtClean="0">
                <a:latin typeface="+mn-lt"/>
              </a:rPr>
              <a:t>Develop a compelling rewards program to attract and retain customers, including cashback, travel </a:t>
            </a:r>
          </a:p>
          <a:p>
            <a:pPr marL="497845" lvl="1" indent="0"/>
            <a:r>
              <a:rPr lang="en-US" altLang="en-US" sz="2000" dirty="0" smtClean="0">
                <a:latin typeface="+mn-lt"/>
              </a:rPr>
              <a:t>      benefits, or points systems.</a:t>
            </a:r>
          </a:p>
          <a:p>
            <a:r>
              <a:rPr lang="en-US" altLang="en-US" b="1" i="0" dirty="0" smtClean="0"/>
              <a:t>Technology Integration:</a:t>
            </a:r>
            <a:endParaRPr lang="en-US" altLang="en-US" i="0" dirty="0" smtClean="0"/>
          </a:p>
          <a:p>
            <a:pPr marL="840745" lvl="1" indent="-342900">
              <a:buFont typeface="Wingdings" panose="05000000000000000000" pitchFamily="2" charset="2"/>
              <a:buChar char="v"/>
            </a:pPr>
            <a:r>
              <a:rPr lang="en-US" altLang="en-US" sz="2000" dirty="0" smtClean="0">
                <a:latin typeface="+mn-lt"/>
              </a:rPr>
              <a:t>Ensure that the credit cards are equipped with modern technology, such as contactless payment options and robust security features.</a:t>
            </a:r>
          </a:p>
          <a:p>
            <a:pPr marL="840745" lvl="1" indent="-342900">
              <a:buFont typeface="Wingdings" panose="05000000000000000000" pitchFamily="2" charset="2"/>
              <a:buChar char="v"/>
            </a:pPr>
            <a:r>
              <a:rPr lang="en-US" altLang="en-US" sz="2000" dirty="0" smtClean="0">
                <a:latin typeface="+mn-lt"/>
              </a:rPr>
              <a:t>Develop a user-friendly mobile app for cardholders to manage their accounts, make payments, and track rewards.</a:t>
            </a:r>
          </a:p>
          <a:p>
            <a:r>
              <a:rPr lang="en-US" altLang="en-US" b="1" i="0" dirty="0"/>
              <a:t>Customization and Flexibility:</a:t>
            </a:r>
            <a:endParaRPr lang="en-US" altLang="en-US" i="0" dirty="0"/>
          </a:p>
          <a:p>
            <a:pPr marL="778514" lvl="1" indent="-342900">
              <a:buFont typeface="Wingdings" panose="05000000000000000000" pitchFamily="2" charset="2"/>
              <a:buChar char="v"/>
            </a:pPr>
            <a:r>
              <a:rPr lang="en-US" altLang="en-US" sz="2200" i="0" dirty="0" smtClean="0">
                <a:latin typeface="+mn-lt"/>
              </a:rPr>
              <a:t>Provide </a:t>
            </a:r>
            <a:r>
              <a:rPr lang="en-US" altLang="en-US" sz="2200" i="0" dirty="0">
                <a:latin typeface="+mn-lt"/>
              </a:rPr>
              <a:t>a range of credit card options with varying interest rates, credit limits, and annual fees to cater to different customer segments.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200" i="0" dirty="0">
                <a:latin typeface="+mn-lt"/>
              </a:rPr>
              <a:t>Offer flexibility in payment terms and options to accommodate diverse financial needs</a:t>
            </a:r>
            <a:r>
              <a:rPr lang="en-US" altLang="en-US" i="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646" y="117426"/>
            <a:ext cx="10971372" cy="798753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Assist for new Credit card 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b="1" i="0" dirty="0"/>
              <a:t>Marketing and Branding:</a:t>
            </a:r>
            <a:endParaRPr lang="en-US" altLang="en-US" i="0" dirty="0"/>
          </a:p>
          <a:p>
            <a:pPr marL="840745" lvl="1" indent="-342900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+mn-lt"/>
              </a:rPr>
              <a:t>Develop a comprehensive marketing strategy to promote the new credit cards. This may </a:t>
            </a:r>
            <a:endParaRPr lang="en-US" altLang="en-US" sz="2400" dirty="0" smtClean="0">
              <a:latin typeface="+mn-lt"/>
            </a:endParaRPr>
          </a:p>
          <a:p>
            <a:pPr lvl="1"/>
            <a:r>
              <a:rPr lang="en-US" altLang="en-US" sz="2400" dirty="0" smtClean="0">
                <a:latin typeface="+mn-lt"/>
              </a:rPr>
              <a:t>      include </a:t>
            </a:r>
            <a:r>
              <a:rPr lang="en-US" altLang="en-US" sz="2400" dirty="0">
                <a:latin typeface="+mn-lt"/>
              </a:rPr>
              <a:t>online and offline channels, social media campaigns, and targeted advertisements.</a:t>
            </a:r>
          </a:p>
          <a:p>
            <a:pPr marL="840745" lvl="1" indent="-342900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+mn-lt"/>
              </a:rPr>
              <a:t>Emphasize the unique features and benefits of Mitron Bank's credit cards to differentiate them </a:t>
            </a:r>
            <a:endParaRPr lang="en-US" altLang="en-US" sz="2400" dirty="0" smtClean="0">
              <a:latin typeface="+mn-lt"/>
            </a:endParaRPr>
          </a:p>
          <a:p>
            <a:pPr marL="497845" lvl="1" indent="0"/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smtClean="0">
                <a:latin typeface="+mn-lt"/>
              </a:rPr>
              <a:t>     from </a:t>
            </a:r>
            <a:r>
              <a:rPr lang="en-US" altLang="en-US" sz="2400" dirty="0">
                <a:latin typeface="+mn-lt"/>
              </a:rPr>
              <a:t>competitors</a:t>
            </a:r>
            <a:r>
              <a:rPr lang="en-US" altLang="en-US" dirty="0"/>
              <a:t>.</a:t>
            </a:r>
          </a:p>
          <a:p>
            <a:r>
              <a:rPr lang="en-US" altLang="en-US" b="1" i="0" dirty="0"/>
              <a:t>Regulatory Compliance:</a:t>
            </a:r>
            <a:endParaRPr lang="en-US" altLang="en-US" i="0" dirty="0"/>
          </a:p>
          <a:p>
            <a:pPr marL="840745" lvl="1" indent="-342900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+mn-lt"/>
              </a:rPr>
              <a:t>Ensure that the credit cards comply with all relevant financial regulations and industry standards.</a:t>
            </a:r>
          </a:p>
          <a:p>
            <a:pPr marL="840745" lvl="1" indent="-342900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+mn-lt"/>
              </a:rPr>
              <a:t>Clearly communicate terms and conditions to cardholders, adhering to transparency and fair </a:t>
            </a:r>
            <a:endParaRPr lang="en-US" altLang="en-US" sz="2400" dirty="0" smtClean="0">
              <a:latin typeface="+mn-lt"/>
            </a:endParaRPr>
          </a:p>
          <a:p>
            <a:pPr marL="497845" lvl="1" indent="0"/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smtClean="0">
                <a:latin typeface="+mn-lt"/>
              </a:rPr>
              <a:t>      practices</a:t>
            </a:r>
            <a:r>
              <a:rPr lang="en-US" altLang="en-US" sz="2400" dirty="0">
                <a:latin typeface="+mn-lt"/>
              </a:rPr>
              <a:t>.</a:t>
            </a:r>
          </a:p>
          <a:p>
            <a:r>
              <a:rPr lang="en-US" altLang="en-US" b="1" i="0" dirty="0"/>
              <a:t>Customer Education:</a:t>
            </a:r>
            <a:endParaRPr lang="en-US" altLang="en-US" i="0" dirty="0"/>
          </a:p>
          <a:p>
            <a:pPr marL="840745" lvl="1" indent="-342900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+mn-lt"/>
              </a:rPr>
              <a:t>Provide educational materials to help customers understand the benefits, responsibilities, and </a:t>
            </a:r>
            <a:endParaRPr lang="en-US" altLang="en-US" sz="2400" dirty="0" smtClean="0">
              <a:latin typeface="+mn-lt"/>
            </a:endParaRPr>
          </a:p>
          <a:p>
            <a:pPr marL="497845" lvl="1" indent="0"/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smtClean="0">
                <a:latin typeface="+mn-lt"/>
              </a:rPr>
              <a:t>     proper </a:t>
            </a:r>
            <a:r>
              <a:rPr lang="en-US" altLang="en-US" sz="2400" dirty="0">
                <a:latin typeface="+mn-lt"/>
              </a:rPr>
              <a:t>use of credit cards.</a:t>
            </a:r>
          </a:p>
          <a:p>
            <a:pPr marL="840745" lvl="1" indent="-342900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+mn-lt"/>
              </a:rPr>
              <a:t>Offer customer support services to address queries and concerns related to the credit cards.</a:t>
            </a:r>
          </a:p>
        </p:txBody>
      </p:sp>
    </p:spTree>
    <p:extLst>
      <p:ext uri="{BB962C8B-B14F-4D97-AF65-F5344CB8AC3E}">
        <p14:creationId xmlns:p14="http://schemas.microsoft.com/office/powerpoint/2010/main" val="68851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041" y="189434"/>
            <a:ext cx="10971372" cy="798753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Assist for new Credit card 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i="0" dirty="0"/>
              <a:t>Monitoring and Feedback:</a:t>
            </a:r>
            <a:endParaRPr lang="en-US" altLang="en-US" i="0" dirty="0"/>
          </a:p>
          <a:p>
            <a:pPr marL="840745" lvl="1" indent="-342900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+mn-lt"/>
              </a:rPr>
              <a:t>Implement systems to monitor the performance of the credit card program and gather customer feedback.</a:t>
            </a:r>
          </a:p>
          <a:p>
            <a:pPr marL="840745" lvl="1" indent="-342900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+mn-lt"/>
              </a:rPr>
              <a:t>Use feedback to make necessary adjustments to the credit card offerings and improve customer </a:t>
            </a:r>
            <a:endParaRPr lang="en-US" altLang="en-US" sz="2000" dirty="0" smtClean="0">
              <a:latin typeface="+mn-lt"/>
            </a:endParaRPr>
          </a:p>
          <a:p>
            <a:pPr marL="497845" lvl="1" indent="0"/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dirty="0" smtClean="0">
                <a:latin typeface="+mn-lt"/>
              </a:rPr>
              <a:t>     satisfaction</a:t>
            </a:r>
            <a:r>
              <a:rPr lang="en-US" altLang="en-US" sz="2000" dirty="0">
                <a:latin typeface="+mn-lt"/>
              </a:rPr>
              <a:t>.</a:t>
            </a:r>
          </a:p>
          <a:p>
            <a:r>
              <a:rPr lang="en-US" altLang="en-US" b="1" i="0" dirty="0"/>
              <a:t>Launch Event:</a:t>
            </a:r>
            <a:endParaRPr lang="en-US" altLang="en-US" i="0" dirty="0"/>
          </a:p>
          <a:p>
            <a:pPr marL="840745" lvl="1" indent="-342900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+mn-lt"/>
              </a:rPr>
              <a:t>Consider organizing a launch event to generate buzz around the new credit cards. Invite media, </a:t>
            </a:r>
            <a:endParaRPr lang="en-US" altLang="en-US" sz="2000" dirty="0" smtClean="0">
              <a:latin typeface="+mn-lt"/>
            </a:endParaRPr>
          </a:p>
          <a:p>
            <a:pPr marL="497845" lvl="1" indent="0"/>
            <a:r>
              <a:rPr lang="en-US" altLang="en-US" sz="2000" dirty="0" smtClean="0">
                <a:latin typeface="+mn-lt"/>
              </a:rPr>
              <a:t>key </a:t>
            </a:r>
            <a:r>
              <a:rPr lang="en-US" altLang="en-US" sz="2000" dirty="0">
                <a:latin typeface="+mn-lt"/>
              </a:rPr>
              <a:t>stakeholders, and potential customers to build awareness.</a:t>
            </a:r>
          </a:p>
          <a:p>
            <a:r>
              <a:rPr lang="en-US" altLang="en-US" b="1" i="0" dirty="0"/>
              <a:t>Sustainability and Corporate Social Responsibility (CSR):</a:t>
            </a:r>
            <a:endParaRPr lang="en-US" altLang="en-US" i="0" dirty="0"/>
          </a:p>
          <a:p>
            <a:pPr marL="840745" lvl="1" indent="-342900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+mn-lt"/>
              </a:rPr>
              <a:t>Integrate sustainability features into the credit card program, such as eco-friendly card materials or carbon offset programs.</a:t>
            </a:r>
          </a:p>
          <a:p>
            <a:pPr marL="840745" lvl="1" indent="-342900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+mn-lt"/>
              </a:rPr>
              <a:t>Consider incorporating CSR initiatives to contribute positively to the community.</a:t>
            </a:r>
          </a:p>
        </p:txBody>
      </p:sp>
    </p:spTree>
    <p:extLst>
      <p:ext uri="{BB962C8B-B14F-4D97-AF65-F5344CB8AC3E}">
        <p14:creationId xmlns:p14="http://schemas.microsoft.com/office/powerpoint/2010/main" val="86531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19722</TotalTime>
  <Words>697</Words>
  <Application>Microsoft Office PowerPoint</Application>
  <PresentationFormat>Custom</PresentationFormat>
  <Paragraphs>83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 Light</vt:lpstr>
      <vt:lpstr>맑은 고딕</vt:lpstr>
      <vt:lpstr>Calibri</vt:lpstr>
      <vt:lpstr>굴림</vt:lpstr>
      <vt:lpstr>굴림체</vt:lpstr>
      <vt:lpstr>Wingdings</vt:lpstr>
      <vt:lpstr>Noto Sans</vt:lpstr>
      <vt:lpstr>Arial</vt:lpstr>
      <vt:lpstr>Office 테마</vt:lpstr>
      <vt:lpstr> Mitron Bank</vt:lpstr>
      <vt:lpstr>PowerPoint Presentation</vt:lpstr>
      <vt:lpstr>PowerPoint Presentation</vt:lpstr>
      <vt:lpstr>PowerPoint Presentation</vt:lpstr>
      <vt:lpstr>Insights from Dashboard</vt:lpstr>
      <vt:lpstr>Insights form Dashboard</vt:lpstr>
      <vt:lpstr>Assist for new Credit card line</vt:lpstr>
      <vt:lpstr>Assist for new Credit card line</vt:lpstr>
      <vt:lpstr>Assist for new Credit card line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Microsoft account</cp:lastModifiedBy>
  <cp:revision>31</cp:revision>
  <dcterms:created xsi:type="dcterms:W3CDTF">2010-02-01T08:03:16Z</dcterms:created>
  <dcterms:modified xsi:type="dcterms:W3CDTF">2024-01-04T07:22:44Z</dcterms:modified>
  <cp:category>www.slidemembers.com</cp:category>
</cp:coreProperties>
</file>