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Bicubik" charset="1" panose="02000503020000020004"/>
      <p:regular r:id="rId24"/>
    </p:embeddedFont>
    <p:embeddedFont>
      <p:font typeface="Open Sans Bold" charset="1" panose="00000000000000000000"/>
      <p:regular r:id="rId25"/>
    </p:embeddedFont>
    <p:embeddedFont>
      <p:font typeface="Open San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5939" y="815207"/>
            <a:ext cx="16756122" cy="8656586"/>
            <a:chOff x="0" y="0"/>
            <a:chExt cx="22341495" cy="1154211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97359" cy="1654636"/>
              <a:chOff x="0" y="0"/>
              <a:chExt cx="47771" cy="40050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7771" cy="400504"/>
              </a:xfrm>
              <a:custGeom>
                <a:avLst/>
                <a:gdLst/>
                <a:ahLst/>
                <a:cxnLst/>
                <a:rect r="r" b="b" t="t" l="l"/>
                <a:pathLst>
                  <a:path h="400504" w="47771">
                    <a:moveTo>
                      <a:pt x="0" y="0"/>
                    </a:moveTo>
                    <a:lnTo>
                      <a:pt x="47771" y="0"/>
                    </a:lnTo>
                    <a:lnTo>
                      <a:pt x="47771" y="400504"/>
                    </a:lnTo>
                    <a:lnTo>
                      <a:pt x="0" y="400504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7771" cy="438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11433" y="-711433"/>
              <a:ext cx="201088" cy="1623953"/>
              <a:chOff x="0" y="0"/>
              <a:chExt cx="48673" cy="39307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673" cy="393077"/>
              </a:xfrm>
              <a:custGeom>
                <a:avLst/>
                <a:gdLst/>
                <a:ahLst/>
                <a:cxnLst/>
                <a:rect r="r" b="b" t="t" l="l"/>
                <a:pathLst>
                  <a:path h="393077" w="48673">
                    <a:moveTo>
                      <a:pt x="0" y="0"/>
                    </a:moveTo>
                    <a:lnTo>
                      <a:pt x="48673" y="0"/>
                    </a:lnTo>
                    <a:lnTo>
                      <a:pt x="48673" y="393077"/>
                    </a:lnTo>
                    <a:lnTo>
                      <a:pt x="0" y="393077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673" cy="4311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9887479"/>
              <a:ext cx="197359" cy="1654636"/>
              <a:chOff x="0" y="0"/>
              <a:chExt cx="47771" cy="40050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7771" cy="400504"/>
              </a:xfrm>
              <a:custGeom>
                <a:avLst/>
                <a:gdLst/>
                <a:ahLst/>
                <a:cxnLst/>
                <a:rect r="r" b="b" t="t" l="l"/>
                <a:pathLst>
                  <a:path h="400504" w="47771">
                    <a:moveTo>
                      <a:pt x="0" y="0"/>
                    </a:moveTo>
                    <a:lnTo>
                      <a:pt x="47771" y="0"/>
                    </a:lnTo>
                    <a:lnTo>
                      <a:pt x="47771" y="400504"/>
                    </a:lnTo>
                    <a:lnTo>
                      <a:pt x="0" y="400504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7771" cy="438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11433" y="10629595"/>
              <a:ext cx="201088" cy="1623953"/>
              <a:chOff x="0" y="0"/>
              <a:chExt cx="48673" cy="39307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8673" cy="393077"/>
              </a:xfrm>
              <a:custGeom>
                <a:avLst/>
                <a:gdLst/>
                <a:ahLst/>
                <a:cxnLst/>
                <a:rect r="r" b="b" t="t" l="l"/>
                <a:pathLst>
                  <a:path h="393077" w="48673">
                    <a:moveTo>
                      <a:pt x="0" y="0"/>
                    </a:moveTo>
                    <a:lnTo>
                      <a:pt x="48673" y="0"/>
                    </a:lnTo>
                    <a:lnTo>
                      <a:pt x="48673" y="393077"/>
                    </a:lnTo>
                    <a:lnTo>
                      <a:pt x="0" y="393077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48673" cy="4311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144137" y="9887479"/>
              <a:ext cx="197359" cy="1654636"/>
              <a:chOff x="0" y="0"/>
              <a:chExt cx="47771" cy="40050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71" cy="400504"/>
              </a:xfrm>
              <a:custGeom>
                <a:avLst/>
                <a:gdLst/>
                <a:ahLst/>
                <a:cxnLst/>
                <a:rect r="r" b="b" t="t" l="l"/>
                <a:pathLst>
                  <a:path h="400504" w="47771">
                    <a:moveTo>
                      <a:pt x="0" y="0"/>
                    </a:moveTo>
                    <a:lnTo>
                      <a:pt x="47771" y="0"/>
                    </a:lnTo>
                    <a:lnTo>
                      <a:pt x="47771" y="400504"/>
                    </a:lnTo>
                    <a:lnTo>
                      <a:pt x="0" y="400504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7771" cy="438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1428975" y="10629595"/>
              <a:ext cx="201088" cy="1623953"/>
              <a:chOff x="0" y="0"/>
              <a:chExt cx="48673" cy="39307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8673" cy="393077"/>
              </a:xfrm>
              <a:custGeom>
                <a:avLst/>
                <a:gdLst/>
                <a:ahLst/>
                <a:cxnLst/>
                <a:rect r="r" b="b" t="t" l="l"/>
                <a:pathLst>
                  <a:path h="393077" w="48673">
                    <a:moveTo>
                      <a:pt x="0" y="0"/>
                    </a:moveTo>
                    <a:lnTo>
                      <a:pt x="48673" y="0"/>
                    </a:lnTo>
                    <a:lnTo>
                      <a:pt x="48673" y="393077"/>
                    </a:lnTo>
                    <a:lnTo>
                      <a:pt x="0" y="393077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48673" cy="4311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144137" y="0"/>
              <a:ext cx="197359" cy="1654636"/>
              <a:chOff x="0" y="0"/>
              <a:chExt cx="47771" cy="40050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7771" cy="400504"/>
              </a:xfrm>
              <a:custGeom>
                <a:avLst/>
                <a:gdLst/>
                <a:ahLst/>
                <a:cxnLst/>
                <a:rect r="r" b="b" t="t" l="l"/>
                <a:pathLst>
                  <a:path h="400504" w="47771">
                    <a:moveTo>
                      <a:pt x="0" y="0"/>
                    </a:moveTo>
                    <a:lnTo>
                      <a:pt x="47771" y="0"/>
                    </a:lnTo>
                    <a:lnTo>
                      <a:pt x="47771" y="400504"/>
                    </a:lnTo>
                    <a:lnTo>
                      <a:pt x="0" y="400504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7771" cy="438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1428975" y="-711433"/>
              <a:ext cx="201088" cy="1623953"/>
              <a:chOff x="0" y="0"/>
              <a:chExt cx="48673" cy="393077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8673" cy="393077"/>
              </a:xfrm>
              <a:custGeom>
                <a:avLst/>
                <a:gdLst/>
                <a:ahLst/>
                <a:cxnLst/>
                <a:rect r="r" b="b" t="t" l="l"/>
                <a:pathLst>
                  <a:path h="393077" w="48673">
                    <a:moveTo>
                      <a:pt x="0" y="0"/>
                    </a:moveTo>
                    <a:lnTo>
                      <a:pt x="48673" y="0"/>
                    </a:lnTo>
                    <a:lnTo>
                      <a:pt x="48673" y="393077"/>
                    </a:lnTo>
                    <a:lnTo>
                      <a:pt x="0" y="393077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48673" cy="4311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5806728" y="2003074"/>
            <a:ext cx="5875166" cy="5566720"/>
          </a:xfrm>
          <a:custGeom>
            <a:avLst/>
            <a:gdLst/>
            <a:ahLst/>
            <a:cxnLst/>
            <a:rect r="r" b="b" t="t" l="l"/>
            <a:pathLst>
              <a:path h="5566720" w="5875166">
                <a:moveTo>
                  <a:pt x="0" y="0"/>
                </a:moveTo>
                <a:lnTo>
                  <a:pt x="5875166" y="0"/>
                </a:lnTo>
                <a:lnTo>
                  <a:pt x="5875166" y="5566721"/>
                </a:lnTo>
                <a:lnTo>
                  <a:pt x="0" y="5566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5400000">
            <a:off x="8393987" y="4325790"/>
            <a:ext cx="700649" cy="7188658"/>
          </a:xfrm>
          <a:custGeom>
            <a:avLst/>
            <a:gdLst/>
            <a:ahLst/>
            <a:cxnLst/>
            <a:rect r="r" b="b" t="t" l="l"/>
            <a:pathLst>
              <a:path h="7188658" w="700649">
                <a:moveTo>
                  <a:pt x="0" y="0"/>
                </a:moveTo>
                <a:lnTo>
                  <a:pt x="700649" y="0"/>
                </a:lnTo>
                <a:lnTo>
                  <a:pt x="700649" y="7188658"/>
                </a:lnTo>
                <a:lnTo>
                  <a:pt x="0" y="71886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89214" y="3844544"/>
            <a:ext cx="14262510" cy="245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0"/>
              </a:lnSpc>
            </a:pPr>
            <a:r>
              <a:rPr lang="en-US" sz="7007">
                <a:solidFill>
                  <a:srgbClr val="FFFFFF"/>
                </a:solidFill>
                <a:latin typeface="Bicubik"/>
              </a:rPr>
              <a:t>BUILDING</a:t>
            </a:r>
          </a:p>
          <a:p>
            <a:pPr algn="ctr">
              <a:lnSpc>
                <a:spcPts val="9810"/>
              </a:lnSpc>
              <a:spcBef>
                <a:spcPct val="0"/>
              </a:spcBef>
            </a:pPr>
            <a:r>
              <a:rPr lang="en-US" sz="7007">
                <a:solidFill>
                  <a:srgbClr val="FFFFFF"/>
                </a:solidFill>
                <a:latin typeface="Bicubik"/>
              </a:rPr>
              <a:t>CHURN PREDICTION MODEL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49982" y="7050205"/>
            <a:ext cx="7188658" cy="36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  <a:spcBef>
                <a:spcPct val="0"/>
              </a:spcBef>
            </a:pPr>
            <a:r>
              <a:rPr lang="en-US" sz="2179" spc="239">
                <a:solidFill>
                  <a:srgbClr val="FFFFFF"/>
                </a:solidFill>
                <a:latin typeface="Open Sans Bold"/>
              </a:rPr>
              <a:t>PRESENTED BY -- AMRIT PRITAM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2005183" y="1817492"/>
            <a:ext cx="11459686" cy="79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MACHINE LEARNING...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05183" y="2855043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Supervised Learning: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05183" y="3921723"/>
            <a:ext cx="14795298" cy="45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Logistic Regression: Weighs factors to calculate churn probability.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Decision Trees: A series of yes/no questions to predict churn.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Random Forests: Many decision trees voting together.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Gradient Boosting: Models learning from previous models' mistakes.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Neural Networks: Complex, interconnected processing units learning patterns.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2005183" y="2013521"/>
            <a:ext cx="11459686" cy="79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MACHINE LEARNING...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05183" y="3178549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Un-Supervised Learning: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267319" y="3363323"/>
            <a:ext cx="8779928" cy="46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Open Sans"/>
              </a:rPr>
              <a:t>This plays crucial supporting role for churn prediction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05183" y="4243549"/>
            <a:ext cx="14856064" cy="45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Clustering : Grouping similar data points (customers) without predefined labels.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Dimensionality Reduction: Reducing the number of features while retaining most of the information.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Anomaly Detection: Identifying data points that don't follow the expected pattern.</a:t>
            </a:r>
          </a:p>
          <a:p>
            <a:pPr algn="l">
              <a:lnSpc>
                <a:spcPts val="4048"/>
              </a:lnSpc>
            </a:pP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Association Rules mining: Discovering interesting relations between variables in large datasets.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2005183" y="4472149"/>
            <a:ext cx="6947773" cy="250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Splitting data into </a:t>
            </a:r>
            <a:r>
              <a:rPr lang="en-US" sz="2891">
                <a:solidFill>
                  <a:srgbClr val="FF5757"/>
                </a:solidFill>
                <a:latin typeface="Open Sans Bold"/>
              </a:rPr>
              <a:t>Train and Test sets: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Random Split 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Stratified Split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Time-based Split</a:t>
            </a:r>
          </a:p>
          <a:p>
            <a:pPr algn="l">
              <a:lnSpc>
                <a:spcPts val="4048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581557" y="4472149"/>
            <a:ext cx="6258416" cy="200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Validation Techniques includes: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Holdout Validation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Cross- Validation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Stratified Cross- Validation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785248" y="4305628"/>
            <a:ext cx="7167708" cy="2674347"/>
            <a:chOff x="0" y="0"/>
            <a:chExt cx="1887791" cy="70435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7791" cy="704355"/>
            </a:xfrm>
            <a:custGeom>
              <a:avLst/>
              <a:gdLst/>
              <a:ahLst/>
              <a:cxnLst/>
              <a:rect r="r" b="b" t="t" l="l"/>
              <a:pathLst>
                <a:path h="704355" w="1887791">
                  <a:moveTo>
                    <a:pt x="32403" y="0"/>
                  </a:moveTo>
                  <a:lnTo>
                    <a:pt x="1855388" y="0"/>
                  </a:lnTo>
                  <a:cubicBezTo>
                    <a:pt x="1873284" y="0"/>
                    <a:pt x="1887791" y="14507"/>
                    <a:pt x="1887791" y="32403"/>
                  </a:cubicBezTo>
                  <a:lnTo>
                    <a:pt x="1887791" y="671951"/>
                  </a:lnTo>
                  <a:cubicBezTo>
                    <a:pt x="1887791" y="680545"/>
                    <a:pt x="1884377" y="688787"/>
                    <a:pt x="1878301" y="694864"/>
                  </a:cubicBezTo>
                  <a:cubicBezTo>
                    <a:pt x="1872224" y="700941"/>
                    <a:pt x="1863982" y="704355"/>
                    <a:pt x="1855388" y="704355"/>
                  </a:cubicBezTo>
                  <a:lnTo>
                    <a:pt x="32403" y="704355"/>
                  </a:lnTo>
                  <a:cubicBezTo>
                    <a:pt x="23809" y="704355"/>
                    <a:pt x="15568" y="700941"/>
                    <a:pt x="9491" y="694864"/>
                  </a:cubicBezTo>
                  <a:cubicBezTo>
                    <a:pt x="3414" y="688787"/>
                    <a:pt x="0" y="680545"/>
                    <a:pt x="0" y="671951"/>
                  </a:cubicBezTo>
                  <a:lnTo>
                    <a:pt x="0" y="32403"/>
                  </a:lnTo>
                  <a:cubicBezTo>
                    <a:pt x="0" y="23809"/>
                    <a:pt x="3414" y="15568"/>
                    <a:pt x="9491" y="9491"/>
                  </a:cubicBezTo>
                  <a:cubicBezTo>
                    <a:pt x="15568" y="3414"/>
                    <a:pt x="23809" y="0"/>
                    <a:pt x="324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887791" cy="742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280708" y="4305628"/>
            <a:ext cx="7167708" cy="2674347"/>
            <a:chOff x="0" y="0"/>
            <a:chExt cx="1887791" cy="70435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7791" cy="704355"/>
            </a:xfrm>
            <a:custGeom>
              <a:avLst/>
              <a:gdLst/>
              <a:ahLst/>
              <a:cxnLst/>
              <a:rect r="r" b="b" t="t" l="l"/>
              <a:pathLst>
                <a:path h="704355" w="1887791">
                  <a:moveTo>
                    <a:pt x="32403" y="0"/>
                  </a:moveTo>
                  <a:lnTo>
                    <a:pt x="1855388" y="0"/>
                  </a:lnTo>
                  <a:cubicBezTo>
                    <a:pt x="1873284" y="0"/>
                    <a:pt x="1887791" y="14507"/>
                    <a:pt x="1887791" y="32403"/>
                  </a:cubicBezTo>
                  <a:lnTo>
                    <a:pt x="1887791" y="671951"/>
                  </a:lnTo>
                  <a:cubicBezTo>
                    <a:pt x="1887791" y="680545"/>
                    <a:pt x="1884377" y="688787"/>
                    <a:pt x="1878301" y="694864"/>
                  </a:cubicBezTo>
                  <a:cubicBezTo>
                    <a:pt x="1872224" y="700941"/>
                    <a:pt x="1863982" y="704355"/>
                    <a:pt x="1855388" y="704355"/>
                  </a:cubicBezTo>
                  <a:lnTo>
                    <a:pt x="32403" y="704355"/>
                  </a:lnTo>
                  <a:cubicBezTo>
                    <a:pt x="23809" y="704355"/>
                    <a:pt x="15568" y="700941"/>
                    <a:pt x="9491" y="694864"/>
                  </a:cubicBezTo>
                  <a:cubicBezTo>
                    <a:pt x="3414" y="688787"/>
                    <a:pt x="0" y="680545"/>
                    <a:pt x="0" y="671951"/>
                  </a:cubicBezTo>
                  <a:lnTo>
                    <a:pt x="0" y="32403"/>
                  </a:lnTo>
                  <a:cubicBezTo>
                    <a:pt x="0" y="23809"/>
                    <a:pt x="3414" y="15568"/>
                    <a:pt x="9491" y="9491"/>
                  </a:cubicBezTo>
                  <a:cubicBezTo>
                    <a:pt x="15568" y="3414"/>
                    <a:pt x="23809" y="0"/>
                    <a:pt x="324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887791" cy="742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041162" y="7351450"/>
            <a:ext cx="4479092" cy="1747651"/>
            <a:chOff x="0" y="0"/>
            <a:chExt cx="1296742" cy="50596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96742" cy="505963"/>
            </a:xfrm>
            <a:custGeom>
              <a:avLst/>
              <a:gdLst/>
              <a:ahLst/>
              <a:cxnLst/>
              <a:rect r="r" b="b" t="t" l="l"/>
              <a:pathLst>
                <a:path h="505963" w="1296742">
                  <a:moveTo>
                    <a:pt x="648371" y="0"/>
                  </a:moveTo>
                  <a:cubicBezTo>
                    <a:pt x="290286" y="0"/>
                    <a:pt x="0" y="113264"/>
                    <a:pt x="0" y="252981"/>
                  </a:cubicBezTo>
                  <a:cubicBezTo>
                    <a:pt x="0" y="392699"/>
                    <a:pt x="290286" y="505963"/>
                    <a:pt x="648371" y="505963"/>
                  </a:cubicBezTo>
                  <a:cubicBezTo>
                    <a:pt x="1006457" y="505963"/>
                    <a:pt x="1296742" y="392699"/>
                    <a:pt x="1296742" y="252981"/>
                  </a:cubicBezTo>
                  <a:cubicBezTo>
                    <a:pt x="1296742" y="113264"/>
                    <a:pt x="1006457" y="0"/>
                    <a:pt x="6483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121570" y="9334"/>
              <a:ext cx="1053603" cy="449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2042929" y="1692578"/>
            <a:ext cx="2533699" cy="2533699"/>
          </a:xfrm>
          <a:custGeom>
            <a:avLst/>
            <a:gdLst/>
            <a:ahLst/>
            <a:cxnLst/>
            <a:rect r="r" b="b" t="t" l="l"/>
            <a:pathLst>
              <a:path h="2533699" w="2533699">
                <a:moveTo>
                  <a:pt x="0" y="0"/>
                </a:moveTo>
                <a:lnTo>
                  <a:pt x="2533700" y="0"/>
                </a:lnTo>
                <a:lnTo>
                  <a:pt x="2533700" y="2533699"/>
                </a:lnTo>
                <a:lnTo>
                  <a:pt x="0" y="2533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781648" y="1692578"/>
            <a:ext cx="2613050" cy="2613050"/>
          </a:xfrm>
          <a:custGeom>
            <a:avLst/>
            <a:gdLst/>
            <a:ahLst/>
            <a:cxnLst/>
            <a:rect r="r" b="b" t="t" l="l"/>
            <a:pathLst>
              <a:path h="2613050" w="2613050">
                <a:moveTo>
                  <a:pt x="0" y="0"/>
                </a:moveTo>
                <a:lnTo>
                  <a:pt x="2613049" y="0"/>
                </a:lnTo>
                <a:lnTo>
                  <a:pt x="2613049" y="2613050"/>
                </a:lnTo>
                <a:lnTo>
                  <a:pt x="0" y="261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785248" y="3254703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Data Splitting and Model Validation: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85248" y="1351726"/>
            <a:ext cx="12105613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725941" y="7675300"/>
            <a:ext cx="6258416" cy="99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Overfitting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Underfitting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13768922" y="1976818"/>
            <a:ext cx="2658362" cy="2658362"/>
          </a:xfrm>
          <a:custGeom>
            <a:avLst/>
            <a:gdLst/>
            <a:ahLst/>
            <a:cxnLst/>
            <a:rect r="r" b="b" t="t" l="l"/>
            <a:pathLst>
              <a:path h="2658362" w="2658362">
                <a:moveTo>
                  <a:pt x="0" y="0"/>
                </a:moveTo>
                <a:lnTo>
                  <a:pt x="2658362" y="0"/>
                </a:lnTo>
                <a:lnTo>
                  <a:pt x="2658362" y="2658361"/>
                </a:lnTo>
                <a:lnTo>
                  <a:pt x="0" y="2658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831577" y="5314503"/>
            <a:ext cx="2533053" cy="2533053"/>
          </a:xfrm>
          <a:custGeom>
            <a:avLst/>
            <a:gdLst/>
            <a:ahLst/>
            <a:cxnLst/>
            <a:rect r="r" b="b" t="t" l="l"/>
            <a:pathLst>
              <a:path h="2533053" w="2533053">
                <a:moveTo>
                  <a:pt x="0" y="0"/>
                </a:moveTo>
                <a:lnTo>
                  <a:pt x="2533053" y="0"/>
                </a:lnTo>
                <a:lnTo>
                  <a:pt x="2533053" y="2533053"/>
                </a:lnTo>
                <a:lnTo>
                  <a:pt x="0" y="2533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005183" y="3628573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Hyperparameter Tuning &amp; Model Evaluation: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05183" y="1948672"/>
            <a:ext cx="12105613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05183" y="4578029"/>
            <a:ext cx="5397494" cy="200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Tuning Techniques: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Grid Search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Random Search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Bayesian Optimization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44000" y="4578029"/>
            <a:ext cx="4624922" cy="301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Evaluation Techniques: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Accuracy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Precision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Recall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F1-score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AUC-ROC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2005183" y="4587554"/>
            <a:ext cx="4734097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Model Deployment: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Integrate model into CRM (e.g., Salesforce) or customer s</a:t>
            </a:r>
            <a:r>
              <a:rPr lang="en-US" sz="2499">
                <a:solidFill>
                  <a:srgbClr val="FFFFFF"/>
                </a:solidFill>
                <a:latin typeface="Open Sans"/>
              </a:rPr>
              <a:t>upport platforms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Real-time scoring of customers during interactions (calls, chat)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Batch scoring for proactive campaigns (emails, offers)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38127" y="4587554"/>
            <a:ext cx="4664719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Model Monitoring: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Track churn rate vs. model's churn probability over time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Monitor feature distributions (e.g., usage patterns) for drift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A/B test retention strategies on high-churn-risk segments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32590" y="4587554"/>
            <a:ext cx="4354698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Model Maintenance: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Retrain monthly or quarterly with new churn data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Incorporate new features (e.g., new product usage, support tickets)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Use survival analysis for time-to-churn predictions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781200" y="4484508"/>
            <a:ext cx="5128302" cy="4468672"/>
            <a:chOff x="0" y="0"/>
            <a:chExt cx="1350664" cy="117693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50664" cy="1176934"/>
            </a:xfrm>
            <a:custGeom>
              <a:avLst/>
              <a:gdLst/>
              <a:ahLst/>
              <a:cxnLst/>
              <a:rect r="r" b="b" t="t" l="l"/>
              <a:pathLst>
                <a:path h="1176934" w="1350664">
                  <a:moveTo>
                    <a:pt x="45289" y="0"/>
                  </a:moveTo>
                  <a:lnTo>
                    <a:pt x="1305374" y="0"/>
                  </a:lnTo>
                  <a:cubicBezTo>
                    <a:pt x="1317386" y="0"/>
                    <a:pt x="1328906" y="4772"/>
                    <a:pt x="1337399" y="13265"/>
                  </a:cubicBezTo>
                  <a:cubicBezTo>
                    <a:pt x="1345892" y="21758"/>
                    <a:pt x="1350664" y="33278"/>
                    <a:pt x="1350664" y="45289"/>
                  </a:cubicBezTo>
                  <a:lnTo>
                    <a:pt x="1350664" y="1131645"/>
                  </a:lnTo>
                  <a:cubicBezTo>
                    <a:pt x="1350664" y="1156657"/>
                    <a:pt x="1330387" y="1176934"/>
                    <a:pt x="1305374" y="1176934"/>
                  </a:cubicBezTo>
                  <a:lnTo>
                    <a:pt x="45289" y="1176934"/>
                  </a:lnTo>
                  <a:cubicBezTo>
                    <a:pt x="20277" y="1176934"/>
                    <a:pt x="0" y="1156657"/>
                    <a:pt x="0" y="1131645"/>
                  </a:cubicBezTo>
                  <a:lnTo>
                    <a:pt x="0" y="45289"/>
                  </a:lnTo>
                  <a:cubicBezTo>
                    <a:pt x="0" y="20277"/>
                    <a:pt x="20277" y="0"/>
                    <a:pt x="452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350664" cy="121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17406" y="4460423"/>
            <a:ext cx="5128302" cy="4492756"/>
            <a:chOff x="0" y="0"/>
            <a:chExt cx="1350664" cy="118327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350664" cy="1183277"/>
            </a:xfrm>
            <a:custGeom>
              <a:avLst/>
              <a:gdLst/>
              <a:ahLst/>
              <a:cxnLst/>
              <a:rect r="r" b="b" t="t" l="l"/>
              <a:pathLst>
                <a:path h="1183277" w="1350664">
                  <a:moveTo>
                    <a:pt x="45289" y="0"/>
                  </a:moveTo>
                  <a:lnTo>
                    <a:pt x="1305374" y="0"/>
                  </a:lnTo>
                  <a:cubicBezTo>
                    <a:pt x="1317386" y="0"/>
                    <a:pt x="1328906" y="4772"/>
                    <a:pt x="1337399" y="13265"/>
                  </a:cubicBezTo>
                  <a:cubicBezTo>
                    <a:pt x="1345892" y="21758"/>
                    <a:pt x="1350664" y="33278"/>
                    <a:pt x="1350664" y="45289"/>
                  </a:cubicBezTo>
                  <a:lnTo>
                    <a:pt x="1350664" y="1137988"/>
                  </a:lnTo>
                  <a:cubicBezTo>
                    <a:pt x="1350664" y="1163001"/>
                    <a:pt x="1330387" y="1183277"/>
                    <a:pt x="1305374" y="1183277"/>
                  </a:cubicBezTo>
                  <a:lnTo>
                    <a:pt x="45289" y="1183277"/>
                  </a:lnTo>
                  <a:cubicBezTo>
                    <a:pt x="20277" y="1183277"/>
                    <a:pt x="0" y="1163001"/>
                    <a:pt x="0" y="1137988"/>
                  </a:cubicBezTo>
                  <a:lnTo>
                    <a:pt x="0" y="45289"/>
                  </a:lnTo>
                  <a:cubicBezTo>
                    <a:pt x="0" y="20277"/>
                    <a:pt x="20277" y="0"/>
                    <a:pt x="452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350664" cy="1221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253611" y="4436339"/>
            <a:ext cx="5128302" cy="4492756"/>
            <a:chOff x="0" y="0"/>
            <a:chExt cx="1350664" cy="118327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350664" cy="1183277"/>
            </a:xfrm>
            <a:custGeom>
              <a:avLst/>
              <a:gdLst/>
              <a:ahLst/>
              <a:cxnLst/>
              <a:rect r="r" b="b" t="t" l="l"/>
              <a:pathLst>
                <a:path h="1183277" w="1350664">
                  <a:moveTo>
                    <a:pt x="45289" y="0"/>
                  </a:moveTo>
                  <a:lnTo>
                    <a:pt x="1305374" y="0"/>
                  </a:lnTo>
                  <a:cubicBezTo>
                    <a:pt x="1317386" y="0"/>
                    <a:pt x="1328906" y="4772"/>
                    <a:pt x="1337399" y="13265"/>
                  </a:cubicBezTo>
                  <a:cubicBezTo>
                    <a:pt x="1345892" y="21758"/>
                    <a:pt x="1350664" y="33278"/>
                    <a:pt x="1350664" y="45289"/>
                  </a:cubicBezTo>
                  <a:lnTo>
                    <a:pt x="1350664" y="1137988"/>
                  </a:lnTo>
                  <a:cubicBezTo>
                    <a:pt x="1350664" y="1163001"/>
                    <a:pt x="1330387" y="1183277"/>
                    <a:pt x="1305374" y="1183277"/>
                  </a:cubicBezTo>
                  <a:lnTo>
                    <a:pt x="45289" y="1183277"/>
                  </a:lnTo>
                  <a:cubicBezTo>
                    <a:pt x="20277" y="1183277"/>
                    <a:pt x="0" y="1163001"/>
                    <a:pt x="0" y="1137988"/>
                  </a:cubicBezTo>
                  <a:lnTo>
                    <a:pt x="0" y="45289"/>
                  </a:lnTo>
                  <a:cubicBezTo>
                    <a:pt x="0" y="20277"/>
                    <a:pt x="20277" y="0"/>
                    <a:pt x="452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350664" cy="1221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4395508" y="2044559"/>
            <a:ext cx="2391780" cy="2391780"/>
          </a:xfrm>
          <a:custGeom>
            <a:avLst/>
            <a:gdLst/>
            <a:ahLst/>
            <a:cxnLst/>
            <a:rect r="r" b="b" t="t" l="l"/>
            <a:pathLst>
              <a:path h="2391780" w="2391780">
                <a:moveTo>
                  <a:pt x="0" y="0"/>
                </a:moveTo>
                <a:lnTo>
                  <a:pt x="2391780" y="0"/>
                </a:lnTo>
                <a:lnTo>
                  <a:pt x="2391780" y="2391780"/>
                </a:lnTo>
                <a:lnTo>
                  <a:pt x="0" y="2391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2005183" y="3628573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Model Deployment, Monitoring &amp; Maintenance: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05183" y="1948672"/>
            <a:ext cx="12105613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695901" y="3824973"/>
            <a:ext cx="14896198" cy="4490942"/>
            <a:chOff x="0" y="0"/>
            <a:chExt cx="19861597" cy="5987923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9861597" cy="5987923"/>
              <a:chOff x="0" y="0"/>
              <a:chExt cx="3923279" cy="118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923278" cy="1182800"/>
              </a:xfrm>
              <a:custGeom>
                <a:avLst/>
                <a:gdLst/>
                <a:ahLst/>
                <a:cxnLst/>
                <a:rect r="r" b="b" t="t" l="l"/>
                <a:pathLst>
                  <a:path h="1182800" w="3923278">
                    <a:moveTo>
                      <a:pt x="15592" y="0"/>
                    </a:moveTo>
                    <a:lnTo>
                      <a:pt x="3907687" y="0"/>
                    </a:lnTo>
                    <a:cubicBezTo>
                      <a:pt x="3916298" y="0"/>
                      <a:pt x="3923278" y="6981"/>
                      <a:pt x="3923278" y="15592"/>
                    </a:cubicBezTo>
                    <a:lnTo>
                      <a:pt x="3923278" y="1167208"/>
                    </a:lnTo>
                    <a:cubicBezTo>
                      <a:pt x="3923278" y="1171343"/>
                      <a:pt x="3921636" y="1175309"/>
                      <a:pt x="3918712" y="1178233"/>
                    </a:cubicBezTo>
                    <a:cubicBezTo>
                      <a:pt x="3915788" y="1181157"/>
                      <a:pt x="3911822" y="1182800"/>
                      <a:pt x="3907687" y="1182800"/>
                    </a:cubicBezTo>
                    <a:lnTo>
                      <a:pt x="15592" y="1182800"/>
                    </a:lnTo>
                    <a:cubicBezTo>
                      <a:pt x="11457" y="1182800"/>
                      <a:pt x="7491" y="1181157"/>
                      <a:pt x="4567" y="1178233"/>
                    </a:cubicBezTo>
                    <a:cubicBezTo>
                      <a:pt x="1643" y="1175309"/>
                      <a:pt x="0" y="1171343"/>
                      <a:pt x="0" y="1167208"/>
                    </a:cubicBezTo>
                    <a:lnTo>
                      <a:pt x="0" y="15592"/>
                    </a:lnTo>
                    <a:cubicBezTo>
                      <a:pt x="0" y="11457"/>
                      <a:pt x="1643" y="7491"/>
                      <a:pt x="4567" y="4567"/>
                    </a:cubicBezTo>
                    <a:cubicBezTo>
                      <a:pt x="7491" y="1643"/>
                      <a:pt x="11457" y="0"/>
                      <a:pt x="1559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3923279" cy="122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301490" y="193442"/>
              <a:ext cx="18055260" cy="5543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6"/>
                </a:lnSpc>
              </a:pPr>
              <a:r>
                <a:rPr lang="en-US" sz="2990">
                  <a:solidFill>
                    <a:srgbClr val="FFFFFF"/>
                  </a:solidFill>
                  <a:latin typeface="Open Sans"/>
                </a:rPr>
                <a:t>Business Impact:</a:t>
              </a:r>
            </a:p>
            <a:p>
              <a:pPr algn="l" marL="645542" indent="-322771" lvl="1">
                <a:lnSpc>
                  <a:spcPts val="4186"/>
                </a:lnSpc>
                <a:buFont typeface="Arial"/>
                <a:buChar char="•"/>
              </a:pPr>
              <a:r>
                <a:rPr lang="en-US" sz="2990">
                  <a:solidFill>
                    <a:srgbClr val="FFFFFF"/>
                  </a:solidFill>
                  <a:latin typeface="Open Sans"/>
                </a:rPr>
                <a:t>Evaluate retention rate and Customer Lifetime Value (CLV) improvements</a:t>
              </a:r>
            </a:p>
            <a:p>
              <a:pPr algn="l" marL="645542" indent="-322771" lvl="1">
                <a:lnSpc>
                  <a:spcPts val="4186"/>
                </a:lnSpc>
                <a:buFont typeface="Arial"/>
                <a:buChar char="•"/>
              </a:pPr>
              <a:r>
                <a:rPr lang="en-US" sz="2990">
                  <a:solidFill>
                    <a:srgbClr val="FFFFFF"/>
                  </a:solidFill>
                  <a:latin typeface="Open Sans"/>
                </a:rPr>
                <a:t>Analyze cost of retention efforts vs. revenue saved from preventing churn</a:t>
              </a:r>
            </a:p>
            <a:p>
              <a:pPr algn="l" marL="645542" indent="-322771" lvl="1">
                <a:lnSpc>
                  <a:spcPts val="4186"/>
                </a:lnSpc>
                <a:buFont typeface="Arial"/>
                <a:buChar char="•"/>
              </a:pPr>
              <a:r>
                <a:rPr lang="en-US" sz="2990">
                  <a:solidFill>
                    <a:srgbClr val="FFFFFF"/>
                  </a:solidFill>
                  <a:latin typeface="Open Sans"/>
                </a:rPr>
                <a:t>Assess customer satisfaction and loyalty through surveys and feedback</a:t>
              </a:r>
            </a:p>
            <a:p>
              <a:pPr algn="l" marL="645542" indent="-322771" lvl="1">
                <a:lnSpc>
                  <a:spcPts val="4186"/>
                </a:lnSpc>
                <a:buFont typeface="Arial"/>
                <a:buChar char="•"/>
              </a:pPr>
              <a:r>
                <a:rPr lang="en-US" sz="2990">
                  <a:solidFill>
                    <a:srgbClr val="FFFFFF"/>
                  </a:solidFill>
                  <a:latin typeface="Open Sans"/>
                </a:rPr>
                <a:t>Evaluate impact on operational efficiency gains from prioritizing high-risk customers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2794171" y="704422"/>
            <a:ext cx="3120552" cy="3120552"/>
          </a:xfrm>
          <a:custGeom>
            <a:avLst/>
            <a:gdLst/>
            <a:ahLst/>
            <a:cxnLst/>
            <a:rect r="r" b="b" t="t" l="l"/>
            <a:pathLst>
              <a:path h="3120552" w="3120552">
                <a:moveTo>
                  <a:pt x="0" y="0"/>
                </a:moveTo>
                <a:lnTo>
                  <a:pt x="3120551" y="0"/>
                </a:lnTo>
                <a:lnTo>
                  <a:pt x="3120551" y="3120551"/>
                </a:lnTo>
                <a:lnTo>
                  <a:pt x="0" y="3120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922019" y="1602021"/>
            <a:ext cx="12105613" cy="79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BUSINESS IMPACT AND ETHICS: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616124" y="3871786"/>
            <a:ext cx="13919993" cy="2940905"/>
            <a:chOff x="0" y="0"/>
            <a:chExt cx="3666171" cy="77455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66171" cy="774559"/>
            </a:xfrm>
            <a:custGeom>
              <a:avLst/>
              <a:gdLst/>
              <a:ahLst/>
              <a:cxnLst/>
              <a:rect r="r" b="b" t="t" l="l"/>
              <a:pathLst>
                <a:path h="774559" w="3666171">
                  <a:moveTo>
                    <a:pt x="16685" y="0"/>
                  </a:moveTo>
                  <a:lnTo>
                    <a:pt x="3649486" y="0"/>
                  </a:lnTo>
                  <a:cubicBezTo>
                    <a:pt x="3653911" y="0"/>
                    <a:pt x="3658155" y="1758"/>
                    <a:pt x="3661284" y="4887"/>
                  </a:cubicBezTo>
                  <a:cubicBezTo>
                    <a:pt x="3664413" y="8016"/>
                    <a:pt x="3666171" y="12260"/>
                    <a:pt x="3666171" y="16685"/>
                  </a:cubicBezTo>
                  <a:lnTo>
                    <a:pt x="3666171" y="757874"/>
                  </a:lnTo>
                  <a:cubicBezTo>
                    <a:pt x="3666171" y="762299"/>
                    <a:pt x="3664413" y="766543"/>
                    <a:pt x="3661284" y="769672"/>
                  </a:cubicBezTo>
                  <a:cubicBezTo>
                    <a:pt x="3658155" y="772801"/>
                    <a:pt x="3653911" y="774559"/>
                    <a:pt x="3649486" y="774559"/>
                  </a:cubicBezTo>
                  <a:lnTo>
                    <a:pt x="16685" y="774559"/>
                  </a:lnTo>
                  <a:cubicBezTo>
                    <a:pt x="12260" y="774559"/>
                    <a:pt x="8016" y="772801"/>
                    <a:pt x="4887" y="769672"/>
                  </a:cubicBezTo>
                  <a:cubicBezTo>
                    <a:pt x="1758" y="766543"/>
                    <a:pt x="0" y="762299"/>
                    <a:pt x="0" y="757874"/>
                  </a:cubicBezTo>
                  <a:lnTo>
                    <a:pt x="0" y="16685"/>
                  </a:lnTo>
                  <a:cubicBezTo>
                    <a:pt x="0" y="12260"/>
                    <a:pt x="1758" y="8016"/>
                    <a:pt x="4887" y="4887"/>
                  </a:cubicBezTo>
                  <a:cubicBezTo>
                    <a:pt x="8016" y="1758"/>
                    <a:pt x="12260" y="0"/>
                    <a:pt x="16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666171" cy="812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888131" y="4013373"/>
            <a:ext cx="13541445" cy="2600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FFFFFF"/>
                </a:solidFill>
                <a:latin typeface="Open Sans"/>
              </a:rPr>
              <a:t>Ethical Considerations:</a:t>
            </a:r>
          </a:p>
          <a:p>
            <a:pPr algn="l" marL="645542" indent="-322771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FFFFFF"/>
                </a:solidFill>
                <a:latin typeface="Open Sans"/>
              </a:rPr>
              <a:t>Ensure fairness and avoid discrimination across customer segments</a:t>
            </a:r>
          </a:p>
          <a:p>
            <a:pPr algn="l" marL="645542" indent="-322771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FFFFFF"/>
                </a:solidFill>
                <a:latin typeface="Open Sans"/>
              </a:rPr>
              <a:t>Provide transparency and opt-out options for customers</a:t>
            </a:r>
          </a:p>
          <a:p>
            <a:pPr algn="l" marL="645542" indent="-322771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FFFFFF"/>
                </a:solidFill>
                <a:latin typeface="Open Sans"/>
              </a:rPr>
              <a:t>Comply with data privacy regulations (GDPR, CCPA)</a:t>
            </a:r>
          </a:p>
          <a:p>
            <a:pPr algn="l" marL="645542" indent="-322771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FFFFFF"/>
                </a:solidFill>
                <a:latin typeface="Open Sans"/>
              </a:rPr>
              <a:t>Avoid using sensitive attributes (race, religion, gender, etc.) in the model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2750168" y="1316857"/>
            <a:ext cx="2554929" cy="2554929"/>
          </a:xfrm>
          <a:custGeom>
            <a:avLst/>
            <a:gdLst/>
            <a:ahLst/>
            <a:cxnLst/>
            <a:rect r="r" b="b" t="t" l="l"/>
            <a:pathLst>
              <a:path h="2554929" w="2554929">
                <a:moveTo>
                  <a:pt x="0" y="0"/>
                </a:moveTo>
                <a:lnTo>
                  <a:pt x="2554928" y="0"/>
                </a:lnTo>
                <a:lnTo>
                  <a:pt x="2554928" y="2554929"/>
                </a:lnTo>
                <a:lnTo>
                  <a:pt x="0" y="2554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922019" y="1602021"/>
            <a:ext cx="12105613" cy="79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BUSINESS IMPACT AND ETHICS: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2005183" y="3806492"/>
            <a:ext cx="13810198" cy="3207027"/>
            <a:chOff x="0" y="0"/>
            <a:chExt cx="3637254" cy="8446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37254" cy="844649"/>
            </a:xfrm>
            <a:custGeom>
              <a:avLst/>
              <a:gdLst/>
              <a:ahLst/>
              <a:cxnLst/>
              <a:rect r="r" b="b" t="t" l="l"/>
              <a:pathLst>
                <a:path h="844649" w="3637254">
                  <a:moveTo>
                    <a:pt x="16818" y="0"/>
                  </a:moveTo>
                  <a:lnTo>
                    <a:pt x="3620436" y="0"/>
                  </a:lnTo>
                  <a:cubicBezTo>
                    <a:pt x="3624897" y="0"/>
                    <a:pt x="3629174" y="1772"/>
                    <a:pt x="3632328" y="4926"/>
                  </a:cubicBezTo>
                  <a:cubicBezTo>
                    <a:pt x="3635482" y="8080"/>
                    <a:pt x="3637254" y="12357"/>
                    <a:pt x="3637254" y="16818"/>
                  </a:cubicBezTo>
                  <a:lnTo>
                    <a:pt x="3637254" y="827831"/>
                  </a:lnTo>
                  <a:cubicBezTo>
                    <a:pt x="3637254" y="837119"/>
                    <a:pt x="3629724" y="844649"/>
                    <a:pt x="3620436" y="844649"/>
                  </a:cubicBezTo>
                  <a:lnTo>
                    <a:pt x="16818" y="844649"/>
                  </a:lnTo>
                  <a:cubicBezTo>
                    <a:pt x="12357" y="844649"/>
                    <a:pt x="8080" y="842877"/>
                    <a:pt x="4926" y="839723"/>
                  </a:cubicBezTo>
                  <a:cubicBezTo>
                    <a:pt x="1772" y="836569"/>
                    <a:pt x="0" y="832292"/>
                    <a:pt x="0" y="827831"/>
                  </a:cubicBezTo>
                  <a:lnTo>
                    <a:pt x="0" y="16818"/>
                  </a:lnTo>
                  <a:cubicBezTo>
                    <a:pt x="0" y="12357"/>
                    <a:pt x="1772" y="8080"/>
                    <a:pt x="4926" y="4926"/>
                  </a:cubicBezTo>
                  <a:cubicBezTo>
                    <a:pt x="8080" y="1772"/>
                    <a:pt x="12357" y="0"/>
                    <a:pt x="168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637254" cy="882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005183" y="4100181"/>
            <a:ext cx="13566467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Explore advanced techniques: survival analysis, uplift modeling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Incorporate new data sources: reviews, support data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Investigate deep learning models (RNNs, transformers) for complex patterns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Continuously update the model with latest customer data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</a:rPr>
              <a:t>Expand to a broader customer lifecycle management system with personalized retention offers and engagement strategies.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05183" y="1948672"/>
            <a:ext cx="12105613" cy="79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FUTURE WORK AND CONCLUSION: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1810" y="3744309"/>
            <a:ext cx="12522623" cy="259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1"/>
              </a:lnSpc>
              <a:spcBef>
                <a:spcPct val="0"/>
              </a:spcBef>
            </a:pPr>
            <a:r>
              <a:rPr lang="en-US" sz="15008">
                <a:solidFill>
                  <a:srgbClr val="FFFFFF"/>
                </a:solidFill>
                <a:latin typeface="Bicubik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422320" y="2443651"/>
            <a:ext cx="13409335" cy="5515493"/>
            <a:chOff x="0" y="0"/>
            <a:chExt cx="17879113" cy="735399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57939" cy="1054242"/>
              <a:chOff x="0" y="0"/>
              <a:chExt cx="46832" cy="31260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5400000">
              <a:off x="585735" y="-585735"/>
              <a:ext cx="128122" cy="1299593"/>
              <a:chOff x="0" y="0"/>
              <a:chExt cx="37990" cy="38535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7990" cy="385352"/>
              </a:xfrm>
              <a:custGeom>
                <a:avLst/>
                <a:gdLst/>
                <a:ahLst/>
                <a:cxnLst/>
                <a:rect r="r" b="b" t="t" l="l"/>
                <a:pathLst>
                  <a:path h="385352" w="37990">
                    <a:moveTo>
                      <a:pt x="0" y="0"/>
                    </a:moveTo>
                    <a:lnTo>
                      <a:pt x="37990" y="0"/>
                    </a:lnTo>
                    <a:lnTo>
                      <a:pt x="37990" y="385352"/>
                    </a:lnTo>
                    <a:lnTo>
                      <a:pt x="0" y="3853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7990" cy="423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6299749"/>
              <a:ext cx="157939" cy="1054242"/>
              <a:chOff x="0" y="0"/>
              <a:chExt cx="46832" cy="31260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5400000">
              <a:off x="585735" y="6640133"/>
              <a:ext cx="128122" cy="1299593"/>
              <a:chOff x="0" y="0"/>
              <a:chExt cx="37990" cy="38535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7990" cy="385352"/>
              </a:xfrm>
              <a:custGeom>
                <a:avLst/>
                <a:gdLst/>
                <a:ahLst/>
                <a:cxnLst/>
                <a:rect r="r" b="b" t="t" l="l"/>
                <a:pathLst>
                  <a:path h="385352" w="37990">
                    <a:moveTo>
                      <a:pt x="0" y="0"/>
                    </a:moveTo>
                    <a:lnTo>
                      <a:pt x="37990" y="0"/>
                    </a:lnTo>
                    <a:lnTo>
                      <a:pt x="37990" y="385352"/>
                    </a:lnTo>
                    <a:lnTo>
                      <a:pt x="0" y="3853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37990" cy="423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7721174" y="6299749"/>
              <a:ext cx="157939" cy="1054242"/>
              <a:chOff x="0" y="0"/>
              <a:chExt cx="46832" cy="31260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5400000">
              <a:off x="17165256" y="6640133"/>
              <a:ext cx="128122" cy="1299593"/>
              <a:chOff x="0" y="0"/>
              <a:chExt cx="37990" cy="38535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7990" cy="385352"/>
              </a:xfrm>
              <a:custGeom>
                <a:avLst/>
                <a:gdLst/>
                <a:ahLst/>
                <a:cxnLst/>
                <a:rect r="r" b="b" t="t" l="l"/>
                <a:pathLst>
                  <a:path h="385352" w="37990">
                    <a:moveTo>
                      <a:pt x="0" y="0"/>
                    </a:moveTo>
                    <a:lnTo>
                      <a:pt x="37990" y="0"/>
                    </a:lnTo>
                    <a:lnTo>
                      <a:pt x="37990" y="385352"/>
                    </a:lnTo>
                    <a:lnTo>
                      <a:pt x="0" y="3853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37990" cy="423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7721174" y="0"/>
              <a:ext cx="157939" cy="1054242"/>
              <a:chOff x="0" y="0"/>
              <a:chExt cx="46832" cy="31260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17165256" y="-585735"/>
              <a:ext cx="128122" cy="1299593"/>
              <a:chOff x="0" y="0"/>
              <a:chExt cx="37990" cy="38535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7990" cy="385352"/>
              </a:xfrm>
              <a:custGeom>
                <a:avLst/>
                <a:gdLst/>
                <a:ahLst/>
                <a:cxnLst/>
                <a:rect r="r" b="b" t="t" l="l"/>
                <a:pathLst>
                  <a:path h="385352" w="37990">
                    <a:moveTo>
                      <a:pt x="0" y="0"/>
                    </a:moveTo>
                    <a:lnTo>
                      <a:pt x="37990" y="0"/>
                    </a:lnTo>
                    <a:lnTo>
                      <a:pt x="37990" y="385352"/>
                    </a:lnTo>
                    <a:lnTo>
                      <a:pt x="0" y="3853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37990" cy="423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3385858" y="2443651"/>
            <a:ext cx="11534526" cy="94212"/>
            <a:chOff x="0" y="0"/>
            <a:chExt cx="15379368" cy="125616"/>
          </a:xfrm>
        </p:grpSpPr>
        <p:grpSp>
          <p:nvGrpSpPr>
            <p:cNvPr name="Group 29" id="29"/>
            <p:cNvGrpSpPr/>
            <p:nvPr/>
          </p:nvGrpSpPr>
          <p:grpSpPr>
            <a:xfrm rot="5400000">
              <a:off x="464313" y="-464313"/>
              <a:ext cx="125616" cy="1054242"/>
              <a:chOff x="0" y="0"/>
              <a:chExt cx="37247" cy="312601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-5400000">
              <a:off x="1501769" y="-464313"/>
              <a:ext cx="125616" cy="1054242"/>
              <a:chOff x="0" y="0"/>
              <a:chExt cx="37247" cy="312601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-5400000">
              <a:off x="3593467" y="-464313"/>
              <a:ext cx="125616" cy="1054242"/>
              <a:chOff x="0" y="0"/>
              <a:chExt cx="37247" cy="312601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5400000">
              <a:off x="2556011" y="-464313"/>
              <a:ext cx="125616" cy="1054242"/>
              <a:chOff x="0" y="0"/>
              <a:chExt cx="37247" cy="312601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5400000">
              <a:off x="4647709" y="-464313"/>
              <a:ext cx="125616" cy="1054242"/>
              <a:chOff x="0" y="0"/>
              <a:chExt cx="37247" cy="312601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-5400000">
              <a:off x="5685165" y="-464313"/>
              <a:ext cx="125616" cy="1054242"/>
              <a:chOff x="0" y="0"/>
              <a:chExt cx="37247" cy="31260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-5400000">
              <a:off x="7776863" y="-464313"/>
              <a:ext cx="125616" cy="1054242"/>
              <a:chOff x="0" y="0"/>
              <a:chExt cx="37247" cy="312601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5400000">
              <a:off x="6739407" y="-464313"/>
              <a:ext cx="125616" cy="1054242"/>
              <a:chOff x="0" y="0"/>
              <a:chExt cx="37247" cy="312601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5400000">
              <a:off x="8831105" y="-464313"/>
              <a:ext cx="125616" cy="1054242"/>
              <a:chOff x="0" y="0"/>
              <a:chExt cx="37247" cy="312601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-5400000">
              <a:off x="9868561" y="-464313"/>
              <a:ext cx="125616" cy="1054242"/>
              <a:chOff x="0" y="0"/>
              <a:chExt cx="37247" cy="312601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5400000">
              <a:off x="10922802" y="-464313"/>
              <a:ext cx="125616" cy="1054242"/>
              <a:chOff x="0" y="0"/>
              <a:chExt cx="37247" cy="312601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-5400000">
              <a:off x="11960259" y="-464313"/>
              <a:ext cx="125616" cy="1054242"/>
              <a:chOff x="0" y="0"/>
              <a:chExt cx="37247" cy="312601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5400000">
              <a:off x="13014500" y="-464313"/>
              <a:ext cx="125616" cy="1054242"/>
              <a:chOff x="0" y="0"/>
              <a:chExt cx="37247" cy="312601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-5400000">
              <a:off x="14051957" y="-464313"/>
              <a:ext cx="125616" cy="1054242"/>
              <a:chOff x="0" y="0"/>
              <a:chExt cx="37247" cy="312601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5400000">
              <a:off x="14711780" y="-138786"/>
              <a:ext cx="125616" cy="403187"/>
              <a:chOff x="0" y="0"/>
              <a:chExt cx="37247" cy="119552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37247" cy="119552"/>
              </a:xfrm>
              <a:custGeom>
                <a:avLst/>
                <a:gdLst/>
                <a:ahLst/>
                <a:cxnLst/>
                <a:rect r="r" b="b" t="t" l="l"/>
                <a:pathLst>
                  <a:path h="119552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119552"/>
                    </a:lnTo>
                    <a:lnTo>
                      <a:pt x="0" y="1195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38100"/>
                <a:ext cx="37247" cy="157652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4" id="74"/>
            <p:cNvGrpSpPr/>
            <p:nvPr/>
          </p:nvGrpSpPr>
          <p:grpSpPr>
            <a:xfrm rot="-5400000">
              <a:off x="15114967" y="-138786"/>
              <a:ext cx="125616" cy="403187"/>
              <a:chOff x="0" y="0"/>
              <a:chExt cx="37247" cy="119552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37247" cy="119552"/>
              </a:xfrm>
              <a:custGeom>
                <a:avLst/>
                <a:gdLst/>
                <a:ahLst/>
                <a:cxnLst/>
                <a:rect r="r" b="b" t="t" l="l"/>
                <a:pathLst>
                  <a:path h="119552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119552"/>
                    </a:lnTo>
                    <a:lnTo>
                      <a:pt x="0" y="1195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0" y="-38100"/>
                <a:ext cx="37247" cy="157652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77" id="77"/>
          <p:cNvGrpSpPr/>
          <p:nvPr/>
        </p:nvGrpSpPr>
        <p:grpSpPr>
          <a:xfrm rot="0">
            <a:off x="3385858" y="7864932"/>
            <a:ext cx="11534526" cy="94212"/>
            <a:chOff x="0" y="0"/>
            <a:chExt cx="15379368" cy="125616"/>
          </a:xfrm>
        </p:grpSpPr>
        <p:grpSp>
          <p:nvGrpSpPr>
            <p:cNvPr name="Group 78" id="78"/>
            <p:cNvGrpSpPr/>
            <p:nvPr/>
          </p:nvGrpSpPr>
          <p:grpSpPr>
            <a:xfrm rot="5400000">
              <a:off x="464313" y="-464313"/>
              <a:ext cx="125616" cy="1054242"/>
              <a:chOff x="0" y="0"/>
              <a:chExt cx="37247" cy="312601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-5400000">
              <a:off x="1501769" y="-464313"/>
              <a:ext cx="125616" cy="1054242"/>
              <a:chOff x="0" y="0"/>
              <a:chExt cx="37247" cy="312601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-5400000">
              <a:off x="3593467" y="-464313"/>
              <a:ext cx="125616" cy="1054242"/>
              <a:chOff x="0" y="0"/>
              <a:chExt cx="37247" cy="312601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7" id="87"/>
            <p:cNvGrpSpPr/>
            <p:nvPr/>
          </p:nvGrpSpPr>
          <p:grpSpPr>
            <a:xfrm rot="5400000">
              <a:off x="2556011" y="-464313"/>
              <a:ext cx="125616" cy="1054242"/>
              <a:chOff x="0" y="0"/>
              <a:chExt cx="37247" cy="312601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0" id="90"/>
            <p:cNvGrpSpPr/>
            <p:nvPr/>
          </p:nvGrpSpPr>
          <p:grpSpPr>
            <a:xfrm rot="5400000">
              <a:off x="4647709" y="-464313"/>
              <a:ext cx="125616" cy="1054242"/>
              <a:chOff x="0" y="0"/>
              <a:chExt cx="37247" cy="312601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3" id="93"/>
            <p:cNvGrpSpPr/>
            <p:nvPr/>
          </p:nvGrpSpPr>
          <p:grpSpPr>
            <a:xfrm rot="-5400000">
              <a:off x="5685165" y="-464313"/>
              <a:ext cx="125616" cy="1054242"/>
              <a:chOff x="0" y="0"/>
              <a:chExt cx="37247" cy="312601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6" id="96"/>
            <p:cNvGrpSpPr/>
            <p:nvPr/>
          </p:nvGrpSpPr>
          <p:grpSpPr>
            <a:xfrm rot="-5400000">
              <a:off x="7776863" y="-464313"/>
              <a:ext cx="125616" cy="1054242"/>
              <a:chOff x="0" y="0"/>
              <a:chExt cx="37247" cy="312601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9" id="99"/>
            <p:cNvGrpSpPr/>
            <p:nvPr/>
          </p:nvGrpSpPr>
          <p:grpSpPr>
            <a:xfrm rot="5400000">
              <a:off x="6739407" y="-464313"/>
              <a:ext cx="125616" cy="1054242"/>
              <a:chOff x="0" y="0"/>
              <a:chExt cx="37247" cy="312601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2" id="102"/>
            <p:cNvGrpSpPr/>
            <p:nvPr/>
          </p:nvGrpSpPr>
          <p:grpSpPr>
            <a:xfrm rot="5400000">
              <a:off x="8831105" y="-464313"/>
              <a:ext cx="125616" cy="1054242"/>
              <a:chOff x="0" y="0"/>
              <a:chExt cx="37247" cy="312601"/>
            </a:xfrm>
          </p:grpSpPr>
          <p:sp>
            <p:nvSpPr>
              <p:cNvPr name="Freeform 103" id="103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04" id="104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5" id="105"/>
            <p:cNvGrpSpPr/>
            <p:nvPr/>
          </p:nvGrpSpPr>
          <p:grpSpPr>
            <a:xfrm rot="-5400000">
              <a:off x="9868561" y="-464313"/>
              <a:ext cx="125616" cy="1054242"/>
              <a:chOff x="0" y="0"/>
              <a:chExt cx="37247" cy="312601"/>
            </a:xfrm>
          </p:grpSpPr>
          <p:sp>
            <p:nvSpPr>
              <p:cNvPr name="Freeform 106" id="106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07" id="107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8" id="108"/>
            <p:cNvGrpSpPr/>
            <p:nvPr/>
          </p:nvGrpSpPr>
          <p:grpSpPr>
            <a:xfrm rot="5400000">
              <a:off x="10922802" y="-464313"/>
              <a:ext cx="125616" cy="1054242"/>
              <a:chOff x="0" y="0"/>
              <a:chExt cx="37247" cy="312601"/>
            </a:xfrm>
          </p:grpSpPr>
          <p:sp>
            <p:nvSpPr>
              <p:cNvPr name="Freeform 109" id="109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0" id="110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1" id="111"/>
            <p:cNvGrpSpPr/>
            <p:nvPr/>
          </p:nvGrpSpPr>
          <p:grpSpPr>
            <a:xfrm rot="-5400000">
              <a:off x="11960259" y="-464313"/>
              <a:ext cx="125616" cy="1054242"/>
              <a:chOff x="0" y="0"/>
              <a:chExt cx="37247" cy="312601"/>
            </a:xfrm>
          </p:grpSpPr>
          <p:sp>
            <p:nvSpPr>
              <p:cNvPr name="Freeform 112" id="112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3" id="113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4" id="114"/>
            <p:cNvGrpSpPr/>
            <p:nvPr/>
          </p:nvGrpSpPr>
          <p:grpSpPr>
            <a:xfrm rot="5400000">
              <a:off x="13014500" y="-464313"/>
              <a:ext cx="125616" cy="1054242"/>
              <a:chOff x="0" y="0"/>
              <a:chExt cx="37247" cy="312601"/>
            </a:xfrm>
          </p:grpSpPr>
          <p:sp>
            <p:nvSpPr>
              <p:cNvPr name="Freeform 115" id="115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6" id="116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7" id="117"/>
            <p:cNvGrpSpPr/>
            <p:nvPr/>
          </p:nvGrpSpPr>
          <p:grpSpPr>
            <a:xfrm rot="-5400000">
              <a:off x="14051957" y="-464313"/>
              <a:ext cx="125616" cy="1054242"/>
              <a:chOff x="0" y="0"/>
              <a:chExt cx="37247" cy="312601"/>
            </a:xfrm>
          </p:grpSpPr>
          <p:sp>
            <p:nvSpPr>
              <p:cNvPr name="Freeform 118" id="118"/>
              <p:cNvSpPr/>
              <p:nvPr/>
            </p:nvSpPr>
            <p:spPr>
              <a:xfrm flipH="false" flipV="false" rot="0">
                <a:off x="0" y="0"/>
                <a:ext cx="37247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19" id="119"/>
              <p:cNvSpPr txBox="true"/>
              <p:nvPr/>
            </p:nvSpPr>
            <p:spPr>
              <a:xfrm>
                <a:off x="0" y="-38100"/>
                <a:ext cx="37247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0" id="120"/>
            <p:cNvGrpSpPr/>
            <p:nvPr/>
          </p:nvGrpSpPr>
          <p:grpSpPr>
            <a:xfrm rot="5400000">
              <a:off x="14711780" y="-138786"/>
              <a:ext cx="125616" cy="403187"/>
              <a:chOff x="0" y="0"/>
              <a:chExt cx="37247" cy="119552"/>
            </a:xfrm>
          </p:grpSpPr>
          <p:sp>
            <p:nvSpPr>
              <p:cNvPr name="Freeform 121" id="121"/>
              <p:cNvSpPr/>
              <p:nvPr/>
            </p:nvSpPr>
            <p:spPr>
              <a:xfrm flipH="false" flipV="false" rot="0">
                <a:off x="0" y="0"/>
                <a:ext cx="37247" cy="119552"/>
              </a:xfrm>
              <a:custGeom>
                <a:avLst/>
                <a:gdLst/>
                <a:ahLst/>
                <a:cxnLst/>
                <a:rect r="r" b="b" t="t" l="l"/>
                <a:pathLst>
                  <a:path h="119552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119552"/>
                    </a:lnTo>
                    <a:lnTo>
                      <a:pt x="0" y="1195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2" id="122"/>
              <p:cNvSpPr txBox="true"/>
              <p:nvPr/>
            </p:nvSpPr>
            <p:spPr>
              <a:xfrm>
                <a:off x="0" y="-38100"/>
                <a:ext cx="37247" cy="157652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3" id="123"/>
            <p:cNvGrpSpPr/>
            <p:nvPr/>
          </p:nvGrpSpPr>
          <p:grpSpPr>
            <a:xfrm rot="-5400000">
              <a:off x="15114967" y="-138786"/>
              <a:ext cx="125616" cy="403187"/>
              <a:chOff x="0" y="0"/>
              <a:chExt cx="37247" cy="119552"/>
            </a:xfrm>
          </p:grpSpPr>
          <p:sp>
            <p:nvSpPr>
              <p:cNvPr name="Freeform 124" id="124"/>
              <p:cNvSpPr/>
              <p:nvPr/>
            </p:nvSpPr>
            <p:spPr>
              <a:xfrm flipH="false" flipV="false" rot="0">
                <a:off x="0" y="0"/>
                <a:ext cx="37247" cy="119552"/>
              </a:xfrm>
              <a:custGeom>
                <a:avLst/>
                <a:gdLst/>
                <a:ahLst/>
                <a:cxnLst/>
                <a:rect r="r" b="b" t="t" l="l"/>
                <a:pathLst>
                  <a:path h="119552" w="37247">
                    <a:moveTo>
                      <a:pt x="0" y="0"/>
                    </a:moveTo>
                    <a:lnTo>
                      <a:pt x="37247" y="0"/>
                    </a:lnTo>
                    <a:lnTo>
                      <a:pt x="37247" y="119552"/>
                    </a:lnTo>
                    <a:lnTo>
                      <a:pt x="0" y="11955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5" id="125"/>
              <p:cNvSpPr txBox="true"/>
              <p:nvPr/>
            </p:nvSpPr>
            <p:spPr>
              <a:xfrm>
                <a:off x="0" y="-38100"/>
                <a:ext cx="37247" cy="157652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26" id="126"/>
          <p:cNvGrpSpPr/>
          <p:nvPr/>
        </p:nvGrpSpPr>
        <p:grpSpPr>
          <a:xfrm rot="0">
            <a:off x="2422320" y="3605053"/>
            <a:ext cx="118454" cy="3081235"/>
            <a:chOff x="0" y="0"/>
            <a:chExt cx="157939" cy="4108314"/>
          </a:xfrm>
        </p:grpSpPr>
        <p:grpSp>
          <p:nvGrpSpPr>
            <p:cNvPr name="Group 127" id="127"/>
            <p:cNvGrpSpPr/>
            <p:nvPr/>
          </p:nvGrpSpPr>
          <p:grpSpPr>
            <a:xfrm rot="0">
              <a:off x="0" y="0"/>
              <a:ext cx="157939" cy="1054242"/>
              <a:chOff x="0" y="0"/>
              <a:chExt cx="46832" cy="312601"/>
            </a:xfrm>
          </p:grpSpPr>
          <p:sp>
            <p:nvSpPr>
              <p:cNvPr name="Freeform 128" id="128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9" id="129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0" id="130"/>
            <p:cNvGrpSpPr/>
            <p:nvPr/>
          </p:nvGrpSpPr>
          <p:grpSpPr>
            <a:xfrm rot="0">
              <a:off x="0" y="3054072"/>
              <a:ext cx="157939" cy="1054242"/>
              <a:chOff x="0" y="0"/>
              <a:chExt cx="46832" cy="312601"/>
            </a:xfrm>
          </p:grpSpPr>
          <p:sp>
            <p:nvSpPr>
              <p:cNvPr name="Freeform 131" id="131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2" id="132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3" id="133"/>
            <p:cNvGrpSpPr/>
            <p:nvPr/>
          </p:nvGrpSpPr>
          <p:grpSpPr>
            <a:xfrm rot="0">
              <a:off x="0" y="1524142"/>
              <a:ext cx="157939" cy="1054242"/>
              <a:chOff x="0" y="0"/>
              <a:chExt cx="46832" cy="312601"/>
            </a:xfrm>
          </p:grpSpPr>
          <p:sp>
            <p:nvSpPr>
              <p:cNvPr name="Freeform 134" id="134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5" id="135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6" id="136"/>
          <p:cNvGrpSpPr/>
          <p:nvPr/>
        </p:nvGrpSpPr>
        <p:grpSpPr>
          <a:xfrm rot="0">
            <a:off x="15713201" y="3660779"/>
            <a:ext cx="118454" cy="3081235"/>
            <a:chOff x="0" y="0"/>
            <a:chExt cx="157939" cy="4108314"/>
          </a:xfrm>
        </p:grpSpPr>
        <p:grpSp>
          <p:nvGrpSpPr>
            <p:cNvPr name="Group 137" id="137"/>
            <p:cNvGrpSpPr/>
            <p:nvPr/>
          </p:nvGrpSpPr>
          <p:grpSpPr>
            <a:xfrm rot="0">
              <a:off x="0" y="0"/>
              <a:ext cx="157939" cy="1054242"/>
              <a:chOff x="0" y="0"/>
              <a:chExt cx="46832" cy="312601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9" id="139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0" id="140"/>
            <p:cNvGrpSpPr/>
            <p:nvPr/>
          </p:nvGrpSpPr>
          <p:grpSpPr>
            <a:xfrm rot="0">
              <a:off x="0" y="3054072"/>
              <a:ext cx="157939" cy="1054242"/>
              <a:chOff x="0" y="0"/>
              <a:chExt cx="46832" cy="312601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0">
              <a:off x="0" y="1524142"/>
              <a:ext cx="157939" cy="1054242"/>
              <a:chOff x="0" y="0"/>
              <a:chExt cx="46832" cy="312601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46832" cy="312601"/>
              </a:xfrm>
              <a:custGeom>
                <a:avLst/>
                <a:gdLst/>
                <a:ahLst/>
                <a:cxnLst/>
                <a:rect r="r" b="b" t="t" l="l"/>
                <a:pathLst>
                  <a:path h="312601" w="46832">
                    <a:moveTo>
                      <a:pt x="0" y="0"/>
                    </a:moveTo>
                    <a:lnTo>
                      <a:pt x="46832" y="0"/>
                    </a:lnTo>
                    <a:lnTo>
                      <a:pt x="46832" y="312601"/>
                    </a:lnTo>
                    <a:lnTo>
                      <a:pt x="0" y="312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0" y="-38100"/>
                <a:ext cx="46832" cy="350701"/>
              </a:xfrm>
              <a:prstGeom prst="rect">
                <a:avLst/>
              </a:prstGeom>
            </p:spPr>
            <p:txBody>
              <a:bodyPr anchor="ctr" rtlCol="false" tIns="41468" lIns="41468" bIns="41468" rIns="41468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68037" y="6455483"/>
            <a:ext cx="2512198" cy="2512198"/>
          </a:xfrm>
          <a:custGeom>
            <a:avLst/>
            <a:gdLst/>
            <a:ahLst/>
            <a:cxnLst/>
            <a:rect r="r" b="b" t="t" l="l"/>
            <a:pathLst>
              <a:path h="2512198" w="2512198">
                <a:moveTo>
                  <a:pt x="0" y="0"/>
                </a:moveTo>
                <a:lnTo>
                  <a:pt x="2512197" y="0"/>
                </a:lnTo>
                <a:lnTo>
                  <a:pt x="2512197" y="2512197"/>
                </a:lnTo>
                <a:lnTo>
                  <a:pt x="0" y="2512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8966" y="6455483"/>
            <a:ext cx="2398054" cy="2398054"/>
          </a:xfrm>
          <a:custGeom>
            <a:avLst/>
            <a:gdLst/>
            <a:ahLst/>
            <a:cxnLst/>
            <a:rect r="r" b="b" t="t" l="l"/>
            <a:pathLst>
              <a:path h="2398054" w="2398054">
                <a:moveTo>
                  <a:pt x="0" y="0"/>
                </a:moveTo>
                <a:lnTo>
                  <a:pt x="2398055" y="0"/>
                </a:lnTo>
                <a:lnTo>
                  <a:pt x="2398055" y="2398054"/>
                </a:lnTo>
                <a:lnTo>
                  <a:pt x="0" y="239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57328" y="1826666"/>
            <a:ext cx="4066807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CUSTOMER CHURN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8966" y="4103981"/>
            <a:ext cx="6652068" cy="202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  <a:spcBef>
                <a:spcPct val="0"/>
              </a:spcBef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Refers to when customers stop using a company's product or service, essentially ending their relationship with the business.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826666"/>
            <a:ext cx="6922390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IMPACT OF CHURN ON BUSINESSES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4034" y="4103981"/>
            <a:ext cx="6746981" cy="151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  <a:spcBef>
                <a:spcPct val="0"/>
              </a:spcBef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Retaining existing customers is generally more cost-effective than acquiring new ones.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068719"/>
            <a:ext cx="7305269" cy="250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Impact profitability, 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Significant revenue loss,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Increased customer acquisition costs,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Damage a company's reputation,</a:t>
            </a:r>
          </a:p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Hindered long-term growth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3251" y="463022"/>
            <a:ext cx="17321498" cy="9360957"/>
            <a:chOff x="0" y="0"/>
            <a:chExt cx="23095331" cy="1248127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64428" y="2687434"/>
            <a:ext cx="2225360" cy="2225360"/>
          </a:xfrm>
          <a:custGeom>
            <a:avLst/>
            <a:gdLst/>
            <a:ahLst/>
            <a:cxnLst/>
            <a:rect r="r" b="b" t="t" l="l"/>
            <a:pathLst>
              <a:path h="2225360" w="2225360">
                <a:moveTo>
                  <a:pt x="0" y="0"/>
                </a:moveTo>
                <a:lnTo>
                  <a:pt x="2225360" y="0"/>
                </a:lnTo>
                <a:lnTo>
                  <a:pt x="2225360" y="2225360"/>
                </a:lnTo>
                <a:lnTo>
                  <a:pt x="0" y="222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48424" y="5571834"/>
            <a:ext cx="2857369" cy="2857369"/>
          </a:xfrm>
          <a:custGeom>
            <a:avLst/>
            <a:gdLst/>
            <a:ahLst/>
            <a:cxnLst/>
            <a:rect r="r" b="b" t="t" l="l"/>
            <a:pathLst>
              <a:path h="2857369" w="2857369">
                <a:moveTo>
                  <a:pt x="0" y="0"/>
                </a:moveTo>
                <a:lnTo>
                  <a:pt x="2857369" y="0"/>
                </a:lnTo>
                <a:lnTo>
                  <a:pt x="2857369" y="2857369"/>
                </a:lnTo>
                <a:lnTo>
                  <a:pt x="0" y="2857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13040" y="2582659"/>
            <a:ext cx="6833841" cy="79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CHURN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13040" y="3975762"/>
            <a:ext cx="9932517" cy="2531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8"/>
              </a:lnSpc>
              <a:spcBef>
                <a:spcPct val="0"/>
              </a:spcBef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Identifying which customers are most likely to churn or discontinue their relationship with a business, based on their behaviors and characteristics, which allows companies to take proactive measures to try to retain those at-risk customers.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83251" y="473955"/>
            <a:ext cx="17321498" cy="9360957"/>
            <a:chOff x="0" y="0"/>
            <a:chExt cx="23095331" cy="1248127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99055" y="4416860"/>
            <a:ext cx="14567464" cy="4406158"/>
            <a:chOff x="0" y="0"/>
            <a:chExt cx="3836698" cy="11604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36698" cy="1160470"/>
            </a:xfrm>
            <a:custGeom>
              <a:avLst/>
              <a:gdLst/>
              <a:ahLst/>
              <a:cxnLst/>
              <a:rect r="r" b="b" t="t" l="l"/>
              <a:pathLst>
                <a:path h="1160470" w="3836698">
                  <a:moveTo>
                    <a:pt x="15944" y="0"/>
                  </a:moveTo>
                  <a:lnTo>
                    <a:pt x="3820755" y="0"/>
                  </a:lnTo>
                  <a:cubicBezTo>
                    <a:pt x="3829560" y="0"/>
                    <a:pt x="3836698" y="7138"/>
                    <a:pt x="3836698" y="15944"/>
                  </a:cubicBezTo>
                  <a:lnTo>
                    <a:pt x="3836698" y="1144526"/>
                  </a:lnTo>
                  <a:cubicBezTo>
                    <a:pt x="3836698" y="1153331"/>
                    <a:pt x="3829560" y="1160470"/>
                    <a:pt x="3820755" y="1160470"/>
                  </a:cubicBezTo>
                  <a:lnTo>
                    <a:pt x="15944" y="1160470"/>
                  </a:lnTo>
                  <a:cubicBezTo>
                    <a:pt x="7138" y="1160470"/>
                    <a:pt x="0" y="1153331"/>
                    <a:pt x="0" y="1144526"/>
                  </a:cubicBezTo>
                  <a:lnTo>
                    <a:pt x="0" y="15944"/>
                  </a:lnTo>
                  <a:cubicBezTo>
                    <a:pt x="0" y="7138"/>
                    <a:pt x="7138" y="0"/>
                    <a:pt x="159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36698" cy="119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99055" y="1558238"/>
            <a:ext cx="12105613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8438" y="4533031"/>
            <a:ext cx="14271123" cy="45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API integration:</a:t>
            </a:r>
          </a:p>
          <a:p>
            <a:pPr algn="just" marL="1248646" indent="-416215" lvl="2">
              <a:lnSpc>
                <a:spcPts val="4048"/>
              </a:lnSpc>
              <a:buFont typeface="Arial"/>
              <a:buChar char="⚬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Example: GET /api/customers?start_date=2022-01-01&amp;end_date=2022-12-31</a:t>
            </a:r>
          </a:p>
          <a:p>
            <a:pPr algn="just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Database queries:</a:t>
            </a:r>
          </a:p>
          <a:p>
            <a:pPr algn="just" marL="1248646" indent="-416215" lvl="2">
              <a:lnSpc>
                <a:spcPts val="4048"/>
              </a:lnSpc>
              <a:buFont typeface="Arial"/>
              <a:buChar char="⚬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Example: SELECT * FROM customers WHERE churn_date BETWEEN '2022-01-01' AND '2022-12-31';</a:t>
            </a:r>
          </a:p>
          <a:p>
            <a:pPr algn="just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Data validation:</a:t>
            </a:r>
          </a:p>
          <a:p>
            <a:pPr algn="just" marL="1248646" indent="-416215" lvl="2">
              <a:lnSpc>
                <a:spcPts val="4048"/>
              </a:lnSpc>
              <a:buFont typeface="Arial"/>
              <a:buChar char="⚬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Check data types (e.g., is_churned should be boolean)</a:t>
            </a:r>
          </a:p>
          <a:p>
            <a:pPr algn="just" marL="1248646" indent="-416215" lvl="2">
              <a:lnSpc>
                <a:spcPts val="4048"/>
              </a:lnSpc>
              <a:buFont typeface="Arial"/>
              <a:buChar char="⚬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Uniqueness constraints (e.g., unique customer_id)</a:t>
            </a:r>
          </a:p>
          <a:p>
            <a:pPr algn="just">
              <a:lnSpc>
                <a:spcPts val="404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99055" y="3413575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Data Collection: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569286" y="1663013"/>
            <a:ext cx="2870765" cy="2753847"/>
          </a:xfrm>
          <a:custGeom>
            <a:avLst/>
            <a:gdLst/>
            <a:ahLst/>
            <a:cxnLst/>
            <a:rect r="r" b="b" t="t" l="l"/>
            <a:pathLst>
              <a:path h="2753847" w="2870765">
                <a:moveTo>
                  <a:pt x="0" y="0"/>
                </a:moveTo>
                <a:lnTo>
                  <a:pt x="2870765" y="0"/>
                </a:lnTo>
                <a:lnTo>
                  <a:pt x="2870765" y="2753847"/>
                </a:lnTo>
                <a:lnTo>
                  <a:pt x="0" y="2753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245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3251" y="473955"/>
            <a:ext cx="17321498" cy="9360957"/>
            <a:chOff x="0" y="0"/>
            <a:chExt cx="23095331" cy="1248127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33434" y="6728869"/>
            <a:ext cx="9986939" cy="2265554"/>
            <a:chOff x="0" y="0"/>
            <a:chExt cx="2630305" cy="5966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30305" cy="596689"/>
            </a:xfrm>
            <a:custGeom>
              <a:avLst/>
              <a:gdLst/>
              <a:ahLst/>
              <a:cxnLst/>
              <a:rect r="r" b="b" t="t" l="l"/>
              <a:pathLst>
                <a:path h="596689" w="2630305">
                  <a:moveTo>
                    <a:pt x="23256" y="0"/>
                  </a:moveTo>
                  <a:lnTo>
                    <a:pt x="2607049" y="0"/>
                  </a:lnTo>
                  <a:cubicBezTo>
                    <a:pt x="2619893" y="0"/>
                    <a:pt x="2630305" y="10412"/>
                    <a:pt x="2630305" y="23256"/>
                  </a:cubicBezTo>
                  <a:lnTo>
                    <a:pt x="2630305" y="573433"/>
                  </a:lnTo>
                  <a:cubicBezTo>
                    <a:pt x="2630305" y="586277"/>
                    <a:pt x="2619893" y="596689"/>
                    <a:pt x="2607049" y="596689"/>
                  </a:cubicBezTo>
                  <a:lnTo>
                    <a:pt x="23256" y="596689"/>
                  </a:lnTo>
                  <a:cubicBezTo>
                    <a:pt x="10412" y="596689"/>
                    <a:pt x="0" y="586277"/>
                    <a:pt x="0" y="573433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30305" cy="634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75654" y="4184017"/>
            <a:ext cx="4878911" cy="2284896"/>
            <a:chOff x="0" y="0"/>
            <a:chExt cx="1284981" cy="601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4981" cy="601783"/>
            </a:xfrm>
            <a:custGeom>
              <a:avLst/>
              <a:gdLst/>
              <a:ahLst/>
              <a:cxnLst/>
              <a:rect r="r" b="b" t="t" l="l"/>
              <a:pathLst>
                <a:path h="601783" w="1284981">
                  <a:moveTo>
                    <a:pt x="47604" y="0"/>
                  </a:moveTo>
                  <a:lnTo>
                    <a:pt x="1237376" y="0"/>
                  </a:lnTo>
                  <a:cubicBezTo>
                    <a:pt x="1263668" y="0"/>
                    <a:pt x="1284981" y="21313"/>
                    <a:pt x="1284981" y="47604"/>
                  </a:cubicBezTo>
                  <a:lnTo>
                    <a:pt x="1284981" y="554179"/>
                  </a:lnTo>
                  <a:cubicBezTo>
                    <a:pt x="1284981" y="580470"/>
                    <a:pt x="1263668" y="601783"/>
                    <a:pt x="1237376" y="601783"/>
                  </a:cubicBezTo>
                  <a:lnTo>
                    <a:pt x="47604" y="601783"/>
                  </a:lnTo>
                  <a:cubicBezTo>
                    <a:pt x="21313" y="601783"/>
                    <a:pt x="0" y="580470"/>
                    <a:pt x="0" y="554179"/>
                  </a:cubicBezTo>
                  <a:lnTo>
                    <a:pt x="0" y="47604"/>
                  </a:lnTo>
                  <a:cubicBezTo>
                    <a:pt x="0" y="21313"/>
                    <a:pt x="21313" y="0"/>
                    <a:pt x="476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4981" cy="639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783681" y="4184017"/>
            <a:ext cx="4878911" cy="2325777"/>
            <a:chOff x="0" y="0"/>
            <a:chExt cx="1284981" cy="612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4981" cy="612550"/>
            </a:xfrm>
            <a:custGeom>
              <a:avLst/>
              <a:gdLst/>
              <a:ahLst/>
              <a:cxnLst/>
              <a:rect r="r" b="b" t="t" l="l"/>
              <a:pathLst>
                <a:path h="612550" w="1284981">
                  <a:moveTo>
                    <a:pt x="47604" y="0"/>
                  </a:moveTo>
                  <a:lnTo>
                    <a:pt x="1237376" y="0"/>
                  </a:lnTo>
                  <a:cubicBezTo>
                    <a:pt x="1263668" y="0"/>
                    <a:pt x="1284981" y="21313"/>
                    <a:pt x="1284981" y="47604"/>
                  </a:cubicBezTo>
                  <a:lnTo>
                    <a:pt x="1284981" y="564946"/>
                  </a:lnTo>
                  <a:cubicBezTo>
                    <a:pt x="1284981" y="591237"/>
                    <a:pt x="1263668" y="612550"/>
                    <a:pt x="1237376" y="612550"/>
                  </a:cubicBezTo>
                  <a:lnTo>
                    <a:pt x="47604" y="612550"/>
                  </a:lnTo>
                  <a:cubicBezTo>
                    <a:pt x="21313" y="612550"/>
                    <a:pt x="0" y="591237"/>
                    <a:pt x="0" y="564946"/>
                  </a:cubicBezTo>
                  <a:lnTo>
                    <a:pt x="0" y="47604"/>
                  </a:lnTo>
                  <a:cubicBezTo>
                    <a:pt x="0" y="21313"/>
                    <a:pt x="21313" y="0"/>
                    <a:pt x="476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4981" cy="650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67627" y="4184017"/>
            <a:ext cx="4878911" cy="4886243"/>
            <a:chOff x="0" y="0"/>
            <a:chExt cx="1284981" cy="1286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4981" cy="1286912"/>
            </a:xfrm>
            <a:custGeom>
              <a:avLst/>
              <a:gdLst/>
              <a:ahLst/>
              <a:cxnLst/>
              <a:rect r="r" b="b" t="t" l="l"/>
              <a:pathLst>
                <a:path h="1286912" w="1284981">
                  <a:moveTo>
                    <a:pt x="47604" y="0"/>
                  </a:moveTo>
                  <a:lnTo>
                    <a:pt x="1237376" y="0"/>
                  </a:lnTo>
                  <a:cubicBezTo>
                    <a:pt x="1263668" y="0"/>
                    <a:pt x="1284981" y="21313"/>
                    <a:pt x="1284981" y="47604"/>
                  </a:cubicBezTo>
                  <a:lnTo>
                    <a:pt x="1284981" y="1239307"/>
                  </a:lnTo>
                  <a:cubicBezTo>
                    <a:pt x="1284981" y="1265599"/>
                    <a:pt x="1263668" y="1286912"/>
                    <a:pt x="1237376" y="1286912"/>
                  </a:cubicBezTo>
                  <a:lnTo>
                    <a:pt x="47604" y="1286912"/>
                  </a:lnTo>
                  <a:cubicBezTo>
                    <a:pt x="21313" y="1286912"/>
                    <a:pt x="0" y="1265599"/>
                    <a:pt x="0" y="1239307"/>
                  </a:cubicBezTo>
                  <a:lnTo>
                    <a:pt x="0" y="47604"/>
                  </a:lnTo>
                  <a:cubicBezTo>
                    <a:pt x="0" y="21313"/>
                    <a:pt x="21313" y="0"/>
                    <a:pt x="476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4981" cy="1325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08721" y="1522823"/>
            <a:ext cx="2428833" cy="2428833"/>
          </a:xfrm>
          <a:custGeom>
            <a:avLst/>
            <a:gdLst/>
            <a:ahLst/>
            <a:cxnLst/>
            <a:rect r="r" b="b" t="t" l="l"/>
            <a:pathLst>
              <a:path h="2428833" w="2428833">
                <a:moveTo>
                  <a:pt x="0" y="0"/>
                </a:moveTo>
                <a:lnTo>
                  <a:pt x="2428833" y="0"/>
                </a:lnTo>
                <a:lnTo>
                  <a:pt x="2428833" y="2428833"/>
                </a:lnTo>
                <a:lnTo>
                  <a:pt x="0" y="2428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67627" y="1418048"/>
            <a:ext cx="12988991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7627" y="3284099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Data Pre-Processing: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74399" y="4392545"/>
            <a:ext cx="4465366" cy="410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Missing value analysis:</a:t>
            </a:r>
          </a:p>
          <a:p>
            <a:pPr algn="l" marL="560957" indent="-280478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Percentage missing</a:t>
            </a:r>
          </a:p>
          <a:p>
            <a:pPr algn="l" marL="560957" indent="-280478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Types: MCAR, MNAR, MAR</a:t>
            </a:r>
          </a:p>
          <a:p>
            <a:pPr algn="l" marL="560957" indent="-280478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Techniques:</a:t>
            </a:r>
          </a:p>
          <a:p>
            <a:pPr algn="l" marL="1121914" indent="-373971" lvl="2">
              <a:lnSpc>
                <a:spcPts val="3637"/>
              </a:lnSpc>
              <a:buFont typeface="Arial"/>
              <a:buChar char="⚬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Deletion of Rows or Columns</a:t>
            </a:r>
          </a:p>
          <a:p>
            <a:pPr algn="l" marL="1121914" indent="-373971" lvl="2">
              <a:lnSpc>
                <a:spcPts val="3637"/>
              </a:lnSpc>
              <a:buFont typeface="Arial"/>
              <a:buChar char="⚬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Imputation - replacing with estimates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99772" y="4339377"/>
            <a:ext cx="4732066" cy="201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Outlier detection:</a:t>
            </a:r>
          </a:p>
          <a:p>
            <a:pPr algn="l" marL="560957" indent="-28047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Boxplots</a:t>
            </a:r>
          </a:p>
          <a:p>
            <a:pPr algn="l" marL="560957" indent="-28047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Z score    [ z = (x−μ)/σ ]</a:t>
            </a:r>
          </a:p>
          <a:p>
            <a:pPr algn="l" marL="560957" indent="-28047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Inter Quartile Range (IQR)</a:t>
            </a:r>
          </a:p>
          <a:p>
            <a:pPr algn="l">
              <a:lnSpc>
                <a:spcPts val="150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085072" y="4392545"/>
            <a:ext cx="4276129" cy="180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Normalization:</a:t>
            </a:r>
          </a:p>
          <a:p>
            <a:pPr algn="l" marL="560957" indent="-28047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Min-Max</a:t>
            </a:r>
          </a:p>
          <a:p>
            <a:pPr algn="l" marL="560957" indent="-28047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Z-score</a:t>
            </a:r>
          </a:p>
          <a:p>
            <a:pPr algn="l" marL="560957" indent="-280479" lvl="1">
              <a:lnSpc>
                <a:spcPts val="3637"/>
              </a:lnSpc>
              <a:spcBef>
                <a:spcPct val="0"/>
              </a:spcBef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Decimal Scaling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42011" y="6881269"/>
            <a:ext cx="7614608" cy="180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Encoding:</a:t>
            </a:r>
          </a:p>
          <a:p>
            <a:pPr algn="l" marL="560957" indent="-28047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One-hot: binary columns for each category</a:t>
            </a:r>
          </a:p>
          <a:p>
            <a:pPr algn="l" marL="560957" indent="-280479" lvl="1">
              <a:lnSpc>
                <a:spcPts val="3637"/>
              </a:lnSpc>
              <a:spcBef>
                <a:spcPct val="0"/>
              </a:spcBef>
              <a:buFont typeface="Arial"/>
              <a:buChar char="•"/>
            </a:pPr>
            <a:r>
              <a:rPr lang="en-US" sz="2598">
                <a:solidFill>
                  <a:srgbClr val="FFFFFF"/>
                </a:solidFill>
                <a:latin typeface="Open Sans"/>
              </a:rPr>
              <a:t>Label encoding: assign integers (0, 1, 2...) to ordinal categories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83251" y="473955"/>
            <a:ext cx="17321498" cy="9360957"/>
            <a:chOff x="0" y="0"/>
            <a:chExt cx="23095331" cy="12481276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27" y="1571456"/>
            <a:ext cx="15152746" cy="7144087"/>
            <a:chOff x="0" y="0"/>
            <a:chExt cx="20203662" cy="952545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3698446" y="3418570"/>
              <a:ext cx="6505215" cy="6106880"/>
              <a:chOff x="0" y="0"/>
              <a:chExt cx="1284981" cy="120629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84981" cy="1206297"/>
              </a:xfrm>
              <a:custGeom>
                <a:avLst/>
                <a:gdLst/>
                <a:ahLst/>
                <a:cxnLst/>
                <a:rect r="r" b="b" t="t" l="l"/>
                <a:pathLst>
                  <a:path h="1206297" w="1284981">
                    <a:moveTo>
                      <a:pt x="47604" y="0"/>
                    </a:moveTo>
                    <a:lnTo>
                      <a:pt x="1237376" y="0"/>
                    </a:lnTo>
                    <a:cubicBezTo>
                      <a:pt x="1263668" y="0"/>
                      <a:pt x="1284981" y="21313"/>
                      <a:pt x="1284981" y="47604"/>
                    </a:cubicBezTo>
                    <a:lnTo>
                      <a:pt x="1284981" y="1158693"/>
                    </a:lnTo>
                    <a:cubicBezTo>
                      <a:pt x="1284981" y="1184984"/>
                      <a:pt x="1263668" y="1206297"/>
                      <a:pt x="1237376" y="1206297"/>
                    </a:cubicBezTo>
                    <a:lnTo>
                      <a:pt x="47604" y="1206297"/>
                    </a:lnTo>
                    <a:cubicBezTo>
                      <a:pt x="21313" y="1206297"/>
                      <a:pt x="0" y="1184984"/>
                      <a:pt x="0" y="1158693"/>
                    </a:cubicBezTo>
                    <a:lnTo>
                      <a:pt x="0" y="47604"/>
                    </a:lnTo>
                    <a:cubicBezTo>
                      <a:pt x="0" y="21313"/>
                      <a:pt x="21313" y="0"/>
                      <a:pt x="4760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284981" cy="1244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6849223" y="3394294"/>
              <a:ext cx="6505215" cy="6106880"/>
              <a:chOff x="0" y="0"/>
              <a:chExt cx="1284981" cy="120629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84981" cy="1206297"/>
              </a:xfrm>
              <a:custGeom>
                <a:avLst/>
                <a:gdLst/>
                <a:ahLst/>
                <a:cxnLst/>
                <a:rect r="r" b="b" t="t" l="l"/>
                <a:pathLst>
                  <a:path h="1206297" w="1284981">
                    <a:moveTo>
                      <a:pt x="47604" y="0"/>
                    </a:moveTo>
                    <a:lnTo>
                      <a:pt x="1237376" y="0"/>
                    </a:lnTo>
                    <a:cubicBezTo>
                      <a:pt x="1263668" y="0"/>
                      <a:pt x="1284981" y="21313"/>
                      <a:pt x="1284981" y="47604"/>
                    </a:cubicBezTo>
                    <a:lnTo>
                      <a:pt x="1284981" y="1158693"/>
                    </a:lnTo>
                    <a:cubicBezTo>
                      <a:pt x="1284981" y="1184984"/>
                      <a:pt x="1263668" y="1206297"/>
                      <a:pt x="1237376" y="1206297"/>
                    </a:cubicBezTo>
                    <a:lnTo>
                      <a:pt x="47604" y="1206297"/>
                    </a:lnTo>
                    <a:cubicBezTo>
                      <a:pt x="21313" y="1206297"/>
                      <a:pt x="0" y="1184984"/>
                      <a:pt x="0" y="1158693"/>
                    </a:cubicBezTo>
                    <a:lnTo>
                      <a:pt x="0" y="47604"/>
                    </a:lnTo>
                    <a:cubicBezTo>
                      <a:pt x="0" y="21313"/>
                      <a:pt x="21313" y="0"/>
                      <a:pt x="4760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284981" cy="1244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3418570"/>
              <a:ext cx="6505215" cy="6106880"/>
              <a:chOff x="0" y="0"/>
              <a:chExt cx="1284981" cy="120629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284981" cy="1206297"/>
              </a:xfrm>
              <a:custGeom>
                <a:avLst/>
                <a:gdLst/>
                <a:ahLst/>
                <a:cxnLst/>
                <a:rect r="r" b="b" t="t" l="l"/>
                <a:pathLst>
                  <a:path h="1206297" w="1284981">
                    <a:moveTo>
                      <a:pt x="47604" y="0"/>
                    </a:moveTo>
                    <a:lnTo>
                      <a:pt x="1237376" y="0"/>
                    </a:lnTo>
                    <a:cubicBezTo>
                      <a:pt x="1263668" y="0"/>
                      <a:pt x="1284981" y="21313"/>
                      <a:pt x="1284981" y="47604"/>
                    </a:cubicBezTo>
                    <a:lnTo>
                      <a:pt x="1284981" y="1158693"/>
                    </a:lnTo>
                    <a:cubicBezTo>
                      <a:pt x="1284981" y="1184984"/>
                      <a:pt x="1263668" y="1206297"/>
                      <a:pt x="1237376" y="1206297"/>
                    </a:cubicBezTo>
                    <a:lnTo>
                      <a:pt x="47604" y="1206297"/>
                    </a:lnTo>
                    <a:cubicBezTo>
                      <a:pt x="21313" y="1206297"/>
                      <a:pt x="0" y="1184984"/>
                      <a:pt x="0" y="1158693"/>
                    </a:cubicBezTo>
                    <a:lnTo>
                      <a:pt x="0" y="47604"/>
                    </a:lnTo>
                    <a:cubicBezTo>
                      <a:pt x="0" y="21313"/>
                      <a:pt x="21313" y="0"/>
                      <a:pt x="4760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284981" cy="1244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-104775"/>
              <a:ext cx="16140818" cy="2108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11"/>
                </a:lnSpc>
                <a:spcBef>
                  <a:spcPct val="0"/>
                </a:spcBef>
              </a:pPr>
              <a:r>
                <a:rPr lang="en-US" sz="4579">
                  <a:solidFill>
                    <a:srgbClr val="FFFFFF"/>
                  </a:solidFill>
                  <a:latin typeface="Bicubik"/>
                </a:rPr>
                <a:t>PROCESS OF BUILDING CHURN PREDICTION MODEL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67214" y="3771426"/>
              <a:ext cx="5970787" cy="5344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Univariate analysis: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Histograms, box plots for numerical features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Bar charts for categorical features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Identify skewness, central tendencies</a:t>
              </a:r>
            </a:p>
            <a:p>
              <a:pPr algn="l">
                <a:lnSpc>
                  <a:spcPts val="4048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21661"/>
              <a:ext cx="20203662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DE59"/>
                  </a:solidFill>
                  <a:latin typeface="Open Sans Bold"/>
                </a:rPr>
                <a:t>Exploratory Data Analysis (EDA):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3970191" y="3771426"/>
              <a:ext cx="5970787" cy="3997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Time-based analysis: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Trend analysis of churn rates over time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Seasonality in churn patterns</a:t>
              </a:r>
            </a:p>
            <a:p>
              <a:pPr algn="l">
                <a:lnSpc>
                  <a:spcPts val="4048"/>
                </a:lnSpc>
                <a:spcBef>
                  <a:spcPct val="0"/>
                </a:spcBef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7116437" y="3771426"/>
              <a:ext cx="5970787" cy="5344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Bivariate analysis: 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Correlation heatmaps for numerical features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Chi-square tests for categorical features </a:t>
              </a:r>
            </a:p>
            <a:p>
              <a:pPr algn="l" marL="624323" indent="-312161" lvl="1">
                <a:lnSpc>
                  <a:spcPts val="4048"/>
                </a:lnSpc>
                <a:buFont typeface="Arial"/>
                <a:buChar char="•"/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Identify relationships between features and churn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021401" y="1571456"/>
            <a:ext cx="2329884" cy="2329884"/>
          </a:xfrm>
          <a:custGeom>
            <a:avLst/>
            <a:gdLst/>
            <a:ahLst/>
            <a:cxnLst/>
            <a:rect r="r" b="b" t="t" l="l"/>
            <a:pathLst>
              <a:path h="2329884" w="2329884">
                <a:moveTo>
                  <a:pt x="0" y="0"/>
                </a:moveTo>
                <a:lnTo>
                  <a:pt x="2329884" y="0"/>
                </a:lnTo>
                <a:lnTo>
                  <a:pt x="2329884" y="2329884"/>
                </a:lnTo>
                <a:lnTo>
                  <a:pt x="0" y="2329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83251" y="585783"/>
            <a:ext cx="17321498" cy="9360957"/>
            <a:chOff x="0" y="0"/>
            <a:chExt cx="23095331" cy="1248127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72127" y="4135384"/>
            <a:ext cx="9348246" cy="4993605"/>
            <a:chOff x="0" y="0"/>
            <a:chExt cx="2462089" cy="13151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2089" cy="1315188"/>
            </a:xfrm>
            <a:custGeom>
              <a:avLst/>
              <a:gdLst/>
              <a:ahLst/>
              <a:cxnLst/>
              <a:rect r="r" b="b" t="t" l="l"/>
              <a:pathLst>
                <a:path h="1315188" w="2462089">
                  <a:moveTo>
                    <a:pt x="24845" y="0"/>
                  </a:moveTo>
                  <a:lnTo>
                    <a:pt x="2437244" y="0"/>
                  </a:lnTo>
                  <a:cubicBezTo>
                    <a:pt x="2443834" y="0"/>
                    <a:pt x="2450153" y="2618"/>
                    <a:pt x="2454813" y="7277"/>
                  </a:cubicBezTo>
                  <a:cubicBezTo>
                    <a:pt x="2459472" y="11936"/>
                    <a:pt x="2462089" y="18256"/>
                    <a:pt x="2462089" y="24845"/>
                  </a:cubicBezTo>
                  <a:lnTo>
                    <a:pt x="2462089" y="1290343"/>
                  </a:lnTo>
                  <a:cubicBezTo>
                    <a:pt x="2462089" y="1296932"/>
                    <a:pt x="2459472" y="1303252"/>
                    <a:pt x="2454813" y="1307911"/>
                  </a:cubicBezTo>
                  <a:cubicBezTo>
                    <a:pt x="2450153" y="1312571"/>
                    <a:pt x="2443834" y="1315188"/>
                    <a:pt x="2437244" y="1315188"/>
                  </a:cubicBezTo>
                  <a:lnTo>
                    <a:pt x="24845" y="1315188"/>
                  </a:lnTo>
                  <a:cubicBezTo>
                    <a:pt x="18256" y="1315188"/>
                    <a:pt x="11936" y="1312571"/>
                    <a:pt x="7277" y="1307911"/>
                  </a:cubicBezTo>
                  <a:cubicBezTo>
                    <a:pt x="2618" y="1303252"/>
                    <a:pt x="0" y="1296932"/>
                    <a:pt x="0" y="1290343"/>
                  </a:cubicBezTo>
                  <a:lnTo>
                    <a:pt x="0" y="24845"/>
                  </a:lnTo>
                  <a:cubicBezTo>
                    <a:pt x="0" y="18256"/>
                    <a:pt x="2618" y="11936"/>
                    <a:pt x="7277" y="7277"/>
                  </a:cubicBezTo>
                  <a:cubicBezTo>
                    <a:pt x="11936" y="2618"/>
                    <a:pt x="18256" y="0"/>
                    <a:pt x="248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2089" cy="1353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7627" y="4135384"/>
            <a:ext cx="5391847" cy="4993605"/>
            <a:chOff x="0" y="0"/>
            <a:chExt cx="1420075" cy="13151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0075" cy="1315188"/>
            </a:xfrm>
            <a:custGeom>
              <a:avLst/>
              <a:gdLst/>
              <a:ahLst/>
              <a:cxnLst/>
              <a:rect r="r" b="b" t="t" l="l"/>
              <a:pathLst>
                <a:path h="1315188" w="1420075">
                  <a:moveTo>
                    <a:pt x="43076" y="0"/>
                  </a:moveTo>
                  <a:lnTo>
                    <a:pt x="1376999" y="0"/>
                  </a:lnTo>
                  <a:cubicBezTo>
                    <a:pt x="1388424" y="0"/>
                    <a:pt x="1399380" y="4538"/>
                    <a:pt x="1407458" y="12617"/>
                  </a:cubicBezTo>
                  <a:cubicBezTo>
                    <a:pt x="1415537" y="20695"/>
                    <a:pt x="1420075" y="31651"/>
                    <a:pt x="1420075" y="43076"/>
                  </a:cubicBezTo>
                  <a:lnTo>
                    <a:pt x="1420075" y="1272112"/>
                  </a:lnTo>
                  <a:cubicBezTo>
                    <a:pt x="1420075" y="1283537"/>
                    <a:pt x="1415537" y="1294493"/>
                    <a:pt x="1407458" y="1302572"/>
                  </a:cubicBezTo>
                  <a:cubicBezTo>
                    <a:pt x="1399380" y="1310650"/>
                    <a:pt x="1388424" y="1315188"/>
                    <a:pt x="1376999" y="1315188"/>
                  </a:cubicBezTo>
                  <a:lnTo>
                    <a:pt x="43076" y="1315188"/>
                  </a:lnTo>
                  <a:cubicBezTo>
                    <a:pt x="19286" y="1315188"/>
                    <a:pt x="0" y="1295902"/>
                    <a:pt x="0" y="1272112"/>
                  </a:cubicBezTo>
                  <a:lnTo>
                    <a:pt x="0" y="43076"/>
                  </a:lnTo>
                  <a:cubicBezTo>
                    <a:pt x="0" y="31651"/>
                    <a:pt x="4538" y="20695"/>
                    <a:pt x="12617" y="12617"/>
                  </a:cubicBezTo>
                  <a:cubicBezTo>
                    <a:pt x="20695" y="4538"/>
                    <a:pt x="31651" y="0"/>
                    <a:pt x="430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20075" cy="1353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22602" y="4932352"/>
            <a:ext cx="4193178" cy="1405675"/>
            <a:chOff x="0" y="0"/>
            <a:chExt cx="5590904" cy="18742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341604" y="-57150"/>
              <a:ext cx="4907696" cy="632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  <a:spcBef>
                  <a:spcPct val="0"/>
                </a:spcBef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date of last purchase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41917"/>
              <a:ext cx="5590904" cy="632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  <a:spcBef>
                  <a:spcPct val="0"/>
                </a:spcBef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days since last purchase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2795452" y="575167"/>
              <a:ext cx="0" cy="72390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122602" y="6537751"/>
            <a:ext cx="4620563" cy="2375112"/>
            <a:chOff x="0" y="0"/>
            <a:chExt cx="6160751" cy="316681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6160751" cy="1305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frequency, </a:t>
              </a:r>
            </a:p>
            <a:p>
              <a:pPr algn="l">
                <a:lnSpc>
                  <a:spcPts val="4048"/>
                </a:lnSpc>
                <a:spcBef>
                  <a:spcPct val="0"/>
                </a:spcBef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types of features used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3080375" y="1248267"/>
              <a:ext cx="0" cy="67028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65575" y="1861400"/>
              <a:ext cx="6029601" cy="1305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8"/>
                </a:lnSpc>
                <a:spcBef>
                  <a:spcPct val="0"/>
                </a:spcBef>
              </a:pPr>
              <a:r>
                <a:rPr lang="en-US" sz="2891">
                  <a:solidFill>
                    <a:srgbClr val="FFFFFF"/>
                  </a:solidFill>
                  <a:latin typeface="Open Sans"/>
                </a:rPr>
                <a:t>Power User, Occasional User, Feature Explorer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26930" y="4888048"/>
            <a:ext cx="4582933" cy="1542237"/>
            <a:chOff x="0" y="0"/>
            <a:chExt cx="1207028" cy="4061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07028" cy="406186"/>
            </a:xfrm>
            <a:custGeom>
              <a:avLst/>
              <a:gdLst/>
              <a:ahLst/>
              <a:cxnLst/>
              <a:rect r="r" b="b" t="t" l="l"/>
              <a:pathLst>
                <a:path h="406186" w="1207028">
                  <a:moveTo>
                    <a:pt x="50679" y="0"/>
                  </a:moveTo>
                  <a:lnTo>
                    <a:pt x="1156349" y="0"/>
                  </a:lnTo>
                  <a:cubicBezTo>
                    <a:pt x="1184338" y="0"/>
                    <a:pt x="1207028" y="22690"/>
                    <a:pt x="1207028" y="50679"/>
                  </a:cubicBezTo>
                  <a:lnTo>
                    <a:pt x="1207028" y="355507"/>
                  </a:lnTo>
                  <a:cubicBezTo>
                    <a:pt x="1207028" y="383496"/>
                    <a:pt x="1184338" y="406186"/>
                    <a:pt x="1156349" y="406186"/>
                  </a:cubicBezTo>
                  <a:lnTo>
                    <a:pt x="50679" y="406186"/>
                  </a:lnTo>
                  <a:cubicBezTo>
                    <a:pt x="22690" y="406186"/>
                    <a:pt x="0" y="383496"/>
                    <a:pt x="0" y="355507"/>
                  </a:cubicBezTo>
                  <a:lnTo>
                    <a:pt x="0" y="50679"/>
                  </a:lnTo>
                  <a:cubicBezTo>
                    <a:pt x="0" y="22690"/>
                    <a:pt x="22690" y="0"/>
                    <a:pt x="50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207028" cy="434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972084" y="6537751"/>
            <a:ext cx="4582933" cy="2465209"/>
            <a:chOff x="0" y="0"/>
            <a:chExt cx="1207028" cy="6492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07028" cy="649273"/>
            </a:xfrm>
            <a:custGeom>
              <a:avLst/>
              <a:gdLst/>
              <a:ahLst/>
              <a:cxnLst/>
              <a:rect r="r" b="b" t="t" l="l"/>
              <a:pathLst>
                <a:path h="649273" w="1207028">
                  <a:moveTo>
                    <a:pt x="50679" y="0"/>
                  </a:moveTo>
                  <a:lnTo>
                    <a:pt x="1156349" y="0"/>
                  </a:lnTo>
                  <a:cubicBezTo>
                    <a:pt x="1184338" y="0"/>
                    <a:pt x="1207028" y="22690"/>
                    <a:pt x="1207028" y="50679"/>
                  </a:cubicBezTo>
                  <a:lnTo>
                    <a:pt x="1207028" y="598594"/>
                  </a:lnTo>
                  <a:cubicBezTo>
                    <a:pt x="1207028" y="626584"/>
                    <a:pt x="1184338" y="649273"/>
                    <a:pt x="1156349" y="649273"/>
                  </a:cubicBezTo>
                  <a:lnTo>
                    <a:pt x="50679" y="649273"/>
                  </a:lnTo>
                  <a:cubicBezTo>
                    <a:pt x="22690" y="649273"/>
                    <a:pt x="0" y="626584"/>
                    <a:pt x="0" y="598594"/>
                  </a:cubicBezTo>
                  <a:lnTo>
                    <a:pt x="0" y="50679"/>
                  </a:lnTo>
                  <a:cubicBezTo>
                    <a:pt x="0" y="22690"/>
                    <a:pt x="22690" y="0"/>
                    <a:pt x="50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207028" cy="677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874411" y="1530929"/>
            <a:ext cx="2604455" cy="2604455"/>
          </a:xfrm>
          <a:custGeom>
            <a:avLst/>
            <a:gdLst/>
            <a:ahLst/>
            <a:cxnLst/>
            <a:rect r="r" b="b" t="t" l="l"/>
            <a:pathLst>
              <a:path h="2604455" w="2604455">
                <a:moveTo>
                  <a:pt x="0" y="0"/>
                </a:moveTo>
                <a:lnTo>
                  <a:pt x="2604454" y="0"/>
                </a:lnTo>
                <a:lnTo>
                  <a:pt x="2604454" y="2604455"/>
                </a:lnTo>
                <a:lnTo>
                  <a:pt x="0" y="2604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67627" y="1466681"/>
            <a:ext cx="12105613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26930" y="4292057"/>
            <a:ext cx="5852396" cy="48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  <a:spcBef>
                <a:spcPct val="0"/>
              </a:spcBef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Create new features: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7627" y="3218652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Feature Engineering and Feature selection: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20434" y="4292057"/>
            <a:ext cx="9371900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Filter methods: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Correlation analysis (remove highly correlated features)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Chi-square test or ANOVA for feature relevance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Wrapper methods like </a:t>
            </a:r>
            <a:r>
              <a:rPr lang="en-US" sz="2799">
                <a:solidFill>
                  <a:srgbClr val="FFFFFF"/>
                </a:solidFill>
                <a:latin typeface="Open Sans"/>
              </a:rPr>
              <a:t>RFE: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Train model with all features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Rank features by importance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Remove least important feature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Repeat until desired number of features remain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454361" y="463022"/>
            <a:ext cx="17321498" cy="9360957"/>
            <a:chOff x="0" y="0"/>
            <a:chExt cx="23095331" cy="12481276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27" y="4135384"/>
            <a:ext cx="15152746" cy="3634028"/>
            <a:chOff x="0" y="0"/>
            <a:chExt cx="3990847" cy="957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90847" cy="957110"/>
            </a:xfrm>
            <a:custGeom>
              <a:avLst/>
              <a:gdLst/>
              <a:ahLst/>
              <a:cxnLst/>
              <a:rect r="r" b="b" t="t" l="l"/>
              <a:pathLst>
                <a:path h="957110" w="3990847">
                  <a:moveTo>
                    <a:pt x="15328" y="0"/>
                  </a:moveTo>
                  <a:lnTo>
                    <a:pt x="3975519" y="0"/>
                  </a:lnTo>
                  <a:cubicBezTo>
                    <a:pt x="3979584" y="0"/>
                    <a:pt x="3983483" y="1615"/>
                    <a:pt x="3986357" y="4489"/>
                  </a:cubicBezTo>
                  <a:cubicBezTo>
                    <a:pt x="3989232" y="7364"/>
                    <a:pt x="3990847" y="11263"/>
                    <a:pt x="3990847" y="15328"/>
                  </a:cubicBezTo>
                  <a:lnTo>
                    <a:pt x="3990847" y="941782"/>
                  </a:lnTo>
                  <a:cubicBezTo>
                    <a:pt x="3990847" y="945848"/>
                    <a:pt x="3989232" y="949746"/>
                    <a:pt x="3986357" y="952621"/>
                  </a:cubicBezTo>
                  <a:cubicBezTo>
                    <a:pt x="3983483" y="955495"/>
                    <a:pt x="3979584" y="957110"/>
                    <a:pt x="3975519" y="957110"/>
                  </a:cubicBezTo>
                  <a:lnTo>
                    <a:pt x="15328" y="957110"/>
                  </a:lnTo>
                  <a:cubicBezTo>
                    <a:pt x="11263" y="957110"/>
                    <a:pt x="7364" y="955495"/>
                    <a:pt x="4489" y="952621"/>
                  </a:cubicBezTo>
                  <a:cubicBezTo>
                    <a:pt x="1615" y="949746"/>
                    <a:pt x="0" y="945848"/>
                    <a:pt x="0" y="941782"/>
                  </a:cubicBezTo>
                  <a:lnTo>
                    <a:pt x="0" y="15328"/>
                  </a:lnTo>
                  <a:cubicBezTo>
                    <a:pt x="0" y="11263"/>
                    <a:pt x="1615" y="7364"/>
                    <a:pt x="4489" y="4489"/>
                  </a:cubicBezTo>
                  <a:cubicBezTo>
                    <a:pt x="7364" y="1615"/>
                    <a:pt x="11263" y="0"/>
                    <a:pt x="153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90847" cy="995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182282" y="1571456"/>
            <a:ext cx="2465638" cy="2465638"/>
          </a:xfrm>
          <a:custGeom>
            <a:avLst/>
            <a:gdLst/>
            <a:ahLst/>
            <a:cxnLst/>
            <a:rect r="r" b="b" t="t" l="l"/>
            <a:pathLst>
              <a:path h="2465638" w="2465638">
                <a:moveTo>
                  <a:pt x="0" y="0"/>
                </a:moveTo>
                <a:lnTo>
                  <a:pt x="2465638" y="0"/>
                </a:lnTo>
                <a:lnTo>
                  <a:pt x="2465638" y="2465638"/>
                </a:lnTo>
                <a:lnTo>
                  <a:pt x="0" y="2465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7627" y="4385718"/>
            <a:ext cx="14291098" cy="281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5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Supervised Learning: Crucial for optimal model performance.</a:t>
            </a:r>
          </a:p>
          <a:p>
            <a:pPr algn="l" marL="604519" indent="-302260" lvl="1">
              <a:lnSpc>
                <a:spcPts val="45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Unsupervised Learning: can be beneficial for data exploration and feature creation. Feature selection is less critical.</a:t>
            </a:r>
          </a:p>
          <a:p>
            <a:pPr algn="l" marL="604519" indent="-302260" lvl="1">
              <a:lnSpc>
                <a:spcPts val="45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Reinforcement Learning: has potential applications, while feature selection might be relevant in specific cases.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7627" y="1466681"/>
            <a:ext cx="12105613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PROCESS OF BUILDING CHURN PREDICTION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7627" y="3218652"/>
            <a:ext cx="151527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E59"/>
                </a:solidFill>
                <a:latin typeface="Open Sans Bold"/>
              </a:rPr>
              <a:t>Feature Engineering and Feature selection: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54361" y="463022"/>
            <a:ext cx="17321498" cy="9360957"/>
            <a:chOff x="0" y="0"/>
            <a:chExt cx="23095331" cy="1248127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5183" y="2013521"/>
            <a:ext cx="11459686" cy="160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Bicubik"/>
              </a:rPr>
              <a:t>MACHINE LEARNING APPROACHES FOR CHURN PREDICTION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05183" y="4244000"/>
            <a:ext cx="13637785" cy="149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Building a churn prediction model primarily involves using </a:t>
            </a:r>
          </a:p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DE59"/>
                </a:solidFill>
                <a:latin typeface="Open Sans"/>
              </a:rPr>
              <a:t>      </a:t>
            </a:r>
            <a:r>
              <a:rPr lang="en-US" sz="2891">
                <a:solidFill>
                  <a:srgbClr val="FFDE59"/>
                </a:solidFill>
                <a:latin typeface="Open Sans Bold"/>
              </a:rPr>
              <a:t>Supervised Learning techniques</a:t>
            </a:r>
            <a:r>
              <a:rPr lang="en-US" sz="2891">
                <a:solidFill>
                  <a:srgbClr val="FFFFFF"/>
                </a:solidFill>
                <a:latin typeface="Open Sans"/>
              </a:rPr>
              <a:t>, where the model learns to predict the </a:t>
            </a:r>
          </a:p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     </a:t>
            </a:r>
            <a:r>
              <a:rPr lang="en-US" sz="2891">
                <a:solidFill>
                  <a:srgbClr val="0097B2"/>
                </a:solidFill>
                <a:latin typeface="Open Sans Bold"/>
              </a:rPr>
              <a:t> </a:t>
            </a:r>
            <a:r>
              <a:rPr lang="en-US" sz="2891">
                <a:solidFill>
                  <a:srgbClr val="0097B2"/>
                </a:solidFill>
                <a:latin typeface="Open Sans Bold"/>
              </a:rPr>
              <a:t>target variable (churn or non-churn)</a:t>
            </a:r>
            <a:r>
              <a:rPr lang="en-US" sz="2891">
                <a:solidFill>
                  <a:srgbClr val="FFFFFF"/>
                </a:solidFill>
                <a:latin typeface="Open Sans"/>
              </a:rPr>
              <a:t> based on labeled training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5183" y="6364952"/>
            <a:ext cx="13637785" cy="149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23" indent="-312161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However, other machine learning approaches like </a:t>
            </a:r>
          </a:p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      </a:t>
            </a:r>
            <a:r>
              <a:rPr lang="en-US" sz="2891">
                <a:solidFill>
                  <a:srgbClr val="FFDE59"/>
                </a:solidFill>
                <a:latin typeface="Open Sans Bold"/>
              </a:rPr>
              <a:t>Unsupervised Learning and Reinforcement Learning</a:t>
            </a:r>
            <a:r>
              <a:rPr lang="en-US" sz="2891">
                <a:solidFill>
                  <a:srgbClr val="FFFFFF"/>
                </a:solidFill>
                <a:latin typeface="Open Sans"/>
              </a:rPr>
              <a:t> can also be</a:t>
            </a:r>
          </a:p>
          <a:p>
            <a:pPr algn="l">
              <a:lnSpc>
                <a:spcPts val="4048"/>
              </a:lnSpc>
            </a:pPr>
            <a:r>
              <a:rPr lang="en-US" sz="2891">
                <a:solidFill>
                  <a:srgbClr val="FFFFFF"/>
                </a:solidFill>
                <a:latin typeface="Open Sans"/>
              </a:rPr>
              <a:t>      </a:t>
            </a:r>
            <a:r>
              <a:rPr lang="en-US" sz="2891">
                <a:solidFill>
                  <a:srgbClr val="FFFFFF"/>
                </a:solidFill>
                <a:latin typeface="Open Sans"/>
              </a:rPr>
              <a:t>incorporated to varying degrees in the overall process.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54361" y="463022"/>
            <a:ext cx="17321498" cy="9360957"/>
            <a:chOff x="0" y="0"/>
            <a:chExt cx="23095331" cy="1248127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04018" cy="1789271"/>
              <a:chOff x="0" y="0"/>
              <a:chExt cx="48296" cy="4235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730649" y="-730649"/>
              <a:ext cx="217450" cy="1678748"/>
              <a:chOff x="0" y="0"/>
              <a:chExt cx="51475" cy="39739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10692005"/>
              <a:ext cx="204018" cy="1789271"/>
              <a:chOff x="0" y="0"/>
              <a:chExt cx="48296" cy="423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5400000">
              <a:off x="730649" y="11533177"/>
              <a:ext cx="217450" cy="1678748"/>
              <a:chOff x="0" y="0"/>
              <a:chExt cx="51475" cy="39739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22891313" y="10692005"/>
              <a:ext cx="204018" cy="1789271"/>
              <a:chOff x="0" y="0"/>
              <a:chExt cx="48296" cy="42356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-5400000">
              <a:off x="22147232" y="11533177"/>
              <a:ext cx="217450" cy="1678748"/>
              <a:chOff x="0" y="0"/>
              <a:chExt cx="51475" cy="39739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2891313" y="0"/>
              <a:ext cx="204018" cy="1789271"/>
              <a:chOff x="0" y="0"/>
              <a:chExt cx="48296" cy="42356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8296" cy="423562"/>
              </a:xfrm>
              <a:custGeom>
                <a:avLst/>
                <a:gdLst/>
                <a:ahLst/>
                <a:cxnLst/>
                <a:rect r="r" b="b" t="t" l="l"/>
                <a:pathLst>
                  <a:path h="423562" w="48296">
                    <a:moveTo>
                      <a:pt x="0" y="0"/>
                    </a:moveTo>
                    <a:lnTo>
                      <a:pt x="48296" y="0"/>
                    </a:lnTo>
                    <a:lnTo>
                      <a:pt x="48296" y="423562"/>
                    </a:lnTo>
                    <a:lnTo>
                      <a:pt x="0" y="423562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48296" cy="461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5400000">
              <a:off x="22147232" y="-730649"/>
              <a:ext cx="217450" cy="1678748"/>
              <a:chOff x="0" y="0"/>
              <a:chExt cx="51475" cy="397399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1475" cy="397399"/>
              </a:xfrm>
              <a:custGeom>
                <a:avLst/>
                <a:gdLst/>
                <a:ahLst/>
                <a:cxnLst/>
                <a:rect r="r" b="b" t="t" l="l"/>
                <a:pathLst>
                  <a:path h="397399" w="51475">
                    <a:moveTo>
                      <a:pt x="0" y="0"/>
                    </a:moveTo>
                    <a:lnTo>
                      <a:pt x="51475" y="0"/>
                    </a:lnTo>
                    <a:lnTo>
                      <a:pt x="51475" y="397399"/>
                    </a:lnTo>
                    <a:lnTo>
                      <a:pt x="0" y="397399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6E009B">
                      <a:alpha val="100000"/>
                    </a:srgbClr>
                  </a:gs>
                  <a:gs pos="100000">
                    <a:srgbClr val="EB00F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51475" cy="4354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DAGHY6TR3gA</dc:identifier>
  <dcterms:modified xsi:type="dcterms:W3CDTF">2011-08-01T06:04:30Z</dcterms:modified>
  <cp:revision>1</cp:revision>
  <dc:title>Building Churn Prediction Model</dc:title>
</cp:coreProperties>
</file>