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6.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jpg" ContentType="image/jpg"/>
  <Override PartName="/ppt/media/image13.jpg" ContentType="image/jp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notesMasterIdLst>
    <p:notesMasterId r:id="rId20"/>
  </p:notesMasterIdLst>
  <p:sldIdLst>
    <p:sldId id="256" r:id="rId2"/>
    <p:sldId id="266" r:id="rId3"/>
    <p:sldId id="258" r:id="rId4"/>
    <p:sldId id="259" r:id="rId5"/>
    <p:sldId id="260" r:id="rId6"/>
    <p:sldId id="268" r:id="rId7"/>
    <p:sldId id="269" r:id="rId8"/>
    <p:sldId id="261" r:id="rId9"/>
    <p:sldId id="262" r:id="rId10"/>
    <p:sldId id="263" r:id="rId11"/>
    <p:sldId id="264" r:id="rId12"/>
    <p:sldId id="270" r:id="rId13"/>
    <p:sldId id="271" r:id="rId14"/>
    <p:sldId id="272" r:id="rId15"/>
    <p:sldId id="273" r:id="rId16"/>
    <p:sldId id="265" r:id="rId17"/>
    <p:sldId id="274" r:id="rId18"/>
    <p:sldId id="267"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bharathim1807@gmail.com" initials="" lastIdx="1" clrIdx="0">
    <p:extLst>
      <p:ext uri="{19B8F6BF-5375-455C-9EA6-DF929625EA0E}">
        <p15:presenceInfo xmlns:p15="http://schemas.microsoft.com/office/powerpoint/2012/main" userId="b89eaf044109dc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p:scale>
          <a:sx n="66" d="100"/>
          <a:sy n="66" d="100"/>
        </p:scale>
        <p:origin x="900"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7A8286-28C2-4B7B-AE25-CCDB49D9827D}" type="doc">
      <dgm:prSet loTypeId="urn:microsoft.com/office/officeart/2009/3/layout/IncreasingArrowsProcess" loCatId="process" qsTypeId="urn:microsoft.com/office/officeart/2005/8/quickstyle/simple1" qsCatId="simple" csTypeId="urn:microsoft.com/office/officeart/2005/8/colors/colorful3" csCatId="colorful" phldr="1"/>
      <dgm:spPr/>
      <dgm:t>
        <a:bodyPr/>
        <a:lstStyle/>
        <a:p>
          <a:endParaRPr lang="en-US"/>
        </a:p>
      </dgm:t>
    </dgm:pt>
    <dgm:pt modelId="{A13A9005-F9B1-4B12-AEA3-FC025D8BB8E1}">
      <dgm:prSet phldrT="[Text]"/>
      <dgm:spPr/>
      <dgm:t>
        <a:bodyPr/>
        <a:lstStyle/>
        <a:p>
          <a:r>
            <a:rPr lang="en-IN" dirty="0"/>
            <a:t>1</a:t>
          </a:r>
          <a:endParaRPr lang="en-US" dirty="0"/>
        </a:p>
      </dgm:t>
    </dgm:pt>
    <dgm:pt modelId="{5CAE5054-C6B4-491C-9333-0D32ABB938AE}" type="parTrans" cxnId="{E64AF234-DC41-4F01-8774-89C9D48E1486}">
      <dgm:prSet/>
      <dgm:spPr/>
      <dgm:t>
        <a:bodyPr/>
        <a:lstStyle/>
        <a:p>
          <a:endParaRPr lang="en-US"/>
        </a:p>
      </dgm:t>
    </dgm:pt>
    <dgm:pt modelId="{9E0B22D8-5101-43B8-9081-F76E44F488AB}" type="sibTrans" cxnId="{E64AF234-DC41-4F01-8774-89C9D48E1486}">
      <dgm:prSet/>
      <dgm:spPr/>
      <dgm:t>
        <a:bodyPr/>
        <a:lstStyle/>
        <a:p>
          <a:endParaRPr lang="en-US"/>
        </a:p>
      </dgm:t>
    </dgm:pt>
    <dgm:pt modelId="{EBE2A473-5E73-499F-8482-A9BA78BC724F}">
      <dgm:prSet phldrT="[Text]"/>
      <dgm:spPr/>
      <dgm:t>
        <a:bodyPr/>
        <a:lstStyle/>
        <a:p>
          <a:r>
            <a:rPr lang="en-IN" dirty="0"/>
            <a:t> </a:t>
          </a:r>
          <a:endParaRPr lang="en-US" dirty="0"/>
        </a:p>
      </dgm:t>
    </dgm:pt>
    <dgm:pt modelId="{1B513185-4101-4BE3-BCD0-2B5B6261BDA1}" type="parTrans" cxnId="{4188A676-A7ED-4CF1-828E-B9909D53B342}">
      <dgm:prSet/>
      <dgm:spPr/>
      <dgm:t>
        <a:bodyPr/>
        <a:lstStyle/>
        <a:p>
          <a:endParaRPr lang="en-US"/>
        </a:p>
      </dgm:t>
    </dgm:pt>
    <dgm:pt modelId="{D278B4EA-C2AD-4ECF-A6DB-C638584C5D5B}" type="sibTrans" cxnId="{4188A676-A7ED-4CF1-828E-B9909D53B342}">
      <dgm:prSet/>
      <dgm:spPr/>
      <dgm:t>
        <a:bodyPr/>
        <a:lstStyle/>
        <a:p>
          <a:endParaRPr lang="en-US"/>
        </a:p>
      </dgm:t>
    </dgm:pt>
    <dgm:pt modelId="{5C95E825-DD3B-4F30-AE53-B162BB800C02}">
      <dgm:prSet phldrT="[Text]"/>
      <dgm:spPr/>
      <dgm:t>
        <a:bodyPr/>
        <a:lstStyle/>
        <a:p>
          <a:r>
            <a:rPr lang="en-IN" dirty="0"/>
            <a:t>2</a:t>
          </a:r>
          <a:endParaRPr lang="en-US" dirty="0"/>
        </a:p>
      </dgm:t>
    </dgm:pt>
    <dgm:pt modelId="{F73C62FA-4834-403C-8EAD-ACD520328CDC}" type="parTrans" cxnId="{B7A28353-6AAF-4970-AB8A-F014F9C0F99D}">
      <dgm:prSet/>
      <dgm:spPr/>
      <dgm:t>
        <a:bodyPr/>
        <a:lstStyle/>
        <a:p>
          <a:endParaRPr lang="en-US"/>
        </a:p>
      </dgm:t>
    </dgm:pt>
    <dgm:pt modelId="{3CFCF114-D602-428C-993B-FD6A4E2D3A5A}" type="sibTrans" cxnId="{B7A28353-6AAF-4970-AB8A-F014F9C0F99D}">
      <dgm:prSet/>
      <dgm:spPr/>
      <dgm:t>
        <a:bodyPr/>
        <a:lstStyle/>
        <a:p>
          <a:endParaRPr lang="en-US"/>
        </a:p>
      </dgm:t>
    </dgm:pt>
    <dgm:pt modelId="{275BA1D5-3085-454D-AA8C-163CE8BB33FC}">
      <dgm:prSet phldrT="[Text]"/>
      <dgm:spPr/>
      <dgm:t>
        <a:bodyPr/>
        <a:lstStyle/>
        <a:p>
          <a:r>
            <a:rPr lang="en-IN" dirty="0"/>
            <a:t> </a:t>
          </a:r>
          <a:endParaRPr lang="en-US" dirty="0"/>
        </a:p>
      </dgm:t>
    </dgm:pt>
    <dgm:pt modelId="{72A8C8E0-13B2-4A0F-AD98-40A927D08114}" type="parTrans" cxnId="{0C7C497A-BC5E-4219-AA63-DDD27AA0AA78}">
      <dgm:prSet/>
      <dgm:spPr/>
      <dgm:t>
        <a:bodyPr/>
        <a:lstStyle/>
        <a:p>
          <a:endParaRPr lang="en-US"/>
        </a:p>
      </dgm:t>
    </dgm:pt>
    <dgm:pt modelId="{C4AB0BFA-6F45-4D16-9EBE-01818701DB1B}" type="sibTrans" cxnId="{0C7C497A-BC5E-4219-AA63-DDD27AA0AA78}">
      <dgm:prSet/>
      <dgm:spPr/>
      <dgm:t>
        <a:bodyPr/>
        <a:lstStyle/>
        <a:p>
          <a:endParaRPr lang="en-US"/>
        </a:p>
      </dgm:t>
    </dgm:pt>
    <dgm:pt modelId="{D6F5E9EA-B1CE-4D24-8694-F64B74395D4E}">
      <dgm:prSet phldrT="[Text]"/>
      <dgm:spPr/>
      <dgm:t>
        <a:bodyPr/>
        <a:lstStyle/>
        <a:p>
          <a:r>
            <a:rPr lang="en-IN" dirty="0"/>
            <a:t>3</a:t>
          </a:r>
          <a:endParaRPr lang="en-US" dirty="0"/>
        </a:p>
      </dgm:t>
    </dgm:pt>
    <dgm:pt modelId="{E214BCFB-DF0B-42A8-ABD9-C4750DE39F70}" type="parTrans" cxnId="{A7545647-D1F4-4DD6-B424-778697C13E65}">
      <dgm:prSet/>
      <dgm:spPr/>
      <dgm:t>
        <a:bodyPr/>
        <a:lstStyle/>
        <a:p>
          <a:endParaRPr lang="en-US"/>
        </a:p>
      </dgm:t>
    </dgm:pt>
    <dgm:pt modelId="{5DF9FF4F-DC5A-4B39-BD41-46344302D956}" type="sibTrans" cxnId="{A7545647-D1F4-4DD6-B424-778697C13E65}">
      <dgm:prSet/>
      <dgm:spPr/>
      <dgm:t>
        <a:bodyPr/>
        <a:lstStyle/>
        <a:p>
          <a:endParaRPr lang="en-US"/>
        </a:p>
      </dgm:t>
    </dgm:pt>
    <dgm:pt modelId="{EE4E1A76-F0B3-427B-BA52-170DA3D32438}">
      <dgm:prSet phldrT="[Text]"/>
      <dgm:spPr/>
      <dgm:t>
        <a:bodyPr/>
        <a:lstStyle/>
        <a:p>
          <a:r>
            <a:rPr lang="en-IN" dirty="0"/>
            <a:t> </a:t>
          </a:r>
          <a:endParaRPr lang="en-US" dirty="0"/>
        </a:p>
      </dgm:t>
    </dgm:pt>
    <dgm:pt modelId="{ED0546BE-5DBA-468D-AAD2-04D331899F92}" type="parTrans" cxnId="{BF41B49B-5FF9-4876-BA31-CA5EC6D08900}">
      <dgm:prSet/>
      <dgm:spPr/>
      <dgm:t>
        <a:bodyPr/>
        <a:lstStyle/>
        <a:p>
          <a:endParaRPr lang="en-US"/>
        </a:p>
      </dgm:t>
    </dgm:pt>
    <dgm:pt modelId="{ED5A9DD6-B7D2-4575-BD24-A5509E7B21C5}" type="sibTrans" cxnId="{BF41B49B-5FF9-4876-BA31-CA5EC6D08900}">
      <dgm:prSet/>
      <dgm:spPr/>
      <dgm:t>
        <a:bodyPr/>
        <a:lstStyle/>
        <a:p>
          <a:endParaRPr lang="en-US"/>
        </a:p>
      </dgm:t>
    </dgm:pt>
    <dgm:pt modelId="{07D15E9A-0428-4B9A-9CE4-8D222762555C}">
      <dgm:prSet/>
      <dgm:spPr/>
      <dgm:t>
        <a:bodyPr/>
        <a:lstStyle/>
        <a:p>
          <a:r>
            <a:rPr lang="en-US" b="0" i="0" dirty="0"/>
            <a:t>Data Preprocessing</a:t>
          </a:r>
          <a:endParaRPr lang="en-US" dirty="0"/>
        </a:p>
      </dgm:t>
    </dgm:pt>
    <dgm:pt modelId="{E6F26742-A41C-4DE4-9AC6-1C32E5F9EDD6}" type="parTrans" cxnId="{5BFF0ABB-EF1E-4DF3-AD38-191761B5858F}">
      <dgm:prSet/>
      <dgm:spPr/>
      <dgm:t>
        <a:bodyPr/>
        <a:lstStyle/>
        <a:p>
          <a:endParaRPr lang="en-US"/>
        </a:p>
      </dgm:t>
    </dgm:pt>
    <dgm:pt modelId="{3B438AFA-5130-4063-A665-6B7A55CCC7D5}" type="sibTrans" cxnId="{5BFF0ABB-EF1E-4DF3-AD38-191761B5858F}">
      <dgm:prSet/>
      <dgm:spPr/>
      <dgm:t>
        <a:bodyPr/>
        <a:lstStyle/>
        <a:p>
          <a:endParaRPr lang="en-US"/>
        </a:p>
      </dgm:t>
    </dgm:pt>
    <dgm:pt modelId="{9E6D6CAE-0D42-4721-8C1C-784C8718D0B1}">
      <dgm:prSet/>
      <dgm:spPr/>
      <dgm:t>
        <a:bodyPr/>
        <a:lstStyle/>
        <a:p>
          <a:r>
            <a:rPr lang="en-US" b="0" i="0"/>
            <a:t>Model Development</a:t>
          </a:r>
          <a:endParaRPr lang="en-US"/>
        </a:p>
      </dgm:t>
    </dgm:pt>
    <dgm:pt modelId="{54132C6E-87AF-4DE4-97A5-C390F001CF92}" type="parTrans" cxnId="{54E3D369-5B8F-4CC7-A5DD-EED652A77601}">
      <dgm:prSet/>
      <dgm:spPr/>
      <dgm:t>
        <a:bodyPr/>
        <a:lstStyle/>
        <a:p>
          <a:endParaRPr lang="en-US"/>
        </a:p>
      </dgm:t>
    </dgm:pt>
    <dgm:pt modelId="{18B48B56-AC2F-42AB-9058-B796040002EC}" type="sibTrans" cxnId="{54E3D369-5B8F-4CC7-A5DD-EED652A77601}">
      <dgm:prSet/>
      <dgm:spPr/>
      <dgm:t>
        <a:bodyPr/>
        <a:lstStyle/>
        <a:p>
          <a:endParaRPr lang="en-US"/>
        </a:p>
      </dgm:t>
    </dgm:pt>
    <dgm:pt modelId="{B8EE0EAB-5F4D-4620-A5AE-C90ECCF2337D}">
      <dgm:prSet/>
      <dgm:spPr/>
      <dgm:t>
        <a:bodyPr/>
        <a:lstStyle/>
        <a:p>
          <a:r>
            <a:rPr lang="en-US" b="0" i="0" dirty="0"/>
            <a:t>Training &amp;  Evaluation</a:t>
          </a:r>
          <a:endParaRPr lang="en-US" dirty="0"/>
        </a:p>
      </dgm:t>
    </dgm:pt>
    <dgm:pt modelId="{303C16F6-F3CD-48AD-BED5-FDA72E0DE0CA}" type="parTrans" cxnId="{0FDFB6EE-0839-4D64-B5FD-0968956152AB}">
      <dgm:prSet/>
      <dgm:spPr/>
      <dgm:t>
        <a:bodyPr/>
        <a:lstStyle/>
        <a:p>
          <a:endParaRPr lang="en-US"/>
        </a:p>
      </dgm:t>
    </dgm:pt>
    <dgm:pt modelId="{F9057040-8FF4-4E1F-BC39-B8ED17FB0D12}" type="sibTrans" cxnId="{0FDFB6EE-0839-4D64-B5FD-0968956152AB}">
      <dgm:prSet/>
      <dgm:spPr/>
      <dgm:t>
        <a:bodyPr/>
        <a:lstStyle/>
        <a:p>
          <a:endParaRPr lang="en-US"/>
        </a:p>
      </dgm:t>
    </dgm:pt>
    <dgm:pt modelId="{0B8B6719-6858-4E6A-8AC8-CE9FF2E0D50D}" type="pres">
      <dgm:prSet presAssocID="{3A7A8286-28C2-4B7B-AE25-CCDB49D9827D}" presName="Name0" presStyleCnt="0">
        <dgm:presLayoutVars>
          <dgm:chMax val="5"/>
          <dgm:chPref val="5"/>
          <dgm:dir/>
          <dgm:animLvl val="lvl"/>
        </dgm:presLayoutVars>
      </dgm:prSet>
      <dgm:spPr/>
    </dgm:pt>
    <dgm:pt modelId="{133F7457-1FDD-4404-969C-9B5B26F3034C}" type="pres">
      <dgm:prSet presAssocID="{A13A9005-F9B1-4B12-AEA3-FC025D8BB8E1}" presName="parentText1" presStyleLbl="node1" presStyleIdx="0" presStyleCnt="3">
        <dgm:presLayoutVars>
          <dgm:chMax/>
          <dgm:chPref val="3"/>
          <dgm:bulletEnabled val="1"/>
        </dgm:presLayoutVars>
      </dgm:prSet>
      <dgm:spPr/>
    </dgm:pt>
    <dgm:pt modelId="{BCBBCFED-9A77-45BF-96DE-5043C46C0E30}" type="pres">
      <dgm:prSet presAssocID="{A13A9005-F9B1-4B12-AEA3-FC025D8BB8E1}" presName="childText1" presStyleLbl="solidAlignAcc1" presStyleIdx="0" presStyleCnt="3" custLinFactNeighborX="1015" custLinFactNeighborY="-3444">
        <dgm:presLayoutVars>
          <dgm:chMax val="0"/>
          <dgm:chPref val="0"/>
          <dgm:bulletEnabled val="1"/>
        </dgm:presLayoutVars>
      </dgm:prSet>
      <dgm:spPr/>
    </dgm:pt>
    <dgm:pt modelId="{683B7123-DB50-46F4-A3FF-B52DFBEF017D}" type="pres">
      <dgm:prSet presAssocID="{5C95E825-DD3B-4F30-AE53-B162BB800C02}" presName="parentText2" presStyleLbl="node1" presStyleIdx="1" presStyleCnt="3">
        <dgm:presLayoutVars>
          <dgm:chMax/>
          <dgm:chPref val="3"/>
          <dgm:bulletEnabled val="1"/>
        </dgm:presLayoutVars>
      </dgm:prSet>
      <dgm:spPr/>
    </dgm:pt>
    <dgm:pt modelId="{9C752DEB-5530-4569-BCDC-5124097E702B}" type="pres">
      <dgm:prSet presAssocID="{5C95E825-DD3B-4F30-AE53-B162BB800C02}" presName="childText2" presStyleLbl="solidAlignAcc1" presStyleIdx="1" presStyleCnt="3">
        <dgm:presLayoutVars>
          <dgm:chMax val="0"/>
          <dgm:chPref val="0"/>
          <dgm:bulletEnabled val="1"/>
        </dgm:presLayoutVars>
      </dgm:prSet>
      <dgm:spPr/>
    </dgm:pt>
    <dgm:pt modelId="{FF659872-7ECE-4895-BFF8-F5A99AA49264}" type="pres">
      <dgm:prSet presAssocID="{D6F5E9EA-B1CE-4D24-8694-F64B74395D4E}" presName="parentText3" presStyleLbl="node1" presStyleIdx="2" presStyleCnt="3">
        <dgm:presLayoutVars>
          <dgm:chMax/>
          <dgm:chPref val="3"/>
          <dgm:bulletEnabled val="1"/>
        </dgm:presLayoutVars>
      </dgm:prSet>
      <dgm:spPr/>
    </dgm:pt>
    <dgm:pt modelId="{06766178-9F5C-4093-9271-8FF71B72F5D0}" type="pres">
      <dgm:prSet presAssocID="{D6F5E9EA-B1CE-4D24-8694-F64B74395D4E}" presName="childText3" presStyleLbl="solidAlignAcc1" presStyleIdx="2" presStyleCnt="3" custLinFactNeighborX="1825" custLinFactNeighborY="-5797">
        <dgm:presLayoutVars>
          <dgm:chMax val="0"/>
          <dgm:chPref val="0"/>
          <dgm:bulletEnabled val="1"/>
        </dgm:presLayoutVars>
      </dgm:prSet>
      <dgm:spPr/>
    </dgm:pt>
  </dgm:ptLst>
  <dgm:cxnLst>
    <dgm:cxn modelId="{01D4A105-56FF-49F7-B62B-1683BBD30655}" type="presOf" srcId="{275BA1D5-3085-454D-AA8C-163CE8BB33FC}" destId="{9C752DEB-5530-4569-BCDC-5124097E702B}" srcOrd="0" destOrd="0" presId="urn:microsoft.com/office/officeart/2009/3/layout/IncreasingArrowsProcess"/>
    <dgm:cxn modelId="{6AC9B80F-A4B7-42A9-ACC4-695F36C89BB5}" type="presOf" srcId="{9E6D6CAE-0D42-4721-8C1C-784C8718D0B1}" destId="{9C752DEB-5530-4569-BCDC-5124097E702B}" srcOrd="0" destOrd="1" presId="urn:microsoft.com/office/officeart/2009/3/layout/IncreasingArrowsProcess"/>
    <dgm:cxn modelId="{E64AF234-DC41-4F01-8774-89C9D48E1486}" srcId="{3A7A8286-28C2-4B7B-AE25-CCDB49D9827D}" destId="{A13A9005-F9B1-4B12-AEA3-FC025D8BB8E1}" srcOrd="0" destOrd="0" parTransId="{5CAE5054-C6B4-491C-9333-0D32ABB938AE}" sibTransId="{9E0B22D8-5101-43B8-9081-F76E44F488AB}"/>
    <dgm:cxn modelId="{18A73B36-559A-452C-BE8C-CF61AE17E203}" type="presOf" srcId="{EBE2A473-5E73-499F-8482-A9BA78BC724F}" destId="{BCBBCFED-9A77-45BF-96DE-5043C46C0E30}" srcOrd="0" destOrd="0" presId="urn:microsoft.com/office/officeart/2009/3/layout/IncreasingArrowsProcess"/>
    <dgm:cxn modelId="{4EEA3147-9BBE-441D-ACBB-F51E50C893B1}" type="presOf" srcId="{B8EE0EAB-5F4D-4620-A5AE-C90ECCF2337D}" destId="{06766178-9F5C-4093-9271-8FF71B72F5D0}" srcOrd="0" destOrd="1" presId="urn:microsoft.com/office/officeart/2009/3/layout/IncreasingArrowsProcess"/>
    <dgm:cxn modelId="{A7545647-D1F4-4DD6-B424-778697C13E65}" srcId="{3A7A8286-28C2-4B7B-AE25-CCDB49D9827D}" destId="{D6F5E9EA-B1CE-4D24-8694-F64B74395D4E}" srcOrd="2" destOrd="0" parTransId="{E214BCFB-DF0B-42A8-ABD9-C4750DE39F70}" sibTransId="{5DF9FF4F-DC5A-4B39-BD41-46344302D956}"/>
    <dgm:cxn modelId="{54E3D369-5B8F-4CC7-A5DD-EED652A77601}" srcId="{5C95E825-DD3B-4F30-AE53-B162BB800C02}" destId="{9E6D6CAE-0D42-4721-8C1C-784C8718D0B1}" srcOrd="1" destOrd="0" parTransId="{54132C6E-87AF-4DE4-97A5-C390F001CF92}" sibTransId="{18B48B56-AC2F-42AB-9058-B796040002EC}"/>
    <dgm:cxn modelId="{B7A28353-6AAF-4970-AB8A-F014F9C0F99D}" srcId="{3A7A8286-28C2-4B7B-AE25-CCDB49D9827D}" destId="{5C95E825-DD3B-4F30-AE53-B162BB800C02}" srcOrd="1" destOrd="0" parTransId="{F73C62FA-4834-403C-8EAD-ACD520328CDC}" sibTransId="{3CFCF114-D602-428C-993B-FD6A4E2D3A5A}"/>
    <dgm:cxn modelId="{4188A676-A7ED-4CF1-828E-B9909D53B342}" srcId="{A13A9005-F9B1-4B12-AEA3-FC025D8BB8E1}" destId="{EBE2A473-5E73-499F-8482-A9BA78BC724F}" srcOrd="0" destOrd="0" parTransId="{1B513185-4101-4BE3-BCD0-2B5B6261BDA1}" sibTransId="{D278B4EA-C2AD-4ECF-A6DB-C638584C5D5B}"/>
    <dgm:cxn modelId="{0952BE57-43C0-430B-B5EC-5C207D748D93}" type="presOf" srcId="{5C95E825-DD3B-4F30-AE53-B162BB800C02}" destId="{683B7123-DB50-46F4-A3FF-B52DFBEF017D}" srcOrd="0" destOrd="0" presId="urn:microsoft.com/office/officeart/2009/3/layout/IncreasingArrowsProcess"/>
    <dgm:cxn modelId="{0C7C497A-BC5E-4219-AA63-DDD27AA0AA78}" srcId="{5C95E825-DD3B-4F30-AE53-B162BB800C02}" destId="{275BA1D5-3085-454D-AA8C-163CE8BB33FC}" srcOrd="0" destOrd="0" parTransId="{72A8C8E0-13B2-4A0F-AD98-40A927D08114}" sibTransId="{C4AB0BFA-6F45-4D16-9EBE-01818701DB1B}"/>
    <dgm:cxn modelId="{8D53597D-A683-4E92-9BEC-0721D9F5B68F}" type="presOf" srcId="{07D15E9A-0428-4B9A-9CE4-8D222762555C}" destId="{BCBBCFED-9A77-45BF-96DE-5043C46C0E30}" srcOrd="0" destOrd="1" presId="urn:microsoft.com/office/officeart/2009/3/layout/IncreasingArrowsProcess"/>
    <dgm:cxn modelId="{D7DF689A-D7FE-48F4-B745-DD1435AE72A1}" type="presOf" srcId="{EE4E1A76-F0B3-427B-BA52-170DA3D32438}" destId="{06766178-9F5C-4093-9271-8FF71B72F5D0}" srcOrd="0" destOrd="0" presId="urn:microsoft.com/office/officeart/2009/3/layout/IncreasingArrowsProcess"/>
    <dgm:cxn modelId="{BF41B49B-5FF9-4876-BA31-CA5EC6D08900}" srcId="{D6F5E9EA-B1CE-4D24-8694-F64B74395D4E}" destId="{EE4E1A76-F0B3-427B-BA52-170DA3D32438}" srcOrd="0" destOrd="0" parTransId="{ED0546BE-5DBA-468D-AAD2-04D331899F92}" sibTransId="{ED5A9DD6-B7D2-4575-BD24-A5509E7B21C5}"/>
    <dgm:cxn modelId="{C6B0B99C-5C90-490E-8EAF-42CE7A06A892}" type="presOf" srcId="{3A7A8286-28C2-4B7B-AE25-CCDB49D9827D}" destId="{0B8B6719-6858-4E6A-8AC8-CE9FF2E0D50D}" srcOrd="0" destOrd="0" presId="urn:microsoft.com/office/officeart/2009/3/layout/IncreasingArrowsProcess"/>
    <dgm:cxn modelId="{291AA4B3-CCED-4A30-B4BF-889C2D70386D}" type="presOf" srcId="{A13A9005-F9B1-4B12-AEA3-FC025D8BB8E1}" destId="{133F7457-1FDD-4404-969C-9B5B26F3034C}" srcOrd="0" destOrd="0" presId="urn:microsoft.com/office/officeart/2009/3/layout/IncreasingArrowsProcess"/>
    <dgm:cxn modelId="{5BFF0ABB-EF1E-4DF3-AD38-191761B5858F}" srcId="{A13A9005-F9B1-4B12-AEA3-FC025D8BB8E1}" destId="{07D15E9A-0428-4B9A-9CE4-8D222762555C}" srcOrd="1" destOrd="0" parTransId="{E6F26742-A41C-4DE4-9AC6-1C32E5F9EDD6}" sibTransId="{3B438AFA-5130-4063-A665-6B7A55CCC7D5}"/>
    <dgm:cxn modelId="{25BA4FBC-3464-4B25-AF22-C429ACE2FA40}" type="presOf" srcId="{D6F5E9EA-B1CE-4D24-8694-F64B74395D4E}" destId="{FF659872-7ECE-4895-BFF8-F5A99AA49264}" srcOrd="0" destOrd="0" presId="urn:microsoft.com/office/officeart/2009/3/layout/IncreasingArrowsProcess"/>
    <dgm:cxn modelId="{0FDFB6EE-0839-4D64-B5FD-0968956152AB}" srcId="{D6F5E9EA-B1CE-4D24-8694-F64B74395D4E}" destId="{B8EE0EAB-5F4D-4620-A5AE-C90ECCF2337D}" srcOrd="1" destOrd="0" parTransId="{303C16F6-F3CD-48AD-BED5-FDA72E0DE0CA}" sibTransId="{F9057040-8FF4-4E1F-BC39-B8ED17FB0D12}"/>
    <dgm:cxn modelId="{9838309A-3F04-40B5-A782-5223C133CCD5}" type="presParOf" srcId="{0B8B6719-6858-4E6A-8AC8-CE9FF2E0D50D}" destId="{133F7457-1FDD-4404-969C-9B5B26F3034C}" srcOrd="0" destOrd="0" presId="urn:microsoft.com/office/officeart/2009/3/layout/IncreasingArrowsProcess"/>
    <dgm:cxn modelId="{F0B7C75A-965C-4A2B-A2F2-E6B0AC0DC5BE}" type="presParOf" srcId="{0B8B6719-6858-4E6A-8AC8-CE9FF2E0D50D}" destId="{BCBBCFED-9A77-45BF-96DE-5043C46C0E30}" srcOrd="1" destOrd="0" presId="urn:microsoft.com/office/officeart/2009/3/layout/IncreasingArrowsProcess"/>
    <dgm:cxn modelId="{1445A479-4D71-41F5-A272-8428F7EDB6D0}" type="presParOf" srcId="{0B8B6719-6858-4E6A-8AC8-CE9FF2E0D50D}" destId="{683B7123-DB50-46F4-A3FF-B52DFBEF017D}" srcOrd="2" destOrd="0" presId="urn:microsoft.com/office/officeart/2009/3/layout/IncreasingArrowsProcess"/>
    <dgm:cxn modelId="{FE4B782C-3F7E-45A9-ABDF-05DF34545608}" type="presParOf" srcId="{0B8B6719-6858-4E6A-8AC8-CE9FF2E0D50D}" destId="{9C752DEB-5530-4569-BCDC-5124097E702B}" srcOrd="3" destOrd="0" presId="urn:microsoft.com/office/officeart/2009/3/layout/IncreasingArrowsProcess"/>
    <dgm:cxn modelId="{68138EE3-FA31-4741-A954-DA1DB36FD868}" type="presParOf" srcId="{0B8B6719-6858-4E6A-8AC8-CE9FF2E0D50D}" destId="{FF659872-7ECE-4895-BFF8-F5A99AA49264}" srcOrd="4" destOrd="0" presId="urn:microsoft.com/office/officeart/2009/3/layout/IncreasingArrowsProcess"/>
    <dgm:cxn modelId="{522BE259-E78B-4D7F-B0D8-B8FC23AED6B0}" type="presParOf" srcId="{0B8B6719-6858-4E6A-8AC8-CE9FF2E0D50D}" destId="{06766178-9F5C-4093-9271-8FF71B72F5D0}"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10DAA1-2F71-488A-86A9-5C16EA8B54B2}" type="doc">
      <dgm:prSet loTypeId="urn:microsoft.com/office/officeart/2005/8/layout/cycle3" loCatId="cycle" qsTypeId="urn:microsoft.com/office/officeart/2005/8/quickstyle/simple1" qsCatId="simple" csTypeId="urn:microsoft.com/office/officeart/2005/8/colors/accent0_1" csCatId="mainScheme" phldr="1"/>
      <dgm:spPr/>
      <dgm:t>
        <a:bodyPr/>
        <a:lstStyle/>
        <a:p>
          <a:endParaRPr lang="en-US"/>
        </a:p>
      </dgm:t>
    </dgm:pt>
    <dgm:pt modelId="{9DB98C3E-A276-4E57-A0B6-7E78C9083E1B}">
      <dgm:prSet phldrT="[Text]"/>
      <dgm:spPr/>
      <dgm:t>
        <a:bodyPr/>
        <a:lstStyle/>
        <a:p>
          <a:r>
            <a:rPr lang="en-US" b="1" i="0" dirty="0"/>
            <a:t>Data Preprocessing</a:t>
          </a:r>
          <a:endParaRPr lang="en-US" dirty="0"/>
        </a:p>
      </dgm:t>
    </dgm:pt>
    <dgm:pt modelId="{4D123BB8-2977-4923-B430-85D771A0CAD5}" type="parTrans" cxnId="{DAE1AD2D-EA9F-45CA-8C1A-9EE17EAC862D}">
      <dgm:prSet/>
      <dgm:spPr/>
      <dgm:t>
        <a:bodyPr/>
        <a:lstStyle/>
        <a:p>
          <a:endParaRPr lang="en-US"/>
        </a:p>
      </dgm:t>
    </dgm:pt>
    <dgm:pt modelId="{ED25684F-9A10-401B-854B-56B99C3831C9}" type="sibTrans" cxnId="{DAE1AD2D-EA9F-45CA-8C1A-9EE17EAC862D}">
      <dgm:prSet/>
      <dgm:spPr/>
      <dgm:t>
        <a:bodyPr/>
        <a:lstStyle/>
        <a:p>
          <a:endParaRPr lang="en-US"/>
        </a:p>
      </dgm:t>
    </dgm:pt>
    <dgm:pt modelId="{5C156CA8-C41A-4E18-88E7-C034CDEF5AD6}">
      <dgm:prSet phldrT="[Text]"/>
      <dgm:spPr/>
      <dgm:t>
        <a:bodyPr/>
        <a:lstStyle/>
        <a:p>
          <a:r>
            <a:rPr lang="en-US" b="1" i="0" dirty="0"/>
            <a:t>Evaluation</a:t>
          </a:r>
          <a:endParaRPr lang="en-US" dirty="0"/>
        </a:p>
      </dgm:t>
    </dgm:pt>
    <dgm:pt modelId="{C3809219-52AF-4506-88C6-66263C2CB68A}" type="parTrans" cxnId="{DC70EF07-D2FC-4ED2-B64B-97FF5E808EE5}">
      <dgm:prSet/>
      <dgm:spPr/>
      <dgm:t>
        <a:bodyPr/>
        <a:lstStyle/>
        <a:p>
          <a:endParaRPr lang="en-US"/>
        </a:p>
      </dgm:t>
    </dgm:pt>
    <dgm:pt modelId="{D6342AA3-38DC-485B-8AB4-4003306F9781}" type="sibTrans" cxnId="{DC70EF07-D2FC-4ED2-B64B-97FF5E808EE5}">
      <dgm:prSet/>
      <dgm:spPr/>
      <dgm:t>
        <a:bodyPr/>
        <a:lstStyle/>
        <a:p>
          <a:endParaRPr lang="en-US"/>
        </a:p>
      </dgm:t>
    </dgm:pt>
    <dgm:pt modelId="{FB17D068-D5DC-43C6-AB64-01598D97A131}">
      <dgm:prSet phldrT="[Text]"/>
      <dgm:spPr/>
      <dgm:t>
        <a:bodyPr/>
        <a:lstStyle/>
        <a:p>
          <a:r>
            <a:rPr lang="en-US" b="1" i="0" dirty="0"/>
            <a:t>Deployment</a:t>
          </a:r>
          <a:endParaRPr lang="en-US" dirty="0"/>
        </a:p>
      </dgm:t>
    </dgm:pt>
    <dgm:pt modelId="{A8AC762F-3317-44B5-A29C-8B4FA3978B02}" type="parTrans" cxnId="{AF6FEF79-43D1-4FE9-887A-33949E5A2478}">
      <dgm:prSet/>
      <dgm:spPr/>
      <dgm:t>
        <a:bodyPr/>
        <a:lstStyle/>
        <a:p>
          <a:endParaRPr lang="en-US"/>
        </a:p>
      </dgm:t>
    </dgm:pt>
    <dgm:pt modelId="{CC1D6FA8-ABB9-4C6E-A8CB-BF3F023E63BC}" type="sibTrans" cxnId="{AF6FEF79-43D1-4FE9-887A-33949E5A2478}">
      <dgm:prSet/>
      <dgm:spPr/>
      <dgm:t>
        <a:bodyPr/>
        <a:lstStyle/>
        <a:p>
          <a:endParaRPr lang="en-US"/>
        </a:p>
      </dgm:t>
    </dgm:pt>
    <dgm:pt modelId="{5D98CCF2-7A9F-46B5-B9DE-0CEED9454B52}">
      <dgm:prSet/>
      <dgm:spPr/>
      <dgm:t>
        <a:bodyPr/>
        <a:lstStyle/>
        <a:p>
          <a:r>
            <a:rPr lang="en-US" b="1" i="0"/>
            <a:t>Model Architecture</a:t>
          </a:r>
          <a:endParaRPr lang="en-US"/>
        </a:p>
      </dgm:t>
    </dgm:pt>
    <dgm:pt modelId="{3F6B8876-362D-4DB2-B5DE-85AF35455997}" type="parTrans" cxnId="{A21BB67A-2B8C-4E82-83EA-1D0346DF351E}">
      <dgm:prSet/>
      <dgm:spPr/>
      <dgm:t>
        <a:bodyPr/>
        <a:lstStyle/>
        <a:p>
          <a:endParaRPr lang="en-US"/>
        </a:p>
      </dgm:t>
    </dgm:pt>
    <dgm:pt modelId="{6D576890-DCD3-4677-931C-F3800A947036}" type="sibTrans" cxnId="{A21BB67A-2B8C-4E82-83EA-1D0346DF351E}">
      <dgm:prSet/>
      <dgm:spPr/>
      <dgm:t>
        <a:bodyPr/>
        <a:lstStyle/>
        <a:p>
          <a:endParaRPr lang="en-US"/>
        </a:p>
      </dgm:t>
    </dgm:pt>
    <dgm:pt modelId="{77895253-4D58-41C2-A0C3-014E046604CF}">
      <dgm:prSet/>
      <dgm:spPr/>
      <dgm:t>
        <a:bodyPr/>
        <a:lstStyle/>
        <a:p>
          <a:r>
            <a:rPr lang="en-US" b="1" i="0"/>
            <a:t>Training</a:t>
          </a:r>
          <a:endParaRPr lang="en-US"/>
        </a:p>
      </dgm:t>
    </dgm:pt>
    <dgm:pt modelId="{1FA396F2-935D-4D92-A872-CE75161C4FCE}" type="parTrans" cxnId="{CCBEB9E3-CD34-48C2-A560-94BF6CD43B2C}">
      <dgm:prSet/>
      <dgm:spPr/>
      <dgm:t>
        <a:bodyPr/>
        <a:lstStyle/>
        <a:p>
          <a:endParaRPr lang="en-US"/>
        </a:p>
      </dgm:t>
    </dgm:pt>
    <dgm:pt modelId="{8C023CEF-AE5F-48A8-A71D-4C2053407E54}" type="sibTrans" cxnId="{CCBEB9E3-CD34-48C2-A560-94BF6CD43B2C}">
      <dgm:prSet/>
      <dgm:spPr/>
      <dgm:t>
        <a:bodyPr/>
        <a:lstStyle/>
        <a:p>
          <a:endParaRPr lang="en-US"/>
        </a:p>
      </dgm:t>
    </dgm:pt>
    <dgm:pt modelId="{CF3A4E20-0724-4E84-84ED-15BEECD1186F}" type="pres">
      <dgm:prSet presAssocID="{A310DAA1-2F71-488A-86A9-5C16EA8B54B2}" presName="Name0" presStyleCnt="0">
        <dgm:presLayoutVars>
          <dgm:dir/>
          <dgm:resizeHandles val="exact"/>
        </dgm:presLayoutVars>
      </dgm:prSet>
      <dgm:spPr/>
    </dgm:pt>
    <dgm:pt modelId="{4C3BFA02-DF29-4391-B927-168D6ED41866}" type="pres">
      <dgm:prSet presAssocID="{A310DAA1-2F71-488A-86A9-5C16EA8B54B2}" presName="cycle" presStyleCnt="0"/>
      <dgm:spPr/>
    </dgm:pt>
    <dgm:pt modelId="{ACEC45C9-0852-49B6-925F-8D0AA0F38C6A}" type="pres">
      <dgm:prSet presAssocID="{9DB98C3E-A276-4E57-A0B6-7E78C9083E1B}" presName="nodeFirstNode" presStyleLbl="node1" presStyleIdx="0" presStyleCnt="5">
        <dgm:presLayoutVars>
          <dgm:bulletEnabled val="1"/>
        </dgm:presLayoutVars>
      </dgm:prSet>
      <dgm:spPr/>
    </dgm:pt>
    <dgm:pt modelId="{B7D7EAB4-F400-4807-9AC2-932DB4CBC8FA}" type="pres">
      <dgm:prSet presAssocID="{ED25684F-9A10-401B-854B-56B99C3831C9}" presName="sibTransFirstNode" presStyleLbl="bgShp" presStyleIdx="0" presStyleCnt="1"/>
      <dgm:spPr/>
    </dgm:pt>
    <dgm:pt modelId="{5FB464F4-230F-4B8E-B7CC-764DE1786323}" type="pres">
      <dgm:prSet presAssocID="{5D98CCF2-7A9F-46B5-B9DE-0CEED9454B52}" presName="nodeFollowingNodes" presStyleLbl="node1" presStyleIdx="1" presStyleCnt="5">
        <dgm:presLayoutVars>
          <dgm:bulletEnabled val="1"/>
        </dgm:presLayoutVars>
      </dgm:prSet>
      <dgm:spPr/>
    </dgm:pt>
    <dgm:pt modelId="{AC03532E-951F-42B3-A307-CA44E9ABB0FB}" type="pres">
      <dgm:prSet presAssocID="{77895253-4D58-41C2-A0C3-014E046604CF}" presName="nodeFollowingNodes" presStyleLbl="node1" presStyleIdx="2" presStyleCnt="5">
        <dgm:presLayoutVars>
          <dgm:bulletEnabled val="1"/>
        </dgm:presLayoutVars>
      </dgm:prSet>
      <dgm:spPr/>
    </dgm:pt>
    <dgm:pt modelId="{1C986505-8506-4749-A5CA-5A75E783DE08}" type="pres">
      <dgm:prSet presAssocID="{5C156CA8-C41A-4E18-88E7-C034CDEF5AD6}" presName="nodeFollowingNodes" presStyleLbl="node1" presStyleIdx="3" presStyleCnt="5">
        <dgm:presLayoutVars>
          <dgm:bulletEnabled val="1"/>
        </dgm:presLayoutVars>
      </dgm:prSet>
      <dgm:spPr/>
    </dgm:pt>
    <dgm:pt modelId="{F391BD28-D62D-45BE-AFBE-0AE605CE473A}" type="pres">
      <dgm:prSet presAssocID="{FB17D068-D5DC-43C6-AB64-01598D97A131}" presName="nodeFollowingNodes" presStyleLbl="node1" presStyleIdx="4" presStyleCnt="5">
        <dgm:presLayoutVars>
          <dgm:bulletEnabled val="1"/>
        </dgm:presLayoutVars>
      </dgm:prSet>
      <dgm:spPr/>
    </dgm:pt>
  </dgm:ptLst>
  <dgm:cxnLst>
    <dgm:cxn modelId="{DC70EF07-D2FC-4ED2-B64B-97FF5E808EE5}" srcId="{A310DAA1-2F71-488A-86A9-5C16EA8B54B2}" destId="{5C156CA8-C41A-4E18-88E7-C034CDEF5AD6}" srcOrd="3" destOrd="0" parTransId="{C3809219-52AF-4506-88C6-66263C2CB68A}" sibTransId="{D6342AA3-38DC-485B-8AB4-4003306F9781}"/>
    <dgm:cxn modelId="{0906580A-FBCC-44CA-BF92-FDF3DB54BED2}" type="presOf" srcId="{ED25684F-9A10-401B-854B-56B99C3831C9}" destId="{B7D7EAB4-F400-4807-9AC2-932DB4CBC8FA}" srcOrd="0" destOrd="0" presId="urn:microsoft.com/office/officeart/2005/8/layout/cycle3"/>
    <dgm:cxn modelId="{DAE1AD2D-EA9F-45CA-8C1A-9EE17EAC862D}" srcId="{A310DAA1-2F71-488A-86A9-5C16EA8B54B2}" destId="{9DB98C3E-A276-4E57-A0B6-7E78C9083E1B}" srcOrd="0" destOrd="0" parTransId="{4D123BB8-2977-4923-B430-85D771A0CAD5}" sibTransId="{ED25684F-9A10-401B-854B-56B99C3831C9}"/>
    <dgm:cxn modelId="{8BA94441-ED9B-429A-9F20-135C001A4C35}" type="presOf" srcId="{77895253-4D58-41C2-A0C3-014E046604CF}" destId="{AC03532E-951F-42B3-A307-CA44E9ABB0FB}" srcOrd="0" destOrd="0" presId="urn:microsoft.com/office/officeart/2005/8/layout/cycle3"/>
    <dgm:cxn modelId="{D48D6466-F20E-4620-AC80-318E24C5724F}" type="presOf" srcId="{5D98CCF2-7A9F-46B5-B9DE-0CEED9454B52}" destId="{5FB464F4-230F-4B8E-B7CC-764DE1786323}" srcOrd="0" destOrd="0" presId="urn:microsoft.com/office/officeart/2005/8/layout/cycle3"/>
    <dgm:cxn modelId="{AF6FEF79-43D1-4FE9-887A-33949E5A2478}" srcId="{A310DAA1-2F71-488A-86A9-5C16EA8B54B2}" destId="{FB17D068-D5DC-43C6-AB64-01598D97A131}" srcOrd="4" destOrd="0" parTransId="{A8AC762F-3317-44B5-A29C-8B4FA3978B02}" sibTransId="{CC1D6FA8-ABB9-4C6E-A8CB-BF3F023E63BC}"/>
    <dgm:cxn modelId="{A21BB67A-2B8C-4E82-83EA-1D0346DF351E}" srcId="{A310DAA1-2F71-488A-86A9-5C16EA8B54B2}" destId="{5D98CCF2-7A9F-46B5-B9DE-0CEED9454B52}" srcOrd="1" destOrd="0" parTransId="{3F6B8876-362D-4DB2-B5DE-85AF35455997}" sibTransId="{6D576890-DCD3-4677-931C-F3800A947036}"/>
    <dgm:cxn modelId="{BEBCE29B-B397-48D7-AAB7-3AD8CD492C55}" type="presOf" srcId="{5C156CA8-C41A-4E18-88E7-C034CDEF5AD6}" destId="{1C986505-8506-4749-A5CA-5A75E783DE08}" srcOrd="0" destOrd="0" presId="urn:microsoft.com/office/officeart/2005/8/layout/cycle3"/>
    <dgm:cxn modelId="{1B21ADA0-88FD-4C65-8685-A73B6E0AAD1D}" type="presOf" srcId="{9DB98C3E-A276-4E57-A0B6-7E78C9083E1B}" destId="{ACEC45C9-0852-49B6-925F-8D0AA0F38C6A}" srcOrd="0" destOrd="0" presId="urn:microsoft.com/office/officeart/2005/8/layout/cycle3"/>
    <dgm:cxn modelId="{A4C72DC0-5283-479A-B50A-27F0571FB95D}" type="presOf" srcId="{FB17D068-D5DC-43C6-AB64-01598D97A131}" destId="{F391BD28-D62D-45BE-AFBE-0AE605CE473A}" srcOrd="0" destOrd="0" presId="urn:microsoft.com/office/officeart/2005/8/layout/cycle3"/>
    <dgm:cxn modelId="{740B8CCB-E344-4701-9475-7E90D46CD992}" type="presOf" srcId="{A310DAA1-2F71-488A-86A9-5C16EA8B54B2}" destId="{CF3A4E20-0724-4E84-84ED-15BEECD1186F}" srcOrd="0" destOrd="0" presId="urn:microsoft.com/office/officeart/2005/8/layout/cycle3"/>
    <dgm:cxn modelId="{CCBEB9E3-CD34-48C2-A560-94BF6CD43B2C}" srcId="{A310DAA1-2F71-488A-86A9-5C16EA8B54B2}" destId="{77895253-4D58-41C2-A0C3-014E046604CF}" srcOrd="2" destOrd="0" parTransId="{1FA396F2-935D-4D92-A872-CE75161C4FCE}" sibTransId="{8C023CEF-AE5F-48A8-A71D-4C2053407E54}"/>
    <dgm:cxn modelId="{6938598D-E35C-4E9A-9C86-1657833B10D3}" type="presParOf" srcId="{CF3A4E20-0724-4E84-84ED-15BEECD1186F}" destId="{4C3BFA02-DF29-4391-B927-168D6ED41866}" srcOrd="0" destOrd="0" presId="urn:microsoft.com/office/officeart/2005/8/layout/cycle3"/>
    <dgm:cxn modelId="{AF22D7ED-03B5-41EA-911C-B0B0CEBE34E7}" type="presParOf" srcId="{4C3BFA02-DF29-4391-B927-168D6ED41866}" destId="{ACEC45C9-0852-49B6-925F-8D0AA0F38C6A}" srcOrd="0" destOrd="0" presId="urn:microsoft.com/office/officeart/2005/8/layout/cycle3"/>
    <dgm:cxn modelId="{6EEE3853-D7D7-46CB-A65F-82085FC86E12}" type="presParOf" srcId="{4C3BFA02-DF29-4391-B927-168D6ED41866}" destId="{B7D7EAB4-F400-4807-9AC2-932DB4CBC8FA}" srcOrd="1" destOrd="0" presId="urn:microsoft.com/office/officeart/2005/8/layout/cycle3"/>
    <dgm:cxn modelId="{24931B14-3EBB-437E-98D4-76B1410B96EA}" type="presParOf" srcId="{4C3BFA02-DF29-4391-B927-168D6ED41866}" destId="{5FB464F4-230F-4B8E-B7CC-764DE1786323}" srcOrd="2" destOrd="0" presId="urn:microsoft.com/office/officeart/2005/8/layout/cycle3"/>
    <dgm:cxn modelId="{E584E15B-924F-4AD6-91D9-0E6C21C1DE49}" type="presParOf" srcId="{4C3BFA02-DF29-4391-B927-168D6ED41866}" destId="{AC03532E-951F-42B3-A307-CA44E9ABB0FB}" srcOrd="3" destOrd="0" presId="urn:microsoft.com/office/officeart/2005/8/layout/cycle3"/>
    <dgm:cxn modelId="{3090A742-D75D-4B27-8166-04860D694B6A}" type="presParOf" srcId="{4C3BFA02-DF29-4391-B927-168D6ED41866}" destId="{1C986505-8506-4749-A5CA-5A75E783DE08}" srcOrd="4" destOrd="0" presId="urn:microsoft.com/office/officeart/2005/8/layout/cycle3"/>
    <dgm:cxn modelId="{78E95FE6-0BAE-4061-9BAD-95652A526111}" type="presParOf" srcId="{4C3BFA02-DF29-4391-B927-168D6ED41866}" destId="{F391BD28-D62D-45BE-AFBE-0AE605CE473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F7457-1FDD-4404-969C-9B5B26F3034C}">
      <dsp:nvSpPr>
        <dsp:cNvPr id="0" name=""/>
        <dsp:cNvSpPr/>
      </dsp:nvSpPr>
      <dsp:spPr>
        <a:xfrm>
          <a:off x="0" y="216030"/>
          <a:ext cx="8991600" cy="1309519"/>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886" numCol="1" spcCol="1270" anchor="ctr" anchorCtr="0">
          <a:noAutofit/>
        </a:bodyPr>
        <a:lstStyle/>
        <a:p>
          <a:pPr marL="0" lvl="0" indent="0" algn="l" defTabSz="1111250">
            <a:lnSpc>
              <a:spcPct val="90000"/>
            </a:lnSpc>
            <a:spcBef>
              <a:spcPct val="0"/>
            </a:spcBef>
            <a:spcAft>
              <a:spcPct val="35000"/>
            </a:spcAft>
            <a:buNone/>
          </a:pPr>
          <a:r>
            <a:rPr lang="en-IN" sz="2500" kern="1200" dirty="0"/>
            <a:t>1</a:t>
          </a:r>
          <a:endParaRPr lang="en-US" sz="2500" kern="1200" dirty="0"/>
        </a:p>
      </dsp:txBody>
      <dsp:txXfrm>
        <a:off x="0" y="543410"/>
        <a:ext cx="8664220" cy="654759"/>
      </dsp:txXfrm>
    </dsp:sp>
    <dsp:sp modelId="{BCBBCFED-9A77-45BF-96DE-5043C46C0E30}">
      <dsp:nvSpPr>
        <dsp:cNvPr id="0" name=""/>
        <dsp:cNvSpPr/>
      </dsp:nvSpPr>
      <dsp:spPr>
        <a:xfrm>
          <a:off x="28109" y="1138979"/>
          <a:ext cx="2769412" cy="2522616"/>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 </a:t>
          </a:r>
          <a:endParaRPr lang="en-US" sz="2500" kern="1200" dirty="0"/>
        </a:p>
        <a:p>
          <a:pPr marL="0" lvl="0" indent="0" algn="l" defTabSz="1111250">
            <a:lnSpc>
              <a:spcPct val="90000"/>
            </a:lnSpc>
            <a:spcBef>
              <a:spcPct val="0"/>
            </a:spcBef>
            <a:spcAft>
              <a:spcPct val="35000"/>
            </a:spcAft>
            <a:buNone/>
          </a:pPr>
          <a:r>
            <a:rPr lang="en-US" sz="2500" b="0" i="0" kern="1200" dirty="0"/>
            <a:t>Data Preprocessing</a:t>
          </a:r>
          <a:endParaRPr lang="en-US" sz="2500" kern="1200" dirty="0"/>
        </a:p>
      </dsp:txBody>
      <dsp:txXfrm>
        <a:off x="28109" y="1138979"/>
        <a:ext cx="2769412" cy="2522616"/>
      </dsp:txXfrm>
    </dsp:sp>
    <dsp:sp modelId="{683B7123-DB50-46F4-A3FF-B52DFBEF017D}">
      <dsp:nvSpPr>
        <dsp:cNvPr id="0" name=""/>
        <dsp:cNvSpPr/>
      </dsp:nvSpPr>
      <dsp:spPr>
        <a:xfrm>
          <a:off x="2769412" y="652536"/>
          <a:ext cx="6222187" cy="1309519"/>
        </a:xfrm>
        <a:prstGeom prst="rightArrow">
          <a:avLst>
            <a:gd name="adj1" fmla="val 50000"/>
            <a:gd name="adj2" fmla="val 50000"/>
          </a:avLst>
        </a:prstGeom>
        <a:solidFill>
          <a:schemeClr val="accent3">
            <a:hueOff val="-617032"/>
            <a:satOff val="-10836"/>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886" numCol="1" spcCol="1270" anchor="ctr" anchorCtr="0">
          <a:noAutofit/>
        </a:bodyPr>
        <a:lstStyle/>
        <a:p>
          <a:pPr marL="0" lvl="0" indent="0" algn="l" defTabSz="1111250">
            <a:lnSpc>
              <a:spcPct val="90000"/>
            </a:lnSpc>
            <a:spcBef>
              <a:spcPct val="0"/>
            </a:spcBef>
            <a:spcAft>
              <a:spcPct val="35000"/>
            </a:spcAft>
            <a:buNone/>
          </a:pPr>
          <a:r>
            <a:rPr lang="en-IN" sz="2500" kern="1200" dirty="0"/>
            <a:t>2</a:t>
          </a:r>
          <a:endParaRPr lang="en-US" sz="2500" kern="1200" dirty="0"/>
        </a:p>
      </dsp:txBody>
      <dsp:txXfrm>
        <a:off x="2769412" y="979916"/>
        <a:ext cx="5894807" cy="654759"/>
      </dsp:txXfrm>
    </dsp:sp>
    <dsp:sp modelId="{9C752DEB-5530-4569-BCDC-5124097E702B}">
      <dsp:nvSpPr>
        <dsp:cNvPr id="0" name=""/>
        <dsp:cNvSpPr/>
      </dsp:nvSpPr>
      <dsp:spPr>
        <a:xfrm>
          <a:off x="2769412" y="1662365"/>
          <a:ext cx="2769412" cy="2522616"/>
        </a:xfrm>
        <a:prstGeom prst="rect">
          <a:avLst/>
        </a:prstGeom>
        <a:solidFill>
          <a:schemeClr val="lt1">
            <a:hueOff val="0"/>
            <a:satOff val="0"/>
            <a:lumOff val="0"/>
            <a:alphaOff val="0"/>
          </a:schemeClr>
        </a:solidFill>
        <a:ln w="12700" cap="flat" cmpd="sng" algn="ctr">
          <a:solidFill>
            <a:schemeClr val="accent3">
              <a:hueOff val="-617032"/>
              <a:satOff val="-10836"/>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 </a:t>
          </a:r>
          <a:endParaRPr lang="en-US" sz="2500" kern="1200" dirty="0"/>
        </a:p>
        <a:p>
          <a:pPr marL="0" lvl="0" indent="0" algn="l" defTabSz="1111250">
            <a:lnSpc>
              <a:spcPct val="90000"/>
            </a:lnSpc>
            <a:spcBef>
              <a:spcPct val="0"/>
            </a:spcBef>
            <a:spcAft>
              <a:spcPct val="35000"/>
            </a:spcAft>
            <a:buNone/>
          </a:pPr>
          <a:r>
            <a:rPr lang="en-US" sz="2500" b="0" i="0" kern="1200"/>
            <a:t>Model Development</a:t>
          </a:r>
          <a:endParaRPr lang="en-US" sz="2500" kern="1200"/>
        </a:p>
      </dsp:txBody>
      <dsp:txXfrm>
        <a:off x="2769412" y="1662365"/>
        <a:ext cx="2769412" cy="2522616"/>
      </dsp:txXfrm>
    </dsp:sp>
    <dsp:sp modelId="{FF659872-7ECE-4895-BFF8-F5A99AA49264}">
      <dsp:nvSpPr>
        <dsp:cNvPr id="0" name=""/>
        <dsp:cNvSpPr/>
      </dsp:nvSpPr>
      <dsp:spPr>
        <a:xfrm>
          <a:off x="5538825" y="1089043"/>
          <a:ext cx="3452774" cy="1309519"/>
        </a:xfrm>
        <a:prstGeom prst="rightArrow">
          <a:avLst>
            <a:gd name="adj1" fmla="val 50000"/>
            <a:gd name="adj2" fmla="val 50000"/>
          </a:avLst>
        </a:prstGeom>
        <a:solidFill>
          <a:schemeClr val="accent3">
            <a:hueOff val="-1234063"/>
            <a:satOff val="-21671"/>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254000" bIns="207886" numCol="1" spcCol="1270" anchor="ctr" anchorCtr="0">
          <a:noAutofit/>
        </a:bodyPr>
        <a:lstStyle/>
        <a:p>
          <a:pPr marL="0" lvl="0" indent="0" algn="l" defTabSz="1111250">
            <a:lnSpc>
              <a:spcPct val="90000"/>
            </a:lnSpc>
            <a:spcBef>
              <a:spcPct val="0"/>
            </a:spcBef>
            <a:spcAft>
              <a:spcPct val="35000"/>
            </a:spcAft>
            <a:buNone/>
          </a:pPr>
          <a:r>
            <a:rPr lang="en-IN" sz="2500" kern="1200" dirty="0"/>
            <a:t>3</a:t>
          </a:r>
          <a:endParaRPr lang="en-US" sz="2500" kern="1200" dirty="0"/>
        </a:p>
      </dsp:txBody>
      <dsp:txXfrm>
        <a:off x="5538825" y="1416423"/>
        <a:ext cx="3125394" cy="654759"/>
      </dsp:txXfrm>
    </dsp:sp>
    <dsp:sp modelId="{06766178-9F5C-4093-9271-8FF71B72F5D0}">
      <dsp:nvSpPr>
        <dsp:cNvPr id="0" name=""/>
        <dsp:cNvSpPr/>
      </dsp:nvSpPr>
      <dsp:spPr>
        <a:xfrm>
          <a:off x="5589367" y="1954775"/>
          <a:ext cx="2769412" cy="2485698"/>
        </a:xfrm>
        <a:prstGeom prst="rect">
          <a:avLst/>
        </a:prstGeom>
        <a:solidFill>
          <a:schemeClr val="lt1">
            <a:hueOff val="0"/>
            <a:satOff val="0"/>
            <a:lumOff val="0"/>
            <a:alphaOff val="0"/>
          </a:schemeClr>
        </a:solidFill>
        <a:ln w="12700" cap="flat" cmpd="sng" algn="ctr">
          <a:solidFill>
            <a:schemeClr val="accent3">
              <a:hueOff val="-1234063"/>
              <a:satOff val="-21671"/>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 </a:t>
          </a:r>
          <a:endParaRPr lang="en-US" sz="2500" kern="1200" dirty="0"/>
        </a:p>
        <a:p>
          <a:pPr marL="0" lvl="0" indent="0" algn="l" defTabSz="1111250">
            <a:lnSpc>
              <a:spcPct val="90000"/>
            </a:lnSpc>
            <a:spcBef>
              <a:spcPct val="0"/>
            </a:spcBef>
            <a:spcAft>
              <a:spcPct val="35000"/>
            </a:spcAft>
            <a:buNone/>
          </a:pPr>
          <a:r>
            <a:rPr lang="en-US" sz="2500" b="0" i="0" kern="1200" dirty="0"/>
            <a:t>Training &amp;  Evaluation</a:t>
          </a:r>
          <a:endParaRPr lang="en-US" sz="2500" kern="1200" dirty="0"/>
        </a:p>
      </dsp:txBody>
      <dsp:txXfrm>
        <a:off x="5589367" y="1954775"/>
        <a:ext cx="2769412" cy="24856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7EAB4-F400-4807-9AC2-932DB4CBC8FA}">
      <dsp:nvSpPr>
        <dsp:cNvPr id="0" name=""/>
        <dsp:cNvSpPr/>
      </dsp:nvSpPr>
      <dsp:spPr>
        <a:xfrm>
          <a:off x="1521498" y="-31554"/>
          <a:ext cx="5085002" cy="5085002"/>
        </a:xfrm>
        <a:prstGeom prst="circularArrow">
          <a:avLst>
            <a:gd name="adj1" fmla="val 5544"/>
            <a:gd name="adj2" fmla="val 330680"/>
            <a:gd name="adj3" fmla="val 13768065"/>
            <a:gd name="adj4" fmla="val 17390750"/>
            <a:gd name="adj5" fmla="val 5757"/>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C45C9-0852-49B6-925F-8D0AA0F38C6A}">
      <dsp:nvSpPr>
        <dsp:cNvPr id="0" name=""/>
        <dsp:cNvSpPr/>
      </dsp:nvSpPr>
      <dsp:spPr>
        <a:xfrm>
          <a:off x="2869406" y="853"/>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Data Preprocessing</a:t>
          </a:r>
          <a:endParaRPr lang="en-US" sz="2400" kern="1200" dirty="0"/>
        </a:p>
      </dsp:txBody>
      <dsp:txXfrm>
        <a:off x="2927721" y="59168"/>
        <a:ext cx="2272557" cy="1077963"/>
      </dsp:txXfrm>
    </dsp:sp>
    <dsp:sp modelId="{5FB464F4-230F-4B8E-B7CC-764DE1786323}">
      <dsp:nvSpPr>
        <dsp:cNvPr id="0" name=""/>
        <dsp:cNvSpPr/>
      </dsp:nvSpPr>
      <dsp:spPr>
        <a:xfrm>
          <a:off x="4931719" y="1499211"/>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a:t>Model Architecture</a:t>
          </a:r>
          <a:endParaRPr lang="en-US" sz="2400" kern="1200"/>
        </a:p>
      </dsp:txBody>
      <dsp:txXfrm>
        <a:off x="4990034" y="1557526"/>
        <a:ext cx="2272557" cy="1077963"/>
      </dsp:txXfrm>
    </dsp:sp>
    <dsp:sp modelId="{AC03532E-951F-42B3-A307-CA44E9ABB0FB}">
      <dsp:nvSpPr>
        <dsp:cNvPr id="0" name=""/>
        <dsp:cNvSpPr/>
      </dsp:nvSpPr>
      <dsp:spPr>
        <a:xfrm>
          <a:off x="4143985" y="3923606"/>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a:t>Training</a:t>
          </a:r>
          <a:endParaRPr lang="en-US" sz="2400" kern="1200"/>
        </a:p>
      </dsp:txBody>
      <dsp:txXfrm>
        <a:off x="4202300" y="3981921"/>
        <a:ext cx="2272557" cy="1077963"/>
      </dsp:txXfrm>
    </dsp:sp>
    <dsp:sp modelId="{1C986505-8506-4749-A5CA-5A75E783DE08}">
      <dsp:nvSpPr>
        <dsp:cNvPr id="0" name=""/>
        <dsp:cNvSpPr/>
      </dsp:nvSpPr>
      <dsp:spPr>
        <a:xfrm>
          <a:off x="1594826" y="3923606"/>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Evaluation</a:t>
          </a:r>
          <a:endParaRPr lang="en-US" sz="2400" kern="1200" dirty="0"/>
        </a:p>
      </dsp:txBody>
      <dsp:txXfrm>
        <a:off x="1653141" y="3981921"/>
        <a:ext cx="2272557" cy="1077963"/>
      </dsp:txXfrm>
    </dsp:sp>
    <dsp:sp modelId="{F391BD28-D62D-45BE-AFBE-0AE605CE473A}">
      <dsp:nvSpPr>
        <dsp:cNvPr id="0" name=""/>
        <dsp:cNvSpPr/>
      </dsp:nvSpPr>
      <dsp:spPr>
        <a:xfrm>
          <a:off x="807092" y="1499211"/>
          <a:ext cx="2389187" cy="119459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Deployment</a:t>
          </a:r>
          <a:endParaRPr lang="en-US" sz="2400" kern="1200" dirty="0"/>
        </a:p>
      </dsp:txBody>
      <dsp:txXfrm>
        <a:off x="865407" y="1557526"/>
        <a:ext cx="2272557" cy="107796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6316763-586F-43BE-A495-2720DDF06FAB}"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DB8D718-CE1D-4E78-9173-E456F503825D}" type="slidenum">
              <a:rPr lang="en-US" smtClean="0"/>
              <a:t>‹#›</a:t>
            </a:fld>
            <a:endParaRPr lang="en-US"/>
          </a:p>
        </p:txBody>
      </p:sp>
    </p:spTree>
    <p:extLst>
      <p:ext uri="{BB962C8B-B14F-4D97-AF65-F5344CB8AC3E}">
        <p14:creationId xmlns:p14="http://schemas.microsoft.com/office/powerpoint/2010/main" val="2327722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8D718-CE1D-4E78-9173-E456F503825D}" type="slidenum">
              <a:rPr lang="en-US" smtClean="0"/>
              <a:t>15</a:t>
            </a:fld>
            <a:endParaRPr lang="en-US"/>
          </a:p>
        </p:txBody>
      </p:sp>
    </p:spTree>
    <p:extLst>
      <p:ext uri="{BB962C8B-B14F-4D97-AF65-F5344CB8AC3E}">
        <p14:creationId xmlns:p14="http://schemas.microsoft.com/office/powerpoint/2010/main" val="15835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8D718-CE1D-4E78-9173-E456F503825D}" type="slidenum">
              <a:rPr lang="en-US" smtClean="0"/>
              <a:t>16</a:t>
            </a:fld>
            <a:endParaRPr lang="en-US"/>
          </a:p>
        </p:txBody>
      </p:sp>
    </p:spTree>
    <p:extLst>
      <p:ext uri="{BB962C8B-B14F-4D97-AF65-F5344CB8AC3E}">
        <p14:creationId xmlns:p14="http://schemas.microsoft.com/office/powerpoint/2010/main" val="4132454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4/5/2024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888593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4187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916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5304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918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54255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4678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49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5548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532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4/5/2024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661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4/5/2024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408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4/5/2024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508518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activation-functions-neural-networks/"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1.web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71862" y="762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81400" y="5257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2573175"/>
            <a:ext cx="8763000" cy="1493999"/>
          </a:xfrm>
          <a:prstGeom prst="rect">
            <a:avLst/>
          </a:prstGeom>
        </p:spPr>
        <p:txBody>
          <a:bodyPr vert="horz" wrap="square" lIns="0" tIns="16510" rIns="0" bIns="0" rtlCol="0">
            <a:spAutoFit/>
          </a:bodyPr>
          <a:lstStyle/>
          <a:p>
            <a:pPr marL="3213735">
              <a:lnSpc>
                <a:spcPct val="100000"/>
              </a:lnSpc>
              <a:spcBef>
                <a:spcPts val="130"/>
              </a:spcBef>
            </a:pPr>
            <a:r>
              <a:rPr lang="en-IN" b="1" spc="15" dirty="0"/>
              <a:t>HAND WRITTEN</a:t>
            </a:r>
            <a:br>
              <a:rPr lang="en-IN" b="1" spc="15" dirty="0"/>
            </a:br>
            <a:r>
              <a:rPr lang="en-IN" b="1" spc="15" dirty="0"/>
              <a:t>DIGIT RECOGINITION</a:t>
            </a:r>
            <a:br>
              <a:rPr lang="en-IN" b="1" spc="15" dirty="0"/>
            </a:br>
            <a:r>
              <a:rPr lang="en-IN" b="1" spc="15" dirty="0"/>
              <a:t>WITH RNN </a:t>
            </a:r>
            <a:endParaRPr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841932" y="4933062"/>
            <a:ext cx="2969005" cy="764312"/>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BY:</a:t>
            </a:r>
          </a:p>
          <a:p>
            <a:pPr marL="12700">
              <a:lnSpc>
                <a:spcPct val="100000"/>
              </a:lnSpc>
              <a:spcBef>
                <a:spcPts val="100"/>
              </a:spcBef>
            </a:pPr>
            <a:r>
              <a:rPr lang="en-IN" sz="2400" b="1" spc="10" dirty="0">
                <a:solidFill>
                  <a:srgbClr val="2D936B"/>
                </a:solidFill>
                <a:latin typeface="Trebuchet MS"/>
                <a:cs typeface="Trebuchet MS"/>
              </a:rPr>
              <a:t>DIVYA BHARATHI M</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2" name="object 5">
            <a:extLst>
              <a:ext uri="{FF2B5EF4-FFF2-40B4-BE49-F238E27FC236}">
                <a16:creationId xmlns:a16="http://schemas.microsoft.com/office/drawing/2014/main" id="{1B285507-B9C0-3088-DF90-FD014C26A8CE}"/>
              </a:ext>
            </a:extLst>
          </p:cNvPr>
          <p:cNvSpPr/>
          <p:nvPr/>
        </p:nvSpPr>
        <p:spPr>
          <a:xfrm>
            <a:off x="4934682" y="429749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3" name="object 5">
            <a:extLst>
              <a:ext uri="{FF2B5EF4-FFF2-40B4-BE49-F238E27FC236}">
                <a16:creationId xmlns:a16="http://schemas.microsoft.com/office/drawing/2014/main" id="{CD067CC7-643F-FC58-FD8E-B3A575DFB1B6}"/>
              </a:ext>
            </a:extLst>
          </p:cNvPr>
          <p:cNvSpPr/>
          <p:nvPr/>
        </p:nvSpPr>
        <p:spPr>
          <a:xfrm>
            <a:off x="8081962" y="21198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14" name="object 2">
            <a:extLst>
              <a:ext uri="{FF2B5EF4-FFF2-40B4-BE49-F238E27FC236}">
                <a16:creationId xmlns:a16="http://schemas.microsoft.com/office/drawing/2014/main" id="{3E04F0B1-CBCB-E976-A940-E83A9F2D7ED0}"/>
              </a:ext>
            </a:extLst>
          </p:cNvPr>
          <p:cNvGrpSpPr/>
          <p:nvPr/>
        </p:nvGrpSpPr>
        <p:grpSpPr>
          <a:xfrm>
            <a:off x="1287890" y="294416"/>
            <a:ext cx="1748570" cy="4287967"/>
            <a:chOff x="737455" y="1104900"/>
            <a:chExt cx="1748570" cy="4287967"/>
          </a:xfrm>
        </p:grpSpPr>
        <p:sp>
          <p:nvSpPr>
            <p:cNvPr id="15" name="object 3">
              <a:extLst>
                <a:ext uri="{FF2B5EF4-FFF2-40B4-BE49-F238E27FC236}">
                  <a16:creationId xmlns:a16="http://schemas.microsoft.com/office/drawing/2014/main" id="{F6E2E304-364C-0A23-9884-D30A07E08F46}"/>
                </a:ext>
              </a:extLst>
            </p:cNvPr>
            <p:cNvSpPr/>
            <p:nvPr/>
          </p:nvSpPr>
          <p:spPr>
            <a:xfrm>
              <a:off x="737455" y="4335592"/>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6" name="object 4">
              <a:extLst>
                <a:ext uri="{FF2B5EF4-FFF2-40B4-BE49-F238E27FC236}">
                  <a16:creationId xmlns:a16="http://schemas.microsoft.com/office/drawing/2014/main" id="{0FAC7FA2-3278-D006-B9D7-620FF7BAC82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7" name="object 4">
            <a:extLst>
              <a:ext uri="{FF2B5EF4-FFF2-40B4-BE49-F238E27FC236}">
                <a16:creationId xmlns:a16="http://schemas.microsoft.com/office/drawing/2014/main" id="{741E6E02-7C81-80A5-3C97-0D7893525C64}"/>
              </a:ext>
            </a:extLst>
          </p:cNvPr>
          <p:cNvSpPr/>
          <p:nvPr/>
        </p:nvSpPr>
        <p:spPr>
          <a:xfrm>
            <a:off x="2638425" y="4799826"/>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sp>
        <p:nvSpPr>
          <p:cNvPr id="18" name="object 4">
            <a:extLst>
              <a:ext uri="{FF2B5EF4-FFF2-40B4-BE49-F238E27FC236}">
                <a16:creationId xmlns:a16="http://schemas.microsoft.com/office/drawing/2014/main" id="{6968A5FE-2A8B-838D-8AC9-B3A83F74375F}"/>
              </a:ext>
            </a:extLst>
          </p:cNvPr>
          <p:cNvSpPr/>
          <p:nvPr/>
        </p:nvSpPr>
        <p:spPr>
          <a:xfrm>
            <a:off x="6740720" y="3810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sp>
        <p:nvSpPr>
          <p:cNvPr id="19" name="Oval 18">
            <a:extLst>
              <a:ext uri="{FF2B5EF4-FFF2-40B4-BE49-F238E27FC236}">
                <a16:creationId xmlns:a16="http://schemas.microsoft.com/office/drawing/2014/main" id="{8058D707-9DDA-704B-26AA-DC80DDF9906A}"/>
              </a:ext>
            </a:extLst>
          </p:cNvPr>
          <p:cNvSpPr/>
          <p:nvPr/>
        </p:nvSpPr>
        <p:spPr>
          <a:xfrm>
            <a:off x="4114800" y="1104900"/>
            <a:ext cx="533400" cy="735623"/>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endParaRPr lang="en-US" dirty="0"/>
          </a:p>
        </p:txBody>
      </p:sp>
      <p:sp>
        <p:nvSpPr>
          <p:cNvPr id="20" name="Oval 19">
            <a:extLst>
              <a:ext uri="{FF2B5EF4-FFF2-40B4-BE49-F238E27FC236}">
                <a16:creationId xmlns:a16="http://schemas.microsoft.com/office/drawing/2014/main" id="{9A6194F5-A17D-2B3E-FD56-0798F61FA7ED}"/>
              </a:ext>
            </a:extLst>
          </p:cNvPr>
          <p:cNvSpPr/>
          <p:nvPr/>
        </p:nvSpPr>
        <p:spPr>
          <a:xfrm>
            <a:off x="8648699" y="2560519"/>
            <a:ext cx="533400" cy="735623"/>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endParaRPr lang="en-US" dirty="0"/>
          </a:p>
        </p:txBody>
      </p:sp>
      <p:sp>
        <p:nvSpPr>
          <p:cNvPr id="21" name="Oval 20">
            <a:extLst>
              <a:ext uri="{FF2B5EF4-FFF2-40B4-BE49-F238E27FC236}">
                <a16:creationId xmlns:a16="http://schemas.microsoft.com/office/drawing/2014/main" id="{F8B01AF2-F30F-11C4-36F9-C250D66E3C00}"/>
              </a:ext>
            </a:extLst>
          </p:cNvPr>
          <p:cNvSpPr/>
          <p:nvPr/>
        </p:nvSpPr>
        <p:spPr>
          <a:xfrm>
            <a:off x="6797870" y="609600"/>
            <a:ext cx="441130" cy="15240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0</a:t>
            </a:r>
            <a:endParaRPr lang="en-US" dirty="0"/>
          </a:p>
        </p:txBody>
      </p:sp>
      <p:sp>
        <p:nvSpPr>
          <p:cNvPr id="22" name="Oval 21">
            <a:extLst>
              <a:ext uri="{FF2B5EF4-FFF2-40B4-BE49-F238E27FC236}">
                <a16:creationId xmlns:a16="http://schemas.microsoft.com/office/drawing/2014/main" id="{902DF973-3C75-51D1-5525-E1B6E26A9925}"/>
              </a:ext>
            </a:extLst>
          </p:cNvPr>
          <p:cNvSpPr/>
          <p:nvPr/>
        </p:nvSpPr>
        <p:spPr>
          <a:xfrm>
            <a:off x="2638424" y="381000"/>
            <a:ext cx="180975" cy="38100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9</a:t>
            </a:r>
            <a:endParaRPr lang="en-US" dirty="0"/>
          </a:p>
        </p:txBody>
      </p:sp>
      <p:sp>
        <p:nvSpPr>
          <p:cNvPr id="23" name="Oval 22">
            <a:extLst>
              <a:ext uri="{FF2B5EF4-FFF2-40B4-BE49-F238E27FC236}">
                <a16:creationId xmlns:a16="http://schemas.microsoft.com/office/drawing/2014/main" id="{85241174-0EF5-03C3-2E24-7612FFD82E05}"/>
              </a:ext>
            </a:extLst>
          </p:cNvPr>
          <p:cNvSpPr/>
          <p:nvPr/>
        </p:nvSpPr>
        <p:spPr>
          <a:xfrm>
            <a:off x="1974020" y="1246351"/>
            <a:ext cx="414740" cy="27765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endParaRPr lang="en-US" dirty="0"/>
          </a:p>
        </p:txBody>
      </p:sp>
      <p:sp>
        <p:nvSpPr>
          <p:cNvPr id="24" name="Oval 23">
            <a:extLst>
              <a:ext uri="{FF2B5EF4-FFF2-40B4-BE49-F238E27FC236}">
                <a16:creationId xmlns:a16="http://schemas.microsoft.com/office/drawing/2014/main" id="{ADA7F47E-2ADD-3A9B-9EC7-50B55425DD27}"/>
              </a:ext>
            </a:extLst>
          </p:cNvPr>
          <p:cNvSpPr/>
          <p:nvPr/>
        </p:nvSpPr>
        <p:spPr>
          <a:xfrm>
            <a:off x="1142194" y="1638300"/>
            <a:ext cx="458006" cy="561975"/>
          </a:xfrm>
          <a:prstGeom prst="ellipse">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endParaRPr lang="en-US" dirty="0"/>
          </a:p>
        </p:txBody>
      </p:sp>
      <p:sp>
        <p:nvSpPr>
          <p:cNvPr id="25" name="Oval 24">
            <a:extLst>
              <a:ext uri="{FF2B5EF4-FFF2-40B4-BE49-F238E27FC236}">
                <a16:creationId xmlns:a16="http://schemas.microsoft.com/office/drawing/2014/main" id="{07BB9F50-6AC8-16A3-007C-14510F400B74}"/>
              </a:ext>
            </a:extLst>
          </p:cNvPr>
          <p:cNvSpPr/>
          <p:nvPr/>
        </p:nvSpPr>
        <p:spPr>
          <a:xfrm>
            <a:off x="1702997" y="3787383"/>
            <a:ext cx="458006" cy="561975"/>
          </a:xfrm>
          <a:prstGeom prst="ellipse">
            <a:avLst/>
          </a:prstGeom>
          <a:solidFill>
            <a:srgbClr val="00B0F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endParaRPr lang="en-US" dirty="0"/>
          </a:p>
        </p:txBody>
      </p:sp>
      <p:sp>
        <p:nvSpPr>
          <p:cNvPr id="26" name="Oval 25">
            <a:extLst>
              <a:ext uri="{FF2B5EF4-FFF2-40B4-BE49-F238E27FC236}">
                <a16:creationId xmlns:a16="http://schemas.microsoft.com/office/drawing/2014/main" id="{57DD5FBD-81E1-711E-B0F5-35D347682E71}"/>
              </a:ext>
            </a:extLst>
          </p:cNvPr>
          <p:cNvSpPr/>
          <p:nvPr/>
        </p:nvSpPr>
        <p:spPr>
          <a:xfrm>
            <a:off x="2754905" y="4941988"/>
            <a:ext cx="414740" cy="27765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endParaRPr lang="en-US" dirty="0"/>
          </a:p>
        </p:txBody>
      </p:sp>
      <p:sp>
        <p:nvSpPr>
          <p:cNvPr id="27" name="Oval 26">
            <a:extLst>
              <a:ext uri="{FF2B5EF4-FFF2-40B4-BE49-F238E27FC236}">
                <a16:creationId xmlns:a16="http://schemas.microsoft.com/office/drawing/2014/main" id="{BB2A87EC-4414-0986-C1E7-845D5771B263}"/>
              </a:ext>
            </a:extLst>
          </p:cNvPr>
          <p:cNvSpPr/>
          <p:nvPr/>
        </p:nvSpPr>
        <p:spPr>
          <a:xfrm>
            <a:off x="3735980" y="5449145"/>
            <a:ext cx="414740" cy="277650"/>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endParaRPr lang="en-US" dirty="0"/>
          </a:p>
        </p:txBody>
      </p:sp>
      <p:sp>
        <p:nvSpPr>
          <p:cNvPr id="28" name="Oval 27">
            <a:extLst>
              <a:ext uri="{FF2B5EF4-FFF2-40B4-BE49-F238E27FC236}">
                <a16:creationId xmlns:a16="http://schemas.microsoft.com/office/drawing/2014/main" id="{030021A3-FDEE-6C02-EF08-123D0D0CF078}"/>
              </a:ext>
            </a:extLst>
          </p:cNvPr>
          <p:cNvSpPr/>
          <p:nvPr/>
        </p:nvSpPr>
        <p:spPr>
          <a:xfrm>
            <a:off x="5577014" y="4799826"/>
            <a:ext cx="529408" cy="419812"/>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287000" y="2438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3891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9762" y="4343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1524000"/>
            <a:ext cx="2466975" cy="5276849"/>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IN" sz="4250" spc="15" dirty="0"/>
              <a:t>MY</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A664B52A-5289-1303-3326-39295603ACB8}"/>
              </a:ext>
            </a:extLst>
          </p:cNvPr>
          <p:cNvSpPr txBox="1"/>
          <p:nvPr/>
        </p:nvSpPr>
        <p:spPr>
          <a:xfrm>
            <a:off x="2680921" y="2092844"/>
            <a:ext cx="6096000" cy="4062651"/>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Real-time Recognition: Instantaneous recognition of handwritten digits, enabling swift processing.</a:t>
            </a:r>
          </a:p>
          <a:p>
            <a:pPr marL="342900" indent="-342900" algn="l">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Adaptive Learning: RNNs can adapt to different handwriting styles, ensuring reliable recognition across diverse datasets.</a:t>
            </a:r>
          </a:p>
          <a:p>
            <a:pPr marL="342900" indent="-342900" algn="l">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Seamless Integration: Easily integrated into existing systems or applications, minimizing implementation efforts.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34000" y="5918102"/>
            <a:ext cx="457200" cy="3238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flipH="1">
            <a:off x="609600" y="5708552"/>
            <a:ext cx="398145" cy="533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4290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graphicFrame>
        <p:nvGraphicFramePr>
          <p:cNvPr id="13" name="Diagram 12">
            <a:extLst>
              <a:ext uri="{FF2B5EF4-FFF2-40B4-BE49-F238E27FC236}">
                <a16:creationId xmlns:a16="http://schemas.microsoft.com/office/drawing/2014/main" id="{42524DC3-5534-2FD5-2C8E-F4CBDD737E81}"/>
              </a:ext>
            </a:extLst>
          </p:cNvPr>
          <p:cNvGraphicFramePr/>
          <p:nvPr>
            <p:extLst>
              <p:ext uri="{D42A27DB-BD31-4B8C-83A1-F6EECF244321}">
                <p14:modId xmlns:p14="http://schemas.microsoft.com/office/powerpoint/2010/main" val="4171396868"/>
              </p:ext>
            </p:extLst>
          </p:nvPr>
        </p:nvGraphicFramePr>
        <p:xfrm>
          <a:off x="1498600" y="1255077"/>
          <a:ext cx="8128000" cy="511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C6B3D-9DF5-6D87-3D3A-2FFD4CF25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0EA7B-5251-D7B4-DF0A-162FE07AC5F1}"/>
              </a:ext>
            </a:extLst>
          </p:cNvPr>
          <p:cNvSpPr>
            <a:spLocks noGrp="1"/>
          </p:cNvSpPr>
          <p:nvPr>
            <p:ph type="title"/>
          </p:nvPr>
        </p:nvSpPr>
        <p:spPr>
          <a:xfrm>
            <a:off x="755332" y="551301"/>
            <a:ext cx="10681335" cy="738664"/>
          </a:xfrm>
        </p:spPr>
        <p:txBody>
          <a:bodyPr>
            <a:normAutofit fontScale="90000"/>
          </a:bodyPr>
          <a:lstStyle/>
          <a:p>
            <a:r>
              <a:rPr lang="en-IN" dirty="0"/>
              <a:t>1.</a:t>
            </a:r>
            <a:r>
              <a:rPr lang="en-US" b="1" i="0" dirty="0">
                <a:solidFill>
                  <a:srgbClr val="0D0D0D"/>
                </a:solidFill>
                <a:effectLst/>
                <a:latin typeface="Söhne"/>
              </a:rPr>
              <a:t> Data Preprocessing</a:t>
            </a:r>
            <a:endParaRPr lang="en-US" dirty="0"/>
          </a:p>
        </p:txBody>
      </p:sp>
      <p:pic>
        <p:nvPicPr>
          <p:cNvPr id="3" name="Picture 2">
            <a:extLst>
              <a:ext uri="{FF2B5EF4-FFF2-40B4-BE49-F238E27FC236}">
                <a16:creationId xmlns:a16="http://schemas.microsoft.com/office/drawing/2014/main" id="{AA34C0DC-8800-8D61-C9D1-0409F4926CA8}"/>
              </a:ext>
            </a:extLst>
          </p:cNvPr>
          <p:cNvPicPr>
            <a:picLocks noChangeAspect="1"/>
          </p:cNvPicPr>
          <p:nvPr/>
        </p:nvPicPr>
        <p:blipFill rotWithShape="1">
          <a:blip r:embed="rId2">
            <a:extLst>
              <a:ext uri="{28A0092B-C50C-407E-A947-70E740481C1C}">
                <a14:useLocalDpi xmlns:a14="http://schemas.microsoft.com/office/drawing/2010/main" val="0"/>
              </a:ext>
            </a:extLst>
          </a:blip>
          <a:srcRect l="3292" t="22879" r="2236" b="17902"/>
          <a:stretch/>
        </p:blipFill>
        <p:spPr>
          <a:xfrm>
            <a:off x="6858000" y="1905000"/>
            <a:ext cx="5192080" cy="3815545"/>
          </a:xfrm>
          <a:prstGeom prst="rect">
            <a:avLst/>
          </a:prstGeom>
        </p:spPr>
      </p:pic>
      <p:sp>
        <p:nvSpPr>
          <p:cNvPr id="4" name="TextBox 3">
            <a:extLst>
              <a:ext uri="{FF2B5EF4-FFF2-40B4-BE49-F238E27FC236}">
                <a16:creationId xmlns:a16="http://schemas.microsoft.com/office/drawing/2014/main" id="{67458B86-B31F-CF8B-7617-BEE4051B19F3}"/>
              </a:ext>
            </a:extLst>
          </p:cNvPr>
          <p:cNvSpPr txBox="1"/>
          <p:nvPr/>
        </p:nvSpPr>
        <p:spPr>
          <a:xfrm>
            <a:off x="457200" y="2514600"/>
            <a:ext cx="6172200" cy="1883657"/>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Normalize Pixel Values: Scale pixel values to the range [0, 1] by dividing by 255.</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Reshape Images: Convert the 2D image arrays into 3D arrays to fit the RNN input shape.</a:t>
            </a:r>
          </a:p>
        </p:txBody>
      </p:sp>
    </p:spTree>
    <p:extLst>
      <p:ext uri="{BB962C8B-B14F-4D97-AF65-F5344CB8AC3E}">
        <p14:creationId xmlns:p14="http://schemas.microsoft.com/office/powerpoint/2010/main" val="316419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4E61B-2A2D-F3E3-48C9-B5CE50DCA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1C459-CA0B-6B73-9075-8C98463DD9A2}"/>
              </a:ext>
            </a:extLst>
          </p:cNvPr>
          <p:cNvSpPr>
            <a:spLocks noGrp="1"/>
          </p:cNvSpPr>
          <p:nvPr>
            <p:ph type="title"/>
          </p:nvPr>
        </p:nvSpPr>
        <p:spPr/>
        <p:txBody>
          <a:bodyPr/>
          <a:lstStyle/>
          <a:p>
            <a:r>
              <a:rPr lang="en-US" b="1" i="0" dirty="0">
                <a:solidFill>
                  <a:srgbClr val="0D0D0D"/>
                </a:solidFill>
                <a:effectLst/>
                <a:latin typeface="Söhne"/>
              </a:rPr>
              <a:t>2.Model Architecture</a:t>
            </a:r>
            <a:endParaRPr lang="en-US" dirty="0"/>
          </a:p>
        </p:txBody>
      </p:sp>
      <p:sp>
        <p:nvSpPr>
          <p:cNvPr id="3" name="TextBox 2">
            <a:extLst>
              <a:ext uri="{FF2B5EF4-FFF2-40B4-BE49-F238E27FC236}">
                <a16:creationId xmlns:a16="http://schemas.microsoft.com/office/drawing/2014/main" id="{12B8A88C-7B75-AB4B-E575-B217A9D05333}"/>
              </a:ext>
            </a:extLst>
          </p:cNvPr>
          <p:cNvSpPr txBox="1"/>
          <p:nvPr/>
        </p:nvSpPr>
        <p:spPr>
          <a:xfrm>
            <a:off x="304799" y="2057400"/>
            <a:ext cx="5951545" cy="3268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Sequential Model: Utilize </a:t>
            </a:r>
            <a:r>
              <a:rPr lang="en-US" sz="2000" b="0" i="0" dirty="0" err="1">
                <a:solidFill>
                  <a:srgbClr val="0D0D0D"/>
                </a:solidFill>
                <a:effectLst/>
                <a:latin typeface="Times New Roman" panose="02020603050405020304" pitchFamily="18" charset="0"/>
                <a:cs typeface="Times New Roman" panose="02020603050405020304" pitchFamily="18" charset="0"/>
              </a:rPr>
              <a:t>Keras</a:t>
            </a:r>
            <a:r>
              <a:rPr lang="en-US" sz="2000" b="0" i="0" dirty="0">
                <a:solidFill>
                  <a:srgbClr val="0D0D0D"/>
                </a:solidFill>
                <a:effectLst/>
                <a:latin typeface="Times New Roman" panose="02020603050405020304" pitchFamily="18" charset="0"/>
                <a:cs typeface="Times New Roman" panose="02020603050405020304" pitchFamily="18" charset="0"/>
              </a:rPr>
              <a:t> Sequential API to create a sequential model.</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Recurrent Layer: Add a </a:t>
            </a:r>
            <a:r>
              <a:rPr lang="en-US" sz="2000" b="0" i="0" dirty="0" err="1">
                <a:solidFill>
                  <a:srgbClr val="0D0D0D"/>
                </a:solidFill>
                <a:effectLst/>
                <a:latin typeface="Times New Roman" panose="02020603050405020304" pitchFamily="18" charset="0"/>
                <a:cs typeface="Times New Roman" panose="02020603050405020304" pitchFamily="18" charset="0"/>
              </a:rPr>
              <a:t>SimpleRNN</a:t>
            </a:r>
            <a:r>
              <a:rPr lang="en-US" sz="2000" b="0" i="0" dirty="0">
                <a:solidFill>
                  <a:srgbClr val="0D0D0D"/>
                </a:solidFill>
                <a:effectLst/>
                <a:latin typeface="Times New Roman" panose="02020603050405020304" pitchFamily="18" charset="0"/>
                <a:cs typeface="Times New Roman" panose="02020603050405020304" pitchFamily="18" charset="0"/>
              </a:rPr>
              <a:t> layer to capture sequential dependencies in the data.</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Dense Layer: Follow the RNN layer with a Dense layer having </a:t>
            </a:r>
            <a:r>
              <a:rPr lang="en-US" sz="2000" b="0" i="0" dirty="0" err="1">
                <a:solidFill>
                  <a:srgbClr val="0D0D0D"/>
                </a:solidFill>
                <a:effectLst/>
                <a:latin typeface="Times New Roman" panose="02020603050405020304" pitchFamily="18" charset="0"/>
                <a:cs typeface="Times New Roman" panose="02020603050405020304" pitchFamily="18" charset="0"/>
              </a:rPr>
              <a:t>softmax</a:t>
            </a:r>
            <a:r>
              <a:rPr lang="en-US" sz="2000" b="0" i="0" dirty="0">
                <a:solidFill>
                  <a:srgbClr val="0D0D0D"/>
                </a:solidFill>
                <a:effectLst/>
                <a:latin typeface="Times New Roman" panose="02020603050405020304" pitchFamily="18" charset="0"/>
                <a:cs typeface="Times New Roman" panose="02020603050405020304" pitchFamily="18" charset="0"/>
              </a:rPr>
              <a:t> activation for digit classification.</a:t>
            </a:r>
          </a:p>
        </p:txBody>
      </p:sp>
      <p:pic>
        <p:nvPicPr>
          <p:cNvPr id="6" name="Picture 5">
            <a:extLst>
              <a:ext uri="{FF2B5EF4-FFF2-40B4-BE49-F238E27FC236}">
                <a16:creationId xmlns:a16="http://schemas.microsoft.com/office/drawing/2014/main" id="{ECC27A0A-6833-D92A-3145-B04BA8500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861" y="1752600"/>
            <a:ext cx="6211881" cy="4259252"/>
          </a:xfrm>
          <a:prstGeom prst="rect">
            <a:avLst/>
          </a:prstGeom>
        </p:spPr>
      </p:pic>
    </p:spTree>
    <p:extLst>
      <p:ext uri="{BB962C8B-B14F-4D97-AF65-F5344CB8AC3E}">
        <p14:creationId xmlns:p14="http://schemas.microsoft.com/office/powerpoint/2010/main" val="330298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6AFFF-A985-D049-4146-00B3B52E1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B1BAE-2879-1C79-EBE0-F400A8A8EF0D}"/>
              </a:ext>
            </a:extLst>
          </p:cNvPr>
          <p:cNvSpPr>
            <a:spLocks noGrp="1"/>
          </p:cNvSpPr>
          <p:nvPr>
            <p:ph type="title"/>
          </p:nvPr>
        </p:nvSpPr>
        <p:spPr>
          <a:xfrm>
            <a:off x="381000" y="381000"/>
            <a:ext cx="10681335" cy="6829049"/>
          </a:xfrm>
        </p:spPr>
        <p:txBody>
          <a:bodyPr>
            <a:normAutofit fontScale="90000"/>
          </a:bodyPr>
          <a:lstStyle/>
          <a:p>
            <a:pPr>
              <a:lnSpc>
                <a:spcPct val="150000"/>
              </a:lnSpc>
            </a:pPr>
            <a:r>
              <a:rPr lang="en-US" sz="1800" b="1" i="0" dirty="0">
                <a:solidFill>
                  <a:srgbClr val="0D0D0D"/>
                </a:solidFill>
                <a:effectLst/>
                <a:latin typeface="Times New Roman" panose="02020603050405020304" pitchFamily="18" charset="0"/>
                <a:cs typeface="Times New Roman" panose="02020603050405020304" pitchFamily="18" charset="0"/>
              </a:rPr>
              <a:t>3.</a:t>
            </a:r>
            <a:r>
              <a:rPr lang="en-US" sz="2000" b="1" i="0" dirty="0">
                <a:solidFill>
                  <a:srgbClr val="0D0D0D"/>
                </a:solidFill>
                <a:effectLst/>
                <a:latin typeface="Times New Roman" panose="02020603050405020304" pitchFamily="18" charset="0"/>
                <a:cs typeface="Times New Roman" panose="02020603050405020304" pitchFamily="18" charset="0"/>
              </a:rPr>
              <a:t>Training:</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Compile the Model: Specify optimizer (e.g., Adam), loss function (e.g., sparse categorical </a:t>
            </a:r>
            <a:r>
              <a:rPr lang="en-US" sz="2000" b="0" i="0" dirty="0" err="1">
                <a:solidFill>
                  <a:srgbClr val="0D0D0D"/>
                </a:solidFill>
                <a:effectLst/>
                <a:latin typeface="Times New Roman" panose="02020603050405020304" pitchFamily="18" charset="0"/>
                <a:cs typeface="Times New Roman" panose="02020603050405020304" pitchFamily="18" charset="0"/>
              </a:rPr>
              <a:t>crossentropy</a:t>
            </a:r>
            <a:r>
              <a:rPr lang="en-US" sz="2000" b="0" i="0" dirty="0">
                <a:solidFill>
                  <a:srgbClr val="0D0D0D"/>
                </a:solidFill>
                <a:effectLst/>
                <a:latin typeface="Times New Roman" panose="02020603050405020304" pitchFamily="18" charset="0"/>
                <a:cs typeface="Times New Roman" panose="02020603050405020304" pitchFamily="18" charset="0"/>
              </a:rPr>
              <a:t>), and metrics (e.g., accuracy).</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Fit the Model: Train the model on the training data with specified hyperparameters such as batch size, number of epochs, and validation split.</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4. </a:t>
            </a:r>
            <a:r>
              <a:rPr lang="en-US" sz="2000" b="1" i="0" dirty="0">
                <a:solidFill>
                  <a:srgbClr val="0D0D0D"/>
                </a:solidFill>
                <a:effectLst/>
                <a:latin typeface="Times New Roman" panose="02020603050405020304" pitchFamily="18" charset="0"/>
                <a:cs typeface="Times New Roman" panose="02020603050405020304" pitchFamily="18" charset="0"/>
              </a:rPr>
              <a:t>Evaluation</a:t>
            </a:r>
            <a:r>
              <a:rPr lang="en-US" sz="2000" b="0" i="0" dirty="0">
                <a:solidFill>
                  <a:srgbClr val="0D0D0D"/>
                </a:solidFill>
                <a:effectLst/>
                <a:latin typeface="Times New Roman" panose="02020603050405020304" pitchFamily="18" charset="0"/>
                <a:cs typeface="Times New Roman" panose="02020603050405020304" pitchFamily="18" charset="0"/>
              </a:rPr>
              <a: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Evaluate Model Performance: Assess the model's accuracy and loss on the test dataset.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Fine-tuning: Fine-tune hyperparameters based on evaluation results to optimize model performance.</a:t>
            </a:r>
            <a:br>
              <a:rPr lang="en-US" sz="2000" b="0" i="0" dirty="0">
                <a:solidFill>
                  <a:srgbClr val="0D0D0D"/>
                </a:solidFill>
                <a:effectLst/>
                <a:latin typeface="Times New Roman" panose="02020603050405020304" pitchFamily="18" charset="0"/>
                <a:cs typeface="Times New Roman" panose="02020603050405020304" pitchFamily="18" charset="0"/>
              </a:rPr>
            </a:b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5. </a:t>
            </a:r>
            <a:r>
              <a:rPr lang="en-US" sz="2000" b="1" i="0" dirty="0">
                <a:solidFill>
                  <a:srgbClr val="0D0D0D"/>
                </a:solidFill>
                <a:effectLst/>
                <a:latin typeface="Times New Roman" panose="02020603050405020304" pitchFamily="18" charset="0"/>
                <a:cs typeface="Times New Roman" panose="02020603050405020304" pitchFamily="18" charset="0"/>
              </a:rPr>
              <a:t>Deployment</a:t>
            </a:r>
            <a:r>
              <a:rPr lang="en-US" sz="2000" b="0" i="0" dirty="0">
                <a:solidFill>
                  <a:srgbClr val="0D0D0D"/>
                </a:solidFill>
                <a:effectLst/>
                <a:latin typeface="Times New Roman" panose="02020603050405020304" pitchFamily="18" charset="0"/>
                <a:cs typeface="Times New Roman" panose="02020603050405020304" pitchFamily="18" charset="0"/>
              </a:rPr>
              <a: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Save the Trained Model: Save the trained model for future use or deployment.</a:t>
            </a:r>
            <a:br>
              <a:rPr lang="en-US" sz="2000" b="0" i="0" dirty="0">
                <a:solidFill>
                  <a:srgbClr val="0D0D0D"/>
                </a:solidFill>
                <a:effectLst/>
                <a:latin typeface="Times New Roman" panose="02020603050405020304" pitchFamily="18" charset="0"/>
                <a:cs typeface="Times New Roman" panose="02020603050405020304" pitchFamily="18" charset="0"/>
              </a:rPr>
            </a:br>
            <a:r>
              <a:rPr lang="en-US" sz="2000" b="0" i="0" dirty="0">
                <a:solidFill>
                  <a:srgbClr val="0D0D0D"/>
                </a:solidFill>
                <a:effectLst/>
                <a:latin typeface="Times New Roman" panose="02020603050405020304" pitchFamily="18" charset="0"/>
                <a:cs typeface="Times New Roman" panose="02020603050405020304" pitchFamily="18" charset="0"/>
              </a:rPr>
              <a:t>Integration: Integrate the model into applications or systems requiring handwritten digit recognition functionality.</a:t>
            </a:r>
            <a:br>
              <a:rPr lang="en-US" sz="1800" b="0" i="0" dirty="0">
                <a:solidFill>
                  <a:srgbClr val="0D0D0D"/>
                </a:solidFill>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90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CCB2C-F3A6-4271-9A63-5B3A80FCD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4B1D2-41E1-84F6-10C8-E3CFE8B1A1A5}"/>
              </a:ext>
            </a:extLst>
          </p:cNvPr>
          <p:cNvSpPr>
            <a:spLocks noGrp="1"/>
          </p:cNvSpPr>
          <p:nvPr>
            <p:ph type="title"/>
          </p:nvPr>
        </p:nvSpPr>
        <p:spPr>
          <a:xfrm>
            <a:off x="3962400" y="407313"/>
            <a:ext cx="4731068" cy="430887"/>
          </a:xfrm>
        </p:spPr>
        <p:txBody>
          <a:bodyPr>
            <a:normAutofit fontScale="90000"/>
          </a:bodyPr>
          <a:lstStyle/>
          <a:p>
            <a:r>
              <a:rPr lang="en-IN" sz="2800" dirty="0">
                <a:latin typeface="Times New Roman" panose="02020603050405020304" pitchFamily="18" charset="0"/>
                <a:cs typeface="Times New Roman" panose="02020603050405020304" pitchFamily="18" charset="0"/>
              </a:rPr>
              <a:t>CODE IMPLEMENTATION</a:t>
            </a: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1C932C-F6AD-57E6-79F1-51C527B53887}"/>
              </a:ext>
            </a:extLst>
          </p:cNvPr>
          <p:cNvPicPr>
            <a:picLocks noChangeAspect="1"/>
          </p:cNvPicPr>
          <p:nvPr/>
        </p:nvPicPr>
        <p:blipFill rotWithShape="1">
          <a:blip r:embed="rId3">
            <a:extLst>
              <a:ext uri="{28A0092B-C50C-407E-A947-70E740481C1C}">
                <a14:useLocalDpi xmlns:a14="http://schemas.microsoft.com/office/drawing/2010/main" val="0"/>
              </a:ext>
            </a:extLst>
          </a:blip>
          <a:srcRect l="4375" t="30103" r="51250" b="10846"/>
          <a:stretch/>
        </p:blipFill>
        <p:spPr>
          <a:xfrm>
            <a:off x="419100" y="1676400"/>
            <a:ext cx="5410200" cy="4343400"/>
          </a:xfrm>
          <a:prstGeom prst="rect">
            <a:avLst/>
          </a:prstGeom>
        </p:spPr>
      </p:pic>
      <p:pic>
        <p:nvPicPr>
          <p:cNvPr id="8" name="Picture 7">
            <a:extLst>
              <a:ext uri="{FF2B5EF4-FFF2-40B4-BE49-F238E27FC236}">
                <a16:creationId xmlns:a16="http://schemas.microsoft.com/office/drawing/2014/main" id="{0EA1662C-380D-205C-6656-FC58EEBD6B3C}"/>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29990" r="50000" b="8869"/>
          <a:stretch/>
        </p:blipFill>
        <p:spPr>
          <a:xfrm>
            <a:off x="6515100" y="1752600"/>
            <a:ext cx="5257800" cy="4191000"/>
          </a:xfrm>
          <a:prstGeom prst="rect">
            <a:avLst/>
          </a:prstGeom>
        </p:spPr>
      </p:pic>
    </p:spTree>
    <p:extLst>
      <p:ext uri="{BB962C8B-B14F-4D97-AF65-F5344CB8AC3E}">
        <p14:creationId xmlns:p14="http://schemas.microsoft.com/office/powerpoint/2010/main" val="1112990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962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11" name="Picture 10">
            <a:extLst>
              <a:ext uri="{FF2B5EF4-FFF2-40B4-BE49-F238E27FC236}">
                <a16:creationId xmlns:a16="http://schemas.microsoft.com/office/drawing/2014/main" id="{29AF2406-45CC-3CAF-EE22-CFCA3961C5A0}"/>
              </a:ext>
            </a:extLst>
          </p:cNvPr>
          <p:cNvPicPr>
            <a:picLocks noChangeAspect="1"/>
          </p:cNvPicPr>
          <p:nvPr/>
        </p:nvPicPr>
        <p:blipFill rotWithShape="1">
          <a:blip r:embed="rId3">
            <a:extLst>
              <a:ext uri="{28A0092B-C50C-407E-A947-70E740481C1C}">
                <a14:useLocalDpi xmlns:a14="http://schemas.microsoft.com/office/drawing/2010/main" val="0"/>
              </a:ext>
            </a:extLst>
          </a:blip>
          <a:srcRect l="7500" t="27767" r="60625" b="8869"/>
          <a:stretch/>
        </p:blipFill>
        <p:spPr>
          <a:xfrm>
            <a:off x="762000" y="1600200"/>
            <a:ext cx="3581400" cy="4343400"/>
          </a:xfrm>
          <a:prstGeom prst="rect">
            <a:avLst/>
          </a:prstGeom>
        </p:spPr>
      </p:pic>
      <p:pic>
        <p:nvPicPr>
          <p:cNvPr id="13" name="Picture 12">
            <a:extLst>
              <a:ext uri="{FF2B5EF4-FFF2-40B4-BE49-F238E27FC236}">
                <a16:creationId xmlns:a16="http://schemas.microsoft.com/office/drawing/2014/main" id="{11B87E7B-2E73-8B7F-3B7A-17224AD36177}"/>
              </a:ext>
            </a:extLst>
          </p:cNvPr>
          <p:cNvPicPr>
            <a:picLocks noChangeAspect="1"/>
          </p:cNvPicPr>
          <p:nvPr/>
        </p:nvPicPr>
        <p:blipFill rotWithShape="1">
          <a:blip r:embed="rId4">
            <a:extLst>
              <a:ext uri="{28A0092B-C50C-407E-A947-70E740481C1C}">
                <a14:useLocalDpi xmlns:a14="http://schemas.microsoft.com/office/drawing/2010/main" val="0"/>
              </a:ext>
            </a:extLst>
          </a:blip>
          <a:srcRect l="8125" t="28853" r="62500" b="16137"/>
          <a:stretch/>
        </p:blipFill>
        <p:spPr>
          <a:xfrm>
            <a:off x="4608830" y="1600200"/>
            <a:ext cx="3581400" cy="4343399"/>
          </a:xfrm>
          <a:prstGeom prst="rect">
            <a:avLst/>
          </a:prstGeom>
        </p:spPr>
      </p:pic>
      <p:pic>
        <p:nvPicPr>
          <p:cNvPr id="15" name="Picture 14">
            <a:extLst>
              <a:ext uri="{FF2B5EF4-FFF2-40B4-BE49-F238E27FC236}">
                <a16:creationId xmlns:a16="http://schemas.microsoft.com/office/drawing/2014/main" id="{23EC01B0-5F4C-6C7D-305D-A893D534C458}"/>
              </a:ext>
            </a:extLst>
          </p:cNvPr>
          <p:cNvPicPr>
            <a:picLocks noChangeAspect="1"/>
          </p:cNvPicPr>
          <p:nvPr/>
        </p:nvPicPr>
        <p:blipFill rotWithShape="1">
          <a:blip r:embed="rId5">
            <a:extLst>
              <a:ext uri="{28A0092B-C50C-407E-A947-70E740481C1C}">
                <a14:useLocalDpi xmlns:a14="http://schemas.microsoft.com/office/drawing/2010/main" val="0"/>
              </a:ext>
            </a:extLst>
          </a:blip>
          <a:srcRect l="7741" t="28855" r="61957" b="15563"/>
          <a:stretch/>
        </p:blipFill>
        <p:spPr>
          <a:xfrm>
            <a:off x="8497570" y="1600200"/>
            <a:ext cx="3694430" cy="4191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EE792-584D-7099-70F2-7FCBAC8E7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82B90-0C0A-7633-0810-A039EFC9177A}"/>
              </a:ext>
            </a:extLst>
          </p:cNvPr>
          <p:cNvSpPr>
            <a:spLocks noGrp="1"/>
          </p:cNvSpPr>
          <p:nvPr>
            <p:ph type="title"/>
          </p:nvPr>
        </p:nvSpPr>
        <p:spPr/>
        <p:txBody>
          <a:bodyPr/>
          <a:lstStyle/>
          <a:p>
            <a:r>
              <a:rPr lang="en-IN" dirty="0"/>
              <a:t>SUMMARY OF RESULTS</a:t>
            </a:r>
            <a:endParaRPr lang="en-US" dirty="0"/>
          </a:p>
        </p:txBody>
      </p:sp>
      <p:sp>
        <p:nvSpPr>
          <p:cNvPr id="3" name="TextBox 2">
            <a:extLst>
              <a:ext uri="{FF2B5EF4-FFF2-40B4-BE49-F238E27FC236}">
                <a16:creationId xmlns:a16="http://schemas.microsoft.com/office/drawing/2014/main" id="{35FA662D-67E6-CEAE-78D3-D3A627634411}"/>
              </a:ext>
            </a:extLst>
          </p:cNvPr>
          <p:cNvSpPr txBox="1"/>
          <p:nvPr/>
        </p:nvSpPr>
        <p:spPr>
          <a:xfrm>
            <a:off x="990600" y="2057400"/>
            <a:ext cx="9296400" cy="440120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Model Training And Model Evaluation : The model is trained for 5 epochs with a batch size of 64 and achieves a validation accuracy of around 99%. : After training, the model is evaluated on the test set. The test accuracy obtained is printed, indicating how well the model generalizes to unseen data.</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Prediction: A random test image is selected, and the model predicts its label. The true label of the image is also displayed.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Result: The test accuracy obtained is typically high, reflecting the effectiveness of the RNN model in recognizing handwritten digits. The prediction on the random test image is also likely to be accurate, demonstrating the model's ability to make correct predictions.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CONCLUSION: The RNN model trained on the MNIST dataset achieves high accuracy in digit recognition. This suggests that RNNs are suitable for image classification tasks, especially for datasets like MNIST, which consist of grayscale images of handwritten digits.</a:t>
            </a:r>
          </a:p>
        </p:txBody>
      </p:sp>
    </p:spTree>
    <p:extLst>
      <p:ext uri="{BB962C8B-B14F-4D97-AF65-F5344CB8AC3E}">
        <p14:creationId xmlns:p14="http://schemas.microsoft.com/office/powerpoint/2010/main" val="74570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0E7A-40A7-023C-0848-5C4EE7DBFD90}"/>
              </a:ext>
            </a:extLst>
          </p:cNvPr>
          <p:cNvSpPr>
            <a:spLocks noGrp="1"/>
          </p:cNvSpPr>
          <p:nvPr>
            <p:ph type="title"/>
          </p:nvPr>
        </p:nvSpPr>
        <p:spPr>
          <a:xfrm>
            <a:off x="4022736" y="2937509"/>
            <a:ext cx="3816668" cy="758190"/>
          </a:xfrm>
        </p:spPr>
        <p:txBody>
          <a:bodyPr/>
          <a:lstStyle/>
          <a:p>
            <a:r>
              <a:rPr lang="en-IN" dirty="0">
                <a:latin typeface="Times New Roman" panose="02020603050405020304" pitchFamily="18" charset="0"/>
                <a:cs typeface="Times New Roman" panose="02020603050405020304" pitchFamily="18" charset="0"/>
              </a:rPr>
              <a:t>THANK YOU</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06AB45-2418-40E3-248E-EF5ED7A384DF}"/>
              </a:ext>
            </a:extLst>
          </p:cNvPr>
          <p:cNvSpPr txBox="1"/>
          <p:nvPr/>
        </p:nvSpPr>
        <p:spPr>
          <a:xfrm>
            <a:off x="8382000" y="5562600"/>
            <a:ext cx="350520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BY:</a:t>
            </a:r>
          </a:p>
          <a:p>
            <a:r>
              <a:rPr lang="en-IN" sz="2000" b="1" dirty="0">
                <a:latin typeface="Times New Roman" panose="02020603050405020304" pitchFamily="18" charset="0"/>
                <a:cs typeface="Times New Roman" panose="02020603050405020304" pitchFamily="18" charset="0"/>
              </a:rPr>
              <a:t>DIVYA BHARATHI M</a:t>
            </a:r>
            <a:endParaRPr lang="en-US" sz="2000" b="1" dirty="0">
              <a:latin typeface="Times New Roman" panose="02020603050405020304" pitchFamily="18" charset="0"/>
              <a:cs typeface="Times New Roman" panose="02020603050405020304" pitchFamily="18" charset="0"/>
            </a:endParaRPr>
          </a:p>
        </p:txBody>
      </p:sp>
      <p:sp>
        <p:nvSpPr>
          <p:cNvPr id="4" name="object 5">
            <a:extLst>
              <a:ext uri="{FF2B5EF4-FFF2-40B4-BE49-F238E27FC236}">
                <a16:creationId xmlns:a16="http://schemas.microsoft.com/office/drawing/2014/main" id="{66CDC20F-A8DB-90A0-CA22-D5AFC4A42D9A}"/>
              </a:ext>
            </a:extLst>
          </p:cNvPr>
          <p:cNvSpPr/>
          <p:nvPr/>
        </p:nvSpPr>
        <p:spPr>
          <a:xfrm flipH="1">
            <a:off x="2035199" y="5562600"/>
            <a:ext cx="398145" cy="533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4">
            <a:extLst>
              <a:ext uri="{FF2B5EF4-FFF2-40B4-BE49-F238E27FC236}">
                <a16:creationId xmlns:a16="http://schemas.microsoft.com/office/drawing/2014/main" id="{0166DA2B-3FE8-B8CC-C5C3-57A28EB06448}"/>
              </a:ext>
            </a:extLst>
          </p:cNvPr>
          <p:cNvSpPr/>
          <p:nvPr/>
        </p:nvSpPr>
        <p:spPr>
          <a:xfrm>
            <a:off x="2209800" y="213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6" name="object 4">
            <a:extLst>
              <a:ext uri="{FF2B5EF4-FFF2-40B4-BE49-F238E27FC236}">
                <a16:creationId xmlns:a16="http://schemas.microsoft.com/office/drawing/2014/main" id="{9F83C669-9089-9403-0EAF-CA9E77A2F1C0}"/>
              </a:ext>
            </a:extLst>
          </p:cNvPr>
          <p:cNvSpPr/>
          <p:nvPr/>
        </p:nvSpPr>
        <p:spPr>
          <a:xfrm>
            <a:off x="83820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4">
            <a:extLst>
              <a:ext uri="{FF2B5EF4-FFF2-40B4-BE49-F238E27FC236}">
                <a16:creationId xmlns:a16="http://schemas.microsoft.com/office/drawing/2014/main" id="{341E789B-39EE-F823-25F2-934A139994B5}"/>
              </a:ext>
            </a:extLst>
          </p:cNvPr>
          <p:cNvSpPr/>
          <p:nvPr/>
        </p:nvSpPr>
        <p:spPr>
          <a:xfrm>
            <a:off x="10515600" y="3810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8" name="object 5">
            <a:extLst>
              <a:ext uri="{FF2B5EF4-FFF2-40B4-BE49-F238E27FC236}">
                <a16:creationId xmlns:a16="http://schemas.microsoft.com/office/drawing/2014/main" id="{5B0B8C2F-A0D1-FF44-9496-649DFE8AB066}"/>
              </a:ext>
            </a:extLst>
          </p:cNvPr>
          <p:cNvSpPr/>
          <p:nvPr/>
        </p:nvSpPr>
        <p:spPr>
          <a:xfrm flipH="1">
            <a:off x="5731998" y="994092"/>
            <a:ext cx="398145" cy="533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5">
            <a:extLst>
              <a:ext uri="{FF2B5EF4-FFF2-40B4-BE49-F238E27FC236}">
                <a16:creationId xmlns:a16="http://schemas.microsoft.com/office/drawing/2014/main" id="{213BE1DF-70BA-32EF-2E90-EC34BBFB812E}"/>
              </a:ext>
            </a:extLst>
          </p:cNvPr>
          <p:cNvSpPr/>
          <p:nvPr/>
        </p:nvSpPr>
        <p:spPr>
          <a:xfrm flipH="1">
            <a:off x="5100673" y="5863907"/>
            <a:ext cx="1452526" cy="31933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76224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0D2E-299D-67B9-7B3A-4B7139C9E3E0}"/>
              </a:ext>
            </a:extLst>
          </p:cNvPr>
          <p:cNvSpPr>
            <a:spLocks noGrp="1"/>
          </p:cNvSpPr>
          <p:nvPr>
            <p:ph type="title"/>
          </p:nvPr>
        </p:nvSpPr>
        <p:spPr>
          <a:xfrm>
            <a:off x="755332" y="952303"/>
            <a:ext cx="10681335" cy="5093189"/>
          </a:xfrm>
        </p:spPr>
        <p:txBody>
          <a:bodyPr>
            <a:normAutofit fontScale="90000"/>
          </a:bodyPr>
          <a:lstStyle/>
          <a:p>
            <a:pPr>
              <a:lnSpc>
                <a:spcPct val="150000"/>
              </a:lnSpc>
            </a:pPr>
            <a:r>
              <a:rPr lang="en-IN" sz="2800" b="0" dirty="0">
                <a:latin typeface="Times New Roman" panose="02020603050405020304" pitchFamily="18" charset="0"/>
                <a:cs typeface="Times New Roman" panose="02020603050405020304" pitchFamily="18" charset="0"/>
              </a:rPr>
              <a:t>NAME:DIVYA BHARATHI M</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DEPARTMENT:B.TECH INFORMATION TECHNOLOGY</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COLLEGE NAME:MEENAKSHI SUNDARARAJAN ENGINNERING </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COLLEGE</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GMAIL ID:divyabharathim1807@gmail.com</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NM ID:8696E418E400F29B47B4CEACC56D7539</a:t>
            </a: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ZONE III : Chennai-III</a:t>
            </a:r>
            <a:br>
              <a:rPr lang="en-IN" sz="2800" b="0" dirty="0">
                <a:latin typeface="Times New Roman" panose="02020603050405020304" pitchFamily="18" charset="0"/>
                <a:cs typeface="Times New Roman" panose="02020603050405020304" pitchFamily="18" charset="0"/>
              </a:rPr>
            </a:br>
            <a:endParaRPr lang="en-US" sz="2800" b="0" dirty="0">
              <a:latin typeface="Times New Roman" panose="02020603050405020304" pitchFamily="18" charset="0"/>
              <a:cs typeface="Times New Roman" panose="02020603050405020304" pitchFamily="18" charset="0"/>
            </a:endParaRPr>
          </a:p>
        </p:txBody>
      </p:sp>
      <p:sp>
        <p:nvSpPr>
          <p:cNvPr id="3" name="object 15">
            <a:extLst>
              <a:ext uri="{FF2B5EF4-FFF2-40B4-BE49-F238E27FC236}">
                <a16:creationId xmlns:a16="http://schemas.microsoft.com/office/drawing/2014/main" id="{9E13AE47-9368-C2C5-D0A5-639FD27D744D}"/>
              </a:ext>
            </a:extLst>
          </p:cNvPr>
          <p:cNvSpPr/>
          <p:nvPr/>
        </p:nvSpPr>
        <p:spPr>
          <a:xfrm>
            <a:off x="1066800" y="5360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15">
            <a:extLst>
              <a:ext uri="{FF2B5EF4-FFF2-40B4-BE49-F238E27FC236}">
                <a16:creationId xmlns:a16="http://schemas.microsoft.com/office/drawing/2014/main" id="{35335996-106D-3C78-D855-98C45F69A80D}"/>
              </a:ext>
            </a:extLst>
          </p:cNvPr>
          <p:cNvSpPr/>
          <p:nvPr/>
        </p:nvSpPr>
        <p:spPr>
          <a:xfrm>
            <a:off x="88392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15">
            <a:extLst>
              <a:ext uri="{FF2B5EF4-FFF2-40B4-BE49-F238E27FC236}">
                <a16:creationId xmlns:a16="http://schemas.microsoft.com/office/drawing/2014/main" id="{47CDD491-BEBE-F172-F221-80BA53B27342}"/>
              </a:ext>
            </a:extLst>
          </p:cNvPr>
          <p:cNvSpPr/>
          <p:nvPr/>
        </p:nvSpPr>
        <p:spPr>
          <a:xfrm>
            <a:off x="9372600" y="525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14">
            <a:extLst>
              <a:ext uri="{FF2B5EF4-FFF2-40B4-BE49-F238E27FC236}">
                <a16:creationId xmlns:a16="http://schemas.microsoft.com/office/drawing/2014/main" id="{AAC6391B-A0F2-C75F-1737-5BAFCCDFB470}"/>
              </a:ext>
            </a:extLst>
          </p:cNvPr>
          <p:cNvSpPr/>
          <p:nvPr/>
        </p:nvSpPr>
        <p:spPr>
          <a:xfrm>
            <a:off x="7239000" y="570278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14">
            <a:extLst>
              <a:ext uri="{FF2B5EF4-FFF2-40B4-BE49-F238E27FC236}">
                <a16:creationId xmlns:a16="http://schemas.microsoft.com/office/drawing/2014/main" id="{9E4C3F76-4DDD-5E88-A2F7-6A1A9222C2EF}"/>
              </a:ext>
            </a:extLst>
          </p:cNvPr>
          <p:cNvSpPr/>
          <p:nvPr/>
        </p:nvSpPr>
        <p:spPr>
          <a:xfrm>
            <a:off x="10515600" y="36101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14">
            <a:extLst>
              <a:ext uri="{FF2B5EF4-FFF2-40B4-BE49-F238E27FC236}">
                <a16:creationId xmlns:a16="http://schemas.microsoft.com/office/drawing/2014/main" id="{3DD32EA2-B211-EF84-4029-DF3439CFF524}"/>
              </a:ext>
            </a:extLst>
          </p:cNvPr>
          <p:cNvSpPr/>
          <p:nvPr/>
        </p:nvSpPr>
        <p:spPr>
          <a:xfrm>
            <a:off x="1905000" y="57922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9" name="object 15">
            <a:extLst>
              <a:ext uri="{FF2B5EF4-FFF2-40B4-BE49-F238E27FC236}">
                <a16:creationId xmlns:a16="http://schemas.microsoft.com/office/drawing/2014/main" id="{94E6D9B4-DA8A-133D-9B64-DB8E033E6EE8}"/>
              </a:ext>
            </a:extLst>
          </p:cNvPr>
          <p:cNvSpPr/>
          <p:nvPr/>
        </p:nvSpPr>
        <p:spPr>
          <a:xfrm>
            <a:off x="5650229" y="4910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5">
            <a:extLst>
              <a:ext uri="{FF2B5EF4-FFF2-40B4-BE49-F238E27FC236}">
                <a16:creationId xmlns:a16="http://schemas.microsoft.com/office/drawing/2014/main" id="{590F4928-E64C-CA95-9D82-0073C52295A7}"/>
              </a:ext>
            </a:extLst>
          </p:cNvPr>
          <p:cNvSpPr/>
          <p:nvPr/>
        </p:nvSpPr>
        <p:spPr>
          <a:xfrm>
            <a:off x="5483542"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72300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6152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488524" y="4279345"/>
            <a:ext cx="8586216" cy="261858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860808" y="204504"/>
            <a:ext cx="2942078"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a:extLst>
              <a:ext uri="{FF2B5EF4-FFF2-40B4-BE49-F238E27FC236}">
                <a16:creationId xmlns:a16="http://schemas.microsoft.com/office/drawing/2014/main" id="{782CB97C-6B5E-A761-6810-A46A4F5C0369}"/>
              </a:ext>
            </a:extLst>
          </p:cNvPr>
          <p:cNvSpPr/>
          <p:nvPr/>
        </p:nvSpPr>
        <p:spPr>
          <a:xfrm>
            <a:off x="1066545" y="1616832"/>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US" dirty="0">
              <a:solidFill>
                <a:schemeClr val="bg1"/>
              </a:solidFill>
            </a:endParaRPr>
          </a:p>
        </p:txBody>
      </p:sp>
      <p:sp>
        <p:nvSpPr>
          <p:cNvPr id="24" name="Rectangle 23">
            <a:extLst>
              <a:ext uri="{FF2B5EF4-FFF2-40B4-BE49-F238E27FC236}">
                <a16:creationId xmlns:a16="http://schemas.microsoft.com/office/drawing/2014/main" id="{0976DC5F-7E31-8789-A7C5-50CFFDCC7F4A}"/>
              </a:ext>
            </a:extLst>
          </p:cNvPr>
          <p:cNvSpPr/>
          <p:nvPr/>
        </p:nvSpPr>
        <p:spPr>
          <a:xfrm>
            <a:off x="1050852" y="2554091"/>
            <a:ext cx="529464" cy="299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25" name="Rectangle 24">
            <a:extLst>
              <a:ext uri="{FF2B5EF4-FFF2-40B4-BE49-F238E27FC236}">
                <a16:creationId xmlns:a16="http://schemas.microsoft.com/office/drawing/2014/main" id="{FCC87AD2-CDF3-E975-65E2-0388A396AF7A}"/>
              </a:ext>
            </a:extLst>
          </p:cNvPr>
          <p:cNvSpPr/>
          <p:nvPr/>
        </p:nvSpPr>
        <p:spPr>
          <a:xfrm>
            <a:off x="1042286" y="3334926"/>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26" name="Rectangle 25">
            <a:extLst>
              <a:ext uri="{FF2B5EF4-FFF2-40B4-BE49-F238E27FC236}">
                <a16:creationId xmlns:a16="http://schemas.microsoft.com/office/drawing/2014/main" id="{A2C7315C-9812-E66C-5972-5402591F500D}"/>
              </a:ext>
            </a:extLst>
          </p:cNvPr>
          <p:cNvSpPr/>
          <p:nvPr/>
        </p:nvSpPr>
        <p:spPr>
          <a:xfrm>
            <a:off x="1066545" y="3910013"/>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28" name="TextBox 27">
            <a:extLst>
              <a:ext uri="{FF2B5EF4-FFF2-40B4-BE49-F238E27FC236}">
                <a16:creationId xmlns:a16="http://schemas.microsoft.com/office/drawing/2014/main" id="{A1FC819A-757C-A93C-0789-D64E32E2BE1A}"/>
              </a:ext>
            </a:extLst>
          </p:cNvPr>
          <p:cNvSpPr txBox="1"/>
          <p:nvPr/>
        </p:nvSpPr>
        <p:spPr>
          <a:xfrm>
            <a:off x="2314562" y="1635463"/>
            <a:ext cx="2942078" cy="369332"/>
          </a:xfrm>
          <a:prstGeom prst="rect">
            <a:avLst/>
          </a:prstGeom>
          <a:noFill/>
        </p:spPr>
        <p:txBody>
          <a:bodyPr wrap="square" rtlCol="0">
            <a:spAutoFit/>
          </a:bodyPr>
          <a:lstStyle/>
          <a:p>
            <a:r>
              <a:rPr lang="en-IN" dirty="0"/>
              <a:t>PROBLEM STATEMENT</a:t>
            </a:r>
            <a:endParaRPr lang="en-US" dirty="0"/>
          </a:p>
        </p:txBody>
      </p:sp>
      <p:sp>
        <p:nvSpPr>
          <p:cNvPr id="29" name="TextBox 28">
            <a:extLst>
              <a:ext uri="{FF2B5EF4-FFF2-40B4-BE49-F238E27FC236}">
                <a16:creationId xmlns:a16="http://schemas.microsoft.com/office/drawing/2014/main" id="{04D4834E-F075-BC7F-28EC-3B8296DCEBAE}"/>
              </a:ext>
            </a:extLst>
          </p:cNvPr>
          <p:cNvSpPr txBox="1"/>
          <p:nvPr/>
        </p:nvSpPr>
        <p:spPr>
          <a:xfrm>
            <a:off x="2314562" y="2343121"/>
            <a:ext cx="2357120" cy="646331"/>
          </a:xfrm>
          <a:prstGeom prst="rect">
            <a:avLst/>
          </a:prstGeom>
          <a:noFill/>
        </p:spPr>
        <p:txBody>
          <a:bodyPr wrap="square" rtlCol="0">
            <a:spAutoFit/>
          </a:bodyPr>
          <a:lstStyle/>
          <a:p>
            <a:r>
              <a:rPr lang="en-US" dirty="0"/>
              <a:t>RNN AND ITS LAYERS (algorithm)</a:t>
            </a:r>
          </a:p>
        </p:txBody>
      </p:sp>
      <p:sp>
        <p:nvSpPr>
          <p:cNvPr id="31" name="TextBox 30">
            <a:extLst>
              <a:ext uri="{FF2B5EF4-FFF2-40B4-BE49-F238E27FC236}">
                <a16:creationId xmlns:a16="http://schemas.microsoft.com/office/drawing/2014/main" id="{D9DE85B3-F2DE-C5FA-2820-D8E6C79C59D1}"/>
              </a:ext>
            </a:extLst>
          </p:cNvPr>
          <p:cNvSpPr txBox="1"/>
          <p:nvPr/>
        </p:nvSpPr>
        <p:spPr>
          <a:xfrm>
            <a:off x="2314562" y="3213036"/>
            <a:ext cx="2724806" cy="369332"/>
          </a:xfrm>
          <a:prstGeom prst="rect">
            <a:avLst/>
          </a:prstGeom>
          <a:noFill/>
        </p:spPr>
        <p:txBody>
          <a:bodyPr wrap="square" rtlCol="0">
            <a:spAutoFit/>
          </a:bodyPr>
          <a:lstStyle/>
          <a:p>
            <a:r>
              <a:rPr lang="en-US" dirty="0"/>
              <a:t>PROJECT OVERVIEW</a:t>
            </a:r>
          </a:p>
        </p:txBody>
      </p:sp>
      <p:sp>
        <p:nvSpPr>
          <p:cNvPr id="32" name="TextBox 31">
            <a:extLst>
              <a:ext uri="{FF2B5EF4-FFF2-40B4-BE49-F238E27FC236}">
                <a16:creationId xmlns:a16="http://schemas.microsoft.com/office/drawing/2014/main" id="{19A24CE6-52A9-B414-D8D1-F04278A9888A}"/>
              </a:ext>
            </a:extLst>
          </p:cNvPr>
          <p:cNvSpPr txBox="1"/>
          <p:nvPr/>
        </p:nvSpPr>
        <p:spPr>
          <a:xfrm>
            <a:off x="2314562" y="3910013"/>
            <a:ext cx="2942079" cy="369332"/>
          </a:xfrm>
          <a:prstGeom prst="rect">
            <a:avLst/>
          </a:prstGeom>
          <a:noFill/>
        </p:spPr>
        <p:txBody>
          <a:bodyPr wrap="square" rtlCol="0">
            <a:spAutoFit/>
          </a:bodyPr>
          <a:lstStyle/>
          <a:p>
            <a:r>
              <a:rPr lang="en-US" dirty="0"/>
              <a:t>WHO ARE THE END USERS</a:t>
            </a:r>
          </a:p>
        </p:txBody>
      </p:sp>
      <p:sp>
        <p:nvSpPr>
          <p:cNvPr id="34" name="Rectangle 33">
            <a:extLst>
              <a:ext uri="{FF2B5EF4-FFF2-40B4-BE49-F238E27FC236}">
                <a16:creationId xmlns:a16="http://schemas.microsoft.com/office/drawing/2014/main" id="{DC2FF187-CD6A-9C0A-9FDB-CC439E2ABCE4}"/>
              </a:ext>
            </a:extLst>
          </p:cNvPr>
          <p:cNvSpPr/>
          <p:nvPr/>
        </p:nvSpPr>
        <p:spPr>
          <a:xfrm>
            <a:off x="6477000" y="1606046"/>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endParaRPr lang="en-US" dirty="0">
              <a:solidFill>
                <a:schemeClr val="bg1"/>
              </a:solidFill>
            </a:endParaRPr>
          </a:p>
        </p:txBody>
      </p:sp>
      <p:sp>
        <p:nvSpPr>
          <p:cNvPr id="35" name="Rectangle 34">
            <a:extLst>
              <a:ext uri="{FF2B5EF4-FFF2-40B4-BE49-F238E27FC236}">
                <a16:creationId xmlns:a16="http://schemas.microsoft.com/office/drawing/2014/main" id="{769D7162-133D-EC75-69DB-D87782AA1910}"/>
              </a:ext>
            </a:extLst>
          </p:cNvPr>
          <p:cNvSpPr/>
          <p:nvPr/>
        </p:nvSpPr>
        <p:spPr>
          <a:xfrm>
            <a:off x="6517959" y="2401691"/>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endParaRPr lang="en-US" dirty="0">
              <a:solidFill>
                <a:schemeClr val="bg1"/>
              </a:solidFill>
            </a:endParaRPr>
          </a:p>
        </p:txBody>
      </p:sp>
      <p:sp>
        <p:nvSpPr>
          <p:cNvPr id="36" name="Rectangle 35">
            <a:extLst>
              <a:ext uri="{FF2B5EF4-FFF2-40B4-BE49-F238E27FC236}">
                <a16:creationId xmlns:a16="http://schemas.microsoft.com/office/drawing/2014/main" id="{C1FEDBE0-9FCF-73AC-5BF8-496FC881F535}"/>
              </a:ext>
            </a:extLst>
          </p:cNvPr>
          <p:cNvSpPr/>
          <p:nvPr/>
        </p:nvSpPr>
        <p:spPr>
          <a:xfrm>
            <a:off x="6505704" y="3182526"/>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endParaRPr lang="en-US" dirty="0">
              <a:solidFill>
                <a:schemeClr val="bg1"/>
              </a:solidFill>
            </a:endParaRPr>
          </a:p>
        </p:txBody>
      </p:sp>
      <p:sp>
        <p:nvSpPr>
          <p:cNvPr id="37" name="Rectangle 36">
            <a:extLst>
              <a:ext uri="{FF2B5EF4-FFF2-40B4-BE49-F238E27FC236}">
                <a16:creationId xmlns:a16="http://schemas.microsoft.com/office/drawing/2014/main" id="{FE0B54F5-624A-26B5-73C0-69D41A33ECE0}"/>
              </a:ext>
            </a:extLst>
          </p:cNvPr>
          <p:cNvSpPr/>
          <p:nvPr/>
        </p:nvSpPr>
        <p:spPr>
          <a:xfrm>
            <a:off x="6491713" y="3952492"/>
            <a:ext cx="529464"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endParaRPr lang="en-US" dirty="0">
              <a:solidFill>
                <a:schemeClr val="bg1"/>
              </a:solidFill>
            </a:endParaRPr>
          </a:p>
        </p:txBody>
      </p:sp>
      <p:sp>
        <p:nvSpPr>
          <p:cNvPr id="38" name="TextBox 37">
            <a:extLst>
              <a:ext uri="{FF2B5EF4-FFF2-40B4-BE49-F238E27FC236}">
                <a16:creationId xmlns:a16="http://schemas.microsoft.com/office/drawing/2014/main" id="{D341A9F6-C2C5-7B85-710B-622A46525E05}"/>
              </a:ext>
            </a:extLst>
          </p:cNvPr>
          <p:cNvSpPr txBox="1"/>
          <p:nvPr/>
        </p:nvSpPr>
        <p:spPr>
          <a:xfrm>
            <a:off x="7692882" y="1418447"/>
            <a:ext cx="3400680" cy="646331"/>
          </a:xfrm>
          <a:prstGeom prst="rect">
            <a:avLst/>
          </a:prstGeom>
          <a:noFill/>
        </p:spPr>
        <p:txBody>
          <a:bodyPr wrap="square" rtlCol="0">
            <a:spAutoFit/>
          </a:bodyPr>
          <a:lstStyle/>
          <a:p>
            <a:r>
              <a:rPr lang="en-US" dirty="0"/>
              <a:t>SOLUTION AND ITS VALUE PROPOSITION</a:t>
            </a:r>
          </a:p>
        </p:txBody>
      </p:sp>
      <p:sp>
        <p:nvSpPr>
          <p:cNvPr id="40" name="TextBox 39">
            <a:extLst>
              <a:ext uri="{FF2B5EF4-FFF2-40B4-BE49-F238E27FC236}">
                <a16:creationId xmlns:a16="http://schemas.microsoft.com/office/drawing/2014/main" id="{BAFAB698-68CA-9B11-DD66-4DEAC9E2AD20}"/>
              </a:ext>
            </a:extLst>
          </p:cNvPr>
          <p:cNvSpPr txBox="1"/>
          <p:nvPr/>
        </p:nvSpPr>
        <p:spPr>
          <a:xfrm>
            <a:off x="7848600" y="2478643"/>
            <a:ext cx="3162300" cy="369332"/>
          </a:xfrm>
          <a:prstGeom prst="rect">
            <a:avLst/>
          </a:prstGeom>
          <a:noFill/>
        </p:spPr>
        <p:txBody>
          <a:bodyPr wrap="square" rtlCol="0">
            <a:spAutoFit/>
          </a:bodyPr>
          <a:lstStyle/>
          <a:p>
            <a:r>
              <a:rPr lang="en-US" dirty="0"/>
              <a:t>THE WOW IN MY SOLUTION</a:t>
            </a:r>
          </a:p>
        </p:txBody>
      </p:sp>
      <p:sp>
        <p:nvSpPr>
          <p:cNvPr id="41" name="TextBox 40">
            <a:extLst>
              <a:ext uri="{FF2B5EF4-FFF2-40B4-BE49-F238E27FC236}">
                <a16:creationId xmlns:a16="http://schemas.microsoft.com/office/drawing/2014/main" id="{5FC1298D-BDA8-4602-56B3-513F43EA6BF0}"/>
              </a:ext>
            </a:extLst>
          </p:cNvPr>
          <p:cNvSpPr txBox="1"/>
          <p:nvPr/>
        </p:nvSpPr>
        <p:spPr>
          <a:xfrm>
            <a:off x="7867581" y="3220057"/>
            <a:ext cx="3162300" cy="369332"/>
          </a:xfrm>
          <a:prstGeom prst="rect">
            <a:avLst/>
          </a:prstGeom>
          <a:noFill/>
        </p:spPr>
        <p:txBody>
          <a:bodyPr wrap="square" rtlCol="0">
            <a:spAutoFit/>
          </a:bodyPr>
          <a:lstStyle/>
          <a:p>
            <a:r>
              <a:rPr lang="en-US" dirty="0"/>
              <a:t>MODELLING </a:t>
            </a:r>
          </a:p>
        </p:txBody>
      </p:sp>
      <p:sp>
        <p:nvSpPr>
          <p:cNvPr id="42" name="TextBox 41">
            <a:extLst>
              <a:ext uri="{FF2B5EF4-FFF2-40B4-BE49-F238E27FC236}">
                <a16:creationId xmlns:a16="http://schemas.microsoft.com/office/drawing/2014/main" id="{79F4E05E-AC90-F84E-46A4-5A6D1F745DD5}"/>
              </a:ext>
            </a:extLst>
          </p:cNvPr>
          <p:cNvSpPr txBox="1"/>
          <p:nvPr/>
        </p:nvSpPr>
        <p:spPr>
          <a:xfrm>
            <a:off x="7848600" y="3952492"/>
            <a:ext cx="2183869" cy="369332"/>
          </a:xfrm>
          <a:prstGeom prst="rect">
            <a:avLst/>
          </a:prstGeom>
          <a:noFill/>
        </p:spPr>
        <p:txBody>
          <a:bodyPr wrap="square" rtlCol="0">
            <a:spAutoFit/>
          </a:bodyPr>
          <a:lstStyle/>
          <a:p>
            <a:r>
              <a:rPr lang="en-US"/>
              <a:t>RESULTS </a:t>
            </a:r>
            <a:endParaRPr lang="en-US" dirty="0"/>
          </a:p>
        </p:txBody>
      </p:sp>
      <p:sp>
        <p:nvSpPr>
          <p:cNvPr id="43" name="Arrow: Right 42">
            <a:extLst>
              <a:ext uri="{FF2B5EF4-FFF2-40B4-BE49-F238E27FC236}">
                <a16:creationId xmlns:a16="http://schemas.microsoft.com/office/drawing/2014/main" id="{7DAE474F-482A-5132-A1FD-FAC321C70E3F}"/>
              </a:ext>
            </a:extLst>
          </p:cNvPr>
          <p:cNvSpPr/>
          <p:nvPr/>
        </p:nvSpPr>
        <p:spPr>
          <a:xfrm>
            <a:off x="1791335" y="1692542"/>
            <a:ext cx="432168" cy="165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9EF0839B-83B3-2737-21F7-A134CAD9879B}"/>
              </a:ext>
            </a:extLst>
          </p:cNvPr>
          <p:cNvSpPr/>
          <p:nvPr/>
        </p:nvSpPr>
        <p:spPr>
          <a:xfrm>
            <a:off x="1645473" y="2689822"/>
            <a:ext cx="470903" cy="165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E82FAAA5-3E22-BAF3-DEF3-52726E67B05E}"/>
              </a:ext>
            </a:extLst>
          </p:cNvPr>
          <p:cNvSpPr/>
          <p:nvPr/>
        </p:nvSpPr>
        <p:spPr>
          <a:xfrm>
            <a:off x="1662788" y="3352479"/>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100A8302-939C-42D9-C29F-31849FC83E56}"/>
              </a:ext>
            </a:extLst>
          </p:cNvPr>
          <p:cNvSpPr/>
          <p:nvPr/>
        </p:nvSpPr>
        <p:spPr>
          <a:xfrm>
            <a:off x="1719834" y="4057081"/>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99C46BD9-5A11-9A56-95CD-19B9C37E5EAF}"/>
              </a:ext>
            </a:extLst>
          </p:cNvPr>
          <p:cNvSpPr/>
          <p:nvPr/>
        </p:nvSpPr>
        <p:spPr>
          <a:xfrm>
            <a:off x="7155865" y="1700047"/>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1FE0DA61-006D-D66D-CB87-9816D37322EA}"/>
              </a:ext>
            </a:extLst>
          </p:cNvPr>
          <p:cNvSpPr/>
          <p:nvPr/>
        </p:nvSpPr>
        <p:spPr>
          <a:xfrm>
            <a:off x="7235418" y="2512662"/>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0FB99E5C-9DB0-5B43-F0C9-BEE717859742}"/>
              </a:ext>
            </a:extLst>
          </p:cNvPr>
          <p:cNvSpPr/>
          <p:nvPr/>
        </p:nvSpPr>
        <p:spPr>
          <a:xfrm>
            <a:off x="7179009" y="3317804"/>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BAEF6B73-9EB2-D238-7E62-C7D0897C0592}"/>
              </a:ext>
            </a:extLst>
          </p:cNvPr>
          <p:cNvSpPr/>
          <p:nvPr/>
        </p:nvSpPr>
        <p:spPr>
          <a:xfrm>
            <a:off x="7170440" y="4102434"/>
            <a:ext cx="470903" cy="158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8200" y="6242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817AB73-16D4-CBBC-1CCB-F9D185DBCC6F}"/>
              </a:ext>
            </a:extLst>
          </p:cNvPr>
          <p:cNvSpPr txBox="1"/>
          <p:nvPr/>
        </p:nvSpPr>
        <p:spPr>
          <a:xfrm>
            <a:off x="923925" y="1253235"/>
            <a:ext cx="7067550" cy="503535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To Develop a deep learning model to accurately classify handwritten digits from the MNIST dataset using RNN. The model should be trained to recognize digits ranging from 0 to 9 and achieve high accuracy in classifying unseen handwritten digits.</a:t>
            </a:r>
          </a:p>
          <a:p>
            <a:pPr>
              <a:lnSpc>
                <a:spcPct val="150000"/>
              </a:lnSpc>
            </a:pPr>
            <a:r>
              <a:rPr lang="en-US" dirty="0"/>
              <a:t> ❖ In today's world, there's a big need for computers to understand handwritten numbers. Think about when we write a check or fill out a form – wouldn't it be helpful if a computer could easily read what we wrote?</a:t>
            </a:r>
          </a:p>
          <a:p>
            <a:pPr>
              <a:lnSpc>
                <a:spcPct val="150000"/>
              </a:lnSpc>
            </a:pPr>
            <a:r>
              <a:rPr lang="en-US" dirty="0"/>
              <a:t> ❖ The goal is to make this system really good at recognizing all sorts of handwriting, so it can be useful in things like sorting mail, processing checks, and filling out forms automatically.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68000" y="1119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438400" y="457200"/>
            <a:ext cx="691515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dirty="0"/>
              <a:t>   ALGORITHM USED</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7A0CE868-9365-0BCA-490C-2F65DC7DC7A5}"/>
              </a:ext>
            </a:extLst>
          </p:cNvPr>
          <p:cNvSpPr txBox="1"/>
          <p:nvPr/>
        </p:nvSpPr>
        <p:spPr>
          <a:xfrm>
            <a:off x="1747837" y="2091196"/>
            <a:ext cx="7467600" cy="2345963"/>
          </a:xfrm>
          <a:prstGeom prst="rect">
            <a:avLst/>
          </a:prstGeom>
          <a:noFill/>
        </p:spPr>
        <p:txBody>
          <a:bodyPr wrap="square" rtlCol="0">
            <a:spAutoFit/>
          </a:bodyPr>
          <a:lstStyle/>
          <a:p>
            <a:pPr>
              <a:lnSpc>
                <a:spcPct val="150000"/>
              </a:lnSpc>
            </a:pPr>
            <a:r>
              <a:rPr lang="en-US" sz="2000" b="0" i="0" dirty="0">
                <a:solidFill>
                  <a:srgbClr val="1F1F1F"/>
                </a:solidFill>
                <a:effectLst/>
                <a:latin typeface="Times New Roman" panose="02020603050405020304" pitchFamily="18" charset="0"/>
                <a:cs typeface="Times New Roman" panose="02020603050405020304" pitchFamily="18" charset="0"/>
              </a:rPr>
              <a:t>RNNs are made of neurons: data-processing nodes that work together to perform complex tasks.</a:t>
            </a:r>
          </a:p>
          <a:p>
            <a:pPr>
              <a:lnSpc>
                <a:spcPct val="150000"/>
              </a:lnSpc>
            </a:pPr>
            <a:r>
              <a:rPr lang="en-US" sz="2000" b="0" i="0" dirty="0">
                <a:solidFill>
                  <a:srgbClr val="1F1F1F"/>
                </a:solidFill>
                <a:effectLst/>
                <a:latin typeface="Times New Roman" panose="02020603050405020304" pitchFamily="18" charset="0"/>
                <a:cs typeface="Times New Roman" panose="02020603050405020304" pitchFamily="18" charset="0"/>
              </a:rPr>
              <a:t>The neurons are organized as input, output, and hidden layers. </a:t>
            </a:r>
            <a:r>
              <a:rPr lang="en-US" sz="2000" b="0" i="0" dirty="0">
                <a:solidFill>
                  <a:srgbClr val="040C28"/>
                </a:solidFill>
                <a:effectLst/>
                <a:latin typeface="Times New Roman" panose="02020603050405020304" pitchFamily="18" charset="0"/>
                <a:cs typeface="Times New Roman" panose="02020603050405020304" pitchFamily="18" charset="0"/>
              </a:rPr>
              <a:t>The input layer receives the information to process, and the output layer provides the result</a:t>
            </a:r>
            <a:r>
              <a:rPr lang="en-US" b="0" i="0" dirty="0">
                <a:solidFill>
                  <a:srgbClr val="1F1F1F"/>
                </a:solidFill>
                <a:effectLst/>
                <a:latin typeface="Google Sans"/>
              </a:rPr>
              <a:t>.</a:t>
            </a:r>
            <a:endParaRPr lang="en-US" dirty="0"/>
          </a:p>
        </p:txBody>
      </p:sp>
      <p:sp>
        <p:nvSpPr>
          <p:cNvPr id="14" name="TextBox 13">
            <a:extLst>
              <a:ext uri="{FF2B5EF4-FFF2-40B4-BE49-F238E27FC236}">
                <a16:creationId xmlns:a16="http://schemas.microsoft.com/office/drawing/2014/main" id="{47DE542D-2AA5-01C1-A5AB-14D327AA2E48}"/>
              </a:ext>
            </a:extLst>
          </p:cNvPr>
          <p:cNvSpPr txBox="1"/>
          <p:nvPr/>
        </p:nvSpPr>
        <p:spPr>
          <a:xfrm>
            <a:off x="2924175" y="1360589"/>
            <a:ext cx="4724400" cy="461665"/>
          </a:xfrm>
          <a:prstGeom prst="rect">
            <a:avLst/>
          </a:prstGeom>
          <a:noFill/>
        </p:spPr>
        <p:txBody>
          <a:bodyPr wrap="square" rtlCol="0">
            <a:spAutoFit/>
          </a:bodyPr>
          <a:lstStyle/>
          <a:p>
            <a:r>
              <a:rPr lang="en-US" sz="2400" b="1" i="0" dirty="0">
                <a:solidFill>
                  <a:srgbClr val="273239"/>
                </a:solidFill>
                <a:effectLst/>
                <a:latin typeface="Times New Roman" panose="02020603050405020304" pitchFamily="18" charset="0"/>
                <a:cs typeface="Times New Roman" panose="02020603050405020304" pitchFamily="18" charset="0"/>
              </a:rPr>
              <a:t>Recurrent Neural Network(RNN</a:t>
            </a:r>
            <a:r>
              <a:rPr lang="en-US" b="0" i="0" dirty="0">
                <a:solidFill>
                  <a:srgbClr val="273239"/>
                </a:solidFill>
                <a:effectLst/>
                <a:latin typeface="Nunito" panose="020F0502020204030204" pitchFamily="2" charset="0"/>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DA358-9165-7FF8-7C84-AB4A3D01E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F72B7-D3D2-5593-B976-2B9C094515E7}"/>
              </a:ext>
            </a:extLst>
          </p:cNvPr>
          <p:cNvSpPr>
            <a:spLocks noGrp="1"/>
          </p:cNvSpPr>
          <p:nvPr>
            <p:ph type="title"/>
          </p:nvPr>
        </p:nvSpPr>
        <p:spPr>
          <a:xfrm>
            <a:off x="2971800" y="381000"/>
            <a:ext cx="4578668" cy="758190"/>
          </a:xfrm>
        </p:spPr>
        <p:txBody>
          <a:bodyPr>
            <a:normAutofit fontScale="90000"/>
          </a:bodyPr>
          <a:lstStyle/>
          <a:p>
            <a:r>
              <a:rPr lang="en-IN" dirty="0"/>
              <a:t>LAYERS OF RNN </a:t>
            </a:r>
            <a:endParaRPr lang="en-US" dirty="0"/>
          </a:p>
        </p:txBody>
      </p:sp>
      <p:pic>
        <p:nvPicPr>
          <p:cNvPr id="5" name="Picture 4">
            <a:extLst>
              <a:ext uri="{FF2B5EF4-FFF2-40B4-BE49-F238E27FC236}">
                <a16:creationId xmlns:a16="http://schemas.microsoft.com/office/drawing/2014/main" id="{3DCCFC45-289C-2CCE-C2AF-EC4D98066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1936750"/>
            <a:ext cx="5257800" cy="4038600"/>
          </a:xfrm>
          <a:prstGeom prst="rect">
            <a:avLst/>
          </a:prstGeom>
        </p:spPr>
      </p:pic>
      <p:sp>
        <p:nvSpPr>
          <p:cNvPr id="6" name="TextBox 5">
            <a:extLst>
              <a:ext uri="{FF2B5EF4-FFF2-40B4-BE49-F238E27FC236}">
                <a16:creationId xmlns:a16="http://schemas.microsoft.com/office/drawing/2014/main" id="{77E7D8FD-DC08-E432-C857-E0E833CB2E1E}"/>
              </a:ext>
            </a:extLst>
          </p:cNvPr>
          <p:cNvSpPr txBox="1"/>
          <p:nvPr/>
        </p:nvSpPr>
        <p:spPr>
          <a:xfrm>
            <a:off x="609600" y="2109252"/>
            <a:ext cx="6324600" cy="3785652"/>
          </a:xfrm>
          <a:prstGeom prst="rect">
            <a:avLst/>
          </a:prstGeom>
          <a:noFill/>
        </p:spPr>
        <p:txBody>
          <a:bodyPr wrap="square" rtlCol="0">
            <a:sp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The Recurrent Neural Network consists of multiple fixed </a:t>
            </a:r>
            <a:r>
              <a:rPr lang="en-US" sz="2400" b="0" i="0" u="sng" dirty="0">
                <a:effectLst/>
                <a:latin typeface="Times New Roman" panose="02020603050405020304" pitchFamily="18" charset="0"/>
                <a:cs typeface="Times New Roman" panose="02020603050405020304" pitchFamily="18" charset="0"/>
                <a:hlinkClick r:id="rId3"/>
              </a:rPr>
              <a:t>activation function</a:t>
            </a:r>
            <a:r>
              <a:rPr lang="en-US" sz="2400" b="0" i="0" dirty="0">
                <a:solidFill>
                  <a:srgbClr val="273239"/>
                </a:solidFill>
                <a:effectLst/>
                <a:latin typeface="Times New Roman" panose="02020603050405020304" pitchFamily="18" charset="0"/>
                <a:cs typeface="Times New Roman" panose="02020603050405020304" pitchFamily="18" charset="0"/>
              </a:rPr>
              <a:t> units, one for each time step. Each unit has an internal state which is called the hidden state of the unit. This hidden state signifies the past knowledge that the network currently holds at a given time step. This hidden state is updated at every time step to signify the change in the knowledge of the network about the past. The hidden state is updated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0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195FB-C721-DB68-F33B-149A9654C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7BD3F-027E-9811-2587-4BEC0E5777ED}"/>
              </a:ext>
            </a:extLst>
          </p:cNvPr>
          <p:cNvSpPr>
            <a:spLocks noGrp="1"/>
          </p:cNvSpPr>
          <p:nvPr>
            <p:ph type="title"/>
          </p:nvPr>
        </p:nvSpPr>
        <p:spPr>
          <a:xfrm>
            <a:off x="1745932" y="381000"/>
            <a:ext cx="7855268" cy="758190"/>
          </a:xfrm>
        </p:spPr>
        <p:txBody>
          <a:bodyPr/>
          <a:lstStyle/>
          <a:p>
            <a:r>
              <a:rPr lang="en-IN" dirty="0"/>
              <a:t>PROJECT OVERVIEW</a:t>
            </a:r>
            <a:endParaRPr lang="en-US" dirty="0"/>
          </a:p>
        </p:txBody>
      </p:sp>
      <p:graphicFrame>
        <p:nvGraphicFramePr>
          <p:cNvPr id="3" name="Diagram 2">
            <a:extLst>
              <a:ext uri="{FF2B5EF4-FFF2-40B4-BE49-F238E27FC236}">
                <a16:creationId xmlns:a16="http://schemas.microsoft.com/office/drawing/2014/main" id="{DD732E05-30AB-F321-27E2-2E8BACFDFE09}"/>
              </a:ext>
            </a:extLst>
          </p:cNvPr>
          <p:cNvGraphicFramePr/>
          <p:nvPr>
            <p:extLst>
              <p:ext uri="{D42A27DB-BD31-4B8C-83A1-F6EECF244321}">
                <p14:modId xmlns:p14="http://schemas.microsoft.com/office/powerpoint/2010/main" val="1811610503"/>
              </p:ext>
            </p:extLst>
          </p:nvPr>
        </p:nvGraphicFramePr>
        <p:xfrm>
          <a:off x="304800" y="1447800"/>
          <a:ext cx="8991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311660B2-634F-5B38-A85F-3BE9BBA1264D}"/>
              </a:ext>
            </a:extLst>
          </p:cNvPr>
          <p:cNvSpPr/>
          <p:nvPr/>
        </p:nvSpPr>
        <p:spPr>
          <a:xfrm>
            <a:off x="9601200" y="1943100"/>
            <a:ext cx="1600200" cy="381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MODEL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28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1990" y="55997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828800" y="61491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466698BE-F53D-0725-98D2-5CB0B6B3474C}"/>
              </a:ext>
            </a:extLst>
          </p:cNvPr>
          <p:cNvSpPr txBox="1"/>
          <p:nvPr/>
        </p:nvSpPr>
        <p:spPr>
          <a:xfrm>
            <a:off x="1219200" y="2043578"/>
            <a:ext cx="4572000" cy="3349956"/>
          </a:xfrm>
          <a:prstGeom prst="rect">
            <a:avLst/>
          </a:prstGeom>
          <a:noFill/>
        </p:spPr>
        <p:txBody>
          <a:bodyPr wrap="square" rtlCol="0">
            <a:spAutoFit/>
          </a:bodyPr>
          <a:lstStyle/>
          <a:p>
            <a:pPr>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Postal services for sorting handwritten addresses, banks for automatic check processing, educational institutions for grading handwritten exams, businesses for digitizing forms and documents</a:t>
            </a: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0A0DFF8-43E9-EFD9-8600-6075F71A02F9}"/>
              </a:ext>
            </a:extLst>
          </p:cNvPr>
          <p:cNvPicPr>
            <a:picLocks noChangeAspect="1"/>
          </p:cNvPicPr>
          <p:nvPr/>
        </p:nvPicPr>
        <p:blipFill rotWithShape="1">
          <a:blip r:embed="rId3">
            <a:extLst>
              <a:ext uri="{28A0092B-C50C-407E-A947-70E740481C1C}">
                <a14:useLocalDpi xmlns:a14="http://schemas.microsoft.com/office/drawing/2010/main" val="0"/>
              </a:ext>
            </a:extLst>
          </a:blip>
          <a:srcRect l="-2236" t="3512" r="2236" b="17902"/>
          <a:stretch/>
        </p:blipFill>
        <p:spPr>
          <a:xfrm>
            <a:off x="6477955" y="1266760"/>
            <a:ext cx="5495925" cy="50633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895600" cy="5381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MY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CDE8EEC0-716F-1574-40B1-BED88E26D6D8}"/>
              </a:ext>
            </a:extLst>
          </p:cNvPr>
          <p:cNvSpPr txBox="1"/>
          <p:nvPr/>
        </p:nvSpPr>
        <p:spPr>
          <a:xfrm>
            <a:off x="3733800" y="2133600"/>
            <a:ext cx="6477000" cy="4191981"/>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Solution: Our solution utilizes RNN-based models to accurately recognize handwritten digits.</a:t>
            </a:r>
          </a:p>
          <a:p>
            <a:pPr marL="342900" indent="-342900" algn="l">
              <a:lnSpc>
                <a:spcPct val="150000"/>
              </a:lnSpc>
              <a:buFont typeface="Wingdings" panose="05000000000000000000" pitchFamily="2" charset="2"/>
              <a:buChar char="q"/>
            </a:pPr>
            <a:r>
              <a:rPr lang="en-US" sz="2000" b="0" i="0" dirty="0">
                <a:solidFill>
                  <a:srgbClr val="0D0D0D"/>
                </a:solidFill>
                <a:effectLst/>
                <a:latin typeface="Times New Roman" panose="02020603050405020304" pitchFamily="18" charset="0"/>
                <a:cs typeface="Times New Roman" panose="02020603050405020304" pitchFamily="18" charset="0"/>
              </a:rPr>
              <a:t>Value Proposition:</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Improved Accuracy: RNNs can capture sequential dependencies, enhancing recognition accuracy.</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Efficiency: Faster processing of handwritten digits, leading to enhanced productivity.</a:t>
            </a:r>
          </a:p>
          <a:p>
            <a:pPr marL="742950" lvl="1" indent="-285750" algn="l">
              <a:lnSpc>
                <a:spcPct val="150000"/>
              </a:lnSpc>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Versatility: Adaptable to various applications requiring digit recognition.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244</TotalTime>
  <Words>967</Words>
  <Application>Microsoft Office PowerPoint</Application>
  <PresentationFormat>Widescreen</PresentationFormat>
  <Paragraphs>102</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Century Gothic</vt:lpstr>
      <vt:lpstr>Garamond</vt:lpstr>
      <vt:lpstr>Google Sans</vt:lpstr>
      <vt:lpstr>Nunito</vt:lpstr>
      <vt:lpstr>Söhne</vt:lpstr>
      <vt:lpstr>Times New Roman</vt:lpstr>
      <vt:lpstr>Trebuchet MS</vt:lpstr>
      <vt:lpstr>Wingdings</vt:lpstr>
      <vt:lpstr>Savon</vt:lpstr>
      <vt:lpstr>HAND WRITTEN DIGIT RECOGINITION WITH RNN </vt:lpstr>
      <vt:lpstr>NAME:DIVYA BHARATHI M DEPARTMENT:B.TECH INFORMATION TECHNOLOGY COLLEGE NAME:MEENAKSHI SUNDARARAJAN ENGINNERING  COLLEGE GMAIL ID:divyabharathim1807@gmail.com NM ID:8696E418E400F29B47B4CEACC56D7539 ZONE III : Chennai-III </vt:lpstr>
      <vt:lpstr>AGENDA</vt:lpstr>
      <vt:lpstr>PROBLEM STATEMENT</vt:lpstr>
      <vt:lpstr>   ALGORITHM USED</vt:lpstr>
      <vt:lpstr>LAYERS OF RNN </vt:lpstr>
      <vt:lpstr>PROJECT OVERVIEW</vt:lpstr>
      <vt:lpstr>WHO ARE THE END USERS?</vt:lpstr>
      <vt:lpstr>MY SOLUTION AND ITS VALUE PROPOSITION</vt:lpstr>
      <vt:lpstr>THE WOW IN MY SOLUTION</vt:lpstr>
      <vt:lpstr>PowerPoint Presentation</vt:lpstr>
      <vt:lpstr>1. Data Preprocessing</vt:lpstr>
      <vt:lpstr>2.Model Architecture</vt:lpstr>
      <vt:lpstr>3.Training: Compile the Model: Specify optimizer (e.g., Adam), loss function (e.g., sparse categorical crossentropy), and metrics (e.g., accuracy). Fit the Model: Train the model on the training data with specified hyperparameters such as batch size, number of epochs, and validation split.  4. Evaluation: Evaluate Model Performance: Assess the model's accuracy and loss on the test dataset. Fine-tuning: Fine-tune hyperparameters based on evaluation results to optimize model performance.  5. Deployment: Save the Trained Model: Save the trained model for future use or deployment. Integration: Integrate the model into applications or systems requiring handwritten digit recognition functionality. </vt:lpstr>
      <vt:lpstr>CODE IMPLEMENTATION</vt:lpstr>
      <vt:lpstr>RESULTS</vt:lpstr>
      <vt:lpstr>SUMMARY OF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RECOGINITION WITH RNN</dc:title>
  <dc:creator>HELLO!!!</dc:creator>
  <cp:lastModifiedBy>divyabharathim1807@gmail.com</cp:lastModifiedBy>
  <cp:revision>3</cp:revision>
  <dcterms:created xsi:type="dcterms:W3CDTF">2024-04-04T14:57:03Z</dcterms:created>
  <dcterms:modified xsi:type="dcterms:W3CDTF">2024-04-05T05:56:20Z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