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73" r:id="rId4"/>
    <p:sldId id="276" r:id="rId5"/>
    <p:sldId id="274" r:id="rId6"/>
    <p:sldId id="275" r:id="rId7"/>
    <p:sldId id="280" r:id="rId8"/>
    <p:sldId id="293" r:id="rId9"/>
    <p:sldId id="292" r:id="rId10"/>
    <p:sldId id="278" r:id="rId11"/>
    <p:sldId id="283" r:id="rId12"/>
    <p:sldId id="297" r:id="rId13"/>
    <p:sldId id="296" r:id="rId14"/>
    <p:sldId id="300" r:id="rId15"/>
    <p:sldId id="301" r:id="rId16"/>
    <p:sldId id="302" r:id="rId17"/>
    <p:sldId id="303" r:id="rId18"/>
    <p:sldId id="304" r:id="rId19"/>
    <p:sldId id="305" r:id="rId20"/>
    <p:sldId id="307" r:id="rId21"/>
    <p:sldId id="308" r:id="rId22"/>
    <p:sldId id="310" r:id="rId23"/>
    <p:sldId id="311" r:id="rId24"/>
    <p:sldId id="312" r:id="rId25"/>
    <p:sldId id="306" r:id="rId26"/>
    <p:sldId id="277"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7724D3-F9D4-4D0A-88D2-265FE5D010CA}">
          <p14:sldIdLst>
            <p14:sldId id="256"/>
            <p14:sldId id="257"/>
            <p14:sldId id="273"/>
            <p14:sldId id="276"/>
            <p14:sldId id="274"/>
            <p14:sldId id="275"/>
            <p14:sldId id="280"/>
            <p14:sldId id="293"/>
            <p14:sldId id="292"/>
            <p14:sldId id="278"/>
            <p14:sldId id="283"/>
            <p14:sldId id="297"/>
            <p14:sldId id="296"/>
            <p14:sldId id="300"/>
            <p14:sldId id="301"/>
            <p14:sldId id="302"/>
            <p14:sldId id="303"/>
            <p14:sldId id="304"/>
            <p14:sldId id="305"/>
            <p14:sldId id="307"/>
            <p14:sldId id="308"/>
            <p14:sldId id="310"/>
            <p14:sldId id="311"/>
            <p14:sldId id="312"/>
            <p14:sldId id="306"/>
            <p14:sldId id="277"/>
            <p14:sldId id="272"/>
          </p14:sldIdLst>
        </p14:section>
        <p14:section name="Untitled Section" id="{0F19149C-8197-4BEF-A44C-73B9B712627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8</a:t>
            </a:fld>
            <a:endParaRPr lang="en-IN"/>
          </a:p>
        </p:txBody>
      </p:sp>
    </p:spTree>
    <p:extLst>
      <p:ext uri="{BB962C8B-B14F-4D97-AF65-F5344CB8AC3E}">
        <p14:creationId xmlns:p14="http://schemas.microsoft.com/office/powerpoint/2010/main" val="250604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dirty="0">
                <a:solidFill>
                  <a:schemeClr val="bg1"/>
                </a:solidFill>
              </a:rPr>
              <a:t>Fingerprint Object Analysis And Identification</a:t>
            </a:r>
            <a:endParaRPr lang="en-US" altLang="en-IN" sz="1400" b="0"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Downloads/JainFeng_LatentFp_PAMI10.pdf" TargetMode="External"/><Relationship Id="rId7" Type="http://schemas.openxmlformats.org/officeDocument/2006/relationships/hyperlink" Target="../Downloads/crime.csv" TargetMode="External"/><Relationship Id="rId2" Type="http://schemas.openxmlformats.org/officeDocument/2006/relationships/hyperlink" Target="../Predicting-Heart-Diseases-In-Logistic-Regression-Of-Machine-Learning-Algorithms-By-Python-Jupyterlab.pdf" TargetMode="External"/><Relationship Id="rId1" Type="http://schemas.openxmlformats.org/officeDocument/2006/relationships/slideLayout" Target="../slideLayouts/slideLayout2.xml"/><Relationship Id="rId6" Type="http://schemas.openxmlformats.org/officeDocument/2006/relationships/hyperlink" Target="../Downloads/ICCSP.2019.8698014%20(1).pdf" TargetMode="External"/><Relationship Id="rId5" Type="http://schemas.openxmlformats.org/officeDocument/2006/relationships/hyperlink" Target="../Downloads/APSIPA.2017.8282252.pdf" TargetMode="External"/><Relationship Id="rId4" Type="http://schemas.openxmlformats.org/officeDocument/2006/relationships/hyperlink" Target="../../HDP/a-survey-on-prediction-techniques-of-heart-disease-using-machine-learning-IJERTV9IS060298.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 Divya</a:t>
            </a:r>
          </a:p>
          <a:p>
            <a:pPr>
              <a:spcBef>
                <a:spcPts val="300"/>
              </a:spcBef>
            </a:pPr>
            <a:r>
              <a:rPr lang="en-US" sz="1200" b="0" dirty="0"/>
              <a:t>Roll No. 184G1A0514</a:t>
            </a:r>
          </a:p>
        </p:txBody>
      </p:sp>
      <p:sp>
        <p:nvSpPr>
          <p:cNvPr id="6" name="Subtitle 11"/>
          <p:cNvSpPr txBox="1"/>
          <p:nvPr/>
        </p:nvSpPr>
        <p:spPr>
          <a:xfrm>
            <a:off x="2780522" y="2475580"/>
            <a:ext cx="5651806"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G. </a:t>
            </a:r>
            <a:r>
              <a:rPr lang="en-US" sz="2400" b="0" dirty="0" err="1">
                <a:effectLst>
                  <a:outerShdw blurRad="38100" dist="38100" dir="2700000" algn="tl">
                    <a:srgbClr val="000000">
                      <a:alpha val="43137"/>
                    </a:srgbClr>
                  </a:outerShdw>
                </a:effectLst>
              </a:rPr>
              <a:t>Hemanth</a:t>
            </a:r>
            <a:r>
              <a:rPr lang="en-US" sz="2400" b="0" dirty="0">
                <a:effectLst>
                  <a:outerShdw blurRad="38100" dist="38100" dir="2700000" algn="tl">
                    <a:srgbClr val="000000">
                      <a:alpha val="43137"/>
                    </a:srgbClr>
                  </a:outerShdw>
                </a:effectLst>
              </a:rPr>
              <a:t> Kumar Yadav </a:t>
            </a:r>
            <a:r>
              <a:rPr lang="en-US" sz="1600" b="0" baseline="-25000" dirty="0" err="1">
                <a:solidFill>
                  <a:schemeClr val="tx1"/>
                </a:solidFill>
                <a:effectLst>
                  <a:outerShdw blurRad="38100" dist="38100" dir="2700000" algn="tl">
                    <a:srgbClr val="000000">
                      <a:alpha val="43137"/>
                    </a:srgbClr>
                  </a:outerShdw>
                </a:effectLst>
                <a:uFillTx/>
              </a:rPr>
              <a:t>M.Tech</a:t>
            </a:r>
            <a:r>
              <a:rPr lang="en-US" sz="1600" b="0" baseline="-25000" dirty="0">
                <a:effectLst>
                  <a:outerShdw blurRad="38100" dist="38100" dir="2700000" algn="tl">
                    <a:srgbClr val="000000">
                      <a:alpha val="43137"/>
                    </a:srgbClr>
                  </a:outerShdw>
                </a:effectLst>
              </a:rPr>
              <a:t>.,</a:t>
            </a:r>
            <a:r>
              <a:rPr lang="en-US" sz="1600" b="0" dirty="0">
                <a:effectLst>
                  <a:outerShdw blurRad="38100" dist="38100" dir="2700000" algn="tl">
                    <a:srgbClr val="000000">
                      <a:alpha val="43137"/>
                    </a:srgbClr>
                  </a:outerShdw>
                </a:effectLst>
              </a:rPr>
              <a:t> </a:t>
            </a:r>
            <a:r>
              <a:rPr lang="en-US" sz="1600" b="0" baseline="-25000" dirty="0">
                <a:effectLst>
                  <a:outerShdw blurRad="38100" dist="38100" dir="2700000" algn="tl">
                    <a:srgbClr val="000000">
                      <a:alpha val="43137"/>
                    </a:srgbClr>
                  </a:outerShdw>
                </a:effectLst>
              </a:rPr>
              <a:t>Ph. D</a:t>
            </a:r>
            <a:r>
              <a:rPr lang="en-US" sz="2400" b="0" dirty="0">
                <a:effectLst>
                  <a:outerShdw blurRad="38100" dist="38100" dir="2700000" algn="tl">
                    <a:srgbClr val="000000">
                      <a:alpha val="43137"/>
                    </a:srgbClr>
                  </a:outerShdw>
                </a:effectLst>
              </a:rPr>
              <a:t>  </a:t>
            </a:r>
            <a:endParaRPr lang="en-IN" sz="2400" b="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 Chandrika</a:t>
            </a:r>
          </a:p>
          <a:p>
            <a:pPr>
              <a:spcBef>
                <a:spcPts val="300"/>
              </a:spcBef>
            </a:pPr>
            <a:r>
              <a:rPr lang="en-US" sz="1200" b="0" dirty="0"/>
              <a:t>Roll No. 184G1A0512</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 Manish Kumar</a:t>
            </a:r>
          </a:p>
          <a:p>
            <a:pPr>
              <a:spcBef>
                <a:spcPts val="300"/>
              </a:spcBef>
            </a:pPr>
            <a:r>
              <a:rPr lang="en-US" sz="1200" b="0" dirty="0"/>
              <a:t>Roll No. 184G1A0542</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Shahid Afridi</a:t>
            </a:r>
          </a:p>
          <a:p>
            <a:pPr>
              <a:spcBef>
                <a:spcPts val="300"/>
              </a:spcBef>
            </a:pPr>
            <a:r>
              <a:rPr lang="en-US" sz="1200" b="0" dirty="0"/>
              <a:t>Roll No. 194G5A0507</a:t>
            </a:r>
          </a:p>
        </p:txBody>
      </p:sp>
      <p:sp>
        <p:nvSpPr>
          <p:cNvPr id="17" name="Rectangle: Rounded Corners 16"/>
          <p:cNvSpPr/>
          <p:nvPr/>
        </p:nvSpPr>
        <p:spPr>
          <a:xfrm>
            <a:off x="831898" y="473493"/>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Fingerprint Object Analysis And Identification</a:t>
            </a:r>
            <a:endPar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355002"/>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Fingerprints are the abrasion impression made by the tip of the human finger. The fingerprints in the crime scene are obtained from the crime spot are converted into digital image form and these images are formed as dataset. </a:t>
            </a:r>
          </a:p>
          <a:p>
            <a:pPr marL="0" indent="0">
              <a:buNone/>
            </a:pPr>
            <a:endParaRPr lang="en-US" dirty="0"/>
          </a:p>
          <a:p>
            <a:r>
              <a:rPr lang="en-US" dirty="0"/>
              <a:t>After the image acquisition the pre-processing method was done, for image pre-processing, Otsu enhancement, Image thinning, Minutiae marking, ROI extraction methods are used.</a:t>
            </a:r>
          </a:p>
          <a:p>
            <a:pPr marL="0" indent="0">
              <a:buNone/>
            </a:pPr>
            <a:r>
              <a:rPr lang="en-US" dirty="0"/>
              <a:t> </a:t>
            </a:r>
          </a:p>
          <a:p>
            <a:r>
              <a:rPr lang="en-US" dirty="0"/>
              <a:t>At last step the Python-GUI will use for identify the suspect fingerprint match with the fingerprint in the dataset or not.</a:t>
            </a:r>
          </a:p>
        </p:txBody>
      </p:sp>
    </p:spTree>
    <p:extLst>
      <p:ext uri="{BB962C8B-B14F-4D97-AF65-F5344CB8AC3E}">
        <p14:creationId xmlns:p14="http://schemas.microsoft.com/office/powerpoint/2010/main" val="190623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IN"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Hardware Requirements:</a:t>
            </a:r>
          </a:p>
          <a:p>
            <a:pPr lvl="1">
              <a:buFont typeface="Wingdings" panose="05000000000000000000" pitchFamily="2" charset="2"/>
              <a:buChar char="§"/>
            </a:pPr>
            <a:r>
              <a:rPr lang="en-US" dirty="0"/>
              <a:t> Processor                : Intel i3 Processor or above</a:t>
            </a:r>
          </a:p>
          <a:p>
            <a:pPr lvl="1">
              <a:buFont typeface="Wingdings" panose="05000000000000000000" pitchFamily="2" charset="2"/>
              <a:buChar char="§"/>
            </a:pPr>
            <a:r>
              <a:rPr lang="en-US" dirty="0"/>
              <a:t> RAM                      : 8GB</a:t>
            </a:r>
          </a:p>
          <a:p>
            <a:pPr lvl="1">
              <a:buFont typeface="Wingdings" panose="05000000000000000000" pitchFamily="2" charset="2"/>
              <a:buChar char="§"/>
            </a:pPr>
            <a:r>
              <a:rPr lang="en-US" dirty="0"/>
              <a:t>Hard Disk                : 128GB</a:t>
            </a:r>
          </a:p>
          <a:p>
            <a:pPr marL="457200" lvl="1" indent="0">
              <a:buNone/>
            </a:pPr>
            <a:endParaRPr lang="en-US" dirty="0"/>
          </a:p>
          <a:p>
            <a:pPr marL="457200" lvl="1" indent="0">
              <a:buNone/>
            </a:pPr>
            <a:endParaRPr lang="en-US" dirty="0"/>
          </a:p>
          <a:p>
            <a:r>
              <a:rPr lang="en-US" dirty="0"/>
              <a:t>Software Requirements:</a:t>
            </a:r>
          </a:p>
          <a:p>
            <a:pPr lvl="1">
              <a:buFont typeface="Wingdings" panose="05000000000000000000" pitchFamily="2" charset="2"/>
              <a:buChar char="§"/>
            </a:pPr>
            <a:r>
              <a:rPr lang="en-US" dirty="0"/>
              <a:t>Operating System   : Windows 7+</a:t>
            </a:r>
          </a:p>
          <a:p>
            <a:pPr lvl="1">
              <a:buFont typeface="Wingdings" panose="05000000000000000000" pitchFamily="2" charset="2"/>
              <a:buChar char="§"/>
            </a:pPr>
            <a:r>
              <a:rPr lang="en-US" dirty="0"/>
              <a:t>Server Side Script   : Python 3.8</a:t>
            </a:r>
          </a:p>
          <a:p>
            <a:pPr lvl="1">
              <a:buFont typeface="Wingdings" panose="05000000000000000000" pitchFamily="2" charset="2"/>
              <a:buChar char="§"/>
            </a:pPr>
            <a:r>
              <a:rPr lang="en-US" dirty="0"/>
              <a:t>IDE                          : PyCharm</a:t>
            </a:r>
          </a:p>
          <a:p>
            <a:pPr lvl="1">
              <a:buFont typeface="Wingdings" panose="05000000000000000000" pitchFamily="2" charset="2"/>
              <a:buChar char="§"/>
            </a:pPr>
            <a:r>
              <a:rPr lang="en-US" dirty="0"/>
              <a:t>Libraries Used         : Numpy, </a:t>
            </a:r>
            <a:r>
              <a:rPr lang="en-US" dirty="0" err="1"/>
              <a:t>SKimage</a:t>
            </a:r>
            <a:r>
              <a:rPr lang="en-US" dirty="0"/>
              <a:t>, OpenCV</a:t>
            </a:r>
          </a:p>
          <a:p>
            <a:pPr marL="0" indent="0">
              <a:buNone/>
            </a:pPr>
            <a:endParaRPr lang="en-US" dirty="0"/>
          </a:p>
          <a:p>
            <a:pPr marL="457200" lvl="1" indent="0">
              <a:buNone/>
            </a:pPr>
            <a:endParaRPr lang="en-US" dirty="0"/>
          </a:p>
          <a:p>
            <a:endParaRPr lang="en-US" dirty="0"/>
          </a:p>
          <a:p>
            <a:pPr marL="0" indent="0">
              <a:buNone/>
            </a:pPr>
            <a:r>
              <a:rPr lang="en-US" dirty="0"/>
              <a:t> </a:t>
            </a:r>
            <a:endParaRPr lang="en-IN" dirty="0"/>
          </a:p>
        </p:txBody>
      </p:sp>
    </p:spTree>
    <p:extLst>
      <p:ext uri="{BB962C8B-B14F-4D97-AF65-F5344CB8AC3E}">
        <p14:creationId xmlns:p14="http://schemas.microsoft.com/office/powerpoint/2010/main" val="54895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47B7-F527-4376-9F50-B21D6C24535D}"/>
              </a:ext>
            </a:extLst>
          </p:cNvPr>
          <p:cNvSpPr>
            <a:spLocks noGrp="1"/>
          </p:cNvSpPr>
          <p:nvPr>
            <p:ph type="title"/>
          </p:nvPr>
        </p:nvSpPr>
        <p:spPr/>
        <p:txBody>
          <a:bodyPr/>
          <a:lstStyle/>
          <a:p>
            <a:r>
              <a:rPr lang="en-IN" dirty="0"/>
              <a:t>UML Diagrams</a:t>
            </a:r>
          </a:p>
        </p:txBody>
      </p:sp>
      <p:sp>
        <p:nvSpPr>
          <p:cNvPr id="3" name="Content Placeholder 2">
            <a:extLst>
              <a:ext uri="{FF2B5EF4-FFF2-40B4-BE49-F238E27FC236}">
                <a16:creationId xmlns:a16="http://schemas.microsoft.com/office/drawing/2014/main" id="{C09302B4-FD67-4D0A-8D74-3BC80F61F8DE}"/>
              </a:ext>
            </a:extLst>
          </p:cNvPr>
          <p:cNvSpPr>
            <a:spLocks noGrp="1"/>
          </p:cNvSpPr>
          <p:nvPr>
            <p:ph idx="1"/>
          </p:nvPr>
        </p:nvSpPr>
        <p:spPr/>
        <p:txBody>
          <a:bodyPr/>
          <a:lstStyle/>
          <a:p>
            <a:r>
              <a:rPr lang="en-IN" dirty="0"/>
              <a:t>Activity Diagram:</a:t>
            </a:r>
          </a:p>
        </p:txBody>
      </p:sp>
      <p:sp>
        <p:nvSpPr>
          <p:cNvPr id="4" name="Flowchart: Connector 3">
            <a:extLst>
              <a:ext uri="{FF2B5EF4-FFF2-40B4-BE49-F238E27FC236}">
                <a16:creationId xmlns:a16="http://schemas.microsoft.com/office/drawing/2014/main" id="{3CF206B9-C51F-48B1-9E74-63E6EC7597FD}"/>
              </a:ext>
            </a:extLst>
          </p:cNvPr>
          <p:cNvSpPr/>
          <p:nvPr/>
        </p:nvSpPr>
        <p:spPr>
          <a:xfrm>
            <a:off x="5424756" y="1212351"/>
            <a:ext cx="277402" cy="33904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893E6916-0849-49B0-B4AC-700901925587}"/>
              </a:ext>
            </a:extLst>
          </p:cNvPr>
          <p:cNvCxnSpPr>
            <a:stCxn id="4" idx="4"/>
          </p:cNvCxnSpPr>
          <p:nvPr/>
        </p:nvCxnSpPr>
        <p:spPr>
          <a:xfrm flipH="1">
            <a:off x="5558319" y="1551398"/>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AC078C59-8A0D-41F8-BBA3-F39DEA8B388B}"/>
              </a:ext>
            </a:extLst>
          </p:cNvPr>
          <p:cNvSpPr/>
          <p:nvPr/>
        </p:nvSpPr>
        <p:spPr>
          <a:xfrm>
            <a:off x="4587411" y="1818526"/>
            <a:ext cx="1941816" cy="431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Pre-processing</a:t>
            </a:r>
          </a:p>
        </p:txBody>
      </p:sp>
      <p:cxnSp>
        <p:nvCxnSpPr>
          <p:cNvPr id="8" name="Straight Arrow Connector 7">
            <a:extLst>
              <a:ext uri="{FF2B5EF4-FFF2-40B4-BE49-F238E27FC236}">
                <a16:creationId xmlns:a16="http://schemas.microsoft.com/office/drawing/2014/main" id="{57656E1C-1EBC-40ED-BDE7-B0A27519BF1A}"/>
              </a:ext>
            </a:extLst>
          </p:cNvPr>
          <p:cNvCxnSpPr/>
          <p:nvPr/>
        </p:nvCxnSpPr>
        <p:spPr>
          <a:xfrm flipH="1">
            <a:off x="5553181" y="2262371"/>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D7CC5561-B0FB-4FE9-BDAB-4B9F0E2FF15F}"/>
              </a:ext>
            </a:extLst>
          </p:cNvPr>
          <p:cNvSpPr/>
          <p:nvPr/>
        </p:nvSpPr>
        <p:spPr>
          <a:xfrm>
            <a:off x="4582273" y="2539773"/>
            <a:ext cx="1941816" cy="431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Segmentation</a:t>
            </a:r>
          </a:p>
        </p:txBody>
      </p:sp>
      <p:cxnSp>
        <p:nvCxnSpPr>
          <p:cNvPr id="10" name="Straight Arrow Connector 9">
            <a:extLst>
              <a:ext uri="{FF2B5EF4-FFF2-40B4-BE49-F238E27FC236}">
                <a16:creationId xmlns:a16="http://schemas.microsoft.com/office/drawing/2014/main" id="{5DA912F6-28EA-40B7-8027-4D00364F5760}"/>
              </a:ext>
            </a:extLst>
          </p:cNvPr>
          <p:cNvCxnSpPr/>
          <p:nvPr/>
        </p:nvCxnSpPr>
        <p:spPr>
          <a:xfrm flipH="1">
            <a:off x="5537765" y="2971287"/>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3AE5C68-DB07-4609-B447-FF8437DEBE8E}"/>
              </a:ext>
            </a:extLst>
          </p:cNvPr>
          <p:cNvCxnSpPr/>
          <p:nvPr/>
        </p:nvCxnSpPr>
        <p:spPr>
          <a:xfrm flipH="1">
            <a:off x="5542903" y="3813769"/>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2C729A4A-7ADB-42E3-9B0C-650BA1863199}"/>
              </a:ext>
            </a:extLst>
          </p:cNvPr>
          <p:cNvSpPr/>
          <p:nvPr/>
        </p:nvSpPr>
        <p:spPr>
          <a:xfrm>
            <a:off x="4579704" y="3261020"/>
            <a:ext cx="1941816" cy="5404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 and Analysis</a:t>
            </a:r>
          </a:p>
        </p:txBody>
      </p:sp>
      <p:sp>
        <p:nvSpPr>
          <p:cNvPr id="13" name="Rectangle: Rounded Corners 12">
            <a:extLst>
              <a:ext uri="{FF2B5EF4-FFF2-40B4-BE49-F238E27FC236}">
                <a16:creationId xmlns:a16="http://schemas.microsoft.com/office/drawing/2014/main" id="{B5F9A06D-2B88-4523-B721-98C405DA4D4F}"/>
              </a:ext>
            </a:extLst>
          </p:cNvPr>
          <p:cNvSpPr/>
          <p:nvPr/>
        </p:nvSpPr>
        <p:spPr>
          <a:xfrm>
            <a:off x="4566857" y="4078844"/>
            <a:ext cx="1941816" cy="431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Post processing</a:t>
            </a:r>
          </a:p>
        </p:txBody>
      </p:sp>
      <p:cxnSp>
        <p:nvCxnSpPr>
          <p:cNvPr id="14" name="Straight Arrow Connector 13">
            <a:extLst>
              <a:ext uri="{FF2B5EF4-FFF2-40B4-BE49-F238E27FC236}">
                <a16:creationId xmlns:a16="http://schemas.microsoft.com/office/drawing/2014/main" id="{5D538B1E-0D75-436C-BD8B-B5B421A5A886}"/>
              </a:ext>
            </a:extLst>
          </p:cNvPr>
          <p:cNvCxnSpPr/>
          <p:nvPr/>
        </p:nvCxnSpPr>
        <p:spPr>
          <a:xfrm flipH="1">
            <a:off x="5535196" y="4520636"/>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iamond 14">
            <a:extLst>
              <a:ext uri="{FF2B5EF4-FFF2-40B4-BE49-F238E27FC236}">
                <a16:creationId xmlns:a16="http://schemas.microsoft.com/office/drawing/2014/main" id="{026C8642-E03E-4722-A8B9-0862DE66A5DC}"/>
              </a:ext>
            </a:extLst>
          </p:cNvPr>
          <p:cNvSpPr/>
          <p:nvPr/>
        </p:nvSpPr>
        <p:spPr>
          <a:xfrm>
            <a:off x="4421096" y="4775433"/>
            <a:ext cx="2259031" cy="113426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Matched with Database</a:t>
            </a:r>
          </a:p>
        </p:txBody>
      </p:sp>
      <p:cxnSp>
        <p:nvCxnSpPr>
          <p:cNvPr id="20" name="Straight Arrow Connector 19">
            <a:extLst>
              <a:ext uri="{FF2B5EF4-FFF2-40B4-BE49-F238E27FC236}">
                <a16:creationId xmlns:a16="http://schemas.microsoft.com/office/drawing/2014/main" id="{7F597EC2-0D3B-4906-8078-A7475FBB72A9}"/>
              </a:ext>
            </a:extLst>
          </p:cNvPr>
          <p:cNvCxnSpPr/>
          <p:nvPr/>
        </p:nvCxnSpPr>
        <p:spPr>
          <a:xfrm flipH="1">
            <a:off x="5530058" y="5909701"/>
            <a:ext cx="5138" cy="26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8EEBD27B-C577-4C7B-A88C-AF715A1C1798}"/>
              </a:ext>
            </a:extLst>
          </p:cNvPr>
          <p:cNvSpPr/>
          <p:nvPr/>
        </p:nvSpPr>
        <p:spPr>
          <a:xfrm>
            <a:off x="4559150" y="6164498"/>
            <a:ext cx="1826238" cy="350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Result</a:t>
            </a:r>
          </a:p>
        </p:txBody>
      </p:sp>
      <p:sp>
        <p:nvSpPr>
          <p:cNvPr id="23" name="TextBox 22">
            <a:extLst>
              <a:ext uri="{FF2B5EF4-FFF2-40B4-BE49-F238E27FC236}">
                <a16:creationId xmlns:a16="http://schemas.microsoft.com/office/drawing/2014/main" id="{78324B80-05F6-4CED-9162-77907EA4E22B}"/>
              </a:ext>
            </a:extLst>
          </p:cNvPr>
          <p:cNvSpPr txBox="1"/>
          <p:nvPr/>
        </p:nvSpPr>
        <p:spPr>
          <a:xfrm flipH="1">
            <a:off x="5697020" y="1519384"/>
            <a:ext cx="1155842" cy="369332"/>
          </a:xfrm>
          <a:prstGeom prst="rect">
            <a:avLst/>
          </a:prstGeom>
          <a:noFill/>
        </p:spPr>
        <p:txBody>
          <a:bodyPr wrap="square" rtlCol="0">
            <a:spAutoFit/>
          </a:bodyPr>
          <a:lstStyle/>
          <a:p>
            <a:r>
              <a:rPr lang="en-IN" dirty="0"/>
              <a:t>Dataset</a:t>
            </a:r>
          </a:p>
        </p:txBody>
      </p:sp>
      <p:sp>
        <p:nvSpPr>
          <p:cNvPr id="24" name="TextBox 23">
            <a:extLst>
              <a:ext uri="{FF2B5EF4-FFF2-40B4-BE49-F238E27FC236}">
                <a16:creationId xmlns:a16="http://schemas.microsoft.com/office/drawing/2014/main" id="{1D891BC8-E09F-45EE-A616-5AAA15A121D8}"/>
              </a:ext>
            </a:extLst>
          </p:cNvPr>
          <p:cNvSpPr txBox="1"/>
          <p:nvPr/>
        </p:nvSpPr>
        <p:spPr>
          <a:xfrm>
            <a:off x="5697020" y="5858003"/>
            <a:ext cx="693506" cy="369332"/>
          </a:xfrm>
          <a:prstGeom prst="rect">
            <a:avLst/>
          </a:prstGeom>
          <a:noFill/>
        </p:spPr>
        <p:txBody>
          <a:bodyPr wrap="square" rtlCol="0">
            <a:spAutoFit/>
          </a:bodyPr>
          <a:lstStyle/>
          <a:p>
            <a:r>
              <a:rPr lang="en-IN" dirty="0"/>
              <a:t>Yes</a:t>
            </a:r>
          </a:p>
        </p:txBody>
      </p:sp>
    </p:spTree>
    <p:extLst>
      <p:ext uri="{BB962C8B-B14F-4D97-AF65-F5344CB8AC3E}">
        <p14:creationId xmlns:p14="http://schemas.microsoft.com/office/powerpoint/2010/main" val="247537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990-CB95-4AE6-89ED-6054E9AC0623}"/>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F0E8EC2A-9008-43AF-A968-640AD306F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461" y="1538996"/>
            <a:ext cx="1199112" cy="1244664"/>
          </a:xfrm>
        </p:spPr>
      </p:pic>
      <p:sp>
        <p:nvSpPr>
          <p:cNvPr id="9" name="Rectangle 8">
            <a:extLst>
              <a:ext uri="{FF2B5EF4-FFF2-40B4-BE49-F238E27FC236}">
                <a16:creationId xmlns:a16="http://schemas.microsoft.com/office/drawing/2014/main" id="{C17E42FF-7A61-40ED-AD5F-DEFB5FCB7B90}"/>
              </a:ext>
            </a:extLst>
          </p:cNvPr>
          <p:cNvSpPr/>
          <p:nvPr/>
        </p:nvSpPr>
        <p:spPr>
          <a:xfrm>
            <a:off x="2856216" y="1234722"/>
            <a:ext cx="7459038" cy="2194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4405E556-DF98-49B5-A073-D86973A6A136}"/>
              </a:ext>
            </a:extLst>
          </p:cNvPr>
          <p:cNvSpPr/>
          <p:nvPr/>
        </p:nvSpPr>
        <p:spPr>
          <a:xfrm>
            <a:off x="3681574" y="1703064"/>
            <a:ext cx="1982912" cy="91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Fingerprint Object</a:t>
            </a:r>
          </a:p>
        </p:txBody>
      </p:sp>
      <p:sp>
        <p:nvSpPr>
          <p:cNvPr id="11" name="Rectangle 10">
            <a:extLst>
              <a:ext uri="{FF2B5EF4-FFF2-40B4-BE49-F238E27FC236}">
                <a16:creationId xmlns:a16="http://schemas.microsoft.com/office/drawing/2014/main" id="{7D1DB0B8-5F96-405D-9397-0CACF2094521}"/>
              </a:ext>
            </a:extLst>
          </p:cNvPr>
          <p:cNvSpPr/>
          <p:nvPr/>
        </p:nvSpPr>
        <p:spPr>
          <a:xfrm>
            <a:off x="7467601" y="1709583"/>
            <a:ext cx="1982912" cy="91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pic>
        <p:nvPicPr>
          <p:cNvPr id="13" name="Picture 12">
            <a:extLst>
              <a:ext uri="{FF2B5EF4-FFF2-40B4-BE49-F238E27FC236}">
                <a16:creationId xmlns:a16="http://schemas.microsoft.com/office/drawing/2014/main" id="{B21BF4D7-E8E1-4BEB-BA99-36F4623E6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549" y="4035232"/>
            <a:ext cx="1100024" cy="1379249"/>
          </a:xfrm>
          <a:prstGeom prst="rect">
            <a:avLst/>
          </a:prstGeom>
        </p:spPr>
      </p:pic>
      <p:sp>
        <p:nvSpPr>
          <p:cNvPr id="14" name="Rectangle 13">
            <a:extLst>
              <a:ext uri="{FF2B5EF4-FFF2-40B4-BE49-F238E27FC236}">
                <a16:creationId xmlns:a16="http://schemas.microsoft.com/office/drawing/2014/main" id="{9F5AD830-E84E-4EF0-9B0E-4FB31377A397}"/>
              </a:ext>
            </a:extLst>
          </p:cNvPr>
          <p:cNvSpPr/>
          <p:nvPr/>
        </p:nvSpPr>
        <p:spPr>
          <a:xfrm>
            <a:off x="2856216" y="3801437"/>
            <a:ext cx="7459038" cy="2194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6A11B682-A852-4819-BBE0-6892FC176E37}"/>
              </a:ext>
            </a:extLst>
          </p:cNvPr>
          <p:cNvSpPr/>
          <p:nvPr/>
        </p:nvSpPr>
        <p:spPr>
          <a:xfrm>
            <a:off x="3681574" y="4035232"/>
            <a:ext cx="1982912" cy="91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Fingerprint Object</a:t>
            </a:r>
          </a:p>
        </p:txBody>
      </p:sp>
      <p:sp>
        <p:nvSpPr>
          <p:cNvPr id="16" name="Rectangle 15">
            <a:extLst>
              <a:ext uri="{FF2B5EF4-FFF2-40B4-BE49-F238E27FC236}">
                <a16:creationId xmlns:a16="http://schemas.microsoft.com/office/drawing/2014/main" id="{A8A720AE-B8FE-4C9C-9A29-D7A48CCBF258}"/>
              </a:ext>
            </a:extLst>
          </p:cNvPr>
          <p:cNvSpPr/>
          <p:nvPr/>
        </p:nvSpPr>
        <p:spPr>
          <a:xfrm>
            <a:off x="7352872" y="3903861"/>
            <a:ext cx="1982912" cy="91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sp>
        <p:nvSpPr>
          <p:cNvPr id="17" name="Rectangle 16">
            <a:extLst>
              <a:ext uri="{FF2B5EF4-FFF2-40B4-BE49-F238E27FC236}">
                <a16:creationId xmlns:a16="http://schemas.microsoft.com/office/drawing/2014/main" id="{131B7CEB-9C8E-49B0-86BE-D5401C294C34}"/>
              </a:ext>
            </a:extLst>
          </p:cNvPr>
          <p:cNvSpPr/>
          <p:nvPr/>
        </p:nvSpPr>
        <p:spPr>
          <a:xfrm>
            <a:off x="7352872" y="4949788"/>
            <a:ext cx="1982912" cy="91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Matching</a:t>
            </a:r>
          </a:p>
        </p:txBody>
      </p:sp>
      <p:cxnSp>
        <p:nvCxnSpPr>
          <p:cNvPr id="18" name="Straight Arrow Connector 17">
            <a:extLst>
              <a:ext uri="{FF2B5EF4-FFF2-40B4-BE49-F238E27FC236}">
                <a16:creationId xmlns:a16="http://schemas.microsoft.com/office/drawing/2014/main" id="{47430B64-5F07-47EA-8E13-16E2F76A6724}"/>
              </a:ext>
            </a:extLst>
          </p:cNvPr>
          <p:cNvCxnSpPr>
            <a:cxnSpLocks/>
          </p:cNvCxnSpPr>
          <p:nvPr/>
        </p:nvCxnSpPr>
        <p:spPr>
          <a:xfrm>
            <a:off x="2138738" y="4523946"/>
            <a:ext cx="15428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1D368BA-2154-4BF6-A0E2-05FC8626D2B7}"/>
              </a:ext>
            </a:extLst>
          </p:cNvPr>
          <p:cNvCxnSpPr>
            <a:cxnSpLocks/>
          </p:cNvCxnSpPr>
          <p:nvPr/>
        </p:nvCxnSpPr>
        <p:spPr>
          <a:xfrm>
            <a:off x="5664486" y="4474991"/>
            <a:ext cx="16883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128D933-FDC6-451C-9340-181B3BF403E6}"/>
              </a:ext>
            </a:extLst>
          </p:cNvPr>
          <p:cNvCxnSpPr>
            <a:cxnSpLocks/>
          </p:cNvCxnSpPr>
          <p:nvPr/>
        </p:nvCxnSpPr>
        <p:spPr>
          <a:xfrm>
            <a:off x="2148155" y="2118520"/>
            <a:ext cx="1524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B2F12B2-D3F0-4FEE-9169-572D9DFD6DAD}"/>
              </a:ext>
            </a:extLst>
          </p:cNvPr>
          <p:cNvCxnSpPr>
            <a:cxnSpLocks/>
            <a:endCxn id="11" idx="1"/>
          </p:cNvCxnSpPr>
          <p:nvPr/>
        </p:nvCxnSpPr>
        <p:spPr>
          <a:xfrm>
            <a:off x="5664486" y="2139068"/>
            <a:ext cx="1803115" cy="28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60D4D46-A745-4A65-A2E8-3576D145C1BE}"/>
              </a:ext>
            </a:extLst>
          </p:cNvPr>
          <p:cNvCxnSpPr>
            <a:cxnSpLocks/>
          </p:cNvCxnSpPr>
          <p:nvPr/>
        </p:nvCxnSpPr>
        <p:spPr>
          <a:xfrm>
            <a:off x="9433390" y="2192510"/>
            <a:ext cx="1800149"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C714B13-6C14-4300-B320-CA7AB336548E}"/>
              </a:ext>
            </a:extLst>
          </p:cNvPr>
          <p:cNvCxnSpPr>
            <a:cxnSpLocks/>
          </p:cNvCxnSpPr>
          <p:nvPr/>
        </p:nvCxnSpPr>
        <p:spPr>
          <a:xfrm>
            <a:off x="11233539" y="2192510"/>
            <a:ext cx="0" cy="665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Cylinder 38">
            <a:extLst>
              <a:ext uri="{FF2B5EF4-FFF2-40B4-BE49-F238E27FC236}">
                <a16:creationId xmlns:a16="http://schemas.microsoft.com/office/drawing/2014/main" id="{45CE9EC5-4A50-4EAD-A26C-E36F4B3C8723}"/>
              </a:ext>
            </a:extLst>
          </p:cNvPr>
          <p:cNvSpPr/>
          <p:nvPr/>
        </p:nvSpPr>
        <p:spPr>
          <a:xfrm>
            <a:off x="10675540" y="2858287"/>
            <a:ext cx="1115997" cy="965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Database</a:t>
            </a:r>
          </a:p>
        </p:txBody>
      </p:sp>
      <p:cxnSp>
        <p:nvCxnSpPr>
          <p:cNvPr id="40" name="Straight Arrow Connector 39">
            <a:extLst>
              <a:ext uri="{FF2B5EF4-FFF2-40B4-BE49-F238E27FC236}">
                <a16:creationId xmlns:a16="http://schemas.microsoft.com/office/drawing/2014/main" id="{E12804D8-C388-4AC2-BD88-5043999CF6BF}"/>
              </a:ext>
            </a:extLst>
          </p:cNvPr>
          <p:cNvCxnSpPr>
            <a:cxnSpLocks/>
          </p:cNvCxnSpPr>
          <p:nvPr/>
        </p:nvCxnSpPr>
        <p:spPr>
          <a:xfrm>
            <a:off x="8344328" y="4818952"/>
            <a:ext cx="0" cy="159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B2F5240-3A24-48BA-BD45-0641222E0DE3}"/>
              </a:ext>
            </a:extLst>
          </p:cNvPr>
          <p:cNvCxnSpPr>
            <a:cxnSpLocks/>
          </p:cNvCxnSpPr>
          <p:nvPr/>
        </p:nvCxnSpPr>
        <p:spPr>
          <a:xfrm>
            <a:off x="8350946" y="5866316"/>
            <a:ext cx="0" cy="462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6508279-7C6B-4431-8858-B1A2ADB03347}"/>
              </a:ext>
            </a:extLst>
          </p:cNvPr>
          <p:cNvCxnSpPr>
            <a:cxnSpLocks/>
          </p:cNvCxnSpPr>
          <p:nvPr/>
        </p:nvCxnSpPr>
        <p:spPr>
          <a:xfrm flipH="1">
            <a:off x="9335784" y="5280917"/>
            <a:ext cx="189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78A0564-BF87-4514-B649-64E3164ACAEB}"/>
              </a:ext>
            </a:extLst>
          </p:cNvPr>
          <p:cNvCxnSpPr>
            <a:stCxn id="39" idx="3"/>
          </p:cNvCxnSpPr>
          <p:nvPr/>
        </p:nvCxnSpPr>
        <p:spPr>
          <a:xfrm flipH="1">
            <a:off x="11233538" y="3823737"/>
            <a:ext cx="1" cy="1467454"/>
          </a:xfrm>
          <a:prstGeom prst="line">
            <a:avLst/>
          </a:prstGeom>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6EFBD08D-CF3C-4134-9E28-1AFA67670275}"/>
              </a:ext>
            </a:extLst>
          </p:cNvPr>
          <p:cNvSpPr txBox="1"/>
          <p:nvPr/>
        </p:nvSpPr>
        <p:spPr>
          <a:xfrm>
            <a:off x="8459057" y="6205591"/>
            <a:ext cx="876727" cy="369332"/>
          </a:xfrm>
          <a:prstGeom prst="rect">
            <a:avLst/>
          </a:prstGeom>
          <a:noFill/>
        </p:spPr>
        <p:txBody>
          <a:bodyPr wrap="square" rtlCol="0">
            <a:spAutoFit/>
          </a:bodyPr>
          <a:lstStyle/>
          <a:p>
            <a:r>
              <a:rPr lang="en-IN" dirty="0"/>
              <a:t>Result</a:t>
            </a:r>
          </a:p>
        </p:txBody>
      </p:sp>
    </p:spTree>
    <p:extLst>
      <p:ext uri="{BB962C8B-B14F-4D97-AF65-F5344CB8AC3E}">
        <p14:creationId xmlns:p14="http://schemas.microsoft.com/office/powerpoint/2010/main" val="243174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F17E-6633-2BB7-E00A-8687B51A0B19}"/>
              </a:ext>
            </a:extLst>
          </p:cNvPr>
          <p:cNvSpPr>
            <a:spLocks noGrp="1"/>
          </p:cNvSpPr>
          <p:nvPr>
            <p:ph type="title"/>
          </p:nvPr>
        </p:nvSpPr>
        <p:spPr/>
        <p:txBody>
          <a:bodyPr/>
          <a:lstStyle/>
          <a:p>
            <a:r>
              <a:rPr lang="en-US" dirty="0"/>
              <a:t>Sample Code</a:t>
            </a:r>
          </a:p>
        </p:txBody>
      </p:sp>
      <p:sp>
        <p:nvSpPr>
          <p:cNvPr id="3" name="Content Placeholder 2">
            <a:extLst>
              <a:ext uri="{FF2B5EF4-FFF2-40B4-BE49-F238E27FC236}">
                <a16:creationId xmlns:a16="http://schemas.microsoft.com/office/drawing/2014/main" id="{12788E4B-0F49-D317-E51C-C35FA6F94D79}"/>
              </a:ext>
            </a:extLst>
          </p:cNvPr>
          <p:cNvSpPr>
            <a:spLocks noGrp="1"/>
          </p:cNvSpPr>
          <p:nvPr>
            <p:ph idx="1"/>
          </p:nvPr>
        </p:nvSpPr>
        <p:spPr/>
        <p:txBody>
          <a:bodyPr>
            <a:normAutofit/>
          </a:bodyPr>
          <a:lstStyle/>
          <a:p>
            <a:r>
              <a:rPr lang="en-US" dirty="0"/>
              <a:t>Sample Code of our Project:</a:t>
            </a:r>
          </a:p>
          <a:p>
            <a:pPr marL="0" indent="0">
              <a:buNone/>
            </a:pPr>
            <a:r>
              <a:rPr lang="en-US" sz="1600" dirty="0"/>
              <a:t>def </a:t>
            </a:r>
            <a:r>
              <a:rPr lang="en-US" sz="1600" dirty="0" err="1"/>
              <a:t>get_descriptors</a:t>
            </a:r>
            <a:r>
              <a:rPr lang="en-US" sz="1600" dirty="0"/>
              <a:t>(</a:t>
            </a:r>
            <a:r>
              <a:rPr lang="en-US" sz="1600" dirty="0" err="1"/>
              <a:t>img</a:t>
            </a:r>
            <a:r>
              <a:rPr lang="en-US" sz="1600" dirty="0"/>
              <a:t>):	</a:t>
            </a:r>
          </a:p>
          <a:p>
            <a:pPr marL="0" indent="0">
              <a:buNone/>
            </a:pPr>
            <a:r>
              <a:rPr lang="en-US" sz="1600" dirty="0"/>
              <a:t>    </a:t>
            </a:r>
            <a:r>
              <a:rPr lang="en-US" sz="1600" dirty="0" err="1"/>
              <a:t>clahe</a:t>
            </a:r>
            <a:r>
              <a:rPr lang="en-US" sz="1600" dirty="0"/>
              <a:t> = cv2.createCLAHE(</a:t>
            </a:r>
            <a:r>
              <a:rPr lang="en-US" sz="1600" dirty="0" err="1"/>
              <a:t>clipLimit</a:t>
            </a:r>
            <a:r>
              <a:rPr lang="en-US" sz="1600" dirty="0"/>
              <a:t>=2.0, </a:t>
            </a:r>
            <a:r>
              <a:rPr lang="en-US" sz="1600" dirty="0" err="1"/>
              <a:t>tileGridSize</a:t>
            </a:r>
            <a:r>
              <a:rPr lang="en-US" sz="1600" dirty="0"/>
              <a:t>=(8,8))	</a:t>
            </a:r>
          </a:p>
          <a:p>
            <a:pPr marL="0" indent="0">
              <a:buNone/>
            </a:pPr>
            <a:r>
              <a:rPr lang="en-US" sz="1600" dirty="0"/>
              <a:t>    </a:t>
            </a:r>
            <a:r>
              <a:rPr lang="en-US" sz="1600" dirty="0" err="1"/>
              <a:t>img</a:t>
            </a:r>
            <a:r>
              <a:rPr lang="en-US" sz="1600" dirty="0"/>
              <a:t> = </a:t>
            </a:r>
            <a:r>
              <a:rPr lang="en-US" sz="1600" dirty="0" err="1"/>
              <a:t>clahe.apply</a:t>
            </a:r>
            <a:r>
              <a:rPr lang="en-US" sz="1600" dirty="0"/>
              <a:t>(</a:t>
            </a:r>
            <a:r>
              <a:rPr lang="en-US" sz="1600" dirty="0" err="1"/>
              <a:t>img</a:t>
            </a:r>
            <a:r>
              <a:rPr lang="en-US" sz="1600" dirty="0"/>
              <a:t>)	</a:t>
            </a:r>
          </a:p>
          <a:p>
            <a:pPr marL="0" indent="0">
              <a:buNone/>
            </a:pPr>
            <a:r>
              <a:rPr lang="en-US" sz="1600" dirty="0"/>
              <a:t>    </a:t>
            </a:r>
            <a:r>
              <a:rPr lang="en-US" sz="1600" dirty="0" err="1"/>
              <a:t>img</a:t>
            </a:r>
            <a:r>
              <a:rPr lang="en-US" sz="1600" dirty="0"/>
              <a:t> = </a:t>
            </a:r>
            <a:r>
              <a:rPr lang="en-US" sz="1600" dirty="0" err="1"/>
              <a:t>image_enhance.image_enhance</a:t>
            </a:r>
            <a:r>
              <a:rPr lang="en-US" sz="1600" dirty="0"/>
              <a:t>(</a:t>
            </a:r>
            <a:r>
              <a:rPr lang="en-US" sz="1600" dirty="0" err="1"/>
              <a:t>img</a:t>
            </a:r>
            <a:r>
              <a:rPr lang="en-US" sz="1600" dirty="0"/>
              <a:t>)	</a:t>
            </a:r>
          </a:p>
          <a:p>
            <a:pPr marL="0" indent="0">
              <a:buNone/>
            </a:pPr>
            <a:r>
              <a:rPr lang="en-US" sz="1600" dirty="0"/>
              <a:t>    </a:t>
            </a:r>
            <a:r>
              <a:rPr lang="en-US" sz="1600" dirty="0" err="1"/>
              <a:t>img</a:t>
            </a:r>
            <a:r>
              <a:rPr lang="en-US" sz="1600" dirty="0"/>
              <a:t> = </a:t>
            </a:r>
            <a:r>
              <a:rPr lang="en-US" sz="1600" dirty="0" err="1"/>
              <a:t>numpy.array</a:t>
            </a:r>
            <a:r>
              <a:rPr lang="en-US" sz="1600" dirty="0"/>
              <a:t>(</a:t>
            </a:r>
            <a:r>
              <a:rPr lang="en-US" sz="1600" dirty="0" err="1"/>
              <a:t>img</a:t>
            </a:r>
            <a:r>
              <a:rPr lang="en-US" sz="1600" dirty="0"/>
              <a:t>, </a:t>
            </a:r>
            <a:r>
              <a:rPr lang="en-US" sz="1600" dirty="0" err="1"/>
              <a:t>dtype</a:t>
            </a:r>
            <a:r>
              <a:rPr lang="en-US" sz="1600" dirty="0"/>
              <a:t>=numpy.uint8)	</a:t>
            </a:r>
          </a:p>
          <a:p>
            <a:pPr marL="0" indent="0">
              <a:buNone/>
            </a:pPr>
            <a:r>
              <a:rPr lang="en-US" sz="1600" dirty="0"/>
              <a:t>    # Threshold	</a:t>
            </a:r>
          </a:p>
          <a:p>
            <a:pPr marL="0" indent="0">
              <a:buNone/>
            </a:pPr>
            <a:r>
              <a:rPr lang="en-US" sz="1600" dirty="0"/>
              <a:t>    ret, </a:t>
            </a:r>
            <a:r>
              <a:rPr lang="en-US" sz="1600" dirty="0" err="1"/>
              <a:t>img</a:t>
            </a:r>
            <a:r>
              <a:rPr lang="en-US" sz="1600" dirty="0"/>
              <a:t> = cv2.threshold(</a:t>
            </a:r>
            <a:r>
              <a:rPr lang="en-US" sz="1600" dirty="0" err="1"/>
              <a:t>img</a:t>
            </a:r>
            <a:r>
              <a:rPr lang="en-US" sz="1600" dirty="0"/>
              <a:t>, 127, 255, cv2.THRESH_BINARY_INV | cv2.THRESH_OTSU)	</a:t>
            </a:r>
          </a:p>
          <a:p>
            <a:pPr marL="0" indent="0">
              <a:buNone/>
            </a:pPr>
            <a:r>
              <a:rPr lang="en-US" sz="1600" dirty="0"/>
              <a:t>    # Normalize to 0 and 1 range	</a:t>
            </a:r>
          </a:p>
          <a:p>
            <a:pPr marL="0" indent="0">
              <a:buNone/>
            </a:pPr>
            <a:r>
              <a:rPr lang="en-US" sz="1600" dirty="0"/>
              <a:t>    </a:t>
            </a:r>
            <a:r>
              <a:rPr lang="en-US" sz="1600" dirty="0" err="1"/>
              <a:t>img</a:t>
            </a:r>
            <a:r>
              <a:rPr lang="en-US" sz="1600" dirty="0"/>
              <a:t>[</a:t>
            </a:r>
            <a:r>
              <a:rPr lang="en-US" sz="1600" dirty="0" err="1"/>
              <a:t>img</a:t>
            </a:r>
            <a:r>
              <a:rPr lang="en-US" sz="1600" dirty="0"/>
              <a:t> == 255] = 1	</a:t>
            </a:r>
          </a:p>
          <a:p>
            <a:pPr marL="0" indent="0">
              <a:buNone/>
            </a:pPr>
            <a:r>
              <a:rPr lang="en-US" sz="1600" dirty="0"/>
              <a:t>    #Thinning	</a:t>
            </a:r>
          </a:p>
          <a:p>
            <a:pPr marL="0" indent="0">
              <a:buNone/>
            </a:pPr>
            <a:r>
              <a:rPr lang="en-US" sz="1600" dirty="0"/>
              <a:t>    skeleton = skeletonize(</a:t>
            </a:r>
            <a:r>
              <a:rPr lang="en-US" sz="1600" dirty="0" err="1"/>
              <a:t>img</a:t>
            </a:r>
            <a:r>
              <a:rPr lang="en-US" sz="1600" dirty="0"/>
              <a:t>)	</a:t>
            </a:r>
          </a:p>
          <a:p>
            <a:pPr marL="0" indent="0">
              <a:buNone/>
            </a:pPr>
            <a:r>
              <a:rPr lang="en-US" sz="1600" dirty="0"/>
              <a:t>    skeleton = </a:t>
            </a:r>
            <a:r>
              <a:rPr lang="en-US" sz="1600" dirty="0" err="1"/>
              <a:t>numpy.array</a:t>
            </a:r>
            <a:r>
              <a:rPr lang="en-US" sz="1600" dirty="0"/>
              <a:t>(skeleton, </a:t>
            </a:r>
            <a:r>
              <a:rPr lang="en-US" sz="1600" dirty="0" err="1"/>
              <a:t>dtype</a:t>
            </a:r>
            <a:r>
              <a:rPr lang="en-US" sz="1600" dirty="0"/>
              <a:t>=numpy.uint8)	</a:t>
            </a:r>
          </a:p>
          <a:p>
            <a:pPr marL="0" indent="0">
              <a:buNone/>
            </a:pPr>
            <a:r>
              <a:rPr lang="en-US" sz="1600" dirty="0"/>
              <a:t>    skeleton = </a:t>
            </a:r>
            <a:r>
              <a:rPr lang="en-US" sz="1600" dirty="0" err="1"/>
              <a:t>removedot</a:t>
            </a:r>
            <a:r>
              <a:rPr lang="en-US" sz="1600" dirty="0"/>
              <a:t>(skeleton)	</a:t>
            </a:r>
          </a:p>
          <a:p>
            <a:pPr marL="0" indent="0">
              <a:buNone/>
            </a:pPr>
            <a:r>
              <a:rPr lang="en-US" sz="1600" dirty="0"/>
              <a:t>    </a:t>
            </a:r>
          </a:p>
        </p:txBody>
      </p:sp>
    </p:spTree>
    <p:extLst>
      <p:ext uri="{BB962C8B-B14F-4D97-AF65-F5344CB8AC3E}">
        <p14:creationId xmlns:p14="http://schemas.microsoft.com/office/powerpoint/2010/main" val="146220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E95-C0F0-9004-45A5-7CFBA20B3BD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DA14977C-4444-8B86-2E60-894B25FA8268}"/>
              </a:ext>
            </a:extLst>
          </p:cNvPr>
          <p:cNvSpPr>
            <a:spLocks noGrp="1"/>
          </p:cNvSpPr>
          <p:nvPr>
            <p:ph idx="1"/>
          </p:nvPr>
        </p:nvSpPr>
        <p:spPr/>
        <p:txBody>
          <a:bodyPr>
            <a:normAutofit/>
          </a:bodyPr>
          <a:lstStyle/>
          <a:p>
            <a:pPr marL="0" indent="0">
              <a:buNone/>
            </a:pPr>
            <a:r>
              <a:rPr lang="en-US" sz="1600" dirty="0"/>
              <a:t># Harris corners	</a:t>
            </a:r>
          </a:p>
          <a:p>
            <a:pPr marL="0" indent="0">
              <a:buNone/>
            </a:pPr>
            <a:r>
              <a:rPr lang="en-US" sz="1600" dirty="0"/>
              <a:t>    </a:t>
            </a:r>
            <a:r>
              <a:rPr lang="en-US" sz="1600" dirty="0" err="1"/>
              <a:t>harris_corners</a:t>
            </a:r>
            <a:r>
              <a:rPr lang="en-US" sz="1600" dirty="0"/>
              <a:t> = cv2.cornerHarris(</a:t>
            </a:r>
            <a:r>
              <a:rPr lang="en-US" sz="1600" dirty="0" err="1"/>
              <a:t>img</a:t>
            </a:r>
            <a:r>
              <a:rPr lang="en-US" sz="1600" dirty="0"/>
              <a:t>, 3, 3, 0.04)	</a:t>
            </a:r>
          </a:p>
          <a:p>
            <a:pPr marL="0" indent="0">
              <a:buNone/>
            </a:pPr>
            <a:r>
              <a:rPr lang="en-US" sz="1600" dirty="0"/>
              <a:t>    </a:t>
            </a:r>
            <a:r>
              <a:rPr lang="en-US" sz="1600" dirty="0" err="1"/>
              <a:t>harris_normalized</a:t>
            </a:r>
            <a:r>
              <a:rPr lang="en-US" sz="1600" dirty="0"/>
              <a:t> = cv2.normalize(</a:t>
            </a:r>
            <a:r>
              <a:rPr lang="en-US" sz="1600" dirty="0" err="1"/>
              <a:t>harris_corners</a:t>
            </a:r>
            <a:r>
              <a:rPr lang="en-US" sz="1600" dirty="0"/>
              <a:t>, 0, 255, </a:t>
            </a:r>
            <a:r>
              <a:rPr lang="en-US" sz="1600" dirty="0" err="1"/>
              <a:t>norm_type</a:t>
            </a:r>
            <a:r>
              <a:rPr lang="en-US" sz="1600" dirty="0"/>
              <a:t>=cv2.NORM_MINMAX, </a:t>
            </a:r>
            <a:r>
              <a:rPr lang="en-US" sz="1600" dirty="0" err="1"/>
              <a:t>dtype</a:t>
            </a:r>
            <a:r>
              <a:rPr lang="en-US" sz="1600" dirty="0"/>
              <a:t>=cv2.CV_32FC1)	</a:t>
            </a:r>
          </a:p>
          <a:p>
            <a:pPr marL="0" indent="0">
              <a:buNone/>
            </a:pPr>
            <a:r>
              <a:rPr lang="en-US" sz="1600" dirty="0"/>
              <a:t>    </a:t>
            </a:r>
            <a:r>
              <a:rPr lang="en-US" sz="1600" dirty="0" err="1"/>
              <a:t>threshold_harris</a:t>
            </a:r>
            <a:r>
              <a:rPr lang="en-US" sz="1600" dirty="0"/>
              <a:t> = 125	</a:t>
            </a:r>
          </a:p>
          <a:p>
            <a:pPr marL="0" indent="0">
              <a:buNone/>
            </a:pPr>
            <a:r>
              <a:rPr lang="en-US" sz="1600" dirty="0"/>
              <a:t># Extract </a:t>
            </a:r>
            <a:r>
              <a:rPr lang="en-US" sz="1600" dirty="0" err="1"/>
              <a:t>keypoints</a:t>
            </a:r>
            <a:r>
              <a:rPr lang="en-US" sz="1600" dirty="0"/>
              <a:t>	</a:t>
            </a:r>
          </a:p>
          <a:p>
            <a:pPr marL="0" indent="0">
              <a:buNone/>
            </a:pPr>
            <a:r>
              <a:rPr lang="en-US" sz="1600" dirty="0" err="1"/>
              <a:t>keypoints</a:t>
            </a:r>
            <a:r>
              <a:rPr lang="en-US" sz="1600" dirty="0"/>
              <a:t> = []	</a:t>
            </a:r>
          </a:p>
          <a:p>
            <a:pPr marL="0" indent="0">
              <a:buNone/>
            </a:pPr>
            <a:r>
              <a:rPr lang="en-US" sz="1600" dirty="0"/>
              <a:t>for x in range(0, </a:t>
            </a:r>
            <a:r>
              <a:rPr lang="en-US" sz="1600" dirty="0" err="1"/>
              <a:t>harris_normalized.shape</a:t>
            </a:r>
            <a:r>
              <a:rPr lang="en-US" sz="1600" dirty="0"/>
              <a:t>[0]):		</a:t>
            </a:r>
          </a:p>
          <a:p>
            <a:pPr marL="0" indent="0">
              <a:buNone/>
            </a:pPr>
            <a:r>
              <a:rPr lang="en-US" sz="1600" dirty="0"/>
              <a:t>    for y in range(0, </a:t>
            </a:r>
            <a:r>
              <a:rPr lang="en-US" sz="1600" dirty="0" err="1"/>
              <a:t>harris_normalized.shape</a:t>
            </a:r>
            <a:r>
              <a:rPr lang="en-US" sz="1600" dirty="0"/>
              <a:t>[1]):			</a:t>
            </a:r>
          </a:p>
          <a:p>
            <a:pPr marL="0" indent="0">
              <a:buNone/>
            </a:pPr>
            <a:r>
              <a:rPr lang="en-US" sz="1600" dirty="0"/>
              <a:t>        if </a:t>
            </a:r>
            <a:r>
              <a:rPr lang="en-US" sz="1600" dirty="0" err="1"/>
              <a:t>harris_normalized</a:t>
            </a:r>
            <a:r>
              <a:rPr lang="en-US" sz="1600" dirty="0"/>
              <a:t>[x][y] &gt; </a:t>
            </a:r>
            <a:r>
              <a:rPr lang="en-US" sz="1600" dirty="0" err="1"/>
              <a:t>threshold_harris</a:t>
            </a:r>
            <a:r>
              <a:rPr lang="en-US" sz="1600" dirty="0"/>
              <a:t>:				</a:t>
            </a:r>
          </a:p>
          <a:p>
            <a:pPr marL="0" indent="0">
              <a:buNone/>
            </a:pPr>
            <a:r>
              <a:rPr lang="en-US" sz="1600" dirty="0"/>
              <a:t>            </a:t>
            </a:r>
            <a:r>
              <a:rPr lang="en-US" sz="1600" dirty="0" err="1"/>
              <a:t>keypoints.append</a:t>
            </a:r>
            <a:r>
              <a:rPr lang="en-US" sz="1600" dirty="0"/>
              <a:t>(cv2.KeyPoint(y, x, 1))	</a:t>
            </a:r>
          </a:p>
          <a:p>
            <a:pPr marL="0" indent="0">
              <a:buNone/>
            </a:pPr>
            <a:r>
              <a:rPr lang="en-US" sz="1600" dirty="0"/>
              <a:t># Define descriptor	</a:t>
            </a:r>
          </a:p>
          <a:p>
            <a:pPr marL="0" indent="0">
              <a:buNone/>
            </a:pPr>
            <a:r>
              <a:rPr lang="en-US" sz="1600" dirty="0"/>
              <a:t>orb = cv2.ORB_create()	</a:t>
            </a:r>
          </a:p>
          <a:p>
            <a:pPr marL="0" indent="0">
              <a:buNone/>
            </a:pPr>
            <a:r>
              <a:rPr lang="en-US" sz="1600" dirty="0"/>
              <a:t># Compute descriptors	</a:t>
            </a:r>
          </a:p>
          <a:p>
            <a:pPr marL="0" indent="0">
              <a:buNone/>
            </a:pPr>
            <a:r>
              <a:rPr lang="en-US" sz="1600" dirty="0"/>
              <a:t>_, des = </a:t>
            </a:r>
            <a:r>
              <a:rPr lang="en-US" sz="1600" dirty="0" err="1"/>
              <a:t>orb.compute</a:t>
            </a:r>
            <a:r>
              <a:rPr lang="en-US" sz="1600" dirty="0"/>
              <a:t>(</a:t>
            </a:r>
            <a:r>
              <a:rPr lang="en-US" sz="1600" dirty="0" err="1"/>
              <a:t>img</a:t>
            </a:r>
            <a:r>
              <a:rPr lang="en-US" sz="1600" dirty="0"/>
              <a:t>, </a:t>
            </a:r>
            <a:r>
              <a:rPr lang="en-US" sz="1600" dirty="0" err="1"/>
              <a:t>keypoints</a:t>
            </a:r>
            <a:r>
              <a:rPr lang="en-US" sz="1600" dirty="0"/>
              <a:t>)	</a:t>
            </a:r>
          </a:p>
          <a:p>
            <a:pPr marL="0" indent="0">
              <a:buNone/>
            </a:pPr>
            <a:r>
              <a:rPr lang="en-US" sz="1600" dirty="0"/>
              <a:t>return (</a:t>
            </a:r>
            <a:r>
              <a:rPr lang="en-US" sz="1600" dirty="0" err="1"/>
              <a:t>keypoints</a:t>
            </a:r>
            <a:r>
              <a:rPr lang="en-US" sz="1600" dirty="0"/>
              <a:t>, des);</a:t>
            </a:r>
          </a:p>
        </p:txBody>
      </p:sp>
    </p:spTree>
    <p:extLst>
      <p:ext uri="{BB962C8B-B14F-4D97-AF65-F5344CB8AC3E}">
        <p14:creationId xmlns:p14="http://schemas.microsoft.com/office/powerpoint/2010/main" val="196682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DEC7-6CD4-0184-76E9-711382A7CB85}"/>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26D67C74-E690-F16F-A9AC-CEAE81263179}"/>
              </a:ext>
            </a:extLst>
          </p:cNvPr>
          <p:cNvSpPr>
            <a:spLocks noGrp="1"/>
          </p:cNvSpPr>
          <p:nvPr>
            <p:ph idx="1"/>
          </p:nvPr>
        </p:nvSpPr>
        <p:spPr/>
        <p:txBody>
          <a:bodyPr>
            <a:noAutofit/>
          </a:bodyPr>
          <a:lstStyle/>
          <a:p>
            <a:pPr marL="0" indent="0">
              <a:buNone/>
            </a:pPr>
            <a:r>
              <a:rPr lang="en-US" sz="1400" dirty="0"/>
              <a:t>def main():	</a:t>
            </a:r>
          </a:p>
          <a:p>
            <a:pPr marL="0" indent="0">
              <a:buNone/>
            </a:pPr>
            <a:r>
              <a:rPr lang="en-US" sz="1400" dirty="0"/>
              <a:t>    </a:t>
            </a:r>
            <a:r>
              <a:rPr lang="en-US" sz="1400" dirty="0" err="1"/>
              <a:t>image_name</a:t>
            </a:r>
            <a:r>
              <a:rPr lang="en-US" sz="1400" dirty="0"/>
              <a:t> = </a:t>
            </a:r>
            <a:r>
              <a:rPr lang="en-US" sz="1400" dirty="0" err="1"/>
              <a:t>sys.argv</a:t>
            </a:r>
            <a:r>
              <a:rPr lang="en-US" sz="1400" dirty="0"/>
              <a:t>[1]	</a:t>
            </a:r>
          </a:p>
          <a:p>
            <a:pPr marL="0" indent="0">
              <a:buNone/>
            </a:pPr>
            <a:r>
              <a:rPr lang="en-US" sz="1400" dirty="0"/>
              <a:t>    img1 = cv2.imread(</a:t>
            </a:r>
            <a:r>
              <a:rPr lang="en-US" sz="1400" dirty="0" err="1"/>
              <a:t>r"C</a:t>
            </a:r>
            <a:r>
              <a:rPr lang="en-US" sz="1400" dirty="0"/>
              <a:t>:\Users\srico\PycharmProjects\FRCD\venv\FingerPrintBasedCrimeDetection/DataBase1/" + </a:t>
            </a:r>
            <a:r>
              <a:rPr lang="en-US" sz="1400" dirty="0" err="1"/>
              <a:t>image_name</a:t>
            </a:r>
            <a:r>
              <a:rPr lang="en-US" sz="1400" dirty="0"/>
              <a:t>, cv2.IMREAD_GRAYSCALE)	</a:t>
            </a:r>
          </a:p>
          <a:p>
            <a:pPr marL="0" indent="0">
              <a:buNone/>
            </a:pPr>
            <a:r>
              <a:rPr lang="en-US" sz="1400" dirty="0"/>
              <a:t>    kp1, des1 = </a:t>
            </a:r>
            <a:r>
              <a:rPr lang="en-US" sz="1400" dirty="0" err="1"/>
              <a:t>get_descriptors</a:t>
            </a:r>
            <a:r>
              <a:rPr lang="en-US" sz="1400" dirty="0"/>
              <a:t>(img1)	</a:t>
            </a:r>
          </a:p>
          <a:p>
            <a:pPr marL="0" indent="0">
              <a:buNone/>
            </a:pPr>
            <a:r>
              <a:rPr lang="en-US" sz="1400" dirty="0"/>
              <a:t>    </a:t>
            </a:r>
            <a:r>
              <a:rPr lang="en-US" sz="1400" dirty="0" err="1"/>
              <a:t>image_name</a:t>
            </a:r>
            <a:r>
              <a:rPr lang="en-US" sz="1400" dirty="0"/>
              <a:t> = </a:t>
            </a:r>
            <a:r>
              <a:rPr lang="en-US" sz="1400" dirty="0" err="1"/>
              <a:t>sys.argv</a:t>
            </a:r>
            <a:r>
              <a:rPr lang="en-US" sz="1400" dirty="0"/>
              <a:t>[2]	</a:t>
            </a:r>
          </a:p>
          <a:p>
            <a:pPr marL="0" indent="0">
              <a:buNone/>
            </a:pPr>
            <a:r>
              <a:rPr lang="en-US" sz="1400" dirty="0"/>
              <a:t>    img2 = cv2.imread(</a:t>
            </a:r>
            <a:r>
              <a:rPr lang="en-US" sz="1400" dirty="0" err="1"/>
              <a:t>r"C</a:t>
            </a:r>
            <a:r>
              <a:rPr lang="en-US" sz="1400" dirty="0"/>
              <a:t>:\Users\srico\PycharmProjects\FRCD\venv\FingerPrintBasedCrimeDetection/DataBase1/" + </a:t>
            </a:r>
            <a:r>
              <a:rPr lang="en-US" sz="1400" dirty="0" err="1"/>
              <a:t>image_name</a:t>
            </a:r>
            <a:r>
              <a:rPr lang="en-US" sz="1400" dirty="0"/>
              <a:t>, cv2.IMREAD_GRAYSCALE)	</a:t>
            </a:r>
          </a:p>
          <a:p>
            <a:pPr marL="0" indent="0">
              <a:buNone/>
            </a:pPr>
            <a:r>
              <a:rPr lang="en-US" sz="1400" dirty="0"/>
              <a:t>    kp2, des2 = </a:t>
            </a:r>
            <a:r>
              <a:rPr lang="en-US" sz="1400" dirty="0" err="1"/>
              <a:t>get_descriptors</a:t>
            </a:r>
            <a:r>
              <a:rPr lang="en-US" sz="1400" dirty="0"/>
              <a:t>(img2)	</a:t>
            </a:r>
          </a:p>
          <a:p>
            <a:pPr marL="0" indent="0">
              <a:buNone/>
            </a:pPr>
            <a:r>
              <a:rPr lang="en-US" sz="1400" dirty="0"/>
              <a:t># Matching between descriptors	</a:t>
            </a:r>
          </a:p>
          <a:p>
            <a:pPr marL="0" indent="0">
              <a:buNone/>
            </a:pPr>
            <a:r>
              <a:rPr lang="en-US" sz="1400" dirty="0"/>
              <a:t>bf = cv2.BFMatcher(cv2.NORM_HAMMING, </a:t>
            </a:r>
            <a:r>
              <a:rPr lang="en-US" sz="1400" dirty="0" err="1"/>
              <a:t>crossCheck</a:t>
            </a:r>
            <a:r>
              <a:rPr lang="en-US" sz="1400" dirty="0"/>
              <a:t>=True)	</a:t>
            </a:r>
          </a:p>
          <a:p>
            <a:pPr marL="0" indent="0">
              <a:buNone/>
            </a:pPr>
            <a:r>
              <a:rPr lang="en-US" sz="1400" dirty="0"/>
              <a:t>matches = sorted(</a:t>
            </a:r>
            <a:r>
              <a:rPr lang="en-US" sz="1400" dirty="0" err="1"/>
              <a:t>bf.match</a:t>
            </a:r>
            <a:r>
              <a:rPr lang="en-US" sz="1400" dirty="0"/>
              <a:t>(des1, des2), key= lambda </a:t>
            </a:r>
            <a:r>
              <a:rPr lang="en-US" sz="1400" dirty="0" err="1"/>
              <a:t>match:match.distance</a:t>
            </a:r>
            <a:r>
              <a:rPr lang="en-US" sz="1400" dirty="0"/>
              <a:t>)	</a:t>
            </a:r>
          </a:p>
          <a:p>
            <a:pPr marL="0" indent="0">
              <a:buNone/>
            </a:pPr>
            <a:r>
              <a:rPr lang="en-US" sz="1400" dirty="0"/>
              <a:t># Plot </a:t>
            </a:r>
            <a:r>
              <a:rPr lang="en-US" sz="1400" dirty="0" err="1"/>
              <a:t>keypoints</a:t>
            </a:r>
            <a:r>
              <a:rPr lang="en-US" sz="1400" dirty="0"/>
              <a:t>	</a:t>
            </a:r>
          </a:p>
          <a:p>
            <a:pPr marL="0" indent="0">
              <a:buNone/>
            </a:pPr>
            <a:r>
              <a:rPr lang="en-US" sz="1400" dirty="0"/>
              <a:t>img4 = cv2.drawKeypoints(img1, kp1, </a:t>
            </a:r>
            <a:r>
              <a:rPr lang="en-US" sz="1400" dirty="0" err="1"/>
              <a:t>outImage</a:t>
            </a:r>
            <a:r>
              <a:rPr lang="en-US" sz="1400" dirty="0"/>
              <a:t>=None)	</a:t>
            </a:r>
          </a:p>
          <a:p>
            <a:pPr marL="0" indent="0">
              <a:buNone/>
            </a:pPr>
            <a:r>
              <a:rPr lang="en-US" sz="1400" dirty="0"/>
              <a:t>img5 = cv2.drawKeypoints(img2, kp2, </a:t>
            </a:r>
            <a:r>
              <a:rPr lang="en-US" sz="1400" dirty="0" err="1"/>
              <a:t>outImage</a:t>
            </a:r>
            <a:r>
              <a:rPr lang="en-US" sz="1400" dirty="0"/>
              <a:t>=None)	</a:t>
            </a:r>
          </a:p>
          <a:p>
            <a:pPr marL="0" indent="0">
              <a:buNone/>
            </a:pPr>
            <a:r>
              <a:rPr lang="en-US" sz="1400" dirty="0"/>
              <a:t>f, </a:t>
            </a:r>
            <a:r>
              <a:rPr lang="en-US" sz="1400" dirty="0" err="1"/>
              <a:t>axarr</a:t>
            </a:r>
            <a:r>
              <a:rPr lang="en-US" sz="1400" dirty="0"/>
              <a:t> = </a:t>
            </a:r>
            <a:r>
              <a:rPr lang="en-US" sz="1400" dirty="0" err="1"/>
              <a:t>plt.subplots</a:t>
            </a:r>
            <a:r>
              <a:rPr lang="en-US" sz="1400" dirty="0"/>
              <a:t>(1,2)	</a:t>
            </a:r>
          </a:p>
          <a:p>
            <a:pPr marL="0" indent="0">
              <a:buNone/>
            </a:pPr>
            <a:r>
              <a:rPr lang="en-US" sz="1400" dirty="0" err="1"/>
              <a:t>axarr</a:t>
            </a:r>
            <a:r>
              <a:rPr lang="en-US" sz="1400" dirty="0"/>
              <a:t>[0].</a:t>
            </a:r>
            <a:r>
              <a:rPr lang="en-US" sz="1400" dirty="0" err="1"/>
              <a:t>imshow</a:t>
            </a:r>
            <a:r>
              <a:rPr lang="en-US" sz="1400" dirty="0"/>
              <a:t>(img4)	</a:t>
            </a:r>
          </a:p>
          <a:p>
            <a:pPr marL="0" indent="0">
              <a:buNone/>
            </a:pPr>
            <a:r>
              <a:rPr lang="en-US" sz="1400" dirty="0" err="1"/>
              <a:t>axarr</a:t>
            </a:r>
            <a:r>
              <a:rPr lang="en-US" sz="1400" dirty="0"/>
              <a:t>[1].</a:t>
            </a:r>
            <a:r>
              <a:rPr lang="en-US" sz="1400" dirty="0" err="1"/>
              <a:t>imshow</a:t>
            </a:r>
            <a:r>
              <a:rPr lang="en-US" sz="1400" dirty="0"/>
              <a:t>(img5)	</a:t>
            </a:r>
          </a:p>
        </p:txBody>
      </p:sp>
    </p:spTree>
    <p:extLst>
      <p:ext uri="{BB962C8B-B14F-4D97-AF65-F5344CB8AC3E}">
        <p14:creationId xmlns:p14="http://schemas.microsoft.com/office/powerpoint/2010/main" val="96430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2321-9DA7-DBBA-2339-C657E8AACDD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563F686-3552-F47D-FED6-E29CD99D0C8A}"/>
              </a:ext>
            </a:extLst>
          </p:cNvPr>
          <p:cNvSpPr>
            <a:spLocks noGrp="1"/>
          </p:cNvSpPr>
          <p:nvPr>
            <p:ph idx="1"/>
          </p:nvPr>
        </p:nvSpPr>
        <p:spPr/>
        <p:txBody>
          <a:bodyPr>
            <a:normAutofit fontScale="92500" lnSpcReduction="10000"/>
          </a:bodyPr>
          <a:lstStyle/>
          <a:p>
            <a:pPr marL="0" indent="0">
              <a:buNone/>
            </a:pPr>
            <a:r>
              <a:rPr lang="en-US" sz="1500" dirty="0" err="1"/>
              <a:t>plt.show</a:t>
            </a:r>
            <a:r>
              <a:rPr lang="en-US" sz="1500" dirty="0"/>
              <a:t>()	# Plot matches	</a:t>
            </a:r>
          </a:p>
          <a:p>
            <a:pPr marL="0" indent="0">
              <a:buNone/>
            </a:pPr>
            <a:r>
              <a:rPr lang="en-US" sz="1500" dirty="0"/>
              <a:t>img3 = cv2.drawMatches(img1, kp1, img2, kp2, matches, flags=2, </a:t>
            </a:r>
            <a:r>
              <a:rPr lang="en-US" sz="1500" dirty="0" err="1"/>
              <a:t>outImg</a:t>
            </a:r>
            <a:r>
              <a:rPr lang="en-US" sz="1500" dirty="0"/>
              <a:t>=None)	</a:t>
            </a:r>
          </a:p>
          <a:p>
            <a:pPr marL="0" indent="0">
              <a:buNone/>
            </a:pPr>
            <a:r>
              <a:rPr lang="en-US" sz="1500" dirty="0" err="1"/>
              <a:t>plt.imshow</a:t>
            </a:r>
            <a:r>
              <a:rPr lang="en-US" sz="1500" dirty="0"/>
              <a:t>(img3)	</a:t>
            </a:r>
          </a:p>
          <a:p>
            <a:pPr marL="0" indent="0">
              <a:buNone/>
            </a:pPr>
            <a:r>
              <a:rPr lang="en-US" sz="1500" dirty="0" err="1"/>
              <a:t>plt.show</a:t>
            </a:r>
            <a:r>
              <a:rPr lang="en-US" sz="1500" dirty="0"/>
              <a:t>()</a:t>
            </a:r>
          </a:p>
          <a:p>
            <a:pPr marL="0" indent="0">
              <a:buNone/>
            </a:pPr>
            <a:r>
              <a:rPr lang="en-US" sz="1500" dirty="0"/>
              <a:t># Calculate score	</a:t>
            </a:r>
          </a:p>
          <a:p>
            <a:pPr marL="0" indent="0">
              <a:buNone/>
            </a:pPr>
            <a:r>
              <a:rPr lang="en-US" sz="1500" dirty="0"/>
              <a:t>score = 0;	</a:t>
            </a:r>
          </a:p>
          <a:p>
            <a:pPr marL="0" indent="0">
              <a:buNone/>
            </a:pPr>
            <a:r>
              <a:rPr lang="en-US" sz="1500" dirty="0"/>
              <a:t>for match in matches:		</a:t>
            </a:r>
          </a:p>
          <a:p>
            <a:pPr marL="0" indent="0">
              <a:buNone/>
            </a:pPr>
            <a:r>
              <a:rPr lang="en-US" sz="1500" dirty="0"/>
              <a:t>    score += </a:t>
            </a:r>
            <a:r>
              <a:rPr lang="en-US" sz="1500" dirty="0" err="1"/>
              <a:t>match.distance</a:t>
            </a:r>
            <a:r>
              <a:rPr lang="en-US" sz="1500" dirty="0"/>
              <a:t>	</a:t>
            </a:r>
          </a:p>
          <a:p>
            <a:pPr marL="0" indent="0">
              <a:buNone/>
            </a:pPr>
            <a:r>
              <a:rPr lang="en-US" sz="1500" dirty="0" err="1"/>
              <a:t>score_threshold</a:t>
            </a:r>
            <a:r>
              <a:rPr lang="en-US" sz="1500" dirty="0"/>
              <a:t> = 33</a:t>
            </a:r>
          </a:p>
          <a:p>
            <a:pPr marL="0" indent="0">
              <a:buNone/>
            </a:pPr>
            <a:r>
              <a:rPr lang="en-US" sz="1500" dirty="0"/>
              <a:t>if score/</a:t>
            </a:r>
            <a:r>
              <a:rPr lang="en-US" sz="1500" dirty="0" err="1"/>
              <a:t>len</a:t>
            </a:r>
            <a:r>
              <a:rPr lang="en-US" sz="1500" dirty="0"/>
              <a:t>(matches) &lt; </a:t>
            </a:r>
            <a:r>
              <a:rPr lang="en-US" sz="1500" dirty="0" err="1"/>
              <a:t>score_threshold</a:t>
            </a:r>
            <a:r>
              <a:rPr lang="en-US" sz="1500" dirty="0"/>
              <a:t>:		</a:t>
            </a:r>
          </a:p>
          <a:p>
            <a:pPr marL="0" indent="0">
              <a:buNone/>
            </a:pPr>
            <a:r>
              <a:rPr lang="en-US" sz="1500" dirty="0"/>
              <a:t>    print("Fingerprint matches At the Crime Location")</a:t>
            </a:r>
          </a:p>
          <a:p>
            <a:pPr marL="0" indent="0">
              <a:buNone/>
            </a:pPr>
            <a:r>
              <a:rPr lang="en-US" sz="1500" dirty="0"/>
              <a:t>else:		</a:t>
            </a:r>
          </a:p>
          <a:p>
            <a:pPr marL="0" indent="0">
              <a:buNone/>
            </a:pPr>
            <a:r>
              <a:rPr lang="en-US" sz="1500" dirty="0"/>
              <a:t>    print("Fingerprint does not match At the Crime Location")</a:t>
            </a:r>
          </a:p>
          <a:p>
            <a:pPr marL="0" indent="0">
              <a:buNone/>
            </a:pPr>
            <a:r>
              <a:rPr lang="en-US" sz="1500" dirty="0"/>
              <a:t>if __name__ == "__main__":	</a:t>
            </a:r>
          </a:p>
          <a:p>
            <a:pPr marL="0" indent="0">
              <a:buNone/>
            </a:pPr>
            <a:r>
              <a:rPr lang="en-US" sz="1500" dirty="0"/>
              <a:t>    try:		</a:t>
            </a:r>
          </a:p>
          <a:p>
            <a:pPr marL="0" indent="0">
              <a:buNone/>
            </a:pPr>
            <a:r>
              <a:rPr lang="en-US" sz="1500" dirty="0"/>
              <a:t>        main()	</a:t>
            </a:r>
          </a:p>
          <a:p>
            <a:pPr marL="0" indent="0">
              <a:buNone/>
            </a:pPr>
            <a:r>
              <a:rPr lang="en-US" sz="1500" dirty="0"/>
              <a:t>    except:		</a:t>
            </a:r>
          </a:p>
          <a:p>
            <a:pPr marL="0" indent="0">
              <a:buNone/>
            </a:pPr>
            <a:r>
              <a:rPr lang="en-US" sz="1500" dirty="0"/>
              <a:t>       raise</a:t>
            </a:r>
          </a:p>
          <a:p>
            <a:pPr marL="0" indent="0">
              <a:buNone/>
            </a:pPr>
            <a:endParaRPr lang="en-US" sz="1400" dirty="0"/>
          </a:p>
        </p:txBody>
      </p:sp>
    </p:spTree>
    <p:extLst>
      <p:ext uri="{BB962C8B-B14F-4D97-AF65-F5344CB8AC3E}">
        <p14:creationId xmlns:p14="http://schemas.microsoft.com/office/powerpoint/2010/main" val="201948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0EF5-5E60-3159-1899-E613D0B5AD59}"/>
              </a:ext>
            </a:extLst>
          </p:cNvPr>
          <p:cNvSpPr>
            <a:spLocks noGrp="1"/>
          </p:cNvSpPr>
          <p:nvPr>
            <p:ph type="title"/>
          </p:nvPr>
        </p:nvSpPr>
        <p:spPr/>
        <p:txBody>
          <a:bodyPr/>
          <a:lstStyle/>
          <a:p>
            <a:r>
              <a:rPr lang="en-US" dirty="0"/>
              <a:t>Screenshots</a:t>
            </a:r>
          </a:p>
        </p:txBody>
      </p:sp>
      <p:sp>
        <p:nvSpPr>
          <p:cNvPr id="3" name="Content Placeholder 2">
            <a:extLst>
              <a:ext uri="{FF2B5EF4-FFF2-40B4-BE49-F238E27FC236}">
                <a16:creationId xmlns:a16="http://schemas.microsoft.com/office/drawing/2014/main" id="{D8D02FFA-A247-BBE2-9C34-8F423E5FA23E}"/>
              </a:ext>
            </a:extLst>
          </p:cNvPr>
          <p:cNvSpPr>
            <a:spLocks noGrp="1"/>
          </p:cNvSpPr>
          <p:nvPr>
            <p:ph idx="1"/>
          </p:nvPr>
        </p:nvSpPr>
        <p:spPr/>
        <p:txBody>
          <a:bodyPr/>
          <a:lstStyle/>
          <a:p>
            <a:r>
              <a:rPr lang="en-US" dirty="0"/>
              <a:t>The below screenshot is while using the run command of our project: </a:t>
            </a:r>
          </a:p>
        </p:txBody>
      </p:sp>
      <p:pic>
        <p:nvPicPr>
          <p:cNvPr id="5" name="Picture 4">
            <a:extLst>
              <a:ext uri="{FF2B5EF4-FFF2-40B4-BE49-F238E27FC236}">
                <a16:creationId xmlns:a16="http://schemas.microsoft.com/office/drawing/2014/main" id="{657160C0-D053-3E03-95D0-F5FFCC480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38325"/>
            <a:ext cx="8094132" cy="4552950"/>
          </a:xfrm>
          <a:prstGeom prst="rect">
            <a:avLst/>
          </a:prstGeom>
        </p:spPr>
      </p:pic>
    </p:spTree>
    <p:extLst>
      <p:ext uri="{BB962C8B-B14F-4D97-AF65-F5344CB8AC3E}">
        <p14:creationId xmlns:p14="http://schemas.microsoft.com/office/powerpoint/2010/main" val="131380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516F-0143-2ADD-748E-05A4EACAF1AF}"/>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FA7E17EE-9ADF-CAA4-6279-A230B7416A07}"/>
              </a:ext>
            </a:extLst>
          </p:cNvPr>
          <p:cNvSpPr>
            <a:spLocks noGrp="1"/>
          </p:cNvSpPr>
          <p:nvPr>
            <p:ph idx="1"/>
          </p:nvPr>
        </p:nvSpPr>
        <p:spPr/>
        <p:txBody>
          <a:bodyPr/>
          <a:lstStyle/>
          <a:p>
            <a:r>
              <a:rPr lang="en-US" dirty="0"/>
              <a:t>The below screenshot is while plotting the </a:t>
            </a:r>
            <a:r>
              <a:rPr lang="en-US" dirty="0" err="1"/>
              <a:t>keypoints</a:t>
            </a:r>
            <a:r>
              <a:rPr lang="en-US" dirty="0"/>
              <a:t> of the fingerprint images:</a:t>
            </a:r>
          </a:p>
          <a:p>
            <a:pPr marL="0" indent="0">
              <a:buNone/>
            </a:pPr>
            <a:endParaRPr lang="en-US" dirty="0"/>
          </a:p>
        </p:txBody>
      </p:sp>
      <p:pic>
        <p:nvPicPr>
          <p:cNvPr id="5" name="Picture 4">
            <a:extLst>
              <a:ext uri="{FF2B5EF4-FFF2-40B4-BE49-F238E27FC236}">
                <a16:creationId xmlns:a16="http://schemas.microsoft.com/office/drawing/2014/main" id="{15B46659-857D-68A5-93DC-02D83FFF3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1" y="1809751"/>
            <a:ext cx="7992534" cy="4495800"/>
          </a:xfrm>
          <a:prstGeom prst="rect">
            <a:avLst/>
          </a:prstGeom>
        </p:spPr>
      </p:pic>
    </p:spTree>
    <p:extLst>
      <p:ext uri="{BB962C8B-B14F-4D97-AF65-F5344CB8AC3E}">
        <p14:creationId xmlns:p14="http://schemas.microsoft.com/office/powerpoint/2010/main" val="417291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0000"/>
              </a:lnSpc>
              <a:buNone/>
            </a:pPr>
            <a:r>
              <a:rPr lang="en-US" dirty="0"/>
              <a:t> 	 Fingerprint images in crime scene are important clues to solve serial cases. Here, we present a complete crime scene fingerprint identification system using Harris Corner and OpenCV. Images are acquired from crime scene using methods ranging from precision photography to complex physical and chemical processing techniques and saved as the database. 	</a:t>
            </a:r>
          </a:p>
          <a:p>
            <a:pPr marL="0" indent="0">
              <a:lnSpc>
                <a:spcPct val="110000"/>
              </a:lnSpc>
              <a:buNone/>
            </a:pPr>
            <a:r>
              <a:rPr lang="en-US" dirty="0"/>
              <a:t>	The features of preprocessed data are fed into Harris corner as input to train and test the network. The experimental results demonstrated on database using Open CV-Python shows high accuracy of 80% recognition an partial or full fingerprints in the criminal database. </a:t>
            </a:r>
          </a:p>
        </p:txBody>
      </p:sp>
      <p:sp>
        <p:nvSpPr>
          <p:cNvPr id="5" name="Title 4">
            <a:extLst>
              <a:ext uri="{FF2B5EF4-FFF2-40B4-BE49-F238E27FC236}">
                <a16:creationId xmlns:a16="http://schemas.microsoft.com/office/drawing/2014/main" id="{5292162A-F92E-43BA-9826-501D3DC129E9}"/>
              </a:ext>
            </a:extLst>
          </p:cNvPr>
          <p:cNvSpPr>
            <a:spLocks noGrp="1"/>
          </p:cNvSpPr>
          <p:nvPr>
            <p:ph type="title"/>
          </p:nvPr>
        </p:nvSpPr>
        <p:spPr/>
        <p:txBody>
          <a:bodyPr/>
          <a:lstStyle/>
          <a:p>
            <a:r>
              <a:rPr lang="en-US" dirty="0"/>
              <a:t>Abstract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BF73-C6A3-F408-60E1-5C81F0506E3F}"/>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7375E135-0A62-4398-BB2B-0D6DA9996685}"/>
              </a:ext>
            </a:extLst>
          </p:cNvPr>
          <p:cNvSpPr>
            <a:spLocks noGrp="1"/>
          </p:cNvSpPr>
          <p:nvPr>
            <p:ph idx="1"/>
          </p:nvPr>
        </p:nvSpPr>
        <p:spPr/>
        <p:txBody>
          <a:bodyPr/>
          <a:lstStyle/>
          <a:p>
            <a:r>
              <a:rPr lang="en-US" dirty="0"/>
              <a:t>The below screenshot is while matching the </a:t>
            </a:r>
            <a:r>
              <a:rPr lang="en-US" dirty="0" err="1"/>
              <a:t>keypoints</a:t>
            </a:r>
            <a:r>
              <a:rPr lang="en-US" dirty="0"/>
              <a:t> between the fingerprint images:</a:t>
            </a:r>
          </a:p>
          <a:p>
            <a:pPr marL="0" indent="0">
              <a:buNone/>
            </a:pPr>
            <a:endParaRPr lang="en-US" dirty="0"/>
          </a:p>
        </p:txBody>
      </p:sp>
      <p:pic>
        <p:nvPicPr>
          <p:cNvPr id="5" name="Picture 4">
            <a:extLst>
              <a:ext uri="{FF2B5EF4-FFF2-40B4-BE49-F238E27FC236}">
                <a16:creationId xmlns:a16="http://schemas.microsoft.com/office/drawing/2014/main" id="{9050A3D8-877E-66FC-03B4-F4FB90B8DB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4525" y="1947267"/>
            <a:ext cx="7880350" cy="4432697"/>
          </a:xfrm>
          <a:prstGeom prst="rect">
            <a:avLst/>
          </a:prstGeom>
        </p:spPr>
      </p:pic>
    </p:spTree>
    <p:extLst>
      <p:ext uri="{BB962C8B-B14F-4D97-AF65-F5344CB8AC3E}">
        <p14:creationId xmlns:p14="http://schemas.microsoft.com/office/powerpoint/2010/main" val="89929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02C3-92AC-487D-9DAA-401F321E698F}"/>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EF12B984-9B2E-F881-AF1E-4563424218AE}"/>
              </a:ext>
            </a:extLst>
          </p:cNvPr>
          <p:cNvSpPr>
            <a:spLocks noGrp="1"/>
          </p:cNvSpPr>
          <p:nvPr>
            <p:ph idx="1"/>
          </p:nvPr>
        </p:nvSpPr>
        <p:spPr/>
        <p:txBody>
          <a:bodyPr/>
          <a:lstStyle/>
          <a:p>
            <a:r>
              <a:rPr lang="en-US" dirty="0"/>
              <a:t>The below screenshot is the output of our project:</a:t>
            </a:r>
          </a:p>
        </p:txBody>
      </p:sp>
      <p:pic>
        <p:nvPicPr>
          <p:cNvPr id="5" name="Picture 4">
            <a:extLst>
              <a:ext uri="{FF2B5EF4-FFF2-40B4-BE49-F238E27FC236}">
                <a16:creationId xmlns:a16="http://schemas.microsoft.com/office/drawing/2014/main" id="{3B4A36BA-54E1-ED8B-DCFE-D3099A90A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1625406"/>
            <a:ext cx="8286390" cy="4661094"/>
          </a:xfrm>
          <a:prstGeom prst="rect">
            <a:avLst/>
          </a:prstGeom>
        </p:spPr>
      </p:pic>
    </p:spTree>
    <p:extLst>
      <p:ext uri="{BB962C8B-B14F-4D97-AF65-F5344CB8AC3E}">
        <p14:creationId xmlns:p14="http://schemas.microsoft.com/office/powerpoint/2010/main" val="278593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E98C-FA57-96B0-13D9-2D016D917CF2}"/>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08FD935B-4AF5-C1FD-DC4C-5AE70FA645B9}"/>
              </a:ext>
            </a:extLst>
          </p:cNvPr>
          <p:cNvSpPr>
            <a:spLocks noGrp="1"/>
          </p:cNvSpPr>
          <p:nvPr>
            <p:ph idx="1"/>
          </p:nvPr>
        </p:nvSpPr>
        <p:spPr>
          <a:xfrm>
            <a:off x="206432" y="1097279"/>
            <a:ext cx="11779135" cy="5394960"/>
          </a:xfrm>
        </p:spPr>
        <p:txBody>
          <a:bodyPr/>
          <a:lstStyle/>
          <a:p>
            <a:r>
              <a:rPr lang="en-US" dirty="0"/>
              <a:t>The below screenshot of the project shows plotting the </a:t>
            </a:r>
            <a:r>
              <a:rPr lang="en-US" dirty="0" err="1"/>
              <a:t>keypoints</a:t>
            </a:r>
            <a:r>
              <a:rPr lang="en-US" dirty="0"/>
              <a:t> when fingerprint doesn’t match:</a:t>
            </a:r>
          </a:p>
        </p:txBody>
      </p:sp>
      <p:pic>
        <p:nvPicPr>
          <p:cNvPr id="5" name="Picture 4">
            <a:extLst>
              <a:ext uri="{FF2B5EF4-FFF2-40B4-BE49-F238E27FC236}">
                <a16:creationId xmlns:a16="http://schemas.microsoft.com/office/drawing/2014/main" id="{8791A368-D5C1-8984-E8A3-5A0D28EB44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0" y="2004129"/>
            <a:ext cx="7734300" cy="4350544"/>
          </a:xfrm>
          <a:prstGeom prst="rect">
            <a:avLst/>
          </a:prstGeom>
        </p:spPr>
      </p:pic>
    </p:spTree>
    <p:extLst>
      <p:ext uri="{BB962C8B-B14F-4D97-AF65-F5344CB8AC3E}">
        <p14:creationId xmlns:p14="http://schemas.microsoft.com/office/powerpoint/2010/main" val="170264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5539-54DB-E891-2EB5-E782C86BF93E}"/>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C7CE25A-2007-5E41-F546-6AA1944D65A2}"/>
              </a:ext>
            </a:extLst>
          </p:cNvPr>
          <p:cNvSpPr>
            <a:spLocks noGrp="1"/>
          </p:cNvSpPr>
          <p:nvPr>
            <p:ph idx="1"/>
          </p:nvPr>
        </p:nvSpPr>
        <p:spPr/>
        <p:txBody>
          <a:bodyPr/>
          <a:lstStyle/>
          <a:p>
            <a:r>
              <a:rPr lang="en-US" dirty="0"/>
              <a:t>The below screenshot of the project shows matching the </a:t>
            </a:r>
            <a:r>
              <a:rPr lang="en-US" dirty="0" err="1"/>
              <a:t>keypoints</a:t>
            </a:r>
            <a:r>
              <a:rPr lang="en-US" dirty="0"/>
              <a:t> when fingerprint doesn’t match:</a:t>
            </a:r>
          </a:p>
          <a:p>
            <a:pPr marL="0" indent="0">
              <a:buNone/>
            </a:pPr>
            <a:endParaRPr lang="en-US" dirty="0"/>
          </a:p>
        </p:txBody>
      </p:sp>
      <p:pic>
        <p:nvPicPr>
          <p:cNvPr id="5" name="Picture 4">
            <a:extLst>
              <a:ext uri="{FF2B5EF4-FFF2-40B4-BE49-F238E27FC236}">
                <a16:creationId xmlns:a16="http://schemas.microsoft.com/office/drawing/2014/main" id="{B786C96F-1551-707F-9F9C-2F2802C831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732" y="1960365"/>
            <a:ext cx="7836532" cy="4408049"/>
          </a:xfrm>
          <a:prstGeom prst="rect">
            <a:avLst/>
          </a:prstGeom>
        </p:spPr>
      </p:pic>
    </p:spTree>
    <p:extLst>
      <p:ext uri="{BB962C8B-B14F-4D97-AF65-F5344CB8AC3E}">
        <p14:creationId xmlns:p14="http://schemas.microsoft.com/office/powerpoint/2010/main" val="307583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D674-B036-402C-FBA0-7E2292B091B2}"/>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45EF36C0-AD12-C083-4C6A-F4C51F222BF2}"/>
              </a:ext>
            </a:extLst>
          </p:cNvPr>
          <p:cNvSpPr>
            <a:spLocks noGrp="1"/>
          </p:cNvSpPr>
          <p:nvPr>
            <p:ph idx="1"/>
          </p:nvPr>
        </p:nvSpPr>
        <p:spPr/>
        <p:txBody>
          <a:bodyPr/>
          <a:lstStyle/>
          <a:p>
            <a:r>
              <a:rPr lang="en-US" dirty="0"/>
              <a:t>The below screenshot is the output of our project:</a:t>
            </a:r>
          </a:p>
          <a:p>
            <a:pPr marL="0" indent="0">
              <a:buNone/>
            </a:pPr>
            <a:endParaRPr lang="en-US" dirty="0"/>
          </a:p>
        </p:txBody>
      </p:sp>
      <p:pic>
        <p:nvPicPr>
          <p:cNvPr id="5" name="Picture 4">
            <a:extLst>
              <a:ext uri="{FF2B5EF4-FFF2-40B4-BE49-F238E27FC236}">
                <a16:creationId xmlns:a16="http://schemas.microsoft.com/office/drawing/2014/main" id="{DB57C564-BE29-9561-9BA2-58049D3C8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65684"/>
            <a:ext cx="8248649" cy="4639865"/>
          </a:xfrm>
          <a:prstGeom prst="rect">
            <a:avLst/>
          </a:prstGeom>
        </p:spPr>
      </p:pic>
    </p:spTree>
    <p:extLst>
      <p:ext uri="{BB962C8B-B14F-4D97-AF65-F5344CB8AC3E}">
        <p14:creationId xmlns:p14="http://schemas.microsoft.com/office/powerpoint/2010/main" val="410345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9F4-D095-6913-CBCA-76FBB41B05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8190DD-0C6E-CD44-7ED0-B5692B3E4B45}"/>
              </a:ext>
            </a:extLst>
          </p:cNvPr>
          <p:cNvSpPr>
            <a:spLocks noGrp="1"/>
          </p:cNvSpPr>
          <p:nvPr>
            <p:ph idx="1"/>
          </p:nvPr>
        </p:nvSpPr>
        <p:spPr/>
        <p:txBody>
          <a:bodyPr/>
          <a:lstStyle/>
          <a:p>
            <a:pPr marL="0" indent="0">
              <a:buNone/>
            </a:pPr>
            <a:r>
              <a:rPr lang="en-US" dirty="0"/>
              <a:t>	Fingerprint identification system used to identify the given fingerprint as a crime person or non-crime person. The Harris corner detector used in Computer Vision to extract the corners and infer features of an image. The identification of fingerprints is a significant technique for various types of security authentication. </a:t>
            </a:r>
          </a:p>
          <a:p>
            <a:pPr marL="0" indent="0">
              <a:buNone/>
            </a:pPr>
            <a:endParaRPr lang="en-US" dirty="0"/>
          </a:p>
          <a:p>
            <a:pPr marL="0" indent="0">
              <a:buNone/>
            </a:pPr>
            <a:r>
              <a:rPr lang="en-US" dirty="0"/>
              <a:t>	The Experimental results compared with previous methods validate that our algorithm has better performance even for low quality images. Hence, we have advanced outlines to make the identification process simpler and accurate using Harris Corner detector. The experimental output clearly says that, as compared to other methods, this method gives better performance. </a:t>
            </a:r>
          </a:p>
        </p:txBody>
      </p:sp>
    </p:spTree>
    <p:extLst>
      <p:ext uri="{BB962C8B-B14F-4D97-AF65-F5344CB8AC3E}">
        <p14:creationId xmlns:p14="http://schemas.microsoft.com/office/powerpoint/2010/main" val="91657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62500" lnSpcReduction="20000"/>
          </a:bodyPr>
          <a:lstStyle/>
          <a:p>
            <a:pPr marL="577850" indent="-577850">
              <a:buNone/>
            </a:pPr>
            <a:endParaRPr lang="en-US" dirty="0"/>
          </a:p>
          <a:p>
            <a:pPr marL="577850" indent="-577850">
              <a:lnSpc>
                <a:spcPct val="120000"/>
              </a:lnSpc>
              <a:buNone/>
            </a:pPr>
            <a:r>
              <a:rPr lang="en-US" dirty="0"/>
              <a:t>[1]. </a:t>
            </a:r>
            <a:r>
              <a:rPr lang="en-US" sz="3400" dirty="0">
                <a:hlinkClick r:id="rId2" action="ppaction://hlinkfile"/>
              </a:rPr>
              <a:t>“</a:t>
            </a:r>
            <a:r>
              <a:rPr lang="en-US" altLang="en-US" sz="3600" dirty="0">
                <a:hlinkClick r:id="rId3" action="ppaction://hlinkfile"/>
              </a:rPr>
              <a:t>Anil K. Jain, and </a:t>
            </a:r>
            <a:r>
              <a:rPr lang="en-US" altLang="en-US" sz="3600" dirty="0" err="1">
                <a:hlinkClick r:id="rId3" action="ppaction://hlinkfile"/>
              </a:rPr>
              <a:t>Jianjiang</a:t>
            </a:r>
            <a:r>
              <a:rPr lang="en-US" altLang="en-US" sz="3600" dirty="0">
                <a:hlinkClick r:id="rId3" action="ppaction://hlinkfile"/>
              </a:rPr>
              <a:t> Feng</a:t>
            </a:r>
            <a:r>
              <a:rPr lang="en-IN" sz="3400" dirty="0">
                <a:hlinkClick r:id="rId2" action="ppaction://hlinkfile"/>
              </a:rPr>
              <a:t>”</a:t>
            </a:r>
            <a:r>
              <a:rPr lang="en-US" sz="3400" dirty="0"/>
              <a:t>, “</a:t>
            </a:r>
            <a:r>
              <a:rPr lang="en-US" sz="3600" dirty="0"/>
              <a:t>Latent Fingerprint Matching</a:t>
            </a:r>
            <a:r>
              <a:rPr lang="en-US" sz="3400" dirty="0"/>
              <a:t>” | </a:t>
            </a:r>
            <a:r>
              <a:rPr lang="en-US" sz="3600" dirty="0"/>
              <a:t>IEEE Transactions On Pattern Analysis And Machine Intelligence, VOL. 33, NO. 1, JANUARY 2011.</a:t>
            </a:r>
            <a:endParaRPr lang="en-US" sz="3400" dirty="0"/>
          </a:p>
          <a:p>
            <a:pPr marL="577850" indent="-577850">
              <a:buNone/>
            </a:pPr>
            <a:endParaRPr lang="en-US" sz="3400" dirty="0"/>
          </a:p>
          <a:p>
            <a:pPr marL="577850" indent="-577850">
              <a:lnSpc>
                <a:spcPct val="120000"/>
              </a:lnSpc>
              <a:buNone/>
            </a:pPr>
            <a:r>
              <a:rPr lang="en-US" dirty="0"/>
              <a:t>[2]. </a:t>
            </a:r>
            <a:r>
              <a:rPr lang="en-US" sz="3600" dirty="0">
                <a:solidFill>
                  <a:schemeClr val="accent1"/>
                </a:solidFill>
                <a:hlinkClick r:id="rId4" action="ppaction://hlinkfile"/>
              </a:rPr>
              <a:t>“</a:t>
            </a:r>
            <a:r>
              <a:rPr lang="en-US" sz="3600" dirty="0">
                <a:hlinkClick r:id="rId5" action="ppaction://hlinkfile"/>
              </a:rPr>
              <a:t>Mohammad </a:t>
            </a:r>
            <a:r>
              <a:rPr lang="en-US" sz="3600" dirty="0" err="1">
                <a:hlinkClick r:id="rId5" action="ppaction://hlinkfile"/>
              </a:rPr>
              <a:t>Mogharen</a:t>
            </a:r>
            <a:r>
              <a:rPr lang="en-US" sz="3600" dirty="0">
                <a:hlinkClick r:id="rId5" action="ppaction://hlinkfile"/>
              </a:rPr>
              <a:t> </a:t>
            </a:r>
            <a:r>
              <a:rPr lang="en-US" sz="3600" dirty="0" err="1">
                <a:hlinkClick r:id="rId5" action="ppaction://hlinkfile"/>
              </a:rPr>
              <a:t>Askarin</a:t>
            </a:r>
            <a:r>
              <a:rPr lang="en-US" sz="3600" dirty="0">
                <a:hlinkClick r:id="rId5" action="ppaction://hlinkfile"/>
              </a:rPr>
              <a:t> , </a:t>
            </a:r>
            <a:r>
              <a:rPr lang="en-US" sz="3600" dirty="0" err="1">
                <a:hlinkClick r:id="rId5" action="ppaction://hlinkfile"/>
              </a:rPr>
              <a:t>KokSheik</a:t>
            </a:r>
            <a:r>
              <a:rPr lang="en-US" sz="3600" dirty="0">
                <a:hlinkClick r:id="rId5" action="ppaction://hlinkfile"/>
              </a:rPr>
              <a:t> Wong and Raphael C-W Phan</a:t>
            </a:r>
            <a:r>
              <a:rPr lang="en-IN" sz="3600" dirty="0">
                <a:hlinkClick r:id="rId4" action="ppaction://hlinkfile"/>
              </a:rPr>
              <a:t>”</a:t>
            </a:r>
            <a:r>
              <a:rPr lang="en-IN" sz="3600" dirty="0"/>
              <a:t>, “Reduced Contact Lifting of Latent Fingerprint” | </a:t>
            </a:r>
            <a:r>
              <a:rPr lang="en-US" sz="3600" dirty="0"/>
              <a:t>Proceedings of APSIPA Annual Summit and Conference 2017, 12-15 December 2017, Malaysia.</a:t>
            </a:r>
          </a:p>
          <a:p>
            <a:pPr marL="577850" indent="-577850">
              <a:lnSpc>
                <a:spcPct val="120000"/>
              </a:lnSpc>
              <a:buNone/>
            </a:pPr>
            <a:endParaRPr lang="en-US" sz="3600" dirty="0"/>
          </a:p>
          <a:p>
            <a:pPr marL="577850" indent="-577850">
              <a:lnSpc>
                <a:spcPct val="120000"/>
              </a:lnSpc>
              <a:buNone/>
            </a:pPr>
            <a:r>
              <a:rPr lang="en-US" sz="2900" dirty="0"/>
              <a:t>[3]. </a:t>
            </a:r>
            <a:r>
              <a:rPr lang="en-US" sz="3600" dirty="0">
                <a:solidFill>
                  <a:schemeClr val="accent1"/>
                </a:solidFill>
                <a:hlinkClick r:id="rId4" action="ppaction://hlinkfile"/>
              </a:rPr>
              <a:t>“</a:t>
            </a:r>
            <a:r>
              <a:rPr lang="en-US" sz="3600" dirty="0">
                <a:hlinkClick r:id="rId6" action="ppaction://hlinkfile"/>
              </a:rPr>
              <a:t>Pavithra. R and K.V. Suresh</a:t>
            </a:r>
            <a:r>
              <a:rPr lang="en-IN" sz="3600" dirty="0">
                <a:hlinkClick r:id="rId4" action="ppaction://hlinkfile"/>
              </a:rPr>
              <a:t>”</a:t>
            </a:r>
            <a:r>
              <a:rPr lang="en-IN" sz="3600" dirty="0"/>
              <a:t>, “ Fingerprint Image Identification For Crime Detection” | International Conference on Communication and Signal Processing, April 4-6, 2019, India.</a:t>
            </a:r>
          </a:p>
          <a:p>
            <a:pPr marL="577850" indent="-577850">
              <a:lnSpc>
                <a:spcPct val="120000"/>
              </a:lnSpc>
              <a:buNone/>
            </a:pPr>
            <a:endParaRPr lang="en-IN" sz="3600" dirty="0"/>
          </a:p>
          <a:p>
            <a:pPr marL="577850" indent="-577850">
              <a:lnSpc>
                <a:spcPct val="120000"/>
              </a:lnSpc>
              <a:buNone/>
            </a:pPr>
            <a:r>
              <a:rPr lang="en-IN" sz="3600" dirty="0"/>
              <a:t>Reference Link: </a:t>
            </a:r>
            <a:r>
              <a:rPr lang="en-IN" sz="3600" dirty="0">
                <a:hlinkClick r:id="rId7" action="ppaction://hlinkfile"/>
              </a:rPr>
              <a:t>Kaggle.com</a:t>
            </a:r>
            <a:endParaRPr lang="en-IN" sz="3600" dirty="0"/>
          </a:p>
          <a:p>
            <a:pPr marL="577850" indent="-577850">
              <a:lnSpc>
                <a:spcPct val="120000"/>
              </a:lnSpc>
              <a:buNone/>
            </a:pPr>
            <a:endParaRPr lang="en-IN" sz="3600" dirty="0"/>
          </a:p>
          <a:p>
            <a:pPr marL="577850" indent="-577850">
              <a:buNone/>
            </a:pPr>
            <a:endParaRPr lang="en-IN" dirty="0"/>
          </a:p>
          <a:p>
            <a:pPr marL="577850" indent="-577850">
              <a:buNone/>
            </a:pPr>
            <a:endParaRPr lang="en-IN" dirty="0"/>
          </a:p>
          <a:p>
            <a:pPr marL="577850" indent="-577850">
              <a:buNone/>
            </a:pPr>
            <a:endParaRPr lang="en-IN" dirty="0"/>
          </a:p>
          <a:p>
            <a:pPr marL="577850" indent="-577850">
              <a:buNone/>
            </a:pPr>
            <a:endParaRPr lang="en-US" altLang="en-IN" sz="1600" dirty="0"/>
          </a:p>
          <a:p>
            <a:pPr marL="577850" indent="-577850">
              <a:buNone/>
            </a:pPr>
            <a:endParaRPr lang="en-US" altLang="en-IN" dirty="0"/>
          </a:p>
          <a:p>
            <a:pPr marL="577850" indent="-577850">
              <a:buNone/>
            </a:pPr>
            <a:endParaRPr lang="en-US" altLang="en-IN" dirty="0"/>
          </a:p>
          <a:p>
            <a:pPr marL="577850" indent="-577850">
              <a:buNone/>
            </a:pPr>
            <a:endParaRPr lang="en-US" alt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92500" lnSpcReduction="10000"/>
          </a:bodyPr>
          <a:lstStyle/>
          <a:p>
            <a:pPr marL="462280" indent="-462280">
              <a:buBlip>
                <a:blip r:embed="rId2"/>
              </a:buBlip>
            </a:pPr>
            <a:r>
              <a:rPr lang="en-US" dirty="0"/>
              <a:t>Introduction</a:t>
            </a:r>
          </a:p>
          <a:p>
            <a:pPr marL="462280" indent="-462280">
              <a:buBlip>
                <a:blip r:embed="rId2"/>
              </a:buBlip>
            </a:pPr>
            <a:r>
              <a:rPr lang="en-US" dirty="0"/>
              <a:t>Existing System</a:t>
            </a:r>
          </a:p>
          <a:p>
            <a:pPr marL="462280" indent="-462280">
              <a:buBlip>
                <a:blip r:embed="rId2"/>
              </a:buBlip>
            </a:pPr>
            <a:r>
              <a:rPr lang="en-US" dirty="0"/>
              <a:t>Proposed System</a:t>
            </a:r>
          </a:p>
          <a:p>
            <a:pPr marL="462280" indent="-462280">
              <a:buBlip>
                <a:blip r:embed="rId2"/>
              </a:buBlip>
            </a:pPr>
            <a:r>
              <a:rPr lang="en-US" dirty="0"/>
              <a:t>Literature Survey</a:t>
            </a:r>
          </a:p>
          <a:p>
            <a:pPr marL="462280" indent="-462280">
              <a:buBlip>
                <a:blip r:embed="rId2"/>
              </a:buBlip>
            </a:pPr>
            <a:r>
              <a:rPr lang="en-US" dirty="0"/>
              <a:t>Problem Definition</a:t>
            </a:r>
          </a:p>
          <a:p>
            <a:pPr marL="462280" indent="-462280">
              <a:buBlip>
                <a:blip r:embed="rId2"/>
              </a:buBlip>
            </a:pPr>
            <a:r>
              <a:rPr lang="en-US" dirty="0"/>
              <a:t>Requirements</a:t>
            </a:r>
          </a:p>
          <a:p>
            <a:pPr marL="462280" indent="-462280">
              <a:buBlip>
                <a:blip r:embed="rId2"/>
              </a:buBlip>
            </a:pPr>
            <a:r>
              <a:rPr lang="en-US" dirty="0"/>
              <a:t>UML Diagrams</a:t>
            </a:r>
          </a:p>
          <a:p>
            <a:pPr marL="462280" indent="-462280">
              <a:buBlip>
                <a:blip r:embed="rId2"/>
              </a:buBlip>
            </a:pPr>
            <a:r>
              <a:rPr lang="en-US" dirty="0"/>
              <a:t>Data Flow Diagram</a:t>
            </a:r>
          </a:p>
          <a:p>
            <a:pPr marL="462280" indent="-462280">
              <a:buBlip>
                <a:blip r:embed="rId2"/>
              </a:buBlip>
            </a:pPr>
            <a:r>
              <a:rPr lang="en-US" dirty="0"/>
              <a:t>Sample Code</a:t>
            </a:r>
          </a:p>
          <a:p>
            <a:pPr marL="462280" indent="-462280">
              <a:buBlip>
                <a:blip r:embed="rId2"/>
              </a:buBlip>
            </a:pPr>
            <a:r>
              <a:rPr lang="en-US" dirty="0"/>
              <a:t>Screenshots</a:t>
            </a:r>
          </a:p>
          <a:p>
            <a:pPr marL="462280" indent="-462280">
              <a:buBlip>
                <a:blip r:embed="rId2"/>
              </a:buBlip>
            </a:pPr>
            <a:r>
              <a:rPr lang="en-US" dirty="0"/>
              <a:t>Conclusion</a:t>
            </a:r>
          </a:p>
          <a:p>
            <a:pPr marL="462280" indent="-462280">
              <a:buBlip>
                <a:blip r:embed="rId2"/>
              </a:buBlip>
            </a:pPr>
            <a:r>
              <a:rPr lang="en-US" dirty="0"/>
              <a:t>References</a:t>
            </a:r>
          </a:p>
          <a:p>
            <a:pPr marL="462280" indent="-462280">
              <a:buBlip>
                <a:blip r:embed="rId2"/>
              </a:buBlip>
            </a:pPr>
            <a:endParaRPr lang="en-US"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endParaRPr lang="en-US" dirty="0"/>
          </a:p>
          <a:p>
            <a:pPr marL="457200" indent="-457200"/>
            <a:r>
              <a:rPr lang="en-US" dirty="0"/>
              <a:t>FINGERPRINTS in the crime scene plays an important role to identify the criminal involved in the crime. Crime scene images (CSI) are images taken from the crime spot.</a:t>
            </a:r>
          </a:p>
          <a:p>
            <a:pPr marL="0" indent="0">
              <a:buNone/>
            </a:pPr>
            <a:endParaRPr lang="en-US" dirty="0"/>
          </a:p>
          <a:p>
            <a:pPr marL="457200" indent="-457200"/>
            <a:r>
              <a:rPr lang="en-US" dirty="0"/>
              <a:t>The fingerprint images are subjected to image pre-processing, image feature extraction and identification analysis.</a:t>
            </a:r>
          </a:p>
          <a:p>
            <a:pPr marL="457200" indent="-457200"/>
            <a:endParaRPr lang="en-US" dirty="0"/>
          </a:p>
          <a:p>
            <a:pPr marL="457200" indent="-457200"/>
            <a:r>
              <a:rPr lang="en-US" dirty="0"/>
              <a:t>In order to solve serial cases, we try to build a model that predicts the Criminal person for a particular crime using OpenCV and Harris Corner.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endParaRPr lang="en-US" dirty="0"/>
          </a:p>
          <a:p>
            <a:pPr>
              <a:defRPr/>
            </a:pPr>
            <a:r>
              <a:rPr lang="en-US" dirty="0"/>
              <a:t>A fingerprint is characterized by abundant and strong textural information. The textural properties of a live fingertip surface are dependent upon skin elasticity, pore distribution and perspiration phenomenon.</a:t>
            </a:r>
          </a:p>
          <a:p>
            <a:pPr marL="0" indent="0">
              <a:buNone/>
              <a:defRPr/>
            </a:pPr>
            <a:r>
              <a:rPr lang="en-US" dirty="0"/>
              <a:t> </a:t>
            </a:r>
          </a:p>
          <a:p>
            <a:pPr>
              <a:defRPr/>
            </a:pPr>
            <a:r>
              <a:rPr lang="en-US" dirty="0"/>
              <a:t>As a result, the pixels along and around the ridges of a live fingerprint exhibit wide and random variations in gray-level values.</a:t>
            </a:r>
          </a:p>
          <a:p>
            <a:pPr marL="0" indent="0">
              <a:buNone/>
              <a:defRPr/>
            </a:pPr>
            <a:endParaRPr lang="en-US" dirty="0"/>
          </a:p>
          <a:p>
            <a:pPr>
              <a:defRPr/>
            </a:pPr>
            <a:r>
              <a:rPr lang="en-US" dirty="0"/>
              <a:t>Therefore, texture feature based methods which can capture these variations from fingerprint image properties are expected to perform better.</a:t>
            </a:r>
          </a:p>
          <a:p>
            <a:pPr marL="0" indent="0">
              <a:buNone/>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0" indent="0">
              <a:buFont typeface="Wingdings" panose="05000000000000000000" pitchFamily="2" charset="2"/>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gn="l"/>
            <a:r>
              <a:rPr lang="en-US" dirty="0"/>
              <a:t>Segmentation is a process of segmenting a precise or trivial detail of the fingerprints which extract the minutiae marking from the dataset. By applying the image thinning operation region of interest (ROI) is extracted.</a:t>
            </a:r>
          </a:p>
          <a:p>
            <a:pPr marL="0" indent="0" algn="l">
              <a:buNone/>
            </a:pPr>
            <a:endParaRPr lang="en-US" dirty="0"/>
          </a:p>
          <a:p>
            <a:pPr marL="457200" indent="-457200" algn="l"/>
            <a:r>
              <a:rPr lang="en-US" dirty="0"/>
              <a:t>The filtered ROI images are given as input to the Harris Corner. The dataset is divided into training and testing sets. Then the model will be trained as per our requisition. </a:t>
            </a:r>
          </a:p>
          <a:p>
            <a:pPr marL="0" indent="0" algn="l">
              <a:buNone/>
            </a:pPr>
            <a:endParaRPr lang="en-US" dirty="0"/>
          </a:p>
          <a:p>
            <a:pPr marL="457200" indent="-457200" algn="l"/>
            <a:r>
              <a:rPr lang="en-US" dirty="0"/>
              <a:t>If the fingerprint matches, the system identifies the suspect and gives the output as a person is a crime person or not.</a:t>
            </a:r>
          </a:p>
          <a:p>
            <a:pPr marL="457200" indent="-457200"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normAutofit/>
          </a:bodyPr>
          <a:lstStyle/>
          <a:p>
            <a:pPr eaLnBrk="1" hangingPunct="1"/>
            <a:endParaRPr lang="en-US" dirty="0"/>
          </a:p>
          <a:p>
            <a:pPr eaLnBrk="1" hangingPunct="1"/>
            <a:endParaRPr lang="en-US" dirty="0"/>
          </a:p>
          <a:p>
            <a:pPr eaLnBrk="1" hangingPunct="1"/>
            <a:r>
              <a:rPr lang="en-US" dirty="0"/>
              <a:t>[</a:t>
            </a:r>
            <a:r>
              <a:rPr lang="en-US" altLang="en-US" sz="2800" dirty="0"/>
              <a:t>Anil K. Jain, and </a:t>
            </a:r>
            <a:r>
              <a:rPr lang="en-US" altLang="en-US" sz="2800" dirty="0" err="1"/>
              <a:t>Jianjiang</a:t>
            </a:r>
            <a:r>
              <a:rPr lang="en-US" altLang="en-US" sz="2800" dirty="0"/>
              <a:t> Feng-1</a:t>
            </a:r>
            <a:r>
              <a:rPr lang="en-US" dirty="0"/>
              <a:t>]: This paper focuses on </a:t>
            </a:r>
            <a:r>
              <a:rPr lang="en-US" altLang="en-US" sz="2800" dirty="0"/>
              <a:t>Latent fingerprint identification is of critical importance to law enforcement agencies in identifying suspects. The experimental results indicate that singularity, ridge quality map, and ridge flow map are the most effective features in</a:t>
            </a:r>
            <a:br>
              <a:rPr lang="en-US" altLang="en-US" sz="2800" dirty="0"/>
            </a:br>
            <a:r>
              <a:rPr lang="en-US" altLang="en-US" sz="2800" dirty="0"/>
              <a:t>improving the matching accuracy.</a:t>
            </a:r>
          </a:p>
        </p:txBody>
      </p:sp>
    </p:spTree>
    <p:extLst>
      <p:ext uri="{BB962C8B-B14F-4D97-AF65-F5344CB8AC3E}">
        <p14:creationId xmlns:p14="http://schemas.microsoft.com/office/powerpoint/2010/main" val="83129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E647-F321-4D22-B3C5-50B86BADE1C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AFD87F6-C937-4C14-ADEC-B621A4D0A9C1}"/>
              </a:ext>
            </a:extLst>
          </p:cNvPr>
          <p:cNvSpPr>
            <a:spLocks noGrp="1"/>
          </p:cNvSpPr>
          <p:nvPr>
            <p:ph idx="1"/>
          </p:nvPr>
        </p:nvSpPr>
        <p:spPr/>
        <p:txBody>
          <a:bodyPr>
            <a:noAutofit/>
          </a:bodyPr>
          <a:lstStyle/>
          <a:p>
            <a:endParaRPr lang="en-IN" sz="2400" dirty="0"/>
          </a:p>
          <a:p>
            <a:endParaRPr lang="en-IN" sz="2400" dirty="0"/>
          </a:p>
          <a:p>
            <a:r>
              <a:rPr lang="en-IN" sz="2400" dirty="0"/>
              <a:t>[</a:t>
            </a:r>
            <a:r>
              <a:rPr lang="en-US" sz="2400" dirty="0"/>
              <a:t>Mohammad </a:t>
            </a:r>
            <a:r>
              <a:rPr lang="en-US" sz="2400" dirty="0" err="1"/>
              <a:t>Mogharen</a:t>
            </a:r>
            <a:r>
              <a:rPr lang="en-US" sz="2400" dirty="0"/>
              <a:t> </a:t>
            </a:r>
            <a:r>
              <a:rPr lang="en-US" sz="2400" dirty="0" err="1"/>
              <a:t>Askarin</a:t>
            </a:r>
            <a:r>
              <a:rPr lang="en-US" sz="2400" dirty="0"/>
              <a:t>, </a:t>
            </a:r>
            <a:r>
              <a:rPr lang="en-US" sz="2400" dirty="0" err="1"/>
              <a:t>KokSheik</a:t>
            </a:r>
            <a:r>
              <a:rPr lang="en-US" sz="2400" dirty="0"/>
              <a:t> Wong and Raphael C-W Phan</a:t>
            </a:r>
            <a:r>
              <a:rPr lang="en-IN" sz="2400" dirty="0"/>
              <a:t>-2]: This paper discusses about fingerprints that are </a:t>
            </a:r>
            <a:r>
              <a:rPr lang="en-US" sz="2400" dirty="0"/>
              <a:t>deployed biometric modality due to its ease of acquisition, established use, acceptance and high recognition rate (i.e., robustness). One form of fingerprint is called latent fingerprint. Experiments show that the application of the proposed geometrical compensation method is able to flatten the fingerprint image uncovered from a single directional curved surface and improve its matching score.</a:t>
            </a:r>
          </a:p>
          <a:p>
            <a:endParaRPr lang="en-IN" sz="2400" dirty="0"/>
          </a:p>
          <a:p>
            <a:pPr marL="0" indent="0">
              <a:buNone/>
            </a:pPr>
            <a:r>
              <a:rPr lang="en-IN" sz="2400" dirty="0"/>
              <a:t> </a:t>
            </a:r>
          </a:p>
        </p:txBody>
      </p:sp>
    </p:spTree>
    <p:extLst>
      <p:ext uri="{BB962C8B-B14F-4D97-AF65-F5344CB8AC3E}">
        <p14:creationId xmlns:p14="http://schemas.microsoft.com/office/powerpoint/2010/main" val="425202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2E71-ADEF-4DA3-9BAB-D77CC6B16F0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4E006A16-00CF-46EA-8013-CADAABE768C6}"/>
              </a:ext>
            </a:extLst>
          </p:cNvPr>
          <p:cNvSpPr>
            <a:spLocks noGrp="1"/>
          </p:cNvSpPr>
          <p:nvPr>
            <p:ph idx="1"/>
          </p:nvPr>
        </p:nvSpPr>
        <p:spPr/>
        <p:txBody>
          <a:bodyPr>
            <a:normAutofit/>
          </a:bodyPr>
          <a:lstStyle/>
          <a:p>
            <a:endParaRPr lang="en-US" sz="2800" dirty="0"/>
          </a:p>
          <a:p>
            <a:endParaRPr lang="en-US" dirty="0"/>
          </a:p>
          <a:p>
            <a:r>
              <a:rPr lang="en-US" sz="2800" dirty="0"/>
              <a:t>[Pavithra. R and K.V. Suresh-3]: </a:t>
            </a:r>
            <a:r>
              <a:rPr lang="en-US" dirty="0"/>
              <a:t>This paper tells about </a:t>
            </a:r>
            <a:r>
              <a:rPr lang="en-US" altLang="en-US" sz="2800" dirty="0"/>
              <a:t>Latent fingerprint matching has played a critical role in identifying suspects and criminals. Experimental results on two latent fingerprint databases show that the proposed algorithm outperforms the state-of-the-art segmentation and enhancement algorithms and boosts the performance of a state-of-the-art commercial latent matcher.  </a:t>
            </a:r>
          </a:p>
          <a:p>
            <a:endParaRPr lang="en-IN" dirty="0"/>
          </a:p>
        </p:txBody>
      </p:sp>
    </p:spTree>
    <p:extLst>
      <p:ext uri="{BB962C8B-B14F-4D97-AF65-F5344CB8AC3E}">
        <p14:creationId xmlns:p14="http://schemas.microsoft.com/office/powerpoint/2010/main" val="16260278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1936</Words>
  <Application>Microsoft Office PowerPoint</Application>
  <PresentationFormat>Widescreen</PresentationFormat>
  <Paragraphs>216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Existing System</vt:lpstr>
      <vt:lpstr>Proposed System</vt:lpstr>
      <vt:lpstr>Literature Survey</vt:lpstr>
      <vt:lpstr>Contd…</vt:lpstr>
      <vt:lpstr>Contd…</vt:lpstr>
      <vt:lpstr>Problem Definition</vt:lpstr>
      <vt:lpstr>Requirements</vt:lpstr>
      <vt:lpstr>UML Diagrams</vt:lpstr>
      <vt:lpstr>Data Flow Diagram</vt:lpstr>
      <vt:lpstr>Sample Code</vt:lpstr>
      <vt:lpstr>Contd…</vt:lpstr>
      <vt:lpstr>Contd…</vt:lpstr>
      <vt:lpstr>Contd…</vt:lpstr>
      <vt:lpstr>Screenshots</vt:lpstr>
      <vt:lpstr>Contd…</vt:lpstr>
      <vt:lpstr>Contd…</vt:lpstr>
      <vt:lpstr>Contd…</vt:lpstr>
      <vt:lpstr>Contd…</vt:lpstr>
      <vt:lpstr>Contd…</vt:lpstr>
      <vt:lpstr>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Divya Dharmavaram</cp:lastModifiedBy>
  <cp:revision>224</cp:revision>
  <dcterms:created xsi:type="dcterms:W3CDTF">2019-06-11T05:35:00Z</dcterms:created>
  <dcterms:modified xsi:type="dcterms:W3CDTF">2022-06-28T04:16:47Z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25445C561D724117BCF76B98BC6A17B2</vt:lpwstr>
  </property>
  <property fmtid="{D5CDD505-2E9C-101B-9397-08002B2CF9AE}" pid="3" name="KSOProductBuildVer">
    <vt:lpwstr>1033-11.2.0.10382</vt:lpwstr>
  </property>
</Properties>
</file>