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67" r:id="rId7"/>
    <p:sldId id="273" r:id="rId8"/>
    <p:sldId id="274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56ACE-3E11-2132-9385-38299A6A0E97}" v="1640" dt="2022-01-18T17:15:46.299"/>
    <p1510:client id="{86F7631D-AFBD-4201-83B9-5E273E1FB429}" v="180" dt="2022-01-18T15:02:02.27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423962"/>
            <a:ext cx="9144000" cy="1306736"/>
          </a:xfrm>
        </p:spPr>
        <p:txBody>
          <a:bodyPr/>
          <a:lstStyle/>
          <a:p>
            <a:pPr algn="ctr"/>
            <a:r>
              <a:rPr lang="en-US" sz="3600" b="1" dirty="0">
                <a:ea typeface="+mj-lt"/>
                <a:cs typeface="+mj-lt"/>
              </a:rPr>
              <a:t>Delivery Planning for the LPG Distributor - SAO Gas Ltd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By Divya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80459-80F9-47B6-AB75-F5D2CDF480A7}"/>
              </a:ext>
            </a:extLst>
          </p:cNvPr>
          <p:cNvSpPr txBox="1"/>
          <p:nvPr/>
        </p:nvSpPr>
        <p:spPr>
          <a:xfrm>
            <a:off x="995932" y="3087044"/>
            <a:ext cx="10196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latin typeface="Helvetica Neue"/>
              </a:rPr>
              <a:t>ALGORITHM DESIGN AND COMPARISON FOR AN OPTIMIZATION PROBLEM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9894" y="1451995"/>
            <a:ext cx="10225772" cy="51354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Minimize Cost Efficiency</a:t>
            </a:r>
          </a:p>
          <a:p>
            <a:r>
              <a:rPr lang="en-US" sz="2800" dirty="0">
                <a:latin typeface="Arial"/>
                <a:ea typeface="+mn-lt"/>
                <a:cs typeface="+mn-lt"/>
              </a:rPr>
              <a:t>Cost Efficiency = Total Gas delivered to all customer / cost of delivery</a:t>
            </a:r>
            <a:endParaRPr lang="en-US" sz="2800" dirty="0">
              <a:latin typeface="Arial"/>
              <a:ea typeface="+mn-lt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</a:rPr>
              <a:t>Cost = distance * (</a:t>
            </a:r>
            <a:r>
              <a:rPr lang="en-US" sz="2800" dirty="0" err="1">
                <a:latin typeface="Arial"/>
                <a:ea typeface="+mn-lt"/>
                <a:cs typeface="+mn-lt"/>
              </a:rPr>
              <a:t>cpm</a:t>
            </a:r>
            <a:r>
              <a:rPr lang="en-US" sz="2800" dirty="0">
                <a:latin typeface="Arial"/>
                <a:ea typeface="+mn-lt"/>
                <a:cs typeface="+mn-lt"/>
              </a:rPr>
              <a:t> + weight [</a:t>
            </a:r>
            <a:r>
              <a:rPr lang="en-US" sz="2800" dirty="0" err="1">
                <a:latin typeface="Arial"/>
                <a:ea typeface="+mn-lt"/>
                <a:cs typeface="+mn-lt"/>
              </a:rPr>
              <a:t>tonnes</a:t>
            </a:r>
            <a:r>
              <a:rPr lang="en-US" sz="2800" dirty="0">
                <a:latin typeface="Arial"/>
                <a:ea typeface="+mn-lt"/>
                <a:cs typeface="+mn-lt"/>
              </a:rPr>
              <a:t>] * </a:t>
            </a:r>
            <a:r>
              <a:rPr lang="en-US" sz="2800" dirty="0" err="1">
                <a:latin typeface="Arial"/>
                <a:ea typeface="+mn-lt"/>
                <a:cs typeface="+mn-lt"/>
              </a:rPr>
              <a:t>cptm</a:t>
            </a:r>
            <a:r>
              <a:rPr lang="en-US" sz="2800" dirty="0">
                <a:latin typeface="Arial"/>
                <a:ea typeface="+mn-lt"/>
                <a:cs typeface="+mn-lt"/>
              </a:rPr>
              <a:t>)   </a:t>
            </a:r>
            <a:endParaRPr lang="en-US" dirty="0">
              <a:latin typeface="Arial"/>
              <a:ea typeface="+mn-lt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Cost </a:t>
            </a:r>
            <a:r>
              <a:rPr lang="en-US" sz="2800" dirty="0">
                <a:latin typeface="Arial"/>
                <a:ea typeface="+mn-lt"/>
                <a:cs typeface="Arial"/>
              </a:rPr>
              <a:t>α Distance</a:t>
            </a:r>
            <a:endParaRPr lang="en-US" sz="2800" dirty="0">
              <a:latin typeface="Arial"/>
              <a:ea typeface="+mn-lt"/>
              <a:cs typeface="+mn-lt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</a:rPr>
              <a:t>Maximize gas delivered and minimize cost</a:t>
            </a:r>
            <a:endParaRPr lang="en-US" dirty="0">
              <a:latin typeface="Arial"/>
              <a:ea typeface="+mn-lt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</a:rPr>
              <a:t>Greedy scheduler or Algorithm used to get optimized path</a:t>
            </a:r>
            <a:endParaRPr lang="en-US" dirty="0">
              <a:latin typeface="Arial"/>
              <a:ea typeface="+mn-lt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</a:rPr>
              <a:t>Use Nearest node approach using all pair </a:t>
            </a:r>
            <a:r>
              <a:rPr lang="en-US" sz="2800" dirty="0" err="1">
                <a:latin typeface="Arial"/>
                <a:ea typeface="+mn-lt"/>
                <a:cs typeface="+mn-lt"/>
              </a:rPr>
              <a:t>Dijkstras</a:t>
            </a:r>
            <a:r>
              <a:rPr lang="en-US" sz="2800" dirty="0">
                <a:latin typeface="Arial"/>
                <a:ea typeface="+mn-lt"/>
                <a:cs typeface="+mn-lt"/>
              </a:rPr>
              <a:t> shortest path algorithm                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36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Constraints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9894" y="1451995"/>
            <a:ext cx="10389295" cy="51354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b="1" dirty="0">
                <a:latin typeface="Arial"/>
                <a:cs typeface="Arial"/>
              </a:rPr>
              <a:t>. Stop 20 min after every 2 hours of continuous drive</a:t>
            </a:r>
            <a:endParaRPr lang="en-US" sz="2800" b="1">
              <a:latin typeface="Arial"/>
              <a:ea typeface="+mn-lt"/>
              <a:cs typeface="+mn-lt"/>
            </a:endParaRP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To achieve this 2 hours is 100 miles so whenever distance between two customers is more than 100 break is added</a:t>
            </a: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2. S</a:t>
            </a:r>
            <a:r>
              <a:rPr lang="en-US" sz="2800" b="1" dirty="0">
                <a:latin typeface="Arial"/>
                <a:cs typeface="Arial"/>
              </a:rPr>
              <a:t>top limits: Small vehicle-4, Medium – 8 &amp; Large – 16</a:t>
            </a:r>
          </a:p>
          <a:p>
            <a:pPr marL="274320" lvl="1" indent="0">
              <a:buNone/>
            </a:pPr>
            <a:r>
              <a:rPr lang="en-US" sz="2800" dirty="0">
                <a:latin typeface="Arial"/>
                <a:ea typeface="+mn-lt"/>
                <a:cs typeface="Arial"/>
              </a:rPr>
              <a:t>To achieve if vehicle exceeds this stop limit in trip the trip is ended and back to depot</a:t>
            </a: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3. </a:t>
            </a:r>
            <a:r>
              <a:rPr lang="en-US" sz="2800" b="1" dirty="0">
                <a:latin typeface="Arial"/>
                <a:cs typeface="Arial"/>
              </a:rPr>
              <a:t>Can end and refill at any depot</a:t>
            </a: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For refilling  nearest depot is found and used for refilling</a:t>
            </a:r>
            <a:endParaRPr lang="en-US" sz="2800">
              <a:latin typeface="Arial"/>
              <a:cs typeface="Arial"/>
            </a:endParaRP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4. </a:t>
            </a:r>
            <a:r>
              <a:rPr lang="en-US" sz="2800" b="1" dirty="0">
                <a:latin typeface="Arial"/>
                <a:cs typeface="Arial"/>
              </a:rPr>
              <a:t>If</a:t>
            </a:r>
            <a:r>
              <a:rPr lang="en-US" sz="2800" b="1" dirty="0">
                <a:latin typeface="Arial"/>
                <a:ea typeface="+mn-lt"/>
                <a:cs typeface="+mn-lt"/>
              </a:rPr>
              <a:t> any customer less than 50% at end 1000 pounds fine</a:t>
            </a:r>
            <a:endParaRPr lang="en-US" sz="2800" b="1">
              <a:latin typeface="Arial"/>
              <a:cs typeface="Arial"/>
            </a:endParaRPr>
          </a:p>
          <a:p>
            <a:pPr marL="274320" lvl="1" indent="0">
              <a:buNone/>
            </a:pPr>
            <a:r>
              <a:rPr lang="en-US" sz="2800" dirty="0">
                <a:latin typeface="Arial"/>
                <a:cs typeface="Arial"/>
              </a:rPr>
              <a:t>50% below fuel – must customer  and penalty is added if unvisited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9894" y="1842083"/>
            <a:ext cx="10225772" cy="33863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800" dirty="0">
                <a:ea typeface="+mn-lt"/>
                <a:cs typeface="+mn-lt"/>
              </a:rPr>
              <a:t> Both Genetic and greedy algorithm generates optimal paths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sz="2800" dirty="0">
                <a:ea typeface="+mn-lt"/>
                <a:cs typeface="+mn-lt"/>
              </a:rPr>
              <a:t>The Genetic algorithm is based on randomness it takes more time and generate less optimal solution.</a:t>
            </a:r>
          </a:p>
          <a:p>
            <a:pPr marL="457200" indent="-457200"/>
            <a:r>
              <a:rPr lang="en-US" sz="2800" dirty="0">
                <a:ea typeface="+mn-lt"/>
                <a:cs typeface="+mn-lt"/>
              </a:rPr>
              <a:t>The Greedy algorithm which uses the greedy mechanism to find the next nearest node rather than random so generate the more optimal path in less time compared to genetic 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218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CONTEXTUALIZATION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16248"/>
            <a:ext cx="9483626" cy="4267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Company – SAO Gas Ltd – distribute LPG to </a:t>
            </a:r>
            <a:r>
              <a:rPr lang="en-US" sz="2800" dirty="0" err="1">
                <a:latin typeface="Arial"/>
                <a:cs typeface="Arial"/>
              </a:rPr>
              <a:t>Optilandia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No  of Depots - 5</a:t>
            </a:r>
          </a:p>
          <a:p>
            <a:r>
              <a:rPr lang="en-US" sz="2800" dirty="0">
                <a:latin typeface="Arial"/>
                <a:cs typeface="Arial"/>
              </a:rPr>
              <a:t>No  of  Vehicles- 25 (5 each depot- small, medium and large)</a:t>
            </a:r>
          </a:p>
          <a:p>
            <a:r>
              <a:rPr lang="en-US" sz="2800" dirty="0">
                <a:latin typeface="Arial"/>
                <a:cs typeface="Arial"/>
              </a:rPr>
              <a:t>Data Sets Provided</a:t>
            </a: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1. SaO_Optilandia_locations.csv 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Location IDs, x and y coordinates , capacity , level.</a:t>
            </a:r>
            <a:endParaRPr lang="en-US" sz="2400">
              <a:latin typeface="Arial"/>
              <a:cs typeface="Arial"/>
            </a:endParaRP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2. SaO_Optilandia_links.csv </a:t>
            </a: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3. </a:t>
            </a:r>
            <a:r>
              <a:rPr lang="en-US" sz="2400" dirty="0" err="1">
                <a:ea typeface="+mn-lt"/>
                <a:cs typeface="+mn-lt"/>
              </a:rPr>
              <a:t>SaO_Optilandia_depot_lorries.json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 Lorry details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 lorry IDs, capacity, </a:t>
            </a:r>
            <a:r>
              <a:rPr lang="en-US" sz="2400" dirty="0" err="1">
                <a:ea typeface="+mn-lt"/>
                <a:cs typeface="+mn-lt"/>
              </a:rPr>
              <a:t>cpm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ea typeface="+mn-lt"/>
                <a:cs typeface="+mn-lt"/>
              </a:rPr>
              <a:t>cptm</a:t>
            </a:r>
            <a:endParaRPr lang="en-US" sz="2400"/>
          </a:p>
          <a:p>
            <a:r>
              <a:rPr lang="en-US" sz="2800" dirty="0">
                <a:latin typeface="Arial"/>
                <a:cs typeface="Arial"/>
              </a:rPr>
              <a:t>Speed – 50 miles/hour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CONTEXTUALIZATION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15580"/>
            <a:ext cx="9144000" cy="47453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Problem 1: Minimize Time, 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only </a:t>
            </a:r>
            <a:r>
              <a:rPr lang="en-US" sz="2400" dirty="0" err="1">
                <a:latin typeface="Arial"/>
                <a:cs typeface="Arial"/>
              </a:rPr>
              <a:t>contraint</a:t>
            </a:r>
            <a:r>
              <a:rPr lang="en-US" sz="2400" dirty="0">
                <a:latin typeface="Arial"/>
                <a:cs typeface="Arial"/>
              </a:rPr>
              <a:t> is vehicle capacity</a:t>
            </a:r>
          </a:p>
          <a:p>
            <a:r>
              <a:rPr lang="en-US" sz="2800" dirty="0">
                <a:latin typeface="Arial"/>
                <a:cs typeface="Arial"/>
              </a:rPr>
              <a:t>Problem 2: Maximize Cost-Efficiency</a:t>
            </a:r>
          </a:p>
          <a:p>
            <a:r>
              <a:rPr lang="en-US" sz="2800" dirty="0">
                <a:latin typeface="Arial"/>
                <a:cs typeface="Arial"/>
              </a:rPr>
              <a:t>Which is to maximize gas delivered and minimize cost of delivery</a:t>
            </a:r>
            <a:endParaRPr lang="en-US" sz="2800"/>
          </a:p>
          <a:p>
            <a:pPr marL="274320"/>
            <a:r>
              <a:rPr lang="en-US" sz="2800" dirty="0">
                <a:latin typeface="Arial"/>
                <a:ea typeface="+mn-lt"/>
                <a:cs typeface="Arial"/>
              </a:rPr>
              <a:t>Constraints</a:t>
            </a: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1. Stop 20 min after every 2 hours of continuous drive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2. Customer stop limits. Small vehicle-4, Medium – 8 &amp; Large - 16</a:t>
            </a:r>
          </a:p>
          <a:p>
            <a:pPr marL="274320" lvl="1" indent="0">
              <a:buNone/>
            </a:pPr>
            <a:r>
              <a:rPr lang="en-US" sz="2400" dirty="0">
                <a:ea typeface="+mn-lt"/>
                <a:cs typeface="+mn-lt"/>
              </a:rPr>
              <a:t>3. Can end and refill at any depot</a:t>
            </a:r>
          </a:p>
          <a:p>
            <a:pPr marL="274320" lvl="1" indent="0">
              <a:buNone/>
            </a:pPr>
            <a:r>
              <a:rPr lang="en-US" sz="2400" dirty="0"/>
              <a:t>4. If any customer less than 50% at end 1000 pounds fine</a:t>
            </a:r>
          </a:p>
          <a:p>
            <a:pPr lvl="1" indent="0">
              <a:buNone/>
            </a:pPr>
            <a:endParaRPr lang="en-US" sz="2400" dirty="0">
              <a:latin typeface="Corbe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16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60045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527495"/>
            <a:ext cx="9144000" cy="2249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Cluster- Route- Cluster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1. Divide or cluster customer into 5 each for a depot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2. Apply Optimization Algorithm and get an optimized path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3. Then divide the path for vehicles depending on constraints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778BC9C0-B6A6-40B4-9F79-49CEC7D520F0}"/>
              </a:ext>
            </a:extLst>
          </p:cNvPr>
          <p:cNvSpPr txBox="1">
            <a:spLocks/>
          </p:cNvSpPr>
          <p:nvPr/>
        </p:nvSpPr>
        <p:spPr>
          <a:xfrm>
            <a:off x="1452078" y="3773830"/>
            <a:ext cx="9143998" cy="760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 SCHEMES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D6D010A-E78F-4C12-AF34-B102CC230AAC}"/>
              </a:ext>
            </a:extLst>
          </p:cNvPr>
          <p:cNvSpPr txBox="1">
            <a:spLocks/>
          </p:cNvSpPr>
          <p:nvPr/>
        </p:nvSpPr>
        <p:spPr>
          <a:xfrm>
            <a:off x="1448256" y="4789264"/>
            <a:ext cx="9144000" cy="1192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1. Genetic Algorithm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2. Greedy Scheduler</a:t>
            </a:r>
          </a:p>
        </p:txBody>
      </p:sp>
    </p:spTree>
    <p:extLst>
      <p:ext uri="{BB962C8B-B14F-4D97-AF65-F5344CB8AC3E}">
        <p14:creationId xmlns:p14="http://schemas.microsoft.com/office/powerpoint/2010/main" val="348960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86098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For both problem, convert dataset into </a:t>
            </a:r>
            <a:r>
              <a:rPr lang="en-US" sz="2800" dirty="0" err="1">
                <a:latin typeface="Arial"/>
                <a:cs typeface="Arial"/>
              </a:rPr>
              <a:t>dataframes</a:t>
            </a:r>
            <a:r>
              <a:rPr lang="en-US" sz="2800" dirty="0">
                <a:latin typeface="Arial"/>
                <a:cs typeface="Arial"/>
              </a:rPr>
              <a:t> using Pandas Library</a:t>
            </a:r>
            <a:endParaRPr lang="en-US"/>
          </a:p>
          <a:p>
            <a:r>
              <a:rPr lang="en-US" sz="2800" dirty="0">
                <a:latin typeface="Arial"/>
                <a:cs typeface="Arial"/>
              </a:rPr>
              <a:t>Divide the customers into 5 groups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Multi Source </a:t>
            </a:r>
            <a:r>
              <a:rPr lang="en-US" sz="2400" dirty="0" err="1">
                <a:latin typeface="Arial"/>
                <a:cs typeface="Arial"/>
              </a:rPr>
              <a:t>Dijkstras</a:t>
            </a:r>
            <a:r>
              <a:rPr lang="en-US" sz="2400" dirty="0">
                <a:latin typeface="Arial"/>
                <a:cs typeface="Arial"/>
              </a:rPr>
              <a:t> Shortest Path Algorithm</a:t>
            </a:r>
          </a:p>
          <a:p>
            <a:pPr marL="274320" lvl="1" indent="0">
              <a:buNone/>
            </a:pPr>
            <a:r>
              <a:rPr lang="en-US" sz="2400" dirty="0">
                <a:latin typeface="Arial"/>
                <a:cs typeface="Arial"/>
              </a:rPr>
              <a:t>-  Nearest Depot</a:t>
            </a:r>
          </a:p>
          <a:p>
            <a:pPr lvl="1" indent="0">
              <a:buNone/>
            </a:pPr>
            <a:endParaRPr lang="en-US" sz="2400" dirty="0">
              <a:latin typeface="Corbe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Used </a:t>
            </a:r>
            <a:r>
              <a:rPr lang="en-US" sz="2800" dirty="0" err="1">
                <a:latin typeface="Arial"/>
                <a:cs typeface="Arial"/>
              </a:rPr>
              <a:t>NetworkX</a:t>
            </a:r>
            <a:r>
              <a:rPr lang="en-US" sz="2800" dirty="0">
                <a:latin typeface="Arial"/>
                <a:cs typeface="Arial"/>
              </a:rPr>
              <a:t> Library to visualize the </a:t>
            </a:r>
            <a:r>
              <a:rPr lang="en-US" sz="2800" dirty="0" err="1">
                <a:latin typeface="Arial"/>
                <a:cs typeface="Arial"/>
              </a:rPr>
              <a:t>Optilandia</a:t>
            </a:r>
            <a:r>
              <a:rPr lang="en-US" sz="2800" dirty="0">
                <a:latin typeface="Arial"/>
                <a:cs typeface="Arial"/>
              </a:rPr>
              <a:t> network graph</a:t>
            </a:r>
            <a:endParaRPr lang="en-US" sz="2800" dirty="0">
              <a:ea typeface="+mn-lt"/>
              <a:cs typeface="+mn-lt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636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OF OPTILANDIA NETWORK</a:t>
            </a:r>
          </a:p>
        </p:txBody>
      </p:sp>
      <p:pic>
        <p:nvPicPr>
          <p:cNvPr id="5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EADF870-C9A4-4FF5-9CB8-3DFDC3AA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40" y="1464578"/>
            <a:ext cx="9155116" cy="4707622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84884" cy="1020762"/>
          </a:xfrm>
        </p:spPr>
        <p:txBody>
          <a:bodyPr/>
          <a:lstStyle/>
          <a:p>
            <a:r>
              <a:rPr lang="en-US" dirty="0"/>
              <a:t>Red- Depot, Blue- Customers, Green - Nodes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67B6EBE-EA29-4E4F-B377-786F3EF7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240" y="1905000"/>
            <a:ext cx="8324918" cy="4267200"/>
          </a:xfrm>
        </p:spPr>
      </p:pic>
    </p:spTree>
    <p:extLst>
      <p:ext uri="{BB962C8B-B14F-4D97-AF65-F5344CB8AC3E}">
        <p14:creationId xmlns:p14="http://schemas.microsoft.com/office/powerpoint/2010/main" val="211017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with highlighting customers of one depot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458441F-0A76-45D0-A357-034B2E9C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12" y="1905000"/>
            <a:ext cx="8353774" cy="4267200"/>
          </a:xfrm>
        </p:spPr>
      </p:pic>
    </p:spTree>
    <p:extLst>
      <p:ext uri="{BB962C8B-B14F-4D97-AF65-F5344CB8AC3E}">
        <p14:creationId xmlns:p14="http://schemas.microsoft.com/office/powerpoint/2010/main" val="291940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9894" y="1451995"/>
            <a:ext cx="10225772" cy="51354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Minimize Time, vehicle capacity is only constraint</a:t>
            </a:r>
          </a:p>
          <a:p>
            <a:r>
              <a:rPr lang="en-US" sz="2800" dirty="0">
                <a:latin typeface="Arial"/>
                <a:cs typeface="Arial"/>
              </a:rPr>
              <a:t>Time =(</a:t>
            </a:r>
            <a:r>
              <a:rPr lang="en-US" sz="2800" dirty="0">
                <a:latin typeface="Arial"/>
                <a:ea typeface="+mn-lt"/>
                <a:cs typeface="+mn-lt"/>
              </a:rPr>
              <a:t>distance  [miles]  /  speed [miles/hour]) * 60 + Weight [</a:t>
            </a:r>
            <a:r>
              <a:rPr lang="en-US" sz="2800" dirty="0" err="1">
                <a:latin typeface="Arial"/>
                <a:ea typeface="+mn-lt"/>
                <a:cs typeface="+mn-lt"/>
              </a:rPr>
              <a:t>tonnes</a:t>
            </a:r>
            <a:r>
              <a:rPr lang="en-US" sz="2800" dirty="0">
                <a:latin typeface="Arial"/>
                <a:ea typeface="+mn-lt"/>
                <a:cs typeface="+mn-lt"/>
              </a:rPr>
              <a:t>] * 10 [min/</a:t>
            </a:r>
            <a:r>
              <a:rPr lang="en-US" sz="2800" dirty="0" err="1">
                <a:latin typeface="Arial"/>
                <a:ea typeface="+mn-lt"/>
                <a:cs typeface="+mn-lt"/>
              </a:rPr>
              <a:t>tonne</a:t>
            </a:r>
            <a:r>
              <a:rPr lang="en-US" sz="2800" dirty="0">
                <a:latin typeface="Arial"/>
                <a:ea typeface="+mn-lt"/>
                <a:cs typeface="+mn-lt"/>
              </a:rPr>
              <a:t>] + 5 [min]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Arial"/>
                <a:cs typeface="Arial"/>
              </a:rPr>
              <a:t>Time α Distance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latin typeface="Arial"/>
                <a:cs typeface="Arial"/>
              </a:rPr>
              <a:t>Minimize distance to minimize time in Fitness Function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latin typeface="Arial"/>
                <a:cs typeface="Arial"/>
              </a:rPr>
              <a:t>Genetic Algorithm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Initialization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Fitness Evaluation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Selection – Tournament Selection</a:t>
            </a:r>
          </a:p>
          <a:p>
            <a:pPr lvl="1"/>
            <a:r>
              <a:rPr lang="en-US" sz="2400" dirty="0" err="1">
                <a:latin typeface="Arial"/>
                <a:cs typeface="Arial"/>
              </a:rPr>
              <a:t>CrossOver</a:t>
            </a:r>
            <a:r>
              <a:rPr lang="en-US" sz="2400" dirty="0">
                <a:latin typeface="Arial"/>
                <a:cs typeface="Arial"/>
              </a:rPr>
              <a:t> – Single point crossover with correction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Mutation – Inversion Mutation</a:t>
            </a:r>
          </a:p>
        </p:txBody>
      </p:sp>
    </p:spTree>
    <p:extLst>
      <p:ext uri="{BB962C8B-B14F-4D97-AF65-F5344CB8AC3E}">
        <p14:creationId xmlns:p14="http://schemas.microsoft.com/office/powerpoint/2010/main" val="162711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Chalkboard 16x9</vt:lpstr>
      <vt:lpstr>Delivery Planning for the LPG Distributor - SAO Gas Ltd</vt:lpstr>
      <vt:lpstr>PROBLEM CONTEXTUALIZATION</vt:lpstr>
      <vt:lpstr>PROBLEM CONTEXTUALIZATION</vt:lpstr>
      <vt:lpstr>APPROACH</vt:lpstr>
      <vt:lpstr>METHODOLOGY</vt:lpstr>
      <vt:lpstr>COUNTRY OF OPTILANDIA NETWORK</vt:lpstr>
      <vt:lpstr>Red- Depot, Blue- Customers, Green - Nodes</vt:lpstr>
      <vt:lpstr>Network with highlighting customers of one depot</vt:lpstr>
      <vt:lpstr>PROBLEM 1</vt:lpstr>
      <vt:lpstr>PROBLEM 2</vt:lpstr>
      <vt:lpstr>PROBLEM 2 Constraints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361</cp:revision>
  <dcterms:created xsi:type="dcterms:W3CDTF">2022-01-18T14:46:55Z</dcterms:created>
  <dcterms:modified xsi:type="dcterms:W3CDTF">2022-01-18T17:16:28Z</dcterms:modified>
</cp:coreProperties>
</file>