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3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Deenadayalan" initials="DD" lastIdx="1" clrIdx="0">
    <p:extLst>
      <p:ext uri="{19B8F6BF-5375-455C-9EA6-DF929625EA0E}">
        <p15:presenceInfo xmlns:p15="http://schemas.microsoft.com/office/powerpoint/2012/main" userId="ea063bb286506b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C2A96"/>
    <a:srgbClr val="CD1D43"/>
    <a:srgbClr val="CC3300"/>
    <a:srgbClr val="0E233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126" autoAdjust="0"/>
  </p:normalViewPr>
  <p:slideViewPr>
    <p:cSldViewPr>
      <p:cViewPr varScale="1">
        <p:scale>
          <a:sx n="68" d="100"/>
          <a:sy n="68" d="100"/>
        </p:scale>
        <p:origin x="816"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Dataset.xlsx] PIVOT TABLE!PivotTable4</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1" u="none" dirty="0">
                <a:solidFill>
                  <a:srgbClr val="FF0000"/>
                </a:solidFill>
                <a:effectLst>
                  <a:outerShdw blurRad="38100" dist="38100" dir="2700000" algn="tl">
                    <a:srgbClr val="000000">
                      <a:alpha val="43137"/>
                    </a:srgbClr>
                  </a:outerShdw>
                </a:effectLst>
              </a:rPr>
              <a:t>EMPLOYEE</a:t>
            </a:r>
            <a:r>
              <a:rPr lang="en-IN" b="1" u="none" baseline="0" dirty="0">
                <a:solidFill>
                  <a:srgbClr val="FF0000"/>
                </a:solidFill>
                <a:effectLst>
                  <a:outerShdw blurRad="38100" dist="38100" dir="2700000" algn="tl">
                    <a:srgbClr val="000000">
                      <a:alpha val="43137"/>
                    </a:srgbClr>
                  </a:outerShdw>
                </a:effectLst>
              </a:rPr>
              <a:t> PERFORMANCE ANALYSIS</a:t>
            </a:r>
            <a:endParaRPr lang="en-US" b="1" u="none" dirty="0">
              <a:solidFill>
                <a:srgbClr val="FF0000"/>
              </a:solidFill>
              <a:effectLst>
                <a:outerShdw blurRad="38100" dist="38100" dir="2700000" algn="tl">
                  <a:srgbClr val="000000">
                    <a:alpha val="43137"/>
                  </a:srgbClr>
                </a:outerShdw>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292572532479686E-2"/>
          <c:y val="0.21000645947293972"/>
          <c:w val="0.66338051674176557"/>
          <c:h val="0.60732357053499153"/>
        </c:manualLayout>
      </c:layout>
      <c:barChart>
        <c:barDir val="col"/>
        <c:grouping val="clustered"/>
        <c:varyColors val="0"/>
        <c:ser>
          <c:idx val="0"/>
          <c:order val="0"/>
          <c:tx>
            <c:strRef>
              <c:f>' PIVOT TABLE'!$B$3:$B$4</c:f>
              <c:strCache>
                <c:ptCount val="1"/>
                <c:pt idx="0">
                  <c:v>EMERGING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TABLE'!$B$5:$B$15</c:f>
              <c:numCache>
                <c:formatCode>General</c:formatCode>
                <c:ptCount val="10"/>
                <c:pt idx="0">
                  <c:v>23</c:v>
                </c:pt>
                <c:pt idx="1">
                  <c:v>33</c:v>
                </c:pt>
                <c:pt idx="2">
                  <c:v>29</c:v>
                </c:pt>
                <c:pt idx="3">
                  <c:v>25</c:v>
                </c:pt>
                <c:pt idx="4">
                  <c:v>28</c:v>
                </c:pt>
                <c:pt idx="5">
                  <c:v>21</c:v>
                </c:pt>
                <c:pt idx="6">
                  <c:v>29</c:v>
                </c:pt>
                <c:pt idx="7">
                  <c:v>25</c:v>
                </c:pt>
                <c:pt idx="8">
                  <c:v>30</c:v>
                </c:pt>
                <c:pt idx="9">
                  <c:v>21</c:v>
                </c:pt>
              </c:numCache>
            </c:numRef>
          </c:val>
          <c:extLst>
            <c:ext xmlns:c16="http://schemas.microsoft.com/office/drawing/2014/chart" uri="{C3380CC4-5D6E-409C-BE32-E72D297353CC}">
              <c16:uniqueId val="{00000000-E4BC-4190-937F-40C5B7DFE27D}"/>
            </c:ext>
          </c:extLst>
        </c:ser>
        <c:ser>
          <c:idx val="1"/>
          <c:order val="1"/>
          <c:tx>
            <c:strRef>
              <c:f>' PIVOT TABLE'!$C$3:$C$4</c:f>
              <c:strCache>
                <c:ptCount val="1"/>
                <c:pt idx="0">
                  <c:v>FUNCTIONAL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linear"/>
            <c:dispRSqr val="0"/>
            <c:dispEq val="0"/>
          </c:trendline>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TABLE'!$C$5:$C$15</c:f>
              <c:numCache>
                <c:formatCode>General</c:formatCode>
                <c:ptCount val="10"/>
                <c:pt idx="0">
                  <c:v>85</c:v>
                </c:pt>
                <c:pt idx="1">
                  <c:v>65</c:v>
                </c:pt>
                <c:pt idx="2">
                  <c:v>78</c:v>
                </c:pt>
                <c:pt idx="3">
                  <c:v>92</c:v>
                </c:pt>
                <c:pt idx="4">
                  <c:v>77</c:v>
                </c:pt>
                <c:pt idx="5">
                  <c:v>69</c:v>
                </c:pt>
                <c:pt idx="6">
                  <c:v>74</c:v>
                </c:pt>
                <c:pt idx="7">
                  <c:v>82</c:v>
                </c:pt>
                <c:pt idx="8">
                  <c:v>71</c:v>
                </c:pt>
                <c:pt idx="9">
                  <c:v>84</c:v>
                </c:pt>
              </c:numCache>
            </c:numRef>
          </c:val>
          <c:extLst>
            <c:ext xmlns:c16="http://schemas.microsoft.com/office/drawing/2014/chart" uri="{C3380CC4-5D6E-409C-BE32-E72D297353CC}">
              <c16:uniqueId val="{00000002-E4BC-4190-937F-40C5B7DFE27D}"/>
            </c:ext>
          </c:extLst>
        </c:ser>
        <c:ser>
          <c:idx val="2"/>
          <c:order val="2"/>
          <c:tx>
            <c:strRef>
              <c:f>' PIVOT TABLE'!$D$3:$D$4</c:f>
              <c:strCache>
                <c:ptCount val="1"/>
                <c:pt idx="0">
                  <c:v>IMPECCABLE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exp"/>
            <c:dispRSqr val="0"/>
            <c:dispEq val="0"/>
          </c:trendline>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4BC-4190-937F-40C5B7DFE27D}"/>
            </c:ext>
          </c:extLst>
        </c:ser>
        <c:ser>
          <c:idx val="3"/>
          <c:order val="3"/>
          <c:tx>
            <c:strRef>
              <c:f>' PIVOT TABLE'!$E$3:$E$4</c:f>
              <c:strCache>
                <c:ptCount val="1"/>
                <c:pt idx="0">
                  <c:v>INACTIVE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TABLE'!$E$5:$E$15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5-E4BC-4190-937F-40C5B7DFE27D}"/>
            </c:ext>
          </c:extLst>
        </c:ser>
        <c:ser>
          <c:idx val="4"/>
          <c:order val="4"/>
          <c:tx>
            <c:strRef>
              <c:f>' PIVOT TABLE'!$F$3:$F$4</c:f>
              <c:strCache>
                <c:ptCount val="1"/>
                <c:pt idx="0">
                  <c:v>STELLAR</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 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PIVOT TABLE'!$F$5:$F$15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6-E4BC-4190-937F-40C5B7DFE27D}"/>
            </c:ext>
          </c:extLst>
        </c:ser>
        <c:dLbls>
          <c:dLblPos val="inEnd"/>
          <c:showLegendKey val="0"/>
          <c:showVal val="1"/>
          <c:showCatName val="0"/>
          <c:showSerName val="0"/>
          <c:showPercent val="0"/>
          <c:showBubbleSize val="0"/>
        </c:dLbls>
        <c:gapWidth val="100"/>
        <c:overlap val="-24"/>
        <c:axId val="97345928"/>
        <c:axId val="281546136"/>
      </c:barChart>
      <c:catAx>
        <c:axId val="973459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81546136"/>
        <c:crosses val="autoZero"/>
        <c:auto val="1"/>
        <c:lblAlgn val="ctr"/>
        <c:lblOffset val="100"/>
        <c:noMultiLvlLbl val="0"/>
      </c:catAx>
      <c:valAx>
        <c:axId val="2815461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345928"/>
        <c:crosses val="autoZero"/>
        <c:crossBetween val="between"/>
      </c:valAx>
      <c:spPr>
        <a:noFill/>
        <a:ln>
          <a:solidFill>
            <a:schemeClr val="tx2">
              <a:lumMod val="75000"/>
            </a:schemeClr>
          </a:solidFill>
        </a:ln>
        <a:effectLst/>
      </c:spPr>
    </c:plotArea>
    <c:legend>
      <c:legendPos val="tr"/>
      <c:layout>
        <c:manualLayout>
          <c:xMode val="edge"/>
          <c:yMode val="edge"/>
          <c:x val="0.8116658012070842"/>
          <c:y val="0.24405941714182278"/>
          <c:w val="0.16907054938362942"/>
          <c:h val="0.572295892919927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CD1D43"/>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A61FE-2117-40B8-86EC-CF24C5883D3B}" type="doc">
      <dgm:prSet loTypeId="urn:microsoft.com/office/officeart/2005/8/layout/hChevron3" loCatId="process" qsTypeId="urn:microsoft.com/office/officeart/2005/8/quickstyle/3d2" qsCatId="3D" csTypeId="urn:microsoft.com/office/officeart/2005/8/colors/accent5_2" csCatId="accent5" phldr="1"/>
      <dgm:spPr/>
      <dgm:t>
        <a:bodyPr/>
        <a:lstStyle/>
        <a:p>
          <a:endParaRPr lang="en-US"/>
        </a:p>
      </dgm:t>
    </dgm:pt>
    <dgm:pt modelId="{C944B332-D634-4726-AC99-18B842F28396}">
      <dgm:prSet custT="1"/>
      <dgm:spPr/>
      <dgm:t>
        <a:bodyPr/>
        <a:lstStyle/>
        <a:p>
          <a:r>
            <a:rPr lang="en-IN" sz="3600" dirty="0"/>
            <a:t>Comprehensive Rating And </a:t>
          </a:r>
          <a:endParaRPr lang="en-US" sz="3600" dirty="0"/>
        </a:p>
      </dgm:t>
    </dgm:pt>
    <dgm:pt modelId="{DD037A57-37F6-4408-B9C1-B8BAAF9CF627}" type="parTrans" cxnId="{DF1409F5-11C5-42B4-AFF5-1100E07A281B}">
      <dgm:prSet/>
      <dgm:spPr/>
      <dgm:t>
        <a:bodyPr/>
        <a:lstStyle/>
        <a:p>
          <a:endParaRPr lang="en-US"/>
        </a:p>
      </dgm:t>
    </dgm:pt>
    <dgm:pt modelId="{29698B20-5A6D-4C08-BF17-4C98DB2F4433}" type="sibTrans" cxnId="{DF1409F5-11C5-42B4-AFF5-1100E07A281B}">
      <dgm:prSet/>
      <dgm:spPr/>
      <dgm:t>
        <a:bodyPr/>
        <a:lstStyle/>
        <a:p>
          <a:endParaRPr lang="en-US"/>
        </a:p>
      </dgm:t>
    </dgm:pt>
    <dgm:pt modelId="{38F7B09C-76FC-488F-8D0F-188F6474EC33}">
      <dgm:prSet custT="1"/>
      <dgm:spPr/>
      <dgm:t>
        <a:bodyPr/>
        <a:lstStyle/>
        <a:p>
          <a:r>
            <a:rPr lang="en-IN" sz="3600" dirty="0"/>
            <a:t> </a:t>
          </a:r>
          <a:r>
            <a:rPr lang="en-IN" sz="3600" b="0" dirty="0"/>
            <a:t>Employee Performance Analysis Using Excel</a:t>
          </a:r>
          <a:endParaRPr lang="en-US" sz="3600" b="0" dirty="0"/>
        </a:p>
      </dgm:t>
    </dgm:pt>
    <dgm:pt modelId="{1AB1D4A2-77D1-435A-9894-AC87276802F5}" type="parTrans" cxnId="{7E42513F-05E4-4185-90A2-61B0DEAD33CD}">
      <dgm:prSet/>
      <dgm:spPr/>
      <dgm:t>
        <a:bodyPr/>
        <a:lstStyle/>
        <a:p>
          <a:endParaRPr lang="en-US"/>
        </a:p>
      </dgm:t>
    </dgm:pt>
    <dgm:pt modelId="{3AB26A32-CADF-4FDD-98FE-C8316577750C}" type="sibTrans" cxnId="{7E42513F-05E4-4185-90A2-61B0DEAD33CD}">
      <dgm:prSet/>
      <dgm:spPr/>
      <dgm:t>
        <a:bodyPr/>
        <a:lstStyle/>
        <a:p>
          <a:endParaRPr lang="en-US"/>
        </a:p>
      </dgm:t>
    </dgm:pt>
    <dgm:pt modelId="{E71D5716-18FC-49D8-893F-5170C462C2B2}" type="pres">
      <dgm:prSet presAssocID="{DDEA61FE-2117-40B8-86EC-CF24C5883D3B}" presName="Name0" presStyleCnt="0">
        <dgm:presLayoutVars>
          <dgm:dir/>
          <dgm:resizeHandles val="exact"/>
        </dgm:presLayoutVars>
      </dgm:prSet>
      <dgm:spPr/>
    </dgm:pt>
    <dgm:pt modelId="{38EE67CD-E4BE-424A-8A7A-BB3520B53BF0}" type="pres">
      <dgm:prSet presAssocID="{C944B332-D634-4726-AC99-18B842F28396}" presName="parTxOnly" presStyleLbl="node1" presStyleIdx="0" presStyleCnt="2" custLinFactNeighborX="25628" custLinFactNeighborY="-79776">
        <dgm:presLayoutVars>
          <dgm:bulletEnabled val="1"/>
        </dgm:presLayoutVars>
      </dgm:prSet>
      <dgm:spPr/>
    </dgm:pt>
    <dgm:pt modelId="{808DF3B9-72DA-4324-B010-783D2EEC6745}" type="pres">
      <dgm:prSet presAssocID="{29698B20-5A6D-4C08-BF17-4C98DB2F4433}" presName="parSpace" presStyleCnt="0"/>
      <dgm:spPr/>
    </dgm:pt>
    <dgm:pt modelId="{8FB2B659-9291-4BDC-BD80-A2A520750F10}" type="pres">
      <dgm:prSet presAssocID="{38F7B09C-76FC-488F-8D0F-188F6474EC33}" presName="parTxOnly" presStyleLbl="node1" presStyleIdx="1" presStyleCnt="2" custScaleX="138283" custLinFactNeighborX="-5104">
        <dgm:presLayoutVars>
          <dgm:bulletEnabled val="1"/>
        </dgm:presLayoutVars>
      </dgm:prSet>
      <dgm:spPr/>
    </dgm:pt>
  </dgm:ptLst>
  <dgm:cxnLst>
    <dgm:cxn modelId="{E830B11B-4F92-4E5C-8813-B34C78FF897C}" type="presOf" srcId="{38F7B09C-76FC-488F-8D0F-188F6474EC33}" destId="{8FB2B659-9291-4BDC-BD80-A2A520750F10}" srcOrd="0" destOrd="0" presId="urn:microsoft.com/office/officeart/2005/8/layout/hChevron3"/>
    <dgm:cxn modelId="{7E42513F-05E4-4185-90A2-61B0DEAD33CD}" srcId="{DDEA61FE-2117-40B8-86EC-CF24C5883D3B}" destId="{38F7B09C-76FC-488F-8D0F-188F6474EC33}" srcOrd="1" destOrd="0" parTransId="{1AB1D4A2-77D1-435A-9894-AC87276802F5}" sibTransId="{3AB26A32-CADF-4FDD-98FE-C8316577750C}"/>
    <dgm:cxn modelId="{97AFF963-3329-4AFA-8091-A5F5AD88485E}" type="presOf" srcId="{DDEA61FE-2117-40B8-86EC-CF24C5883D3B}" destId="{E71D5716-18FC-49D8-893F-5170C462C2B2}" srcOrd="0" destOrd="0" presId="urn:microsoft.com/office/officeart/2005/8/layout/hChevron3"/>
    <dgm:cxn modelId="{FCD8167E-7A9B-4D6C-BE88-1B4CFA10B15E}" type="presOf" srcId="{C944B332-D634-4726-AC99-18B842F28396}" destId="{38EE67CD-E4BE-424A-8A7A-BB3520B53BF0}" srcOrd="0" destOrd="0" presId="urn:microsoft.com/office/officeart/2005/8/layout/hChevron3"/>
    <dgm:cxn modelId="{DF1409F5-11C5-42B4-AFF5-1100E07A281B}" srcId="{DDEA61FE-2117-40B8-86EC-CF24C5883D3B}" destId="{C944B332-D634-4726-AC99-18B842F28396}" srcOrd="0" destOrd="0" parTransId="{DD037A57-37F6-4408-B9C1-B8BAAF9CF627}" sibTransId="{29698B20-5A6D-4C08-BF17-4C98DB2F4433}"/>
    <dgm:cxn modelId="{B83299B4-B68F-431F-9FE9-6CA7F0CA02EE}" type="presParOf" srcId="{E71D5716-18FC-49D8-893F-5170C462C2B2}" destId="{38EE67CD-E4BE-424A-8A7A-BB3520B53BF0}" srcOrd="0" destOrd="0" presId="urn:microsoft.com/office/officeart/2005/8/layout/hChevron3"/>
    <dgm:cxn modelId="{C4F50D7C-6AF0-435D-985D-FAF3ACE6FCD2}" type="presParOf" srcId="{E71D5716-18FC-49D8-893F-5170C462C2B2}" destId="{808DF3B9-72DA-4324-B010-783D2EEC6745}" srcOrd="1" destOrd="0" presId="urn:microsoft.com/office/officeart/2005/8/layout/hChevron3"/>
    <dgm:cxn modelId="{21F3C61E-71C6-475D-88C8-1B1F4621C3A6}" type="presParOf" srcId="{E71D5716-18FC-49D8-893F-5170C462C2B2}" destId="{8FB2B659-9291-4BDC-BD80-A2A520750F10}"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E67CD-E4BE-424A-8A7A-BB3520B53BF0}">
      <dsp:nvSpPr>
        <dsp:cNvPr id="0" name=""/>
        <dsp:cNvSpPr/>
      </dsp:nvSpPr>
      <dsp:spPr>
        <a:xfrm>
          <a:off x="228598" y="0"/>
          <a:ext cx="4436619" cy="1676400"/>
        </a:xfrm>
        <a:prstGeom prst="homePlat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024" tIns="96012" rIns="48006" bIns="96012" numCol="1" spcCol="1270" anchor="ctr" anchorCtr="0">
          <a:noAutofit/>
        </a:bodyPr>
        <a:lstStyle/>
        <a:p>
          <a:pPr marL="0" lvl="0" indent="0" algn="ctr" defTabSz="1600200">
            <a:lnSpc>
              <a:spcPct val="90000"/>
            </a:lnSpc>
            <a:spcBef>
              <a:spcPct val="0"/>
            </a:spcBef>
            <a:spcAft>
              <a:spcPct val="35000"/>
            </a:spcAft>
            <a:buNone/>
          </a:pPr>
          <a:r>
            <a:rPr lang="en-IN" sz="3600" kern="1200" dirty="0"/>
            <a:t>Comprehensive Rating And </a:t>
          </a:r>
          <a:endParaRPr lang="en-US" sz="3600" kern="1200" dirty="0"/>
        </a:p>
      </dsp:txBody>
      <dsp:txXfrm>
        <a:off x="228598" y="0"/>
        <a:ext cx="4017519" cy="1676400"/>
      </dsp:txXfrm>
    </dsp:sp>
    <dsp:sp modelId="{8FB2B659-9291-4BDC-BD80-A2A520750F10}">
      <dsp:nvSpPr>
        <dsp:cNvPr id="0" name=""/>
        <dsp:cNvSpPr/>
      </dsp:nvSpPr>
      <dsp:spPr>
        <a:xfrm>
          <a:off x="3505202" y="0"/>
          <a:ext cx="6135090" cy="1676400"/>
        </a:xfrm>
        <a:prstGeom prst="chevron">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018" tIns="96012" rIns="48006" bIns="96012" numCol="1" spcCol="1270" anchor="ctr" anchorCtr="0">
          <a:noAutofit/>
        </a:bodyPr>
        <a:lstStyle/>
        <a:p>
          <a:pPr marL="0" lvl="0" indent="0" algn="ctr" defTabSz="1600200">
            <a:lnSpc>
              <a:spcPct val="90000"/>
            </a:lnSpc>
            <a:spcBef>
              <a:spcPct val="0"/>
            </a:spcBef>
            <a:spcAft>
              <a:spcPct val="35000"/>
            </a:spcAft>
            <a:buNone/>
          </a:pPr>
          <a:r>
            <a:rPr lang="en-IN" sz="3600" kern="1200" dirty="0"/>
            <a:t> </a:t>
          </a:r>
          <a:r>
            <a:rPr lang="en-IN" sz="3600" b="0" kern="1200" dirty="0"/>
            <a:t>Employee Performance Analysis Using Excel</a:t>
          </a:r>
          <a:endParaRPr lang="en-US" sz="3600" b="0" kern="1200" dirty="0"/>
        </a:p>
      </dsp:txBody>
      <dsp:txXfrm>
        <a:off x="4343402" y="0"/>
        <a:ext cx="4458690" cy="16764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6B2239-B854-4F89-9B92-91EC83A4704C}"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98499827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0435C-F2C8-45B5-B7F6-432D37F6850E}"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31203878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6210C-71C0-469D-97F7-4212C3155DCF}"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68385078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0CE54-9844-4D6B-B7E4-EDFD443635AA}"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30042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67CE1-5C49-4A13-9677-7AB5041ECD84}"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97210975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392697-E0C9-4500-BFA5-CF367B519994}"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412472664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4AC340-B294-467B-845E-B83CE3574CE3}"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86209080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A5956-225D-414B-B85B-565EAABFF524}"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65083323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C591E-3E74-4A87-B94F-5F0B87FF4D96}"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56871715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80164"/>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4513065"/>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2EF99BC-5E57-4C48-8CC6-8D904B620E94}" type="datetime1">
              <a:rPr lang="en-US" smtClean="0"/>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168947719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060E4-FCBC-48D0-8687-7352B549FA71}"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16653743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E2D012-D113-4B3D-9591-60951DF66971}" type="datetime1">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75499765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4C11D-2D0C-4AD5-BC29-494204F40843}"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45703228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B93A3-0188-41CF-A223-95876E3EA3E4}" type="datetime1">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94103856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BBE31-0A79-475A-B6FD-6EA163A57B4C}" type="datetime1">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19190191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EDEE7-007A-4F27-8FE5-AC54401EE729}" type="datetime1">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24120509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20F04F-15E3-442F-B318-E1005328CA9F}"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46671320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D0D592-A2CB-441F-BD65-58A36DE20C54}" type="datetime1">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27708492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E40B8B-22ED-427C-B4C0-CEC093D0EC14}" type="datetime1">
              <a:rPr lang="en-US" smtClean="0"/>
              <a:t>9/10/2024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099">
              <a:spcBef>
                <a:spcPts val="55"/>
              </a:spcBef>
            </a:pPr>
            <a:fld id="{81D60167-4931-47E6-BA6A-407CBD079E47}" type="slidenum">
              <a:rPr lang="en-US" spc="11" smtClean="0"/>
              <a:pPr marL="38099">
                <a:spcBef>
                  <a:spcPts val="55"/>
                </a:spcBef>
              </a:pPr>
              <a:t>‹#›</a:t>
            </a:fld>
            <a:endParaRPr lang="en-US" spc="11" dirty="0"/>
          </a:p>
        </p:txBody>
      </p:sp>
    </p:spTree>
    <p:extLst>
      <p:ext uri="{BB962C8B-B14F-4D97-AF65-F5344CB8AC3E}">
        <p14:creationId xmlns:p14="http://schemas.microsoft.com/office/powerpoint/2010/main" val="3654691846"/>
      </p:ext>
    </p:extLst>
  </p:cSld>
  <p:clrMap bg1="dk1" tx1="lt1" bg2="dk2" tx2="lt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 id="2147484350" r:id="rId18"/>
  </p:sldLayoutIdLst>
  <p:transition spd="slow">
    <p:push dir="u"/>
  </p:transition>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219">
            <a:extLst>
              <a:ext uri="{FF2B5EF4-FFF2-40B4-BE49-F238E27FC236}">
                <a16:creationId xmlns:a16="http://schemas.microsoft.com/office/drawing/2014/main" id="{586B2352-EB19-DE1B-92CF-5F580FFB4E9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041" b="91837" l="9728" r="99222">
                        <a14:foregroundMark x1="19066" y1="18878" x2="19066" y2="18878"/>
                        <a14:foregroundMark x1="19455" y1="18878" x2="19455" y2="18878"/>
                        <a14:foregroundMark x1="20623" y1="16327" x2="22957" y2="19388"/>
                        <a14:foregroundMark x1="21790" y1="21939" x2="20623" y2="29082"/>
                        <a14:foregroundMark x1="16342" y1="23469" x2="15953" y2="23980"/>
                        <a14:foregroundMark x1="15953" y1="23980" x2="15953" y2="23980"/>
                        <a14:foregroundMark x1="24125" y1="26531" x2="23735" y2="26531"/>
                        <a14:foregroundMark x1="20623" y1="33163" x2="19455" y2="45918"/>
                        <a14:foregroundMark x1="22568" y1="86735" x2="22957" y2="87245"/>
                        <a14:foregroundMark x1="19066" y1="88265" x2="20623" y2="89286"/>
                        <a14:foregroundMark x1="24125" y1="89796" x2="27237" y2="88776"/>
                        <a14:foregroundMark x1="12840" y1="86735" x2="14008" y2="89286"/>
                        <a14:foregroundMark x1="17121" y1="78571" x2="17899" y2="71939"/>
                        <a14:foregroundMark x1="33074" y1="11224" x2="35798" y2="12245"/>
                        <a14:foregroundMark x1="35019" y1="6122" x2="37354" y2="9184"/>
                        <a14:foregroundMark x1="38521" y1="3571" x2="37354" y2="7653"/>
                        <a14:foregroundMark x1="32685" y1="21429" x2="35409" y2="16327"/>
                        <a14:foregroundMark x1="28405" y1="16327" x2="29572" y2="15816"/>
                        <a14:foregroundMark x1="33852" y1="27041" x2="34630" y2="25000"/>
                        <a14:foregroundMark x1="86381" y1="78571" x2="89105" y2="71939"/>
                        <a14:foregroundMark x1="92607" y1="75000" x2="90661" y2="73980"/>
                        <a14:foregroundMark x1="96498" y1="76531" x2="96109" y2="71429"/>
                        <a14:foregroundMark x1="99222" y1="71429" x2="96498" y2="67857"/>
                        <a14:foregroundMark x1="97276" y1="64796" x2="97276" y2="64796"/>
                        <a14:foregroundMark x1="97276" y1="64796" x2="97276" y2="64796"/>
                        <a14:foregroundMark x1="98054" y1="64286" x2="98054" y2="64286"/>
                        <a14:foregroundMark x1="98054" y1="64286" x2="98054" y2="64286"/>
                        <a14:foregroundMark x1="82879" y1="74490" x2="87160" y2="73469"/>
                        <a14:foregroundMark x1="85603" y1="81122" x2="85603" y2="81122"/>
                        <a14:foregroundMark x1="85603" y1="80102" x2="85603" y2="80102"/>
                        <a14:foregroundMark x1="85992" y1="80102" x2="85992" y2="80102"/>
                        <a14:foregroundMark x1="85992" y1="80102" x2="85992" y2="80102"/>
                        <a14:foregroundMark x1="85992" y1="80102" x2="85603" y2="80102"/>
                        <a14:foregroundMark x1="43191" y1="25000" x2="43191" y2="25000"/>
                        <a14:foregroundMark x1="41245" y1="14796" x2="43969" y2="30102"/>
                        <a14:foregroundMark x1="43969" y1="30102" x2="50584" y2="41327"/>
                        <a14:foregroundMark x1="50584" y1="41327" x2="48638" y2="24490"/>
                        <a14:foregroundMark x1="62257" y1="34694" x2="77821" y2="36224"/>
                        <a14:foregroundMark x1="80545" y1="29592" x2="90272" y2="41837"/>
                        <a14:foregroundMark x1="90272" y1="41837" x2="90661" y2="44898"/>
                        <a14:foregroundMark x1="79377" y1="28571" x2="74319" y2="26020"/>
                        <a14:foregroundMark x1="74319" y1="26020" x2="77432" y2="19898"/>
                        <a14:foregroundMark x1="81323" y1="23469" x2="75875" y2="27551"/>
                        <a14:foregroundMark x1="75875" y1="27551" x2="72763" y2="26020"/>
                        <a14:foregroundMark x1="82101" y1="23980" x2="78210" y2="26020"/>
                        <a14:foregroundMark x1="83268" y1="17857" x2="83658" y2="21939"/>
                        <a14:foregroundMark x1="82101" y1="23469" x2="82101" y2="21939"/>
                        <a14:foregroundMark x1="82490" y1="22449" x2="85214" y2="27041"/>
                        <a14:foregroundMark x1="84047" y1="55102" x2="86381" y2="45408"/>
                        <a14:foregroundMark x1="86381" y1="45408" x2="84825" y2="41327"/>
                        <a14:foregroundMark x1="85992" y1="54082" x2="84825" y2="59694"/>
                        <a14:foregroundMark x1="87938" y1="45918" x2="86770" y2="56122"/>
                        <a14:foregroundMark x1="80156" y1="45408" x2="81323" y2="47959"/>
                        <a14:foregroundMark x1="80934" y1="45408" x2="81712" y2="42857"/>
                        <a14:foregroundMark x1="81712" y1="42857" x2="81712" y2="42857"/>
                        <a14:foregroundMark x1="80156" y1="43367" x2="80934" y2="46429"/>
                        <a14:foregroundMark x1="87938" y1="44898" x2="87549" y2="48980"/>
                        <a14:foregroundMark x1="68872" y1="27551" x2="73152" y2="22959"/>
                        <a14:foregroundMark x1="67704" y1="42857" x2="71984" y2="44898"/>
                        <a14:foregroundMark x1="55642" y1="30612" x2="59533" y2="46429"/>
                        <a14:foregroundMark x1="59533" y1="46429" x2="59144" y2="35714"/>
                        <a14:foregroundMark x1="59144" y1="35714" x2="64202" y2="44388"/>
                        <a14:foregroundMark x1="64202" y1="44388" x2="64202" y2="44388"/>
                        <a14:foregroundMark x1="62646" y1="32143" x2="64202" y2="32653"/>
                        <a14:foregroundMark x1="62257" y1="29082" x2="62646" y2="31122"/>
                        <a14:foregroundMark x1="62646" y1="31122" x2="63424" y2="35204"/>
                        <a14:foregroundMark x1="51751" y1="30612" x2="57198" y2="30612"/>
                        <a14:foregroundMark x1="44747" y1="45408" x2="49805" y2="45918"/>
                        <a14:foregroundMark x1="49805" y1="45918" x2="54475" y2="45408"/>
                        <a14:foregroundMark x1="21012" y1="56122" x2="22179" y2="45918"/>
                        <a14:foregroundMark x1="14008" y1="61224" x2="17510" y2="62755"/>
                        <a14:foregroundMark x1="17899" y1="70408" x2="17899" y2="66837"/>
                        <a14:foregroundMark x1="19066" y1="88265" x2="20233" y2="88776"/>
                        <a14:backgroundMark x1="17510" y1="93367" x2="17510" y2="93367"/>
                      </a14:backgroundRemoval>
                    </a14:imgEffect>
                  </a14:imgLayer>
                </a14:imgProps>
              </a:ext>
              <a:ext uri="{28A0092B-C50C-407E-A947-70E740481C1C}">
                <a14:useLocalDpi xmlns:a14="http://schemas.microsoft.com/office/drawing/2010/main" val="0"/>
              </a:ext>
            </a:extLst>
          </a:blip>
          <a:stretch>
            <a:fillRect/>
          </a:stretch>
        </p:blipFill>
        <p:spPr>
          <a:xfrm>
            <a:off x="879408" y="2057400"/>
            <a:ext cx="9753599" cy="4419600"/>
          </a:xfrm>
          <a:prstGeom prst="rect">
            <a:avLst/>
          </a:prstGeom>
        </p:spPr>
      </p:pic>
      <p:sp>
        <p:nvSpPr>
          <p:cNvPr id="26" name="TextBox 25">
            <a:extLst>
              <a:ext uri="{FF2B5EF4-FFF2-40B4-BE49-F238E27FC236}">
                <a16:creationId xmlns:a16="http://schemas.microsoft.com/office/drawing/2014/main" id="{397D914D-6FFA-7642-6594-5220E5090C6B}"/>
              </a:ext>
            </a:extLst>
          </p:cNvPr>
          <p:cNvSpPr txBox="1"/>
          <p:nvPr/>
        </p:nvSpPr>
        <p:spPr>
          <a:xfrm>
            <a:off x="4800600" y="2590800"/>
            <a:ext cx="4953000" cy="2342564"/>
          </a:xfrm>
          <a:prstGeom prst="rect">
            <a:avLst/>
          </a:prstGeom>
          <a:noFill/>
        </p:spPr>
        <p:txBody>
          <a:bodyPr wrap="square" rtlCol="0">
            <a:spAutoFit/>
          </a:bodyPr>
          <a:lstStyle/>
          <a:p>
            <a:pPr>
              <a:lnSpc>
                <a:spcPct val="150000"/>
              </a:lnSpc>
            </a:pPr>
            <a:r>
              <a:rPr lang="en-IN" sz="2000" b="1" i="1" dirty="0">
                <a:solidFill>
                  <a:srgbClr val="FF0066"/>
                </a:solidFill>
                <a:latin typeface="Gabriola" panose="04040605051002020D02" pitchFamily="82" charset="0"/>
              </a:rPr>
              <a:t>NAME: DIVYA. D</a:t>
            </a:r>
          </a:p>
          <a:p>
            <a:pPr>
              <a:lnSpc>
                <a:spcPct val="150000"/>
              </a:lnSpc>
            </a:pPr>
            <a:r>
              <a:rPr lang="en-IN" sz="2000" b="1" i="1" dirty="0">
                <a:solidFill>
                  <a:srgbClr val="FF0066"/>
                </a:solidFill>
                <a:latin typeface="Gabriola" panose="04040605051002020D02" pitchFamily="82" charset="0"/>
              </a:rPr>
              <a:t>REGISTER NO: </a:t>
            </a:r>
            <a:r>
              <a:rPr lang="en-IN" sz="2000" b="1" i="1" dirty="0">
                <a:solidFill>
                  <a:srgbClr val="FF0066"/>
                </a:solidFill>
              </a:rPr>
              <a:t>312218267</a:t>
            </a:r>
          </a:p>
          <a:p>
            <a:pPr>
              <a:lnSpc>
                <a:spcPct val="150000"/>
              </a:lnSpc>
            </a:pPr>
            <a:r>
              <a:rPr lang="en-IN" sz="2000" b="1" i="1" dirty="0">
                <a:solidFill>
                  <a:srgbClr val="FF0066"/>
                </a:solidFill>
                <a:latin typeface="Gabriola" panose="04040605051002020D02" pitchFamily="82" charset="0"/>
              </a:rPr>
              <a:t>DEPARTMENT: COMMERCE</a:t>
            </a:r>
          </a:p>
          <a:p>
            <a:pPr>
              <a:lnSpc>
                <a:spcPct val="150000"/>
              </a:lnSpc>
            </a:pPr>
            <a:r>
              <a:rPr lang="en-IN" sz="2000" b="1" i="1" dirty="0">
                <a:solidFill>
                  <a:srgbClr val="FF0066"/>
                </a:solidFill>
                <a:latin typeface="Gabriola" panose="04040605051002020D02" pitchFamily="82" charset="0"/>
              </a:rPr>
              <a:t>COLLEGE: GOVERNMENT ARTS AND SCIENCE COLLEGE, RK NAGAR</a:t>
            </a:r>
            <a:endParaRPr lang="en-US" sz="2000" b="1" i="1" dirty="0">
              <a:solidFill>
                <a:srgbClr val="FF0066"/>
              </a:solidFill>
              <a:latin typeface="Gabriola" panose="04040605051002020D02" pitchFamily="82" charset="0"/>
            </a:endParaRPr>
          </a:p>
        </p:txBody>
      </p:sp>
      <p:sp>
        <p:nvSpPr>
          <p:cNvPr id="211" name="TextBox 210">
            <a:extLst>
              <a:ext uri="{FF2B5EF4-FFF2-40B4-BE49-F238E27FC236}">
                <a16:creationId xmlns:a16="http://schemas.microsoft.com/office/drawing/2014/main" id="{920D7511-48EF-FEEF-5ED9-CEA209931AF8}"/>
              </a:ext>
            </a:extLst>
          </p:cNvPr>
          <p:cNvSpPr txBox="1"/>
          <p:nvPr/>
        </p:nvSpPr>
        <p:spPr>
          <a:xfrm>
            <a:off x="2286000" y="381000"/>
            <a:ext cx="7924799" cy="1323439"/>
          </a:xfrm>
          <a:prstGeom prst="rect">
            <a:avLst/>
          </a:prstGeom>
          <a:noFill/>
        </p:spPr>
        <p:txBody>
          <a:bodyPr wrap="square" rtlCol="0">
            <a:spAutoFit/>
          </a:bodyPr>
          <a:lstStyle/>
          <a:p>
            <a:pPr algn="ctr"/>
            <a:r>
              <a:rPr lang="en-IN" sz="4000" dirty="0">
                <a:solidFill>
                  <a:srgbClr val="FF0000"/>
                </a:solidFill>
                <a:highlight>
                  <a:srgbClr val="FFFF00"/>
                </a:highlight>
              </a:rPr>
              <a:t>Employee Performance Analysis Using Excel</a:t>
            </a:r>
            <a:endParaRPr lang="en-US" sz="4000" dirty="0">
              <a:solidFill>
                <a:srgbClr val="FF0000"/>
              </a:solidFill>
              <a:highlight>
                <a:srgbClr val="FFFF00"/>
              </a:highlight>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flipH="1">
            <a:off x="161924" y="6467475"/>
            <a:ext cx="219075" cy="176331"/>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3860346" y="188323"/>
            <a:ext cx="3227704" cy="536685"/>
          </a:xfrm>
          <a:prstGeom prst="rect">
            <a:avLst/>
          </a:prstGeom>
        </p:spPr>
        <p:txBody>
          <a:bodyPr vert="horz" wrap="square" lIns="0" tIns="13335" rIns="0" bIns="0" rtlCol="0">
            <a:spAutoFit/>
          </a:bodyPr>
          <a:lstStyle/>
          <a:p>
            <a:pPr marL="12700" algn="ctr">
              <a:spcBef>
                <a:spcPts val="105"/>
              </a:spcBef>
            </a:pPr>
            <a:r>
              <a:rPr lang="en-IN" sz="3400" dirty="0">
                <a:solidFill>
                  <a:srgbClr val="FF0000"/>
                </a:solidFill>
                <a:effectLst>
                  <a:outerShdw blurRad="38100" dist="38100" dir="2700000" algn="tl">
                    <a:srgbClr val="000000">
                      <a:alpha val="43137"/>
                    </a:srgbClr>
                  </a:outerShdw>
                </a:effectLst>
                <a:highlight>
                  <a:srgbClr val="FFFF00"/>
                </a:highlight>
                <a:latin typeface="Trebuchet MS"/>
                <a:cs typeface="Trebuchet MS"/>
              </a:rPr>
              <a:t>MODELLING</a:t>
            </a:r>
            <a:endParaRPr sz="3400" dirty="0">
              <a:solidFill>
                <a:srgbClr val="FF0000"/>
              </a:solidFill>
              <a:effectLst>
                <a:outerShdw blurRad="38100" dist="38100" dir="2700000" algn="tl">
                  <a:srgbClr val="000000">
                    <a:alpha val="43137"/>
                  </a:srgbClr>
                </a:outerShdw>
              </a:effectLst>
              <a:highlight>
                <a:srgbClr val="FFFF00"/>
              </a:highlight>
              <a:latin typeface="Trebuchet MS"/>
              <a:cs typeface="Trebuchet MS"/>
            </a:endParaRPr>
          </a:p>
        </p:txBody>
      </p:sp>
      <p:sp>
        <p:nvSpPr>
          <p:cNvPr id="3" name="TextBox 2">
            <a:extLst>
              <a:ext uri="{FF2B5EF4-FFF2-40B4-BE49-F238E27FC236}">
                <a16:creationId xmlns:a16="http://schemas.microsoft.com/office/drawing/2014/main" id="{03E46CB3-0F76-9BA8-61EA-3C7071806E48}"/>
              </a:ext>
            </a:extLst>
          </p:cNvPr>
          <p:cNvSpPr txBox="1"/>
          <p:nvPr/>
        </p:nvSpPr>
        <p:spPr>
          <a:xfrm>
            <a:off x="990600" y="734496"/>
            <a:ext cx="7905751" cy="5909310"/>
          </a:xfrm>
          <a:prstGeom prst="rect">
            <a:avLst/>
          </a:prstGeom>
          <a:noFill/>
          <a:ln>
            <a:noFill/>
          </a:ln>
        </p:spPr>
        <p:txBody>
          <a:bodyPr wrap="square" rtlCol="0">
            <a:spAutoFit/>
          </a:bodyPr>
          <a:lstStyle/>
          <a:p>
            <a:r>
              <a:rPr lang="en-IN" b="1" dirty="0">
                <a:solidFill>
                  <a:srgbClr val="FF0000"/>
                </a:solidFill>
              </a:rPr>
              <a:t>DATASET</a:t>
            </a:r>
            <a:r>
              <a:rPr lang="en-IN" b="1" dirty="0"/>
              <a:t>:</a:t>
            </a:r>
            <a:endParaRPr lang="en-IN" dirty="0"/>
          </a:p>
          <a:p>
            <a:pPr marL="285750" indent="-285750">
              <a:buClr>
                <a:srgbClr val="FF0000"/>
              </a:buClr>
              <a:buFont typeface="Wingdings" panose="05000000000000000000" pitchFamily="2" charset="2"/>
              <a:buChar char="ü"/>
            </a:pPr>
            <a:r>
              <a:rPr lang="en-IN" dirty="0"/>
              <a:t>Employee Dataset.</a:t>
            </a:r>
          </a:p>
          <a:p>
            <a:pPr marL="285750" indent="-285750">
              <a:buClr>
                <a:srgbClr val="FF0000"/>
              </a:buClr>
              <a:buFont typeface="Wingdings" panose="05000000000000000000" pitchFamily="2" charset="2"/>
              <a:buChar char="ü"/>
            </a:pPr>
            <a:r>
              <a:rPr lang="en-IN" dirty="0"/>
              <a:t> Downloaded from Kaggle</a:t>
            </a:r>
          </a:p>
          <a:p>
            <a:r>
              <a:rPr lang="en-IN" b="1" dirty="0">
                <a:solidFill>
                  <a:srgbClr val="FF0000"/>
                </a:solidFill>
              </a:rPr>
              <a:t>FEATURE COLLECTION</a:t>
            </a:r>
            <a:r>
              <a:rPr lang="en-IN" dirty="0"/>
              <a:t>:</a:t>
            </a:r>
          </a:p>
          <a:p>
            <a:pPr marL="285750" indent="-285750">
              <a:buClr>
                <a:srgbClr val="FF0000"/>
              </a:buClr>
              <a:buFont typeface="Wingdings" panose="05000000000000000000" pitchFamily="2" charset="2"/>
              <a:buChar char="ü"/>
            </a:pPr>
            <a:r>
              <a:rPr lang="en-IN" dirty="0"/>
              <a:t>Used conditional formatting  and Designing</a:t>
            </a:r>
          </a:p>
          <a:p>
            <a:pPr marL="285750" indent="-285750">
              <a:buClr>
                <a:srgbClr val="FF0000"/>
              </a:buClr>
              <a:buFont typeface="Wingdings" panose="05000000000000000000" pitchFamily="2" charset="2"/>
              <a:buChar char="ü"/>
            </a:pPr>
            <a:r>
              <a:rPr lang="en-IN" dirty="0"/>
              <a:t>collection of the required feature for the analysis.</a:t>
            </a:r>
          </a:p>
          <a:p>
            <a:r>
              <a:rPr lang="en-IN" b="1" dirty="0">
                <a:solidFill>
                  <a:srgbClr val="FF0000"/>
                </a:solidFill>
              </a:rPr>
              <a:t>DATA CLEANING</a:t>
            </a:r>
            <a:r>
              <a:rPr lang="en-IN" dirty="0"/>
              <a:t>: </a:t>
            </a:r>
          </a:p>
          <a:p>
            <a:pPr marL="285750" indent="-285750">
              <a:buClr>
                <a:srgbClr val="FF0000"/>
              </a:buClr>
              <a:buFont typeface="Wingdings" panose="05000000000000000000" pitchFamily="2" charset="2"/>
              <a:buChar char="ü"/>
            </a:pPr>
            <a:r>
              <a:rPr lang="en-IN" dirty="0"/>
              <a:t>Includes finding out the missing values, irrelevant data</a:t>
            </a:r>
          </a:p>
          <a:p>
            <a:pPr marL="285750" indent="-285750">
              <a:buClr>
                <a:srgbClr val="FF0000"/>
              </a:buClr>
              <a:buFont typeface="Wingdings" panose="05000000000000000000" pitchFamily="2" charset="2"/>
              <a:buChar char="ü"/>
            </a:pPr>
            <a:r>
              <a:rPr lang="en-IN" dirty="0"/>
              <a:t>correction of errors</a:t>
            </a:r>
          </a:p>
          <a:p>
            <a:pPr marL="285750" indent="-285750">
              <a:buClr>
                <a:srgbClr val="FF0000"/>
              </a:buClr>
              <a:buFont typeface="Wingdings" panose="05000000000000000000" pitchFamily="2" charset="2"/>
              <a:buChar char="ü"/>
            </a:pPr>
            <a:r>
              <a:rPr lang="en-IN" dirty="0"/>
              <a:t>removing unnecessary columns ang rows.</a:t>
            </a:r>
          </a:p>
          <a:p>
            <a:r>
              <a:rPr lang="en-IN" b="1" dirty="0">
                <a:solidFill>
                  <a:srgbClr val="FF0000"/>
                </a:solidFill>
              </a:rPr>
              <a:t>PIVOT TABLE</a:t>
            </a:r>
            <a:r>
              <a:rPr lang="en-IN" dirty="0"/>
              <a:t>: </a:t>
            </a:r>
          </a:p>
          <a:p>
            <a:pPr marL="285750" indent="-285750">
              <a:buClr>
                <a:srgbClr val="FF0000"/>
              </a:buClr>
              <a:buFont typeface="Wingdings" panose="05000000000000000000" pitchFamily="2" charset="2"/>
              <a:buChar char="ü"/>
            </a:pPr>
            <a:r>
              <a:rPr lang="en-IN" dirty="0"/>
              <a:t>To summarize and analyse the data which provides dynamic analysis capabilities, allowing for quick and insightful data summaries. It includes;</a:t>
            </a:r>
          </a:p>
          <a:p>
            <a:pPr algn="just">
              <a:buClr>
                <a:schemeClr val="accent5">
                  <a:lumMod val="75000"/>
                </a:schemeClr>
              </a:buClr>
            </a:pPr>
            <a:endParaRPr lang="en-IN" dirty="0"/>
          </a:p>
          <a:p>
            <a:pPr algn="just">
              <a:buClr>
                <a:schemeClr val="accent5">
                  <a:lumMod val="75000"/>
                </a:schemeClr>
              </a:buClr>
            </a:pPr>
            <a:endParaRPr lang="en-IN" dirty="0"/>
          </a:p>
          <a:p>
            <a:pPr algn="just">
              <a:buClr>
                <a:schemeClr val="accent5">
                  <a:lumMod val="75000"/>
                </a:schemeClr>
              </a:buClr>
            </a:pPr>
            <a:endParaRPr lang="en-IN" dirty="0"/>
          </a:p>
          <a:p>
            <a:endParaRPr lang="en-IN" dirty="0"/>
          </a:p>
          <a:p>
            <a:r>
              <a:rPr lang="en-IN" b="1" dirty="0">
                <a:solidFill>
                  <a:srgbClr val="FF0000"/>
                </a:solidFill>
              </a:rPr>
              <a:t>CHART</a:t>
            </a:r>
            <a:r>
              <a:rPr lang="en-IN" dirty="0"/>
              <a:t>: </a:t>
            </a:r>
          </a:p>
          <a:p>
            <a:pPr marL="285750" indent="-285750">
              <a:buClr>
                <a:srgbClr val="FF0000"/>
              </a:buClr>
              <a:buFont typeface="Wingdings" panose="05000000000000000000" pitchFamily="2" charset="2"/>
              <a:buChar char="ü"/>
            </a:pPr>
            <a:r>
              <a:rPr lang="en-IN" dirty="0"/>
              <a:t>Transforming raw data into visual representation as column chart.</a:t>
            </a:r>
          </a:p>
          <a:p>
            <a:pPr marL="285750" indent="-285750">
              <a:buClr>
                <a:srgbClr val="FF0000"/>
              </a:buClr>
              <a:buFont typeface="Wingdings" panose="05000000000000000000" pitchFamily="2" charset="2"/>
              <a:buChar char="ü"/>
            </a:pPr>
            <a:r>
              <a:rPr lang="en-IN" dirty="0"/>
              <a:t> making trends and patterns of the employee’s performance level based on the current ratings.</a:t>
            </a:r>
            <a:endParaRPr lang="en-US" dirty="0"/>
          </a:p>
        </p:txBody>
      </p:sp>
      <p:graphicFrame>
        <p:nvGraphicFramePr>
          <p:cNvPr id="7" name="Table 9">
            <a:extLst>
              <a:ext uri="{FF2B5EF4-FFF2-40B4-BE49-F238E27FC236}">
                <a16:creationId xmlns:a16="http://schemas.microsoft.com/office/drawing/2014/main" id="{3554CD5C-03CF-E216-CDB4-B47C06FEBB99}"/>
              </a:ext>
            </a:extLst>
          </p:cNvPr>
          <p:cNvGraphicFramePr>
            <a:graphicFrameLocks noGrp="1"/>
          </p:cNvGraphicFramePr>
          <p:nvPr>
            <p:extLst>
              <p:ext uri="{D42A27DB-BD31-4B8C-83A1-F6EECF244321}">
                <p14:modId xmlns:p14="http://schemas.microsoft.com/office/powerpoint/2010/main" val="978253401"/>
              </p:ext>
            </p:extLst>
          </p:nvPr>
        </p:nvGraphicFramePr>
        <p:xfrm>
          <a:off x="1828800" y="4419600"/>
          <a:ext cx="6584436" cy="1005840"/>
        </p:xfrm>
        <a:graphic>
          <a:graphicData uri="http://schemas.openxmlformats.org/drawingml/2006/table">
            <a:tbl>
              <a:tblPr>
                <a:tableStyleId>{5940675A-B579-460E-94D1-54222C63F5DA}</a:tableStyleId>
              </a:tblPr>
              <a:tblGrid>
                <a:gridCol w="2666999">
                  <a:extLst>
                    <a:ext uri="{9D8B030D-6E8A-4147-A177-3AD203B41FA5}">
                      <a16:colId xmlns:a16="http://schemas.microsoft.com/office/drawing/2014/main" val="4180872823"/>
                    </a:ext>
                  </a:extLst>
                </a:gridCol>
                <a:gridCol w="3917437">
                  <a:extLst>
                    <a:ext uri="{9D8B030D-6E8A-4147-A177-3AD203B41FA5}">
                      <a16:colId xmlns:a16="http://schemas.microsoft.com/office/drawing/2014/main" val="117292851"/>
                    </a:ext>
                  </a:extLst>
                </a:gridCol>
              </a:tblGrid>
              <a:tr h="288614">
                <a:tc>
                  <a:txBody>
                    <a:bodyPr/>
                    <a:lstStyle/>
                    <a:p>
                      <a:pPr marL="285750" indent="-285750">
                        <a:buClr>
                          <a:srgbClr val="FFC000"/>
                        </a:buClr>
                        <a:buFont typeface="Wingdings" panose="05000000000000000000" pitchFamily="2" charset="2"/>
                        <a:buChar char="§"/>
                      </a:pPr>
                      <a:r>
                        <a:rPr lang="en-IN" dirty="0"/>
                        <a:t>First Name</a:t>
                      </a:r>
                    </a:p>
                  </a:txBody>
                  <a:tcPr/>
                </a:tc>
                <a:tc>
                  <a:txBody>
                    <a:bodyPr/>
                    <a:lstStyle/>
                    <a:p>
                      <a:pPr marL="285750" indent="-285750">
                        <a:buClr>
                          <a:srgbClr val="FFC000"/>
                        </a:buClr>
                        <a:buFont typeface="Wingdings" panose="05000000000000000000" pitchFamily="2" charset="2"/>
                        <a:buChar char="§"/>
                      </a:pPr>
                      <a:r>
                        <a:rPr lang="en-IN" dirty="0"/>
                        <a:t>Gender and</a:t>
                      </a:r>
                    </a:p>
                  </a:txBody>
                  <a:tcPr/>
                </a:tc>
                <a:extLst>
                  <a:ext uri="{0D108BD9-81ED-4DB2-BD59-A6C34878D82A}">
                    <a16:rowId xmlns:a16="http://schemas.microsoft.com/office/drawing/2014/main" val="1884178476"/>
                  </a:ext>
                </a:extLst>
              </a:tr>
              <a:tr h="498157">
                <a:tc>
                  <a:txBody>
                    <a:bodyPr/>
                    <a:lstStyle/>
                    <a:p>
                      <a:pPr marL="285750" indent="-285750">
                        <a:buClr>
                          <a:srgbClr val="FFC000"/>
                        </a:buClr>
                        <a:buFont typeface="Wingdings" panose="05000000000000000000" pitchFamily="2" charset="2"/>
                        <a:buChar char="§"/>
                      </a:pPr>
                      <a:r>
                        <a:rPr lang="en-IN" dirty="0"/>
                        <a:t>Business Unit</a:t>
                      </a:r>
                      <a:endParaRPr lang="en-US" dirty="0"/>
                    </a:p>
                  </a:txBody>
                  <a:tcPr/>
                </a:tc>
                <a:tc>
                  <a:txBody>
                    <a:bodyPr/>
                    <a:lstStyle/>
                    <a:p>
                      <a:pPr marL="285750" indent="-285750">
                        <a:buClr>
                          <a:srgbClr val="FFC000"/>
                        </a:buClr>
                        <a:buFont typeface="Wingdings" panose="05000000000000000000" pitchFamily="2" charset="2"/>
                        <a:buChar char="§"/>
                      </a:pPr>
                      <a:r>
                        <a:rPr lang="en-IN" dirty="0"/>
                        <a:t>Performance level of the employees</a:t>
                      </a:r>
                      <a:endParaRPr lang="en-US" dirty="0"/>
                    </a:p>
                  </a:txBody>
                  <a:tcPr/>
                </a:tc>
                <a:extLst>
                  <a:ext uri="{0D108BD9-81ED-4DB2-BD59-A6C34878D82A}">
                    <a16:rowId xmlns:a16="http://schemas.microsoft.com/office/drawing/2014/main" val="2261506190"/>
                  </a:ext>
                </a:extLst>
              </a:tr>
            </a:tbl>
          </a:graphicData>
        </a:graphic>
      </p:graphicFrame>
      <p:pic>
        <p:nvPicPr>
          <p:cNvPr id="4" name="Picture 3">
            <a:extLst>
              <a:ext uri="{FF2B5EF4-FFF2-40B4-BE49-F238E27FC236}">
                <a16:creationId xmlns:a16="http://schemas.microsoft.com/office/drawing/2014/main" id="{3C530E54-C48C-D9DD-99C6-05549452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1726" y="4015038"/>
            <a:ext cx="2052638" cy="2098357"/>
          </a:xfrm>
          <a:prstGeom prst="rect">
            <a:avLst/>
          </a:prstGeom>
        </p:spPr>
      </p:pic>
      <p:sp>
        <p:nvSpPr>
          <p:cNvPr id="10" name="Rectangle 9">
            <a:extLst>
              <a:ext uri="{FF2B5EF4-FFF2-40B4-BE49-F238E27FC236}">
                <a16:creationId xmlns:a16="http://schemas.microsoft.com/office/drawing/2014/main" id="{07B761B3-02DA-C0EC-CE95-21449707C154}"/>
              </a:ext>
            </a:extLst>
          </p:cNvPr>
          <p:cNvSpPr/>
          <p:nvPr/>
        </p:nvSpPr>
        <p:spPr>
          <a:xfrm>
            <a:off x="9991726" y="6169541"/>
            <a:ext cx="2047874" cy="76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614067" y="419793"/>
            <a:ext cx="2963863" cy="484363"/>
          </a:xfrm>
          <a:prstGeom prst="rect">
            <a:avLst/>
          </a:prstGeom>
        </p:spPr>
        <p:txBody>
          <a:bodyPr vert="horz" wrap="square" lIns="0" tIns="13335" rIns="0" bIns="0" rtlCol="0" anchor="ctr">
            <a:spAutoFit/>
          </a:bodyPr>
          <a:lstStyle/>
          <a:p>
            <a:pPr marL="12700">
              <a:spcBef>
                <a:spcPts val="105"/>
              </a:spcBef>
            </a:pPr>
            <a:r>
              <a:rPr lang="en-IN" dirty="0">
                <a:solidFill>
                  <a:srgbClr val="FF0000"/>
                </a:solidFill>
                <a:effectLst>
                  <a:outerShdw blurRad="38100" dist="38100" dir="2700000" algn="tl">
                    <a:srgbClr val="000000">
                      <a:alpha val="43137"/>
                    </a:srgbClr>
                  </a:outerShdw>
                </a:effectLst>
                <a:highlight>
                  <a:srgbClr val="FFFF00"/>
                </a:highlight>
              </a:rPr>
              <a:t>RESULTS</a:t>
            </a:r>
            <a:endParaRPr dirty="0">
              <a:solidFill>
                <a:srgbClr val="FF0000"/>
              </a:solidFill>
              <a:effectLst>
                <a:outerShdw blurRad="38100" dist="38100" dir="2700000" algn="tl">
                  <a:srgbClr val="000000">
                    <a:alpha val="43137"/>
                  </a:srgbClr>
                </a:outerShdw>
              </a:effectLst>
              <a:highlight>
                <a:srgbClr val="FFFF00"/>
              </a:highlight>
            </a:endParaRPr>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CC0056A-2A91-36F3-68E9-E136613AB529}"/>
              </a:ext>
            </a:extLst>
          </p:cNvPr>
          <p:cNvGraphicFramePr>
            <a:graphicFrameLocks/>
          </p:cNvGraphicFramePr>
          <p:nvPr>
            <p:extLst>
              <p:ext uri="{D42A27DB-BD31-4B8C-83A1-F6EECF244321}">
                <p14:modId xmlns:p14="http://schemas.microsoft.com/office/powerpoint/2010/main" val="3945327584"/>
              </p:ext>
            </p:extLst>
          </p:nvPr>
        </p:nvGraphicFramePr>
        <p:xfrm>
          <a:off x="1943100" y="1395424"/>
          <a:ext cx="8305799" cy="4800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9117" y="228600"/>
            <a:ext cx="10353761" cy="653484"/>
          </a:xfrm>
        </p:spPr>
        <p:txBody>
          <a:bodyPr/>
          <a:lstStyle/>
          <a:p>
            <a:r>
              <a:rPr lang="en-US"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conclusion</a:t>
            </a:r>
            <a:endParaRPr lang="en-IN"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EFAA9E-4AC9-0749-18B6-D0AD6AA10972}"/>
              </a:ext>
            </a:extLst>
          </p:cNvPr>
          <p:cNvSpPr txBox="1"/>
          <p:nvPr/>
        </p:nvSpPr>
        <p:spPr>
          <a:xfrm>
            <a:off x="1904997" y="1371600"/>
            <a:ext cx="8381999" cy="5027017"/>
          </a:xfrm>
          <a:prstGeom prst="rect">
            <a:avLst/>
          </a:prstGeom>
          <a:noFill/>
        </p:spPr>
        <p:txBody>
          <a:bodyPr wrap="square" rtlCol="0">
            <a:spAutoFit/>
          </a:bodyPr>
          <a:lstStyle/>
          <a:p>
            <a:pPr>
              <a:lnSpc>
                <a:spcPct val="150000"/>
              </a:lnSpc>
            </a:pPr>
            <a:r>
              <a:rPr lang="en-IN" dirty="0"/>
              <a:t>In conclusion, analysing an employee’s performance using excel serves a powerful and versatile tool for data analysis and decision-making. It’s features such as  pivot table, charts, slicers, and formulas, allow users to organize, analyse, and visualize complex dataset efficiently. Excel enhances productivity and enables more informed, data-driven decisions in a user-friendly environment. Our solution empowers organizations to unlock the full potential of their workforce by delivering real-time insights, personalized performance management, and data-driven decision-making. With its scalable designs, seamless integration, and user-friendly interface, it not only drives continuous improvement but also fosters a culture of excellence. By leveraging this innovative approach, an organization can achieve lasting success through optimized performance at every level.</a:t>
            </a:r>
          </a:p>
        </p:txBody>
      </p:sp>
      <p:sp>
        <p:nvSpPr>
          <p:cNvPr id="4" name="Rectangle: Rounded Corners 3">
            <a:extLst>
              <a:ext uri="{FF2B5EF4-FFF2-40B4-BE49-F238E27FC236}">
                <a16:creationId xmlns:a16="http://schemas.microsoft.com/office/drawing/2014/main" id="{D86EF7E2-EE71-C73F-8C67-C60BDE92A9D6}"/>
              </a:ext>
            </a:extLst>
          </p:cNvPr>
          <p:cNvSpPr/>
          <p:nvPr/>
        </p:nvSpPr>
        <p:spPr>
          <a:xfrm>
            <a:off x="1562100" y="1066800"/>
            <a:ext cx="9067800" cy="5562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8117-2CA7-1FCD-C096-58ECB69E72CE}"/>
              </a:ext>
            </a:extLst>
          </p:cNvPr>
          <p:cNvSpPr>
            <a:spLocks noGrp="1"/>
          </p:cNvSpPr>
          <p:nvPr>
            <p:ph type="title"/>
          </p:nvPr>
        </p:nvSpPr>
        <p:spPr>
          <a:xfrm>
            <a:off x="1371600" y="609600"/>
            <a:ext cx="8596668" cy="1320800"/>
          </a:xfrm>
        </p:spPr>
        <p:txBody>
          <a:bodyPr>
            <a:normAutofit/>
          </a:bodyPr>
          <a:lstStyle/>
          <a:p>
            <a:r>
              <a:rPr lang="en-IN" sz="4000" dirty="0">
                <a:solidFill>
                  <a:srgbClr val="CD1D43"/>
                </a:solidFill>
                <a:highlight>
                  <a:srgbClr val="FFFF00"/>
                </a:highlight>
                <a:latin typeface="Cambria" panose="02040503050406030204" pitchFamily="18" charset="0"/>
                <a:ea typeface="Cambria" panose="02040503050406030204" pitchFamily="18" charset="0"/>
              </a:rPr>
              <a:t>PROJECT TITLE</a:t>
            </a:r>
            <a:endParaRPr lang="en-US" sz="4000" dirty="0">
              <a:solidFill>
                <a:srgbClr val="CD1D43"/>
              </a:solidFill>
              <a:highlight>
                <a:srgbClr val="FFFF00"/>
              </a:highlight>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9E0B4F6D-DC66-6AC0-6A31-4A1ED22BC07D}"/>
              </a:ext>
            </a:extLst>
          </p:cNvPr>
          <p:cNvGraphicFramePr>
            <a:graphicFrameLocks noGrp="1"/>
          </p:cNvGraphicFramePr>
          <p:nvPr>
            <p:ph idx="1"/>
            <p:extLst>
              <p:ext uri="{D42A27DB-BD31-4B8C-83A1-F6EECF244321}">
                <p14:modId xmlns:p14="http://schemas.microsoft.com/office/powerpoint/2010/main" val="2378967225"/>
              </p:ext>
            </p:extLst>
          </p:nvPr>
        </p:nvGraphicFramePr>
        <p:xfrm>
          <a:off x="1524000" y="2590800"/>
          <a:ext cx="9686777"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5380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8174-8254-51FE-3F6B-92CF6902ED88}"/>
              </a:ext>
            </a:extLst>
          </p:cNvPr>
          <p:cNvSpPr>
            <a:spLocks noGrp="1"/>
          </p:cNvSpPr>
          <p:nvPr>
            <p:ph type="title"/>
          </p:nvPr>
        </p:nvSpPr>
        <p:spPr>
          <a:xfrm>
            <a:off x="838200" y="70679"/>
            <a:ext cx="10353761" cy="1326321"/>
          </a:xfrm>
        </p:spPr>
        <p:txBody>
          <a:bodyPr>
            <a:normAutofit/>
          </a:bodyPr>
          <a:lstStyle/>
          <a:p>
            <a:r>
              <a:rPr lang="en-IN" sz="4000" dirty="0">
                <a:highlight>
                  <a:srgbClr val="FFFF00"/>
                </a:highlight>
                <a:latin typeface="Cambria" panose="02040503050406030204" pitchFamily="18" charset="0"/>
                <a:ea typeface="Cambria" panose="02040503050406030204" pitchFamily="18" charset="0"/>
              </a:rPr>
              <a:t> </a:t>
            </a:r>
            <a:endParaRPr lang="en-US" sz="4000" dirty="0">
              <a:highlight>
                <a:srgbClr val="FFFF00"/>
              </a:highligh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CAB93C3-F51A-6580-0FCB-C969367FC4AB}"/>
              </a:ext>
            </a:extLst>
          </p:cNvPr>
          <p:cNvSpPr txBox="1"/>
          <p:nvPr/>
        </p:nvSpPr>
        <p:spPr>
          <a:xfrm>
            <a:off x="4607739" y="1371600"/>
            <a:ext cx="5029200" cy="4524315"/>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3600" dirty="0">
                <a:latin typeface="Gabriola" panose="04040605051002020D02" pitchFamily="82" charset="0"/>
              </a:rPr>
              <a:t>Project Overview</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End Users</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Our Solutions and proposition</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Dataset description </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Modelling approach </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Results and discussion </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Problem Statement </a:t>
            </a:r>
          </a:p>
          <a:p>
            <a:pPr marL="285750" indent="-285750">
              <a:buClr>
                <a:srgbClr val="FF0000"/>
              </a:buClr>
              <a:buFont typeface="Wingdings" panose="05000000000000000000" pitchFamily="2" charset="2"/>
              <a:buChar char="v"/>
            </a:pPr>
            <a:r>
              <a:rPr lang="en-IN" sz="3600" dirty="0">
                <a:latin typeface="Gabriola" panose="04040605051002020D02" pitchFamily="82" charset="0"/>
              </a:rPr>
              <a:t>conclusion</a:t>
            </a:r>
            <a:endParaRPr lang="en-US" sz="3600" dirty="0">
              <a:latin typeface="Gabriola" panose="04040605051002020D02" pitchFamily="82" charset="0"/>
            </a:endParaRPr>
          </a:p>
        </p:txBody>
      </p:sp>
      <p:sp>
        <p:nvSpPr>
          <p:cNvPr id="3" name="Rectangle 2">
            <a:extLst>
              <a:ext uri="{FF2B5EF4-FFF2-40B4-BE49-F238E27FC236}">
                <a16:creationId xmlns:a16="http://schemas.microsoft.com/office/drawing/2014/main" id="{0C197F23-2FB3-C08B-6D2A-AACC7D58FB8C}"/>
              </a:ext>
            </a:extLst>
          </p:cNvPr>
          <p:cNvSpPr/>
          <p:nvPr/>
        </p:nvSpPr>
        <p:spPr>
          <a:xfrm>
            <a:off x="381000" y="4876800"/>
            <a:ext cx="2438400" cy="114300"/>
          </a:xfrm>
          <a:prstGeom prst="rect">
            <a:avLst/>
          </a:prstGeom>
          <a:solidFill>
            <a:schemeClr val="tx2">
              <a:lumMod val="9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9" name="Picture 18">
            <a:extLst>
              <a:ext uri="{FF2B5EF4-FFF2-40B4-BE49-F238E27FC236}">
                <a16:creationId xmlns:a16="http://schemas.microsoft.com/office/drawing/2014/main" id="{2A5B00F4-5402-0AA2-A87B-12BCE3A2F57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1528" y1="20182" x2="61333" y2="31556"/>
                        <a14:foregroundMark x1="50222" y1="18667" x2="51297" y2="19914"/>
                        <a14:foregroundMark x1="61333" y1="31556" x2="63111" y2="30222"/>
                        <a14:foregroundMark x1="32000" y1="15556" x2="32889" y2="15111"/>
                        <a14:foregroundMark x1="55111" y1="20000" x2="60444" y2="20000"/>
                        <a14:foregroundMark x1="28148" y1="68889" x2="27111" y2="68000"/>
                        <a14:foregroundMark x1="52000" y1="18222" x2="61333" y2="18667"/>
                        <a14:foregroundMark x1="56000" y1="16889" x2="56000" y2="16889"/>
                        <a14:foregroundMark x1="56000" y1="16444" x2="56000" y2="16444"/>
                        <a14:foregroundMark x1="54222" y1="16444" x2="54222" y2="16444"/>
                        <a14:foregroundMark x1="57333" y1="16000" x2="57333" y2="16000"/>
                        <a14:foregroundMark x1="58222" y1="15556" x2="58222" y2="15556"/>
                        <a14:foregroundMark x1="53778" y1="16000" x2="58222" y2="16444"/>
                        <a14:foregroundMark x1="54222" y1="15556" x2="60444" y2="16444"/>
                        <a14:foregroundMark x1="30222" y1="12889" x2="26713" y2="18678"/>
                        <a14:foregroundMark x1="26491" y1="35443" x2="26615" y2="35633"/>
                        <a14:foregroundMark x1="35556" y1="14667" x2="36889" y2="15556"/>
                        <a14:foregroundMark x1="28000" y1="26667" x2="28000" y2="23556"/>
                        <a14:foregroundMark x1="26667" y1="27556" x2="25333" y2="30667"/>
                        <a14:backgroundMark x1="64788" y1="13405" x2="66667" y2="13333"/>
                        <a14:backgroundMark x1="17778" y1="12444" x2="2667" y2="0"/>
                        <a14:backgroundMark x1="2667" y1="0" x2="889" y2="13778"/>
                        <a14:backgroundMark x1="14222" y1="7111" x2="1333" y2="13333"/>
                        <a14:backgroundMark x1="23111" y1="22667" x2="19111" y2="23556"/>
                        <a14:backgroundMark x1="23111" y1="23556" x2="25333" y2="21778"/>
                        <a14:backgroundMark x1="72444" y1="17333" x2="70222" y2="19111"/>
                        <a14:backgroundMark x1="73778" y1="17778" x2="74667" y2="18222"/>
                        <a14:backgroundMark x1="26667" y1="35556" x2="32889" y2="36000"/>
                        <a14:backgroundMark x1="25333" y1="35556" x2="26667" y2="35111"/>
                        <a14:backgroundMark x1="32000" y1="68889" x2="32000" y2="72889"/>
                        <a14:backgroundMark x1="32000" y1="83556" x2="30667" y2="84889"/>
                      </a14:backgroundRemoval>
                    </a14:imgEffect>
                  </a14:imgLayer>
                </a14:imgProps>
              </a:ext>
              <a:ext uri="{28A0092B-C50C-407E-A947-70E740481C1C}">
                <a14:useLocalDpi xmlns:a14="http://schemas.microsoft.com/office/drawing/2010/main" val="0"/>
              </a:ext>
            </a:extLst>
          </a:blip>
          <a:stretch>
            <a:fillRect/>
          </a:stretch>
        </p:blipFill>
        <p:spPr>
          <a:xfrm>
            <a:off x="228600" y="1066800"/>
            <a:ext cx="2743200" cy="4136136"/>
          </a:xfrm>
          <a:prstGeom prst="rect">
            <a:avLst/>
          </a:prstGeom>
          <a:noFill/>
        </p:spPr>
      </p:pic>
      <p:sp>
        <p:nvSpPr>
          <p:cNvPr id="21" name="Rectangle 20">
            <a:extLst>
              <a:ext uri="{FF2B5EF4-FFF2-40B4-BE49-F238E27FC236}">
                <a16:creationId xmlns:a16="http://schemas.microsoft.com/office/drawing/2014/main" id="{80F49199-6AC1-C33E-4D47-4435879E59D9}"/>
              </a:ext>
            </a:extLst>
          </p:cNvPr>
          <p:cNvSpPr/>
          <p:nvPr/>
        </p:nvSpPr>
        <p:spPr>
          <a:xfrm>
            <a:off x="4059505" y="1060991"/>
            <a:ext cx="6044751" cy="5170933"/>
          </a:xfrm>
          <a:prstGeom prst="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84659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rot="21105898">
            <a:off x="9294934" y="3225641"/>
            <a:ext cx="2762251" cy="3257551"/>
          </a:xfrm>
          <a:prstGeom prst="rect">
            <a:avLst/>
          </a:prstGeom>
          <a:ln>
            <a:noFill/>
          </a:ln>
        </p:spPr>
      </p:pic>
      <p:sp>
        <p:nvSpPr>
          <p:cNvPr id="7" name="object 7"/>
          <p:cNvSpPr txBox="1">
            <a:spLocks noGrp="1"/>
          </p:cNvSpPr>
          <p:nvPr>
            <p:ph type="title"/>
          </p:nvPr>
        </p:nvSpPr>
        <p:spPr>
          <a:xfrm>
            <a:off x="2239913" y="571260"/>
            <a:ext cx="6759674" cy="570670"/>
          </a:xfrm>
          <a:prstGeom prst="rect">
            <a:avLst/>
          </a:prstGeom>
        </p:spPr>
        <p:txBody>
          <a:bodyPr vert="horz" wrap="square" lIns="0" tIns="16511" rIns="0" bIns="0" rtlCol="0" anchor="ctr">
            <a:spAutoFit/>
          </a:bodyPr>
          <a:lstStyle/>
          <a:p>
            <a:pPr marL="12700">
              <a:spcBef>
                <a:spcPts val="131"/>
              </a:spcBef>
              <a:tabLst>
                <a:tab pos="2727892" algn="l"/>
              </a:tabLst>
            </a:pPr>
            <a:r>
              <a:rPr lang="en-IN" sz="4000" dirty="0">
                <a:solidFill>
                  <a:srgbClr val="CD1D43"/>
                </a:solidFill>
                <a:highlight>
                  <a:srgbClr val="FFFF00"/>
                </a:highlight>
                <a:latin typeface="Cambria" panose="02040503050406030204" pitchFamily="18" charset="0"/>
                <a:ea typeface="Cambria" panose="02040503050406030204" pitchFamily="18" charset="0"/>
                <a:cs typeface="Courier New" panose="02070309020205020404" pitchFamily="49" charset="0"/>
              </a:rPr>
              <a:t>PROBLEM STATEMENT</a:t>
            </a:r>
            <a:endParaRPr lang="en-US" sz="4000" dirty="0">
              <a:solidFill>
                <a:srgbClr val="CD1D43"/>
              </a:solidFill>
              <a:highlight>
                <a:srgbClr val="FFFF00"/>
              </a:highlight>
              <a:latin typeface="Cambria" panose="02040503050406030204" pitchFamily="18" charset="0"/>
              <a:ea typeface="Cambria" panose="02040503050406030204" pitchFamily="18" charset="0"/>
              <a:cs typeface="Courier New" panose="02070309020205020404" pitchFamily="49" charset="0"/>
            </a:endParaRPr>
          </a:p>
        </p:txBody>
      </p:sp>
      <p:sp>
        <p:nvSpPr>
          <p:cNvPr id="12" name="TextBox 11">
            <a:extLst>
              <a:ext uri="{FF2B5EF4-FFF2-40B4-BE49-F238E27FC236}">
                <a16:creationId xmlns:a16="http://schemas.microsoft.com/office/drawing/2014/main" id="{A6B28BE3-113F-658D-0EC6-72E1C612A022}"/>
              </a:ext>
            </a:extLst>
          </p:cNvPr>
          <p:cNvSpPr txBox="1"/>
          <p:nvPr/>
        </p:nvSpPr>
        <p:spPr>
          <a:xfrm>
            <a:off x="457200" y="1680441"/>
            <a:ext cx="8953500" cy="4401205"/>
          </a:xfrm>
          <a:prstGeom prst="rect">
            <a:avLst/>
          </a:prstGeom>
          <a:noFill/>
        </p:spPr>
        <p:txBody>
          <a:bodyPr wrap="square" rtlCol="0">
            <a:spAutoFit/>
          </a:bodyPr>
          <a:lstStyle/>
          <a:p>
            <a:r>
              <a:rPr lang="en-IN" sz="2800" dirty="0">
                <a:latin typeface="Gabriola" panose="04040605051002020D02" pitchFamily="82" charset="0"/>
                <a:ea typeface="Gadugi" panose="020B0502040204020203" pitchFamily="34" charset="0"/>
              </a:rPr>
              <a:t>In today’s dynamic work environment, understanding and improving employee performance is essential for organizational success. This presentation delves into the comprehensive rating and analysis of employee performance, offering actionable insights </a:t>
            </a:r>
            <a:r>
              <a:rPr lang="en-US" sz="2800" dirty="0">
                <a:latin typeface="Gabriola" panose="04040605051002020D02" pitchFamily="82" charset="0"/>
                <a:ea typeface="Gadugi" panose="020B0502040204020203" pitchFamily="34" charset="0"/>
              </a:rPr>
              <a:t>to drive growth and efficiency</a:t>
            </a:r>
            <a:r>
              <a:rPr lang="en-IN" sz="2800" dirty="0">
                <a:latin typeface="Gabriola" panose="04040605051002020D02" pitchFamily="82" charset="0"/>
                <a:ea typeface="Gadugi" panose="020B0502040204020203" pitchFamily="34" charset="0"/>
              </a:rPr>
              <a:t> The primary objective of this analysis are assess current employee performance metrics evaluate the effectiveness of existing rating systems, and propose strategies for enhancing overall productivity and engagement.</a:t>
            </a:r>
            <a:r>
              <a:rPr lang="en-US" sz="2800" dirty="0">
                <a:latin typeface="Gabriola" panose="04040605051002020D02" pitchFamily="82" charset="0"/>
                <a:ea typeface="Gadugi" panose="020B0502040204020203" pitchFamily="34" charset="0"/>
              </a:rPr>
              <a:t> A comprehensive approach to rating and analyzing employee performance not only boots individual growth but also propels the organization towards achieving its strategic goals. </a:t>
            </a:r>
          </a:p>
          <a:p>
            <a:endParaRPr lang="en-IN" sz="2800" dirty="0">
              <a:latin typeface="Gabriola" panose="04040605051002020D02" pitchFamily="82" charset="0"/>
              <a:ea typeface="Microsoft YaHei UI" panose="020B0503020204020204" pitchFamily="34" charset="-122"/>
            </a:endParaRPr>
          </a:p>
        </p:txBody>
      </p:sp>
      <p:sp>
        <p:nvSpPr>
          <p:cNvPr id="9" name="Speech Bubble: Rectangle with Corners Rounded 8">
            <a:extLst>
              <a:ext uri="{FF2B5EF4-FFF2-40B4-BE49-F238E27FC236}">
                <a16:creationId xmlns:a16="http://schemas.microsoft.com/office/drawing/2014/main" id="{FE774C92-DE6A-E8D9-8B2F-5FE9E840365F}"/>
              </a:ext>
            </a:extLst>
          </p:cNvPr>
          <p:cNvSpPr/>
          <p:nvPr/>
        </p:nvSpPr>
        <p:spPr>
          <a:xfrm>
            <a:off x="457200" y="6377294"/>
            <a:ext cx="2286000" cy="114540"/>
          </a:xfrm>
          <a:prstGeom prst="wedgeRoundRectCallou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pSp>
        <p:nvGrpSpPr>
          <p:cNvPr id="2" name="object 2"/>
          <p:cNvGrpSpPr/>
          <p:nvPr/>
        </p:nvGrpSpPr>
        <p:grpSpPr>
          <a:xfrm>
            <a:off x="8915400" y="21721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223051" y="432341"/>
            <a:ext cx="6270625" cy="605423"/>
          </a:xfrm>
          <a:prstGeom prst="rect">
            <a:avLst/>
          </a:prstGeom>
        </p:spPr>
        <p:txBody>
          <a:bodyPr vert="horz" wrap="square" lIns="0" tIns="16511" rIns="0" bIns="0" rtlCol="0" anchor="ctr">
            <a:spAutoFit/>
          </a:bodyPr>
          <a:lstStyle/>
          <a:p>
            <a:pPr marL="12700">
              <a:spcBef>
                <a:spcPts val="131"/>
              </a:spcBef>
              <a:tabLst>
                <a:tab pos="2642805" algn="l"/>
              </a:tabLst>
            </a:pPr>
            <a:r>
              <a:rPr lang="en-IN" sz="4251" dirty="0">
                <a:solidFill>
                  <a:srgbClr val="CD1D43"/>
                </a:solidFill>
                <a:highlight>
                  <a:srgbClr val="FFFF00"/>
                </a:highlight>
                <a:latin typeface="Cambria" panose="02040503050406030204" pitchFamily="18" charset="0"/>
                <a:ea typeface="Cambria" panose="02040503050406030204" pitchFamily="18" charset="0"/>
              </a:rPr>
              <a:t>PROJECT OVERVIEW</a:t>
            </a:r>
            <a:endParaRPr sz="4251" dirty="0">
              <a:solidFill>
                <a:srgbClr val="CD1D43"/>
              </a:solidFill>
              <a:highlight>
                <a:srgbClr val="FFFF00"/>
              </a:highlight>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395964" y="1593566"/>
            <a:ext cx="7924800" cy="4832092"/>
          </a:xfrm>
          <a:prstGeom prst="rect">
            <a:avLst/>
          </a:prstGeom>
          <a:noFill/>
        </p:spPr>
        <p:txBody>
          <a:bodyPr wrap="square" rtlCol="0">
            <a:spAutoFit/>
          </a:bodyPr>
          <a:lstStyle/>
          <a:p>
            <a:pPr algn="l"/>
            <a:r>
              <a:rPr lang="en-IN" sz="2800" dirty="0">
                <a:latin typeface="Gabriola" panose="04040605051002020D02" pitchFamily="82" charset="0"/>
                <a:cs typeface="Times New Roman" panose="02020603050405020304" pitchFamily="18" charset="0"/>
              </a:rPr>
              <a:t>This project focuses on conducting a comprehensive rating </a:t>
            </a:r>
          </a:p>
          <a:p>
            <a:pPr algn="l"/>
            <a:r>
              <a:rPr lang="en-IN" sz="2800" dirty="0">
                <a:latin typeface="Gabriola" panose="04040605051002020D02" pitchFamily="82" charset="0"/>
                <a:cs typeface="Times New Roman" panose="02020603050405020304" pitchFamily="18" charset="0"/>
              </a:rPr>
              <a:t>and analysis of employee performance within our organization. By evaluating Key Performance Indicators (KPIs), behavioural competencies, and goal achievement, the analysis aims to identify strengths and areas for improvement across various teams and departments. The ultimate goal is to enhance productivity, engagement, and overall organizational effectiveness by providing actionable insights and tailored recommendations. This project not only serves as a tool for assessing current performance but also as a roadmap for fostering continuous development and</a:t>
            </a:r>
          </a:p>
          <a:p>
            <a:pPr algn="l"/>
            <a:r>
              <a:rPr lang="en-IN" sz="2800" dirty="0">
                <a:latin typeface="Gabriola" panose="04040605051002020D02" pitchFamily="82" charset="0"/>
                <a:cs typeface="Times New Roman" panose="02020603050405020304" pitchFamily="18" charset="0"/>
              </a:rPr>
              <a:t> long-term success within the workforce. </a:t>
            </a:r>
            <a:endParaRPr lang="en-US" sz="2800" dirty="0">
              <a:latin typeface="Gabriola" panose="04040605051002020D02" pitchFamily="82" charset="0"/>
              <a:cs typeface="Times New Roman"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0DE92F4-5E51-8B2A-6DCD-53CD1390212E}"/>
              </a:ext>
            </a:extLst>
          </p:cNvPr>
          <p:cNvSpPr/>
          <p:nvPr/>
        </p:nvSpPr>
        <p:spPr>
          <a:xfrm>
            <a:off x="9067800" y="3657600"/>
            <a:ext cx="1600200" cy="1600200"/>
          </a:xfrm>
          <a:prstGeom prst="ellipse">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object 5"/>
          <p:cNvSpPr txBox="1">
            <a:spLocks noGrp="1"/>
          </p:cNvSpPr>
          <p:nvPr>
            <p:ph type="title"/>
          </p:nvPr>
        </p:nvSpPr>
        <p:spPr>
          <a:xfrm>
            <a:off x="533400" y="-44110"/>
            <a:ext cx="6726823" cy="952698"/>
          </a:xfrm>
          <a:prstGeom prst="rect">
            <a:avLst/>
          </a:prstGeom>
        </p:spPr>
        <p:txBody>
          <a:bodyPr vert="horz" wrap="square" lIns="0" tIns="16511" rIns="0" bIns="0" rtlCol="0" anchor="ctr">
            <a:spAutoFit/>
          </a:bodyPr>
          <a:lstStyle/>
          <a:p>
            <a:pPr marL="12700">
              <a:lnSpc>
                <a:spcPct val="200000"/>
              </a:lnSpc>
              <a:spcBef>
                <a:spcPts val="131"/>
              </a:spcBef>
            </a:pPr>
            <a:r>
              <a:rPr lang="en-IN" sz="3600" dirty="0">
                <a:solidFill>
                  <a:srgbClr val="CC3300"/>
                </a:solidFill>
                <a:highlight>
                  <a:srgbClr val="FFFF00"/>
                </a:highlight>
                <a:latin typeface="Cambria" panose="02040503050406030204" pitchFamily="18" charset="0"/>
                <a:ea typeface="Cambria" panose="02040503050406030204" pitchFamily="18" charset="0"/>
              </a:rPr>
              <a:t>WHO ARE THE END USERS</a:t>
            </a:r>
            <a:endParaRPr sz="3600" dirty="0">
              <a:solidFill>
                <a:srgbClr val="CC3300"/>
              </a:solidFill>
              <a:highlight>
                <a:srgbClr val="FFFF00"/>
              </a:highlight>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46A423B7-1579-2CD1-4E84-ABF8DB5564D7}"/>
              </a:ext>
            </a:extLst>
          </p:cNvPr>
          <p:cNvSpPr txBox="1"/>
          <p:nvPr/>
        </p:nvSpPr>
        <p:spPr>
          <a:xfrm>
            <a:off x="229392" y="1295400"/>
            <a:ext cx="8233302" cy="5293757"/>
          </a:xfrm>
          <a:prstGeom prst="rect">
            <a:avLst/>
          </a:prstGeom>
          <a:noFill/>
          <a:ln>
            <a:solidFill>
              <a:srgbClr val="FF0000"/>
            </a:solidFill>
          </a:ln>
        </p:spPr>
        <p:txBody>
          <a:bodyPr wrap="square" rtlCol="0">
            <a:spAutoFit/>
          </a:bodyPr>
          <a:lstStyle/>
          <a:p>
            <a:pPr marL="285750" indent="-285750">
              <a:buClr>
                <a:srgbClr val="FF0000"/>
              </a:buClr>
              <a:buFont typeface="Wingdings" panose="05000000000000000000" pitchFamily="2" charset="2"/>
              <a:buChar char="v"/>
            </a:pPr>
            <a:r>
              <a:rPr lang="en-IN" sz="3200" dirty="0">
                <a:latin typeface="Gabriola" panose="04040605051002020D02" pitchFamily="82" charset="0"/>
              </a:rPr>
              <a:t>Standards HR Department – Talent  management </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Senior Management – Strategic decisions </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Employees – Personal as well as professional development </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Board of Directors – Performance development</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Team Leader – Team improvement</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Consultants – Validation and recommendations   </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Recruitment Teams – Hiring criteria </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IT Departments – System integration</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Training and Development Teams – Skills enhancement </a:t>
            </a:r>
          </a:p>
          <a:p>
            <a:pPr marL="285750" indent="-285750">
              <a:buClr>
                <a:srgbClr val="FF0000"/>
              </a:buClr>
              <a:buFont typeface="Wingdings" panose="05000000000000000000" pitchFamily="2" charset="2"/>
              <a:buChar char="v"/>
            </a:pPr>
            <a:r>
              <a:rPr lang="en-IN" sz="3200" dirty="0">
                <a:latin typeface="Gabriola" panose="04040605051002020D02" pitchFamily="82" charset="0"/>
              </a:rPr>
              <a:t>Performance Review Committees – Evaluating </a:t>
            </a:r>
          </a:p>
          <a:p>
            <a:pPr marL="285750" indent="-285750">
              <a:buClr>
                <a:srgbClr val="FF0000"/>
              </a:buClr>
              <a:buFont typeface="Wingdings" panose="05000000000000000000" pitchFamily="2" charset="2"/>
              <a:buChar char="v"/>
            </a:pPr>
            <a:endParaRPr lang="en-US" dirty="0"/>
          </a:p>
        </p:txBody>
      </p:sp>
      <p:pic>
        <p:nvPicPr>
          <p:cNvPr id="3" name="Picture 2">
            <a:extLst>
              <a:ext uri="{FF2B5EF4-FFF2-40B4-BE49-F238E27FC236}">
                <a16:creationId xmlns:a16="http://schemas.microsoft.com/office/drawing/2014/main" id="{1DC9DE62-B64A-A20E-DF04-E6E3F935AF8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84444" y1="84000" x2="84444" y2="84000"/>
                        <a14:foregroundMark x1="28444" y1="33333" x2="28444" y2="33333"/>
                        <a14:backgroundMark x1="45778" y1="54222" x2="45778" y2="54222"/>
                        <a14:backgroundMark x1="45778" y1="54222" x2="45778" y2="54222"/>
                        <a14:backgroundMark x1="48444" y1="54667" x2="48444" y2="54667"/>
                        <a14:backgroundMark x1="41778" y1="51556" x2="36444" y2="55556"/>
                        <a14:backgroundMark x1="54667" y1="48444" x2="47111" y2="54222"/>
                        <a14:backgroundMark x1="57778" y1="56444" x2="64000" y2="54222"/>
                        <a14:backgroundMark x1="60000" y1="46222" x2="52889" y2="46667"/>
                        <a14:backgroundMark x1="48444" y1="36889" x2="43556" y2="47556"/>
                        <a14:backgroundMark x1="33333" y1="39111" x2="39556" y2="40444"/>
                      </a14:backgroundRemoval>
                    </a14:imgEffect>
                  </a14:imgLayer>
                </a14:imgProps>
              </a:ext>
              <a:ext uri="{28A0092B-C50C-407E-A947-70E740481C1C}">
                <a14:useLocalDpi xmlns:a14="http://schemas.microsoft.com/office/drawing/2010/main" val="0"/>
              </a:ext>
            </a:extLst>
          </a:blip>
          <a:stretch>
            <a:fillRect/>
          </a:stretch>
        </p:blipFill>
        <p:spPr>
          <a:xfrm rot="531017">
            <a:off x="8349847" y="2979471"/>
            <a:ext cx="3373584" cy="3370232"/>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971945"/>
            <a:ext cx="2543173" cy="3248025"/>
          </a:xfrm>
          <a:prstGeom prst="rect">
            <a:avLst/>
          </a:prstGeom>
          <a:solidFill>
            <a:schemeClr val="accent2">
              <a:lumMod val="60000"/>
              <a:lumOff val="40000"/>
            </a:schemeClr>
          </a:solidFill>
          <a:ln>
            <a:solidFill>
              <a:schemeClr val="accent4">
                <a:lumMod val="40000"/>
                <a:lumOff val="60000"/>
              </a:schemeClr>
            </a:solidFill>
          </a:ln>
        </p:spPr>
      </p:pic>
      <p:sp>
        <p:nvSpPr>
          <p:cNvPr id="3" name="object 3"/>
          <p:cNvSpPr/>
          <p:nvPr/>
        </p:nvSpPr>
        <p:spPr>
          <a:xfrm>
            <a:off x="11353800" y="598536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172825" y="58043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62014" y="364451"/>
            <a:ext cx="10467972" cy="498213"/>
          </a:xfrm>
          <a:prstGeom prst="rect">
            <a:avLst/>
          </a:prstGeom>
        </p:spPr>
        <p:txBody>
          <a:bodyPr vert="horz" wrap="square" lIns="0" tIns="13335" rIns="0" bIns="0" rtlCol="0" anchor="ctr">
            <a:spAutoFit/>
          </a:bodyPr>
          <a:lstStyle/>
          <a:p>
            <a:pPr marL="12700">
              <a:spcBef>
                <a:spcPts val="105"/>
              </a:spcBef>
            </a:pPr>
            <a:r>
              <a:rPr lang="en-IN" sz="3500" dirty="0">
                <a:solidFill>
                  <a:srgbClr val="FF0000"/>
                </a:solidFill>
                <a:highlight>
                  <a:srgbClr val="FFFF00"/>
                </a:highlight>
              </a:rPr>
              <a:t>OUR SOLUTION AND IT’S VALUE PROPOSITION</a:t>
            </a:r>
            <a:endParaRPr sz="3500" dirty="0">
              <a:solidFill>
                <a:srgbClr val="FF0000"/>
              </a:solidFill>
              <a:highlight>
                <a:srgbClr val="FFFF00"/>
              </a:highlight>
            </a:endParaRPr>
          </a:p>
        </p:txBody>
      </p:sp>
      <p:sp>
        <p:nvSpPr>
          <p:cNvPr id="11" name="TextBox 10">
            <a:extLst>
              <a:ext uri="{FF2B5EF4-FFF2-40B4-BE49-F238E27FC236}">
                <a16:creationId xmlns:a16="http://schemas.microsoft.com/office/drawing/2014/main" id="{4FB381DE-256A-83EB-23C7-CFEDA3892247}"/>
              </a:ext>
            </a:extLst>
          </p:cNvPr>
          <p:cNvSpPr txBox="1"/>
          <p:nvPr/>
        </p:nvSpPr>
        <p:spPr>
          <a:xfrm>
            <a:off x="3009900" y="1578497"/>
            <a:ext cx="7305674" cy="4985980"/>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IN" sz="1500" b="1" dirty="0"/>
              <a:t>Fill Colour </a:t>
            </a:r>
            <a:r>
              <a:rPr lang="en-IN" sz="1500" dirty="0"/>
              <a:t>- To highlight the required columns.</a:t>
            </a:r>
          </a:p>
          <a:p>
            <a:pPr marL="285750" indent="-285750">
              <a:buClr>
                <a:srgbClr val="FF0000"/>
              </a:buClr>
              <a:buFont typeface="Wingdings" panose="05000000000000000000" pitchFamily="2" charset="2"/>
              <a:buChar char="v"/>
            </a:pPr>
            <a:r>
              <a:rPr lang="en-IN" sz="1500" dirty="0"/>
              <a:t>CONDITIONAL</a:t>
            </a:r>
            <a:r>
              <a:rPr lang="en-IN" sz="1500" b="1" dirty="0"/>
              <a:t> FORMATTING :</a:t>
            </a:r>
            <a:endParaRPr lang="en-IN" sz="1500" dirty="0"/>
          </a:p>
          <a:p>
            <a:pPr marL="1200150" lvl="2" indent="-285750">
              <a:buClr>
                <a:srgbClr val="FF0000"/>
              </a:buClr>
              <a:buFont typeface="Wingdings" panose="05000000000000000000" pitchFamily="2" charset="2"/>
              <a:buChar char="ü"/>
            </a:pPr>
            <a:r>
              <a:rPr lang="en-IN" sz="1500" dirty="0"/>
              <a:t> Highlight cells Rules - To identify the blank values in the “Exit Date” column. </a:t>
            </a:r>
          </a:p>
          <a:p>
            <a:pPr marL="1200150" lvl="2" indent="-285750">
              <a:buClr>
                <a:srgbClr val="FF0000"/>
              </a:buClr>
              <a:buFont typeface="Wingdings" panose="05000000000000000000" pitchFamily="2" charset="2"/>
              <a:buChar char="ü"/>
            </a:pPr>
            <a:r>
              <a:rPr lang="en-IN" sz="1500" dirty="0"/>
              <a:t> Data Bars - To visually represent values by adding  quick comparisons </a:t>
            </a:r>
            <a:r>
              <a:rPr lang="en-IN" sz="1500" b="1" dirty="0"/>
              <a:t>of</a:t>
            </a:r>
            <a:r>
              <a:rPr lang="en-IN" sz="1500" dirty="0"/>
              <a:t> performance levels by horizontal bars within the cells.</a:t>
            </a:r>
          </a:p>
          <a:p>
            <a:pPr marL="285750" indent="-285750">
              <a:buClr>
                <a:srgbClr val="FF0000"/>
              </a:buClr>
              <a:buFont typeface="Wingdings" panose="05000000000000000000" pitchFamily="2" charset="2"/>
              <a:buChar char="v"/>
            </a:pPr>
            <a:r>
              <a:rPr lang="en-IN" sz="1500" b="1" dirty="0"/>
              <a:t>FILTERS</a:t>
            </a:r>
            <a:r>
              <a:rPr lang="en-IN" sz="1500" dirty="0"/>
              <a:t> – To remove the blank cells.</a:t>
            </a:r>
          </a:p>
          <a:p>
            <a:pPr marL="285750" indent="-285750">
              <a:buClr>
                <a:srgbClr val="FF0000"/>
              </a:buClr>
              <a:buFont typeface="Wingdings" panose="05000000000000000000" pitchFamily="2" charset="2"/>
              <a:buChar char="v"/>
            </a:pPr>
            <a:r>
              <a:rPr lang="en-IN" sz="1500" dirty="0"/>
              <a:t>Formula – To describe the entire range of performance levels.</a:t>
            </a:r>
          </a:p>
          <a:p>
            <a:pPr marL="285750" indent="-285750">
              <a:buClr>
                <a:srgbClr val="FF0000"/>
              </a:buClr>
              <a:buFont typeface="Wingdings" panose="05000000000000000000" pitchFamily="2" charset="2"/>
              <a:buChar char="v"/>
            </a:pPr>
            <a:r>
              <a:rPr lang="en-IN" sz="1500" dirty="0"/>
              <a:t>Pivot Table – To analyse employee performance levels categorized by rating and business units.</a:t>
            </a:r>
          </a:p>
          <a:p>
            <a:pPr marL="285750" indent="-285750">
              <a:buClr>
                <a:srgbClr val="FF0000"/>
              </a:buClr>
              <a:buFont typeface="Wingdings" panose="05000000000000000000" pitchFamily="2" charset="2"/>
              <a:buChar char="v"/>
            </a:pPr>
            <a:r>
              <a:rPr lang="en-IN" sz="1500" dirty="0"/>
              <a:t>Format as Table -  To give a structured format  to the pivot table which enhances data readability by providing consistent styling, built-in filters and a dynamic range.</a:t>
            </a:r>
          </a:p>
          <a:p>
            <a:pPr marL="285750" indent="-285750">
              <a:buClr>
                <a:srgbClr val="FF0000"/>
              </a:buClr>
              <a:buFont typeface="Wingdings" panose="05000000000000000000" pitchFamily="2" charset="2"/>
              <a:buChar char="v"/>
            </a:pPr>
            <a:r>
              <a:rPr lang="en-IN" sz="1500" dirty="0"/>
              <a:t>Cell Styles - </a:t>
            </a:r>
          </a:p>
          <a:p>
            <a:pPr marL="285750" indent="-285750">
              <a:buClr>
                <a:srgbClr val="FF0000"/>
              </a:buClr>
              <a:buFont typeface="Wingdings" panose="05000000000000000000" pitchFamily="2" charset="2"/>
              <a:buChar char="v"/>
            </a:pPr>
            <a:r>
              <a:rPr lang="en-IN" sz="1500" dirty="0"/>
              <a:t>Slicer – To allow for quick filtering of data, enabling focused analysis of specific employee types and statuses.</a:t>
            </a:r>
          </a:p>
          <a:p>
            <a:pPr marL="285750" indent="-285750">
              <a:buClr>
                <a:srgbClr val="FF0000"/>
              </a:buClr>
              <a:buFont typeface="Wingdings" panose="05000000000000000000" pitchFamily="2" charset="2"/>
              <a:buChar char="v"/>
            </a:pPr>
            <a:r>
              <a:rPr lang="en-IN" sz="1500" dirty="0"/>
              <a:t> Chart – To visualise employee performance level, showing the distribution of rating across various departments or business units.</a:t>
            </a:r>
          </a:p>
          <a:p>
            <a:pPr marL="285750" indent="-285750">
              <a:buClr>
                <a:srgbClr val="FF0000"/>
              </a:buClr>
              <a:buFont typeface="Wingdings" panose="05000000000000000000" pitchFamily="2" charset="2"/>
              <a:buChar char="v"/>
            </a:pPr>
            <a:endParaRPr lang="en-IN" sz="1500" dirty="0"/>
          </a:p>
          <a:p>
            <a:pPr marL="285750" indent="-285750">
              <a:buClr>
                <a:srgbClr val="FF0000"/>
              </a:buClr>
              <a:buFont typeface="Wingdings" panose="05000000000000000000" pitchFamily="2" charset="2"/>
              <a:buChar char="v"/>
            </a:pPr>
            <a:endParaRPr lang="en-IN" sz="1500" dirty="0"/>
          </a:p>
          <a:p>
            <a:pPr marL="285750" indent="-285750">
              <a:buClr>
                <a:srgbClr val="FF0000"/>
              </a:buClr>
              <a:buFont typeface="Wingdings" panose="05000000000000000000" pitchFamily="2" charset="2"/>
              <a:buChar char="v"/>
            </a:pPr>
            <a:endParaRPr lang="en-IN" dirty="0"/>
          </a:p>
        </p:txBody>
      </p:sp>
      <p:sp>
        <p:nvSpPr>
          <p:cNvPr id="12" name="Rectangle 11">
            <a:extLst>
              <a:ext uri="{FF2B5EF4-FFF2-40B4-BE49-F238E27FC236}">
                <a16:creationId xmlns:a16="http://schemas.microsoft.com/office/drawing/2014/main" id="{0C64A59C-C1BA-7283-8711-B7E16A93D483}"/>
              </a:ext>
            </a:extLst>
          </p:cNvPr>
          <p:cNvSpPr/>
          <p:nvPr/>
        </p:nvSpPr>
        <p:spPr>
          <a:xfrm>
            <a:off x="10862847" y="6335877"/>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1FBD1A5-6ACC-5BE4-A441-8B292127E3F8}"/>
              </a:ext>
            </a:extLst>
          </p:cNvPr>
          <p:cNvSpPr/>
          <p:nvPr/>
        </p:nvSpPr>
        <p:spPr>
          <a:xfrm>
            <a:off x="152400" y="5249787"/>
            <a:ext cx="2543173" cy="76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664178" y="76200"/>
            <a:ext cx="6096000" cy="609599"/>
          </a:xfrm>
        </p:spPr>
        <p:txBody>
          <a:bodyPr>
            <a:normAutofit/>
          </a:bodyPr>
          <a:lstStyle/>
          <a:p>
            <a:r>
              <a:rPr lang="en-IN" dirty="0">
                <a:solidFill>
                  <a:srgbClr val="FF0000"/>
                </a:solidFill>
                <a:highlight>
                  <a:srgbClr val="FFFF00"/>
                </a:highlight>
              </a:rPr>
              <a:t>Dataset Description</a:t>
            </a:r>
          </a:p>
        </p:txBody>
      </p:sp>
      <p:sp>
        <p:nvSpPr>
          <p:cNvPr id="3" name="TextBox 2">
            <a:extLst>
              <a:ext uri="{FF2B5EF4-FFF2-40B4-BE49-F238E27FC236}">
                <a16:creationId xmlns:a16="http://schemas.microsoft.com/office/drawing/2014/main" id="{CEE0929B-75E5-B3D6-F2EE-1103FBFB4593}"/>
              </a:ext>
            </a:extLst>
          </p:cNvPr>
          <p:cNvSpPr txBox="1"/>
          <p:nvPr/>
        </p:nvSpPr>
        <p:spPr>
          <a:xfrm>
            <a:off x="872772" y="838200"/>
            <a:ext cx="9678811" cy="6340197"/>
          </a:xfrm>
          <a:prstGeom prst="rect">
            <a:avLst/>
          </a:prstGeom>
          <a:noFill/>
        </p:spPr>
        <p:txBody>
          <a:bodyPr wrap="square" rtlCol="0">
            <a:spAutoFit/>
          </a:bodyPr>
          <a:lstStyle/>
          <a:p>
            <a:pPr>
              <a:lnSpc>
                <a:spcPct val="150000"/>
              </a:lnSpc>
              <a:buClr>
                <a:srgbClr val="FF0000"/>
              </a:buClr>
            </a:pPr>
            <a:r>
              <a:rPr lang="en-IN" sz="1450" dirty="0"/>
              <a:t>The dataset contains performance evaluation data for the employees across various departments within the organization. There are totally 27 features in the dataset. For the analysis, specific features have been utilized. It includes the following key attributes;    </a:t>
            </a:r>
          </a:p>
          <a:p>
            <a:pPr marL="742950" lvl="1" indent="-285750">
              <a:lnSpc>
                <a:spcPct val="150000"/>
              </a:lnSpc>
              <a:buClr>
                <a:srgbClr val="FF0000"/>
              </a:buClr>
              <a:buFont typeface="Wingdings" panose="05000000000000000000" pitchFamily="2" charset="2"/>
              <a:buChar char="Ø"/>
            </a:pPr>
            <a:r>
              <a:rPr lang="en-IN" sz="1450" dirty="0"/>
              <a:t>Employee ID: A unique identifier for each employee.           </a:t>
            </a:r>
          </a:p>
          <a:p>
            <a:pPr marL="742950" lvl="1" indent="-285750">
              <a:lnSpc>
                <a:spcPct val="150000"/>
              </a:lnSpc>
              <a:buClr>
                <a:srgbClr val="FF0000"/>
              </a:buClr>
              <a:buFont typeface="Wingdings" panose="05000000000000000000" pitchFamily="2" charset="2"/>
              <a:buChar char="Ø"/>
            </a:pPr>
            <a:r>
              <a:rPr lang="en-IN" sz="1450" dirty="0"/>
              <a:t>First Name: The first name of the employee.</a:t>
            </a:r>
          </a:p>
          <a:p>
            <a:pPr marL="742950" lvl="1" indent="-285750">
              <a:lnSpc>
                <a:spcPct val="150000"/>
              </a:lnSpc>
              <a:buClr>
                <a:srgbClr val="FF0000"/>
              </a:buClr>
              <a:buFont typeface="Wingdings" panose="05000000000000000000" pitchFamily="2" charset="2"/>
              <a:buChar char="Ø"/>
            </a:pPr>
            <a:r>
              <a:rPr lang="en-IN" sz="1450" dirty="0"/>
              <a:t>Last Name: The last name of the employee.</a:t>
            </a:r>
          </a:p>
          <a:p>
            <a:pPr marL="742950" lvl="1" indent="-285750">
              <a:lnSpc>
                <a:spcPct val="150000"/>
              </a:lnSpc>
              <a:buClr>
                <a:srgbClr val="FF0000"/>
              </a:buClr>
              <a:buFont typeface="Wingdings" panose="05000000000000000000" pitchFamily="2" charset="2"/>
              <a:buChar char="Ø"/>
            </a:pPr>
            <a:r>
              <a:rPr lang="en-IN" sz="1450" dirty="0"/>
              <a:t>Business Unit: The specific business unit or division within the organization that  the employee belongs to. (e.g., BPC,CCDR,EW,MSC etc.,)</a:t>
            </a:r>
          </a:p>
          <a:p>
            <a:pPr marL="742950" lvl="1" indent="-285750">
              <a:lnSpc>
                <a:spcPct val="150000"/>
              </a:lnSpc>
              <a:buClr>
                <a:srgbClr val="FF0000"/>
              </a:buClr>
              <a:buFont typeface="Wingdings" panose="05000000000000000000" pitchFamily="2" charset="2"/>
              <a:buChar char="Ø"/>
            </a:pPr>
            <a:r>
              <a:rPr lang="en-IN" sz="1450" dirty="0"/>
              <a:t> Employee Status: It indicates whether the employee is active, on leave, or has left the organization.</a:t>
            </a:r>
          </a:p>
          <a:p>
            <a:pPr marL="742950" lvl="1" indent="-285750">
              <a:lnSpc>
                <a:spcPct val="150000"/>
              </a:lnSpc>
              <a:buClr>
                <a:srgbClr val="FF0000"/>
              </a:buClr>
              <a:buFont typeface="Wingdings" panose="05000000000000000000" pitchFamily="2" charset="2"/>
              <a:buChar char="Ø"/>
            </a:pPr>
            <a:r>
              <a:rPr lang="en-IN" sz="1450" dirty="0"/>
              <a:t>Employee Type: Indicates whether the employee is a regular, temporary, or future hire.</a:t>
            </a:r>
          </a:p>
          <a:p>
            <a:pPr marL="742950" lvl="1" indent="-285750">
              <a:lnSpc>
                <a:spcPct val="150000"/>
              </a:lnSpc>
              <a:buClr>
                <a:srgbClr val="FF0000"/>
              </a:buClr>
              <a:buFont typeface="Wingdings" panose="05000000000000000000" pitchFamily="2" charset="2"/>
              <a:buChar char="Ø"/>
            </a:pPr>
            <a:r>
              <a:rPr lang="en-IN" sz="1450" dirty="0"/>
              <a:t>Gender: The gender of the employee. (e.g., Male, Female)</a:t>
            </a:r>
          </a:p>
          <a:p>
            <a:pPr marL="742950" lvl="1" indent="-285750">
              <a:lnSpc>
                <a:spcPct val="150000"/>
              </a:lnSpc>
              <a:buClr>
                <a:srgbClr val="FF0000"/>
              </a:buClr>
              <a:buFont typeface="Wingdings" panose="05000000000000000000" pitchFamily="2" charset="2"/>
              <a:buChar char="Ø"/>
            </a:pPr>
            <a:r>
              <a:rPr lang="en-IN" sz="1450" dirty="0"/>
              <a:t>Employee performance Score: A categorical assessment of the employee’s overall performance. (e.g., Exceeds, Fully Meets etc.,)</a:t>
            </a:r>
          </a:p>
          <a:p>
            <a:pPr marL="742950" lvl="1" indent="-285750">
              <a:lnSpc>
                <a:spcPct val="150000"/>
              </a:lnSpc>
              <a:buClr>
                <a:srgbClr val="FF0000"/>
              </a:buClr>
              <a:buFont typeface="Wingdings" panose="05000000000000000000" pitchFamily="2" charset="2"/>
              <a:buChar char="Ø"/>
            </a:pPr>
            <a:r>
              <a:rPr lang="en-IN" sz="1450" dirty="0"/>
              <a:t>Current Employee Rating: A numerical score representing the current  employee’s performance based on various metrics.</a:t>
            </a:r>
          </a:p>
          <a:p>
            <a:pPr marL="742950" lvl="1" indent="-285750">
              <a:lnSpc>
                <a:spcPct val="150000"/>
              </a:lnSpc>
              <a:buClr>
                <a:srgbClr val="FF0000"/>
              </a:buClr>
              <a:buFont typeface="Wingdings" panose="05000000000000000000" pitchFamily="2" charset="2"/>
              <a:buChar char="Ø"/>
            </a:pPr>
            <a:r>
              <a:rPr lang="en-IN" sz="1450" dirty="0"/>
              <a:t>Spectrum of Employee Performance Level: A calculated value derived from the current employee rating. (e.g., Steller, Impeccable, Functional etc.,)</a:t>
            </a:r>
          </a:p>
          <a:p>
            <a:pPr>
              <a:lnSpc>
                <a:spcPct val="150000"/>
              </a:lnSpc>
            </a:pPr>
            <a:endParaRPr lang="en-IN" sz="1450" dirty="0"/>
          </a:p>
          <a:p>
            <a:r>
              <a:rPr lang="en-US" sz="1450" dirty="0"/>
              <a:t>   </a:t>
            </a:r>
          </a:p>
        </p:txBody>
      </p:sp>
      <p:sp>
        <p:nvSpPr>
          <p:cNvPr id="6" name="Hexagon 5">
            <a:extLst>
              <a:ext uri="{FF2B5EF4-FFF2-40B4-BE49-F238E27FC236}">
                <a16:creationId xmlns:a16="http://schemas.microsoft.com/office/drawing/2014/main" id="{A6D19B55-A7FF-B387-B3B3-69539D705703}"/>
              </a:ext>
            </a:extLst>
          </p:cNvPr>
          <p:cNvSpPr/>
          <p:nvPr/>
        </p:nvSpPr>
        <p:spPr>
          <a:xfrm>
            <a:off x="11170401" y="6042989"/>
            <a:ext cx="493183" cy="457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B85D180E-9032-D01A-0BFC-2D53A60E3B57}"/>
              </a:ext>
            </a:extLst>
          </p:cNvPr>
          <p:cNvSpPr/>
          <p:nvPr/>
        </p:nvSpPr>
        <p:spPr>
          <a:xfrm>
            <a:off x="11582400" y="6248400"/>
            <a:ext cx="493183" cy="457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FC1DA3CA-5C36-A52D-C2FA-0E6B99B6708D}"/>
              </a:ext>
            </a:extLst>
          </p:cNvPr>
          <p:cNvSpPr/>
          <p:nvPr/>
        </p:nvSpPr>
        <p:spPr>
          <a:xfrm>
            <a:off x="11582400" y="5867396"/>
            <a:ext cx="330814" cy="3511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06606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1686794" y="56959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505819"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90881" y="2710940"/>
            <a:ext cx="2466975" cy="3419475"/>
          </a:xfrm>
          <a:prstGeom prst="rect">
            <a:avLst/>
          </a:prstGeom>
        </p:spPr>
      </p:pic>
      <p:sp>
        <p:nvSpPr>
          <p:cNvPr id="7" name="object 7"/>
          <p:cNvSpPr txBox="1">
            <a:spLocks noGrp="1"/>
          </p:cNvSpPr>
          <p:nvPr>
            <p:ph type="title"/>
          </p:nvPr>
        </p:nvSpPr>
        <p:spPr>
          <a:xfrm>
            <a:off x="2286000" y="562783"/>
            <a:ext cx="8480425" cy="570670"/>
          </a:xfrm>
          <a:prstGeom prst="rect">
            <a:avLst/>
          </a:prstGeom>
        </p:spPr>
        <p:txBody>
          <a:bodyPr vert="horz" wrap="square" lIns="0" tIns="16511" rIns="0" bIns="0" rtlCol="0" anchor="ctr">
            <a:spAutoFit/>
          </a:bodyPr>
          <a:lstStyle/>
          <a:p>
            <a:pPr marL="12700">
              <a:spcBef>
                <a:spcPts val="131"/>
              </a:spcBef>
            </a:pPr>
            <a:r>
              <a:rPr lang="en-US" sz="4000" dirty="0">
                <a:solidFill>
                  <a:srgbClr val="FF0000"/>
                </a:solidFill>
                <a:highlight>
                  <a:srgbClr val="FFFF00"/>
                </a:highlight>
              </a:rPr>
              <a:t>THE “WOW” IN OUR SOLUTION</a:t>
            </a: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a:latin typeface="Trebuchet MS"/>
              <a:cs typeface="Trebuchet MS"/>
            </a:endParaRPr>
          </a:p>
        </p:txBody>
      </p:sp>
      <p:sp>
        <p:nvSpPr>
          <p:cNvPr id="11" name="TextBox 10">
            <a:extLst>
              <a:ext uri="{FF2B5EF4-FFF2-40B4-BE49-F238E27FC236}">
                <a16:creationId xmlns:a16="http://schemas.microsoft.com/office/drawing/2014/main" id="{3CC6BE40-9ABC-987C-0870-50C490DFED0C}"/>
              </a:ext>
            </a:extLst>
          </p:cNvPr>
          <p:cNvSpPr txBox="1"/>
          <p:nvPr/>
        </p:nvSpPr>
        <p:spPr>
          <a:xfrm>
            <a:off x="3611424" y="2590800"/>
            <a:ext cx="6934200" cy="3000821"/>
          </a:xfrm>
          <a:prstGeom prst="rect">
            <a:avLst/>
          </a:prstGeom>
          <a:noFill/>
          <a:ln>
            <a:noFill/>
          </a:ln>
        </p:spPr>
        <p:txBody>
          <a:bodyPr wrap="square" rtlCol="0">
            <a:spAutoFit/>
          </a:bodyPr>
          <a:lstStyle/>
          <a:p>
            <a:pPr>
              <a:lnSpc>
                <a:spcPct val="150000"/>
              </a:lnSpc>
            </a:pPr>
            <a:r>
              <a:rPr lang="en-IN" b="1" dirty="0">
                <a:solidFill>
                  <a:srgbClr val="FF0000"/>
                </a:solidFill>
              </a:rPr>
              <a:t>SPECTRUM OF PERFORMANCE LEVEL </a:t>
            </a:r>
          </a:p>
          <a:p>
            <a:pPr>
              <a:lnSpc>
                <a:spcPct val="150000"/>
              </a:lnSpc>
            </a:pPr>
            <a:r>
              <a:rPr lang="en-IN" dirty="0"/>
              <a:t>             This spectrum enables leaders to identify the performance                               </a:t>
            </a:r>
          </a:p>
          <a:p>
            <a:pPr>
              <a:lnSpc>
                <a:spcPct val="150000"/>
              </a:lnSpc>
            </a:pPr>
            <a:r>
              <a:rPr lang="en-IN" dirty="0"/>
              <a:t>              levels of the employees starting from inactive to stellar</a:t>
            </a:r>
          </a:p>
          <a:p>
            <a:r>
              <a:rPr lang="en-IN" dirty="0"/>
              <a:t>              offering a clear and detailed view of employee capabilities.</a:t>
            </a:r>
          </a:p>
          <a:p>
            <a:endParaRPr lang="en-IN" dirty="0"/>
          </a:p>
          <a:p>
            <a:r>
              <a:rPr lang="en-IN" b="1" dirty="0">
                <a:solidFill>
                  <a:srgbClr val="FF0000"/>
                </a:solidFill>
              </a:rPr>
              <a:t>FORMULA</a:t>
            </a:r>
          </a:p>
          <a:p>
            <a:pPr lvl="2"/>
            <a:r>
              <a:rPr lang="en-US" dirty="0"/>
              <a:t>=IFS(Z8&gt;=5,"IMPECCABLE",Z8&gt;=4,"STELLAR",Z8&gt;=3,"FUNCTIONAL",Z8&gt;=2,"EMERGING",TRUE,"INACTIVE")</a:t>
            </a:r>
          </a:p>
        </p:txBody>
      </p:sp>
      <p:sp>
        <p:nvSpPr>
          <p:cNvPr id="9" name="Rectangle 8">
            <a:extLst>
              <a:ext uri="{FF2B5EF4-FFF2-40B4-BE49-F238E27FC236}">
                <a16:creationId xmlns:a16="http://schemas.microsoft.com/office/drawing/2014/main" id="{4453E8E3-65D0-70B5-F01D-7D0BA198269E}"/>
              </a:ext>
            </a:extLst>
          </p:cNvPr>
          <p:cNvSpPr/>
          <p:nvPr/>
        </p:nvSpPr>
        <p:spPr>
          <a:xfrm>
            <a:off x="190881" y="6207052"/>
            <a:ext cx="2466975" cy="88165"/>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22FC5C-5C46-BBF8-72E4-C7C78761CD6A}"/>
              </a:ext>
            </a:extLst>
          </p:cNvPr>
          <p:cNvSpPr/>
          <p:nvPr/>
        </p:nvSpPr>
        <p:spPr>
          <a:xfrm>
            <a:off x="3200400" y="1828800"/>
            <a:ext cx="7772400" cy="43719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1672</TotalTime>
  <Words>1039</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Bookman Old Style</vt:lpstr>
      <vt:lpstr>Calibri</vt:lpstr>
      <vt:lpstr>Cambria</vt:lpstr>
      <vt:lpstr>Gabriola</vt:lpstr>
      <vt:lpstr>Rockwell</vt:lpstr>
      <vt:lpstr>Times New Roman</vt:lpstr>
      <vt:lpstr>Trebuchet MS</vt:lpstr>
      <vt:lpstr>Wingdings</vt:lpstr>
      <vt:lpstr>Damask</vt:lpstr>
      <vt:lpstr>PowerPoint Presentation</vt:lpstr>
      <vt:lpstr>PROJECT TITLE</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Divya Deenadayalan</cp:lastModifiedBy>
  <cp:revision>26</cp:revision>
  <dcterms:created xsi:type="dcterms:W3CDTF">2024-03-29T15:07:22Z</dcterms:created>
  <dcterms:modified xsi:type="dcterms:W3CDTF">2024-09-10T13:51:02Z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